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39"/>
  </p:notesMasterIdLst>
  <p:handoutMasterIdLst>
    <p:handoutMasterId r:id="rId40"/>
  </p:handoutMasterIdLst>
  <p:sldIdLst>
    <p:sldId id="257" r:id="rId2"/>
    <p:sldId id="438" r:id="rId3"/>
    <p:sldId id="439" r:id="rId4"/>
    <p:sldId id="446" r:id="rId5"/>
    <p:sldId id="472" r:id="rId6"/>
    <p:sldId id="473" r:id="rId7"/>
    <p:sldId id="440" r:id="rId8"/>
    <p:sldId id="441" r:id="rId9"/>
    <p:sldId id="442" r:id="rId10"/>
    <p:sldId id="443" r:id="rId11"/>
    <p:sldId id="444" r:id="rId12"/>
    <p:sldId id="447" r:id="rId13"/>
    <p:sldId id="469" r:id="rId14"/>
    <p:sldId id="448" r:id="rId15"/>
    <p:sldId id="449" r:id="rId16"/>
    <p:sldId id="450" r:id="rId17"/>
    <p:sldId id="451" r:id="rId18"/>
    <p:sldId id="452" r:id="rId19"/>
    <p:sldId id="466" r:id="rId20"/>
    <p:sldId id="454" r:id="rId21"/>
    <p:sldId id="460" r:id="rId22"/>
    <p:sldId id="455" r:id="rId23"/>
    <p:sldId id="445" r:id="rId24"/>
    <p:sldId id="456" r:id="rId25"/>
    <p:sldId id="457" r:id="rId26"/>
    <p:sldId id="458" r:id="rId27"/>
    <p:sldId id="459" r:id="rId28"/>
    <p:sldId id="461" r:id="rId29"/>
    <p:sldId id="462" r:id="rId30"/>
    <p:sldId id="463" r:id="rId31"/>
    <p:sldId id="464" r:id="rId32"/>
    <p:sldId id="465" r:id="rId33"/>
    <p:sldId id="470" r:id="rId34"/>
    <p:sldId id="471" r:id="rId35"/>
    <p:sldId id="467" r:id="rId36"/>
    <p:sldId id="468" r:id="rId37"/>
    <p:sldId id="310" r:id="rId38"/>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F"/>
    <a:srgbClr val="0000FF"/>
    <a:srgbClr val="FFC197"/>
    <a:srgbClr val="FF6600"/>
    <a:srgbClr val="FF0000"/>
    <a:srgbClr val="0066CC"/>
    <a:srgbClr val="FF3399"/>
    <a:srgbClr val="CC0000"/>
    <a:srgbClr val="0000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6" autoAdjust="0"/>
    <p:restoredTop sz="94693" autoAdjust="0"/>
  </p:normalViewPr>
  <p:slideViewPr>
    <p:cSldViewPr>
      <p:cViewPr varScale="1">
        <p:scale>
          <a:sx n="94" d="100"/>
          <a:sy n="94" d="100"/>
        </p:scale>
        <p:origin x="66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122EDE77-432B-F240-31AB-EF4758161AB7}"/>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r>
              <a:rPr lang="en-US" altLang="en-US"/>
              <a:t>Biochem 3070 - Vitamins -  EWalker</a:t>
            </a:r>
          </a:p>
        </p:txBody>
      </p:sp>
      <p:sp>
        <p:nvSpPr>
          <p:cNvPr id="291843" name="Rectangle 3">
            <a:extLst>
              <a:ext uri="{FF2B5EF4-FFF2-40B4-BE49-F238E27FC236}">
                <a16:creationId xmlns:a16="http://schemas.microsoft.com/office/drawing/2014/main" id="{5A4205D3-F231-7D7A-7756-5563A1D41E4C}"/>
              </a:ext>
            </a:extLst>
          </p:cNvPr>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fld id="{5FD12D6E-33E1-4A6E-819F-46F57D8BE1A3}" type="datetime1">
              <a:rPr lang="en-US" altLang="en-US"/>
              <a:pPr/>
              <a:t>1/22/2026</a:t>
            </a:fld>
            <a:endParaRPr lang="en-US" altLang="en-US"/>
          </a:p>
        </p:txBody>
      </p:sp>
      <p:sp>
        <p:nvSpPr>
          <p:cNvPr id="291844" name="Rectangle 4">
            <a:extLst>
              <a:ext uri="{FF2B5EF4-FFF2-40B4-BE49-F238E27FC236}">
                <a16:creationId xmlns:a16="http://schemas.microsoft.com/office/drawing/2014/main" id="{A6EC383C-AE09-EA4E-B6D4-B26133997615}"/>
              </a:ext>
            </a:extLst>
          </p:cNvPr>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291845" name="Rectangle 5">
            <a:extLst>
              <a:ext uri="{FF2B5EF4-FFF2-40B4-BE49-F238E27FC236}">
                <a16:creationId xmlns:a16="http://schemas.microsoft.com/office/drawing/2014/main" id="{20771AC7-0EEB-6CCF-3FCD-5E3E9568A781}"/>
              </a:ext>
            </a:extLst>
          </p:cNvPr>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873FEB30-C4ED-4790-8EE4-57B786BA7DF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C62DFEEA-3042-4735-576C-5EC3A183A609}"/>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r>
              <a:rPr lang="en-US" altLang="en-US"/>
              <a:t>Biochem 3070 - Vitamins -  EWalker</a:t>
            </a:r>
          </a:p>
        </p:txBody>
      </p:sp>
      <p:sp>
        <p:nvSpPr>
          <p:cNvPr id="210947" name="Rectangle 3">
            <a:extLst>
              <a:ext uri="{FF2B5EF4-FFF2-40B4-BE49-F238E27FC236}">
                <a16:creationId xmlns:a16="http://schemas.microsoft.com/office/drawing/2014/main" id="{B3D51B4E-37EB-8DA4-A863-34F74F28910A}"/>
              </a:ext>
            </a:extLst>
          </p:cNvPr>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fld id="{842BB767-701E-44D6-B98C-64BED7103414}" type="datetime1">
              <a:rPr lang="en-US" altLang="en-US"/>
              <a:pPr/>
              <a:t>1/22/2026</a:t>
            </a:fld>
            <a:endParaRPr lang="en-US" altLang="en-US"/>
          </a:p>
        </p:txBody>
      </p:sp>
      <p:sp>
        <p:nvSpPr>
          <p:cNvPr id="210948" name="Rectangle 4">
            <a:extLst>
              <a:ext uri="{FF2B5EF4-FFF2-40B4-BE49-F238E27FC236}">
                <a16:creationId xmlns:a16="http://schemas.microsoft.com/office/drawing/2014/main" id="{CE35EE40-168A-C9BC-1124-DDBDDCBF5529}"/>
              </a:ext>
            </a:extLst>
          </p:cNvPr>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0949" name="Rectangle 5">
            <a:extLst>
              <a:ext uri="{FF2B5EF4-FFF2-40B4-BE49-F238E27FC236}">
                <a16:creationId xmlns:a16="http://schemas.microsoft.com/office/drawing/2014/main" id="{8B0F37A0-21F0-1AFB-E916-791DD7719873}"/>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0950" name="Rectangle 6">
            <a:extLst>
              <a:ext uri="{FF2B5EF4-FFF2-40B4-BE49-F238E27FC236}">
                <a16:creationId xmlns:a16="http://schemas.microsoft.com/office/drawing/2014/main" id="{2CA06CA4-CC54-9DBE-DAAA-AF4B05B898F8}"/>
              </a:ext>
            </a:extLst>
          </p:cNvPr>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210951" name="Rectangle 7">
            <a:extLst>
              <a:ext uri="{FF2B5EF4-FFF2-40B4-BE49-F238E27FC236}">
                <a16:creationId xmlns:a16="http://schemas.microsoft.com/office/drawing/2014/main" id="{67B67284-B4E7-5988-C8CB-376C89F8B91B}"/>
              </a:ext>
            </a:extLst>
          </p:cNvPr>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C776950F-4801-46BC-81A8-CA05D4074E9B}"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36FA8F-85D7-8FFE-3AFA-E2D671100503}"/>
              </a:ext>
            </a:extLst>
          </p:cNvPr>
          <p:cNvSpPr>
            <a:spLocks noGrp="1" noChangeArrowheads="1"/>
          </p:cNvSpPr>
          <p:nvPr>
            <p:ph type="hdr" sz="quarter"/>
          </p:nvPr>
        </p:nvSpPr>
        <p:spPr>
          <a:ln/>
        </p:spPr>
        <p:txBody>
          <a:bodyPr/>
          <a:lstStyle/>
          <a:p>
            <a:r>
              <a:rPr lang="en-US" altLang="en-US"/>
              <a:t>Biochem 3070 - Vitamins -  EWalker</a:t>
            </a:r>
          </a:p>
        </p:txBody>
      </p:sp>
      <p:sp>
        <p:nvSpPr>
          <p:cNvPr id="3" name="Rectangle 3">
            <a:extLst>
              <a:ext uri="{FF2B5EF4-FFF2-40B4-BE49-F238E27FC236}">
                <a16:creationId xmlns:a16="http://schemas.microsoft.com/office/drawing/2014/main" id="{0DF28B8A-7AAE-0B2C-204A-517EDDD2A094}"/>
              </a:ext>
            </a:extLst>
          </p:cNvPr>
          <p:cNvSpPr>
            <a:spLocks noGrp="1" noChangeArrowheads="1"/>
          </p:cNvSpPr>
          <p:nvPr>
            <p:ph type="dt" idx="1"/>
          </p:nvPr>
        </p:nvSpPr>
        <p:spPr>
          <a:ln/>
        </p:spPr>
        <p:txBody>
          <a:bodyPr/>
          <a:lstStyle/>
          <a:p>
            <a:fld id="{24E8D6F6-521D-43FD-8696-683BE271E48F}" type="datetime1">
              <a:rPr lang="en-US" altLang="en-US"/>
              <a:pPr/>
              <a:t>1/22/2026</a:t>
            </a:fld>
            <a:endParaRPr lang="en-US" altLang="en-US"/>
          </a:p>
        </p:txBody>
      </p:sp>
      <p:sp>
        <p:nvSpPr>
          <p:cNvPr id="4" name="Rectangle 7">
            <a:extLst>
              <a:ext uri="{FF2B5EF4-FFF2-40B4-BE49-F238E27FC236}">
                <a16:creationId xmlns:a16="http://schemas.microsoft.com/office/drawing/2014/main" id="{2B617D16-7035-C08D-E8FC-83E81DBF5972}"/>
              </a:ext>
            </a:extLst>
          </p:cNvPr>
          <p:cNvSpPr>
            <a:spLocks noGrp="1" noChangeArrowheads="1"/>
          </p:cNvSpPr>
          <p:nvPr>
            <p:ph type="sldNum" sz="quarter" idx="5"/>
          </p:nvPr>
        </p:nvSpPr>
        <p:spPr>
          <a:ln/>
        </p:spPr>
        <p:txBody>
          <a:bodyPr/>
          <a:lstStyle/>
          <a:p>
            <a:fld id="{1B539E1F-B308-4381-B197-470E3C64F797}" type="slidenum">
              <a:rPr lang="en-US" altLang="en-US"/>
              <a:pPr/>
              <a:t>1</a:t>
            </a:fld>
            <a:endParaRPr lang="en-US" altLang="en-US"/>
          </a:p>
        </p:txBody>
      </p:sp>
      <p:sp>
        <p:nvSpPr>
          <p:cNvPr id="299010" name="Rectangle 2">
            <a:extLst>
              <a:ext uri="{FF2B5EF4-FFF2-40B4-BE49-F238E27FC236}">
                <a16:creationId xmlns:a16="http://schemas.microsoft.com/office/drawing/2014/main" id="{1ADC2D7E-C753-4A54-0920-B8AF1E3719C6}"/>
              </a:ext>
            </a:extLst>
          </p:cNvPr>
          <p:cNvSpPr>
            <a:spLocks noRot="1" noChangeArrowheads="1" noTextEdit="1"/>
          </p:cNvSpPr>
          <p:nvPr>
            <p:ph type="sldImg"/>
          </p:nvPr>
        </p:nvSpPr>
        <p:spPr>
          <a:ln/>
        </p:spPr>
      </p:sp>
      <p:sp>
        <p:nvSpPr>
          <p:cNvPr id="299011" name="Rectangle 3">
            <a:extLst>
              <a:ext uri="{FF2B5EF4-FFF2-40B4-BE49-F238E27FC236}">
                <a16:creationId xmlns:a16="http://schemas.microsoft.com/office/drawing/2014/main" id="{B536F38C-01EA-A165-5C69-0FA04A9244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Biochem 3070 - Vitamins -  EWalker</a:t>
            </a:r>
          </a:p>
        </p:txBody>
      </p:sp>
      <p:sp>
        <p:nvSpPr>
          <p:cNvPr id="5" name="Date Placeholder 4"/>
          <p:cNvSpPr>
            <a:spLocks noGrp="1"/>
          </p:cNvSpPr>
          <p:nvPr>
            <p:ph type="dt" idx="1"/>
          </p:nvPr>
        </p:nvSpPr>
        <p:spPr/>
        <p:txBody>
          <a:bodyPr/>
          <a:lstStyle/>
          <a:p>
            <a:fld id="{842BB767-701E-44D6-B98C-64BED7103414}" type="datetime1">
              <a:rPr lang="en-US" altLang="en-US" smtClean="0"/>
              <a:pPr/>
              <a:t>1/22/2026</a:t>
            </a:fld>
            <a:endParaRPr lang="en-US" altLang="en-US"/>
          </a:p>
        </p:txBody>
      </p:sp>
      <p:sp>
        <p:nvSpPr>
          <p:cNvPr id="6" name="Slide Number Placeholder 5"/>
          <p:cNvSpPr>
            <a:spLocks noGrp="1"/>
          </p:cNvSpPr>
          <p:nvPr>
            <p:ph type="sldNum" sz="quarter" idx="5"/>
          </p:nvPr>
        </p:nvSpPr>
        <p:spPr/>
        <p:txBody>
          <a:bodyPr/>
          <a:lstStyle/>
          <a:p>
            <a:fld id="{C776950F-4801-46BC-81A8-CA05D4074E9B}" type="slidenum">
              <a:rPr lang="en-US" altLang="en-US" smtClean="0"/>
              <a:pPr/>
              <a:t>20</a:t>
            </a:fld>
            <a:endParaRPr lang="en-US" altLang="en-US"/>
          </a:p>
        </p:txBody>
      </p:sp>
    </p:spTree>
    <p:extLst>
      <p:ext uri="{BB962C8B-B14F-4D97-AF65-F5344CB8AC3E}">
        <p14:creationId xmlns:p14="http://schemas.microsoft.com/office/powerpoint/2010/main" val="230563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4677-BE16-7CF8-6722-D132CE69874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4B0CB5-A59C-E5E3-143F-63FADA09C7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95E70916-E91B-4C27-9F9E-F344B9C9B988}"/>
              </a:ext>
            </a:extLst>
          </p:cNvPr>
          <p:cNvSpPr>
            <a:spLocks noGrp="1"/>
          </p:cNvSpPr>
          <p:nvPr>
            <p:ph type="ftr" sz="quarter" idx="10"/>
          </p:nvPr>
        </p:nvSpPr>
        <p:spPr/>
        <p:txBody>
          <a:bodyPr/>
          <a:lstStyle>
            <a:lvl1pPr>
              <a:defRPr/>
            </a:lvl1pPr>
          </a:lstStyle>
          <a:p>
            <a:r>
              <a:rPr lang="en-US" altLang="en-US"/>
              <a:t>Biochemistry 3070 – Enzyme Mechanisms</a:t>
            </a:r>
          </a:p>
        </p:txBody>
      </p:sp>
      <p:sp>
        <p:nvSpPr>
          <p:cNvPr id="5" name="Slide Number Placeholder 4">
            <a:extLst>
              <a:ext uri="{FF2B5EF4-FFF2-40B4-BE49-F238E27FC236}">
                <a16:creationId xmlns:a16="http://schemas.microsoft.com/office/drawing/2014/main" id="{469F7490-4CCF-53A9-202A-E6307D5EE973}"/>
              </a:ext>
            </a:extLst>
          </p:cNvPr>
          <p:cNvSpPr>
            <a:spLocks noGrp="1"/>
          </p:cNvSpPr>
          <p:nvPr>
            <p:ph type="sldNum" sz="quarter" idx="11"/>
          </p:nvPr>
        </p:nvSpPr>
        <p:spPr/>
        <p:txBody>
          <a:bodyPr/>
          <a:lstStyle>
            <a:lvl1pPr>
              <a:defRPr/>
            </a:lvl1pPr>
          </a:lstStyle>
          <a:p>
            <a:fld id="{D1145A14-5393-4E5A-AF86-08370AEEA9D4}" type="slidenum">
              <a:rPr lang="en-US" altLang="en-US"/>
              <a:pPr/>
              <a:t>‹#›</a:t>
            </a:fld>
            <a:endParaRPr lang="en-US" altLang="en-US"/>
          </a:p>
        </p:txBody>
      </p:sp>
    </p:spTree>
    <p:extLst>
      <p:ext uri="{BB962C8B-B14F-4D97-AF65-F5344CB8AC3E}">
        <p14:creationId xmlns:p14="http://schemas.microsoft.com/office/powerpoint/2010/main" val="245469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0664-8442-E21B-E031-B1E649157B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F60088-1FD0-9258-DECB-E8DD8AFEB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25B58-E421-3720-4544-17BBF0C3CA8A}"/>
              </a:ext>
            </a:extLst>
          </p:cNvPr>
          <p:cNvSpPr>
            <a:spLocks noGrp="1"/>
          </p:cNvSpPr>
          <p:nvPr>
            <p:ph type="ftr" sz="quarter" idx="10"/>
          </p:nvPr>
        </p:nvSpPr>
        <p:spPr/>
        <p:txBody>
          <a:bodyPr/>
          <a:lstStyle>
            <a:lvl1pPr>
              <a:defRPr/>
            </a:lvl1pPr>
          </a:lstStyle>
          <a:p>
            <a:r>
              <a:rPr lang="en-US" altLang="en-US"/>
              <a:t>Biochemistry 3070 – Enzyme Mechanisms</a:t>
            </a:r>
          </a:p>
        </p:txBody>
      </p:sp>
      <p:sp>
        <p:nvSpPr>
          <p:cNvPr id="5" name="Slide Number Placeholder 4">
            <a:extLst>
              <a:ext uri="{FF2B5EF4-FFF2-40B4-BE49-F238E27FC236}">
                <a16:creationId xmlns:a16="http://schemas.microsoft.com/office/drawing/2014/main" id="{142D0D85-9194-DDD0-85AA-538E35D3C310}"/>
              </a:ext>
            </a:extLst>
          </p:cNvPr>
          <p:cNvSpPr>
            <a:spLocks noGrp="1"/>
          </p:cNvSpPr>
          <p:nvPr>
            <p:ph type="sldNum" sz="quarter" idx="11"/>
          </p:nvPr>
        </p:nvSpPr>
        <p:spPr/>
        <p:txBody>
          <a:bodyPr/>
          <a:lstStyle>
            <a:lvl1pPr>
              <a:defRPr/>
            </a:lvl1pPr>
          </a:lstStyle>
          <a:p>
            <a:fld id="{8A828278-89CC-4198-99AF-0AFC2CDE15B1}" type="slidenum">
              <a:rPr lang="en-US" altLang="en-US"/>
              <a:pPr/>
              <a:t>‹#›</a:t>
            </a:fld>
            <a:endParaRPr lang="en-US" altLang="en-US"/>
          </a:p>
        </p:txBody>
      </p:sp>
    </p:spTree>
    <p:extLst>
      <p:ext uri="{BB962C8B-B14F-4D97-AF65-F5344CB8AC3E}">
        <p14:creationId xmlns:p14="http://schemas.microsoft.com/office/powerpoint/2010/main" val="354152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7F699-FD49-0540-D7D6-3D73E8A305F3}"/>
              </a:ext>
            </a:extLst>
          </p:cNvPr>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A301CC-D0E0-E5D0-6AD1-7292BF880B2C}"/>
              </a:ext>
            </a:extLst>
          </p:cNvPr>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26FF196-0461-A1C2-6110-94F7A2E33604}"/>
              </a:ext>
            </a:extLst>
          </p:cNvPr>
          <p:cNvSpPr>
            <a:spLocks noGrp="1"/>
          </p:cNvSpPr>
          <p:nvPr>
            <p:ph type="ftr" sz="quarter" idx="10"/>
          </p:nvPr>
        </p:nvSpPr>
        <p:spPr/>
        <p:txBody>
          <a:bodyPr/>
          <a:lstStyle>
            <a:lvl1pPr>
              <a:defRPr/>
            </a:lvl1pPr>
          </a:lstStyle>
          <a:p>
            <a:r>
              <a:rPr lang="en-US" altLang="en-US"/>
              <a:t>Biochemistry 3070 – Enzyme Mechanisms</a:t>
            </a:r>
          </a:p>
        </p:txBody>
      </p:sp>
      <p:sp>
        <p:nvSpPr>
          <p:cNvPr id="5" name="Slide Number Placeholder 4">
            <a:extLst>
              <a:ext uri="{FF2B5EF4-FFF2-40B4-BE49-F238E27FC236}">
                <a16:creationId xmlns:a16="http://schemas.microsoft.com/office/drawing/2014/main" id="{86CC546B-8213-B506-3346-F73E89752EB4}"/>
              </a:ext>
            </a:extLst>
          </p:cNvPr>
          <p:cNvSpPr>
            <a:spLocks noGrp="1"/>
          </p:cNvSpPr>
          <p:nvPr>
            <p:ph type="sldNum" sz="quarter" idx="11"/>
          </p:nvPr>
        </p:nvSpPr>
        <p:spPr/>
        <p:txBody>
          <a:bodyPr/>
          <a:lstStyle>
            <a:lvl1pPr>
              <a:defRPr/>
            </a:lvl1pPr>
          </a:lstStyle>
          <a:p>
            <a:fld id="{AA4617F3-E855-47B2-9ADB-5EEF2D273F60}" type="slidenum">
              <a:rPr lang="en-US" altLang="en-US"/>
              <a:pPr/>
              <a:t>‹#›</a:t>
            </a:fld>
            <a:endParaRPr lang="en-US" altLang="en-US"/>
          </a:p>
        </p:txBody>
      </p:sp>
    </p:spTree>
    <p:extLst>
      <p:ext uri="{BB962C8B-B14F-4D97-AF65-F5344CB8AC3E}">
        <p14:creationId xmlns:p14="http://schemas.microsoft.com/office/powerpoint/2010/main" val="180210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287-9083-29B0-F0B7-CF72BF61392D}"/>
              </a:ext>
            </a:extLst>
          </p:cNvPr>
          <p:cNvSpPr>
            <a:spLocks noGrp="1"/>
          </p:cNvSpPr>
          <p:nvPr>
            <p:ph type="title"/>
          </p:nvPr>
        </p:nvSpPr>
        <p:spPr>
          <a:xfrm>
            <a:off x="457200" y="152400"/>
            <a:ext cx="8229600" cy="304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C898C9-29F2-FAAE-3FD2-8784EC68FEE8}"/>
              </a:ext>
            </a:extLst>
          </p:cNvPr>
          <p:cNvSpPr>
            <a:spLocks noGrp="1"/>
          </p:cNvSpPr>
          <p:nvPr>
            <p:ph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6B351E-5742-EA85-FED4-EB1985DAE74D}"/>
              </a:ext>
            </a:extLst>
          </p:cNvPr>
          <p:cNvSpPr>
            <a:spLocks noGrp="1"/>
          </p:cNvSpPr>
          <p:nvPr>
            <p:ph sz="quarter" idx="2"/>
          </p:nvPr>
        </p:nvSpPr>
        <p:spPr>
          <a:xfrm>
            <a:off x="4648200" y="533400"/>
            <a:ext cx="4038600" cy="271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099CE72-06FA-6DC1-05CA-BA56F49A1E4A}"/>
              </a:ext>
            </a:extLst>
          </p:cNvPr>
          <p:cNvSpPr>
            <a:spLocks noGrp="1"/>
          </p:cNvSpPr>
          <p:nvPr>
            <p:ph sz="quarter" idx="3"/>
          </p:nvPr>
        </p:nvSpPr>
        <p:spPr>
          <a:xfrm>
            <a:off x="4648200" y="3405188"/>
            <a:ext cx="4038600" cy="272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3A561E2-FCFE-B953-21E1-22BEA61FC7B4}"/>
              </a:ext>
            </a:extLst>
          </p:cNvPr>
          <p:cNvSpPr>
            <a:spLocks noGrp="1"/>
          </p:cNvSpPr>
          <p:nvPr>
            <p:ph type="ftr" sz="quarter" idx="10"/>
          </p:nvPr>
        </p:nvSpPr>
        <p:spPr>
          <a:xfrm>
            <a:off x="0" y="6629400"/>
            <a:ext cx="2895600" cy="228600"/>
          </a:xfrm>
        </p:spPr>
        <p:txBody>
          <a:bodyPr/>
          <a:lstStyle>
            <a:lvl1pPr>
              <a:defRPr/>
            </a:lvl1pPr>
          </a:lstStyle>
          <a:p>
            <a:r>
              <a:rPr lang="en-US" altLang="en-US"/>
              <a:t>Biochemistry 3070 – Enzyme Mechanisms</a:t>
            </a:r>
          </a:p>
        </p:txBody>
      </p:sp>
      <p:sp>
        <p:nvSpPr>
          <p:cNvPr id="7" name="Slide Number Placeholder 6">
            <a:extLst>
              <a:ext uri="{FF2B5EF4-FFF2-40B4-BE49-F238E27FC236}">
                <a16:creationId xmlns:a16="http://schemas.microsoft.com/office/drawing/2014/main" id="{6A3D57A1-5DBB-AB50-948A-03EF394F5FB1}"/>
              </a:ext>
            </a:extLst>
          </p:cNvPr>
          <p:cNvSpPr>
            <a:spLocks noGrp="1"/>
          </p:cNvSpPr>
          <p:nvPr>
            <p:ph type="sldNum" sz="quarter" idx="11"/>
          </p:nvPr>
        </p:nvSpPr>
        <p:spPr>
          <a:xfrm>
            <a:off x="8382000" y="6553200"/>
            <a:ext cx="533400" cy="304800"/>
          </a:xfrm>
        </p:spPr>
        <p:txBody>
          <a:bodyPr/>
          <a:lstStyle>
            <a:lvl1pPr>
              <a:defRPr/>
            </a:lvl1pPr>
          </a:lstStyle>
          <a:p>
            <a:fld id="{D13F6CD0-8373-469B-9293-A167306DE595}" type="slidenum">
              <a:rPr lang="en-US" altLang="en-US"/>
              <a:pPr/>
              <a:t>‹#›</a:t>
            </a:fld>
            <a:endParaRPr lang="en-US" altLang="en-US"/>
          </a:p>
        </p:txBody>
      </p:sp>
    </p:spTree>
    <p:extLst>
      <p:ext uri="{BB962C8B-B14F-4D97-AF65-F5344CB8AC3E}">
        <p14:creationId xmlns:p14="http://schemas.microsoft.com/office/powerpoint/2010/main" val="1679134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5888-844A-7C6D-63C3-AA319E2777C2}"/>
              </a:ext>
            </a:extLst>
          </p:cNvPr>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D6EDD1-92B3-B209-0A0A-5413075ABBC0}"/>
              </a:ext>
            </a:extLst>
          </p:cNvPr>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5F1C5-CFB7-B97E-883E-CE4AC0060C6F}"/>
              </a:ext>
            </a:extLst>
          </p:cNvPr>
          <p:cNvSpPr>
            <a:spLocks noGrp="1"/>
          </p:cNvSpPr>
          <p:nvPr>
            <p:ph sz="half" idx="2"/>
          </p:nvPr>
        </p:nvSpPr>
        <p:spPr>
          <a:xfrm>
            <a:off x="4648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A9AFAE6-8B99-324C-927A-4287B3FF52BC}"/>
              </a:ext>
            </a:extLst>
          </p:cNvPr>
          <p:cNvSpPr>
            <a:spLocks noGrp="1"/>
          </p:cNvSpPr>
          <p:nvPr>
            <p:ph type="ftr" sz="quarter" idx="10"/>
          </p:nvPr>
        </p:nvSpPr>
        <p:spPr>
          <a:xfrm>
            <a:off x="0" y="6629400"/>
            <a:ext cx="2895600" cy="228600"/>
          </a:xfrm>
        </p:spPr>
        <p:txBody>
          <a:bodyPr/>
          <a:lstStyle>
            <a:lvl1pPr>
              <a:defRPr/>
            </a:lvl1pPr>
          </a:lstStyle>
          <a:p>
            <a:r>
              <a:rPr lang="en-US" altLang="en-US"/>
              <a:t>Biochemistry 3070 – Enzyme Mechanisms</a:t>
            </a:r>
          </a:p>
        </p:txBody>
      </p:sp>
      <p:sp>
        <p:nvSpPr>
          <p:cNvPr id="6" name="Slide Number Placeholder 5">
            <a:extLst>
              <a:ext uri="{FF2B5EF4-FFF2-40B4-BE49-F238E27FC236}">
                <a16:creationId xmlns:a16="http://schemas.microsoft.com/office/drawing/2014/main" id="{8C013A97-9639-2D9A-9C44-B5710A3E3B11}"/>
              </a:ext>
            </a:extLst>
          </p:cNvPr>
          <p:cNvSpPr>
            <a:spLocks noGrp="1"/>
          </p:cNvSpPr>
          <p:nvPr>
            <p:ph type="sldNum" sz="quarter" idx="11"/>
          </p:nvPr>
        </p:nvSpPr>
        <p:spPr>
          <a:xfrm>
            <a:off x="8382000" y="6553200"/>
            <a:ext cx="533400" cy="304800"/>
          </a:xfrm>
        </p:spPr>
        <p:txBody>
          <a:bodyPr/>
          <a:lstStyle>
            <a:lvl1pPr>
              <a:defRPr/>
            </a:lvl1pPr>
          </a:lstStyle>
          <a:p>
            <a:fld id="{CEB3545C-BCF8-41CC-84FA-8B5E33B8E410}" type="slidenum">
              <a:rPr lang="en-US" altLang="en-US"/>
              <a:pPr/>
              <a:t>‹#›</a:t>
            </a:fld>
            <a:endParaRPr lang="en-US" altLang="en-US"/>
          </a:p>
        </p:txBody>
      </p:sp>
    </p:spTree>
    <p:extLst>
      <p:ext uri="{BB962C8B-B14F-4D97-AF65-F5344CB8AC3E}">
        <p14:creationId xmlns:p14="http://schemas.microsoft.com/office/powerpoint/2010/main" val="56899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00B0F0"/>
            </a:gs>
            <a:gs pos="100000">
              <a:srgbClr val="FFFF9F"/>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9626-87EC-66A3-E81B-F0870B6D5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6675C3-97F8-A8B7-5ADB-B0C313FA41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995DB01-E199-2DCD-5A27-83E1B7EDC727}"/>
              </a:ext>
            </a:extLst>
          </p:cNvPr>
          <p:cNvSpPr>
            <a:spLocks noGrp="1"/>
          </p:cNvSpPr>
          <p:nvPr>
            <p:ph type="ftr" sz="quarter" idx="10"/>
          </p:nvPr>
        </p:nvSpPr>
        <p:spPr/>
        <p:txBody>
          <a:bodyPr/>
          <a:lstStyle>
            <a:lvl1pPr>
              <a:defRPr/>
            </a:lvl1pPr>
          </a:lstStyle>
          <a:p>
            <a:r>
              <a:rPr lang="en-US" altLang="en-US"/>
              <a:t>Biochemistry 3070 – Enzyme Mechanisms</a:t>
            </a:r>
          </a:p>
        </p:txBody>
      </p:sp>
      <p:sp>
        <p:nvSpPr>
          <p:cNvPr id="5" name="Slide Number Placeholder 4">
            <a:extLst>
              <a:ext uri="{FF2B5EF4-FFF2-40B4-BE49-F238E27FC236}">
                <a16:creationId xmlns:a16="http://schemas.microsoft.com/office/drawing/2014/main" id="{30CF0070-C1FD-AEAD-A8E0-9790D39DFC81}"/>
              </a:ext>
            </a:extLst>
          </p:cNvPr>
          <p:cNvSpPr>
            <a:spLocks noGrp="1"/>
          </p:cNvSpPr>
          <p:nvPr>
            <p:ph type="sldNum" sz="quarter" idx="11"/>
          </p:nvPr>
        </p:nvSpPr>
        <p:spPr/>
        <p:txBody>
          <a:bodyPr/>
          <a:lstStyle>
            <a:lvl1pPr>
              <a:defRPr/>
            </a:lvl1pPr>
          </a:lstStyle>
          <a:p>
            <a:fld id="{78B75D3D-F61E-4FC6-AFD9-46D78ABE0066}" type="slidenum">
              <a:rPr lang="en-US" altLang="en-US"/>
              <a:pPr/>
              <a:t>‹#›</a:t>
            </a:fld>
            <a:endParaRPr lang="en-US" altLang="en-US"/>
          </a:p>
        </p:txBody>
      </p:sp>
    </p:spTree>
    <p:extLst>
      <p:ext uri="{BB962C8B-B14F-4D97-AF65-F5344CB8AC3E}">
        <p14:creationId xmlns:p14="http://schemas.microsoft.com/office/powerpoint/2010/main" val="238757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D056-3684-03A7-671F-41984B23348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0F2ED5-1307-BF39-0666-01B84DDAFAB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A7E197AF-C27E-D869-65B7-6BEA23B67E59}"/>
              </a:ext>
            </a:extLst>
          </p:cNvPr>
          <p:cNvSpPr>
            <a:spLocks noGrp="1"/>
          </p:cNvSpPr>
          <p:nvPr>
            <p:ph type="ftr" sz="quarter" idx="10"/>
          </p:nvPr>
        </p:nvSpPr>
        <p:spPr/>
        <p:txBody>
          <a:bodyPr/>
          <a:lstStyle>
            <a:lvl1pPr>
              <a:defRPr/>
            </a:lvl1pPr>
          </a:lstStyle>
          <a:p>
            <a:r>
              <a:rPr lang="en-US" altLang="en-US"/>
              <a:t>Biochemistry 3070 – Enzyme Mechanisms</a:t>
            </a:r>
          </a:p>
        </p:txBody>
      </p:sp>
      <p:sp>
        <p:nvSpPr>
          <p:cNvPr id="5" name="Slide Number Placeholder 4">
            <a:extLst>
              <a:ext uri="{FF2B5EF4-FFF2-40B4-BE49-F238E27FC236}">
                <a16:creationId xmlns:a16="http://schemas.microsoft.com/office/drawing/2014/main" id="{D273235C-368B-9853-BCCB-B43CC8A4E5E9}"/>
              </a:ext>
            </a:extLst>
          </p:cNvPr>
          <p:cNvSpPr>
            <a:spLocks noGrp="1"/>
          </p:cNvSpPr>
          <p:nvPr>
            <p:ph type="sldNum" sz="quarter" idx="11"/>
          </p:nvPr>
        </p:nvSpPr>
        <p:spPr/>
        <p:txBody>
          <a:bodyPr/>
          <a:lstStyle>
            <a:lvl1pPr>
              <a:defRPr/>
            </a:lvl1pPr>
          </a:lstStyle>
          <a:p>
            <a:fld id="{7124E4A7-7E79-49BF-BF85-61FC848F414B}" type="slidenum">
              <a:rPr lang="en-US" altLang="en-US"/>
              <a:pPr/>
              <a:t>‹#›</a:t>
            </a:fld>
            <a:endParaRPr lang="en-US" altLang="en-US"/>
          </a:p>
        </p:txBody>
      </p:sp>
    </p:spTree>
    <p:extLst>
      <p:ext uri="{BB962C8B-B14F-4D97-AF65-F5344CB8AC3E}">
        <p14:creationId xmlns:p14="http://schemas.microsoft.com/office/powerpoint/2010/main" val="255137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602E-EC3F-278A-A888-1C4E706EE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52535-5B5B-76D7-01D6-5BC9DCD52CFE}"/>
              </a:ext>
            </a:extLst>
          </p:cNvPr>
          <p:cNvSpPr>
            <a:spLocks noGrp="1"/>
          </p:cNvSpPr>
          <p:nvPr>
            <p:ph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2A1C31-C99C-34A2-BD91-8B5D9C9961A2}"/>
              </a:ext>
            </a:extLst>
          </p:cNvPr>
          <p:cNvSpPr>
            <a:spLocks noGrp="1"/>
          </p:cNvSpPr>
          <p:nvPr>
            <p:ph sz="half" idx="2"/>
          </p:nvPr>
        </p:nvSpPr>
        <p:spPr>
          <a:xfrm>
            <a:off x="4648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9993C6B-7984-373A-B06A-F0C8EC62DD8C}"/>
              </a:ext>
            </a:extLst>
          </p:cNvPr>
          <p:cNvSpPr>
            <a:spLocks noGrp="1"/>
          </p:cNvSpPr>
          <p:nvPr>
            <p:ph type="ftr" sz="quarter" idx="10"/>
          </p:nvPr>
        </p:nvSpPr>
        <p:spPr/>
        <p:txBody>
          <a:bodyPr/>
          <a:lstStyle>
            <a:lvl1pPr>
              <a:defRPr/>
            </a:lvl1pPr>
          </a:lstStyle>
          <a:p>
            <a:r>
              <a:rPr lang="en-US" altLang="en-US"/>
              <a:t>Biochemistry 3070 – Enzyme Mechanisms</a:t>
            </a:r>
          </a:p>
        </p:txBody>
      </p:sp>
      <p:sp>
        <p:nvSpPr>
          <p:cNvPr id="6" name="Slide Number Placeholder 5">
            <a:extLst>
              <a:ext uri="{FF2B5EF4-FFF2-40B4-BE49-F238E27FC236}">
                <a16:creationId xmlns:a16="http://schemas.microsoft.com/office/drawing/2014/main" id="{8575965C-4E42-F98D-3647-D4E59303C34F}"/>
              </a:ext>
            </a:extLst>
          </p:cNvPr>
          <p:cNvSpPr>
            <a:spLocks noGrp="1"/>
          </p:cNvSpPr>
          <p:nvPr>
            <p:ph type="sldNum" sz="quarter" idx="11"/>
          </p:nvPr>
        </p:nvSpPr>
        <p:spPr/>
        <p:txBody>
          <a:bodyPr/>
          <a:lstStyle>
            <a:lvl1pPr>
              <a:defRPr/>
            </a:lvl1pPr>
          </a:lstStyle>
          <a:p>
            <a:fld id="{9ECBB643-42D6-485B-BFC9-8CA1BF7A6BCE}" type="slidenum">
              <a:rPr lang="en-US" altLang="en-US"/>
              <a:pPr/>
              <a:t>‹#›</a:t>
            </a:fld>
            <a:endParaRPr lang="en-US" altLang="en-US"/>
          </a:p>
        </p:txBody>
      </p:sp>
    </p:spTree>
    <p:extLst>
      <p:ext uri="{BB962C8B-B14F-4D97-AF65-F5344CB8AC3E}">
        <p14:creationId xmlns:p14="http://schemas.microsoft.com/office/powerpoint/2010/main" val="96135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7DB4-EC0D-07FD-5B76-D2234E04795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CF00F-BB8C-AD5E-56C0-189E233E269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248FB-69DE-8F2D-0CA5-509A2F14336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7592D3-93CC-C839-DCFF-1366C12A08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EC719-72D7-A4B7-45AF-78AB984CB46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F7EA1AD-1488-B087-E53C-C08B0006C71E}"/>
              </a:ext>
            </a:extLst>
          </p:cNvPr>
          <p:cNvSpPr>
            <a:spLocks noGrp="1"/>
          </p:cNvSpPr>
          <p:nvPr>
            <p:ph type="ftr" sz="quarter" idx="10"/>
          </p:nvPr>
        </p:nvSpPr>
        <p:spPr/>
        <p:txBody>
          <a:bodyPr/>
          <a:lstStyle>
            <a:lvl1pPr>
              <a:defRPr/>
            </a:lvl1pPr>
          </a:lstStyle>
          <a:p>
            <a:r>
              <a:rPr lang="en-US" altLang="en-US"/>
              <a:t>Biochemistry 3070 – Enzyme Mechanisms</a:t>
            </a:r>
          </a:p>
        </p:txBody>
      </p:sp>
      <p:sp>
        <p:nvSpPr>
          <p:cNvPr id="8" name="Slide Number Placeholder 7">
            <a:extLst>
              <a:ext uri="{FF2B5EF4-FFF2-40B4-BE49-F238E27FC236}">
                <a16:creationId xmlns:a16="http://schemas.microsoft.com/office/drawing/2014/main" id="{8BAF742B-518A-0995-12D6-049983588533}"/>
              </a:ext>
            </a:extLst>
          </p:cNvPr>
          <p:cNvSpPr>
            <a:spLocks noGrp="1"/>
          </p:cNvSpPr>
          <p:nvPr>
            <p:ph type="sldNum" sz="quarter" idx="11"/>
          </p:nvPr>
        </p:nvSpPr>
        <p:spPr/>
        <p:txBody>
          <a:bodyPr/>
          <a:lstStyle>
            <a:lvl1pPr>
              <a:defRPr/>
            </a:lvl1pPr>
          </a:lstStyle>
          <a:p>
            <a:fld id="{D454B5EB-0C98-4BCC-9543-8622DF4EFDE4}" type="slidenum">
              <a:rPr lang="en-US" altLang="en-US"/>
              <a:pPr/>
              <a:t>‹#›</a:t>
            </a:fld>
            <a:endParaRPr lang="en-US" altLang="en-US"/>
          </a:p>
        </p:txBody>
      </p:sp>
    </p:spTree>
    <p:extLst>
      <p:ext uri="{BB962C8B-B14F-4D97-AF65-F5344CB8AC3E}">
        <p14:creationId xmlns:p14="http://schemas.microsoft.com/office/powerpoint/2010/main" val="1786717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AE61-A188-B8D7-312F-38896AEF62C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606B865-0862-2364-C7D9-CC2505428F2C}"/>
              </a:ext>
            </a:extLst>
          </p:cNvPr>
          <p:cNvSpPr>
            <a:spLocks noGrp="1"/>
          </p:cNvSpPr>
          <p:nvPr>
            <p:ph type="ftr" sz="quarter" idx="10"/>
          </p:nvPr>
        </p:nvSpPr>
        <p:spPr/>
        <p:txBody>
          <a:bodyPr/>
          <a:lstStyle>
            <a:lvl1pPr>
              <a:defRPr/>
            </a:lvl1pPr>
          </a:lstStyle>
          <a:p>
            <a:r>
              <a:rPr lang="en-US" altLang="en-US"/>
              <a:t>Biochemistry 3070 – Enzyme Mechanisms</a:t>
            </a:r>
          </a:p>
        </p:txBody>
      </p:sp>
      <p:sp>
        <p:nvSpPr>
          <p:cNvPr id="4" name="Slide Number Placeholder 3">
            <a:extLst>
              <a:ext uri="{FF2B5EF4-FFF2-40B4-BE49-F238E27FC236}">
                <a16:creationId xmlns:a16="http://schemas.microsoft.com/office/drawing/2014/main" id="{86334164-EA5B-9F33-7AA9-4CA726A8D1E9}"/>
              </a:ext>
            </a:extLst>
          </p:cNvPr>
          <p:cNvSpPr>
            <a:spLocks noGrp="1"/>
          </p:cNvSpPr>
          <p:nvPr>
            <p:ph type="sldNum" sz="quarter" idx="11"/>
          </p:nvPr>
        </p:nvSpPr>
        <p:spPr/>
        <p:txBody>
          <a:bodyPr/>
          <a:lstStyle>
            <a:lvl1pPr>
              <a:defRPr/>
            </a:lvl1pPr>
          </a:lstStyle>
          <a:p>
            <a:fld id="{C249ED88-76D8-4E34-9351-D6B44E40319C}" type="slidenum">
              <a:rPr lang="en-US" altLang="en-US"/>
              <a:pPr/>
              <a:t>‹#›</a:t>
            </a:fld>
            <a:endParaRPr lang="en-US" altLang="en-US"/>
          </a:p>
        </p:txBody>
      </p:sp>
    </p:spTree>
    <p:extLst>
      <p:ext uri="{BB962C8B-B14F-4D97-AF65-F5344CB8AC3E}">
        <p14:creationId xmlns:p14="http://schemas.microsoft.com/office/powerpoint/2010/main" val="176411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494D2E-06AE-136E-B4F7-20AC4C826721}"/>
              </a:ext>
            </a:extLst>
          </p:cNvPr>
          <p:cNvSpPr>
            <a:spLocks noGrp="1"/>
          </p:cNvSpPr>
          <p:nvPr>
            <p:ph type="ftr" sz="quarter" idx="10"/>
          </p:nvPr>
        </p:nvSpPr>
        <p:spPr/>
        <p:txBody>
          <a:bodyPr/>
          <a:lstStyle>
            <a:lvl1pPr>
              <a:defRPr/>
            </a:lvl1pPr>
          </a:lstStyle>
          <a:p>
            <a:r>
              <a:rPr lang="en-US" altLang="en-US"/>
              <a:t>Biochemistry 3070 – Enzyme Mechanisms</a:t>
            </a:r>
          </a:p>
        </p:txBody>
      </p:sp>
      <p:sp>
        <p:nvSpPr>
          <p:cNvPr id="3" name="Slide Number Placeholder 2">
            <a:extLst>
              <a:ext uri="{FF2B5EF4-FFF2-40B4-BE49-F238E27FC236}">
                <a16:creationId xmlns:a16="http://schemas.microsoft.com/office/drawing/2014/main" id="{B12FC61F-D89E-B209-CF66-B4C1AF9EE7F8}"/>
              </a:ext>
            </a:extLst>
          </p:cNvPr>
          <p:cNvSpPr>
            <a:spLocks noGrp="1"/>
          </p:cNvSpPr>
          <p:nvPr>
            <p:ph type="sldNum" sz="quarter" idx="11"/>
          </p:nvPr>
        </p:nvSpPr>
        <p:spPr/>
        <p:txBody>
          <a:bodyPr/>
          <a:lstStyle>
            <a:lvl1pPr>
              <a:defRPr/>
            </a:lvl1pPr>
          </a:lstStyle>
          <a:p>
            <a:fld id="{AEB3F0F4-326D-4A95-B8E3-87E1EE73940C}" type="slidenum">
              <a:rPr lang="en-US" altLang="en-US"/>
              <a:pPr/>
              <a:t>‹#›</a:t>
            </a:fld>
            <a:endParaRPr lang="en-US" altLang="en-US"/>
          </a:p>
        </p:txBody>
      </p:sp>
    </p:spTree>
    <p:extLst>
      <p:ext uri="{BB962C8B-B14F-4D97-AF65-F5344CB8AC3E}">
        <p14:creationId xmlns:p14="http://schemas.microsoft.com/office/powerpoint/2010/main" val="18767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F4D2-056F-142E-2B81-A16EDB0E7C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0B96F4-1A7A-4D01-156E-5A05551F9FC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A5BD94-A491-11EC-D99D-2BADE6A50BF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1B7C5D93-27AC-A96F-1DE9-D2352359AD89}"/>
              </a:ext>
            </a:extLst>
          </p:cNvPr>
          <p:cNvSpPr>
            <a:spLocks noGrp="1"/>
          </p:cNvSpPr>
          <p:nvPr>
            <p:ph type="ftr" sz="quarter" idx="10"/>
          </p:nvPr>
        </p:nvSpPr>
        <p:spPr/>
        <p:txBody>
          <a:bodyPr/>
          <a:lstStyle>
            <a:lvl1pPr>
              <a:defRPr/>
            </a:lvl1pPr>
          </a:lstStyle>
          <a:p>
            <a:r>
              <a:rPr lang="en-US" altLang="en-US"/>
              <a:t>Biochemistry 3070 – Enzyme Mechanisms</a:t>
            </a:r>
          </a:p>
        </p:txBody>
      </p:sp>
      <p:sp>
        <p:nvSpPr>
          <p:cNvPr id="6" name="Slide Number Placeholder 5">
            <a:extLst>
              <a:ext uri="{FF2B5EF4-FFF2-40B4-BE49-F238E27FC236}">
                <a16:creationId xmlns:a16="http://schemas.microsoft.com/office/drawing/2014/main" id="{F8189389-8E36-2B58-1204-BADA7E050D25}"/>
              </a:ext>
            </a:extLst>
          </p:cNvPr>
          <p:cNvSpPr>
            <a:spLocks noGrp="1"/>
          </p:cNvSpPr>
          <p:nvPr>
            <p:ph type="sldNum" sz="quarter" idx="11"/>
          </p:nvPr>
        </p:nvSpPr>
        <p:spPr/>
        <p:txBody>
          <a:bodyPr/>
          <a:lstStyle>
            <a:lvl1pPr>
              <a:defRPr/>
            </a:lvl1pPr>
          </a:lstStyle>
          <a:p>
            <a:fld id="{3D71CD70-5C06-497E-AB6A-6FE1224C0C24}" type="slidenum">
              <a:rPr lang="en-US" altLang="en-US"/>
              <a:pPr/>
              <a:t>‹#›</a:t>
            </a:fld>
            <a:endParaRPr lang="en-US" altLang="en-US"/>
          </a:p>
        </p:txBody>
      </p:sp>
    </p:spTree>
    <p:extLst>
      <p:ext uri="{BB962C8B-B14F-4D97-AF65-F5344CB8AC3E}">
        <p14:creationId xmlns:p14="http://schemas.microsoft.com/office/powerpoint/2010/main" val="94106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551C-CC77-F7AE-C00E-44ACF851165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0E7728-ED7E-7950-B7B4-08E9F181778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ECEF6A-3B2A-CD24-370A-7BC13C22D4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66E6ED02-FC1E-D8ED-9BFE-A1B7D2DF60F9}"/>
              </a:ext>
            </a:extLst>
          </p:cNvPr>
          <p:cNvSpPr>
            <a:spLocks noGrp="1"/>
          </p:cNvSpPr>
          <p:nvPr>
            <p:ph type="ftr" sz="quarter" idx="10"/>
          </p:nvPr>
        </p:nvSpPr>
        <p:spPr/>
        <p:txBody>
          <a:bodyPr/>
          <a:lstStyle>
            <a:lvl1pPr>
              <a:defRPr/>
            </a:lvl1pPr>
          </a:lstStyle>
          <a:p>
            <a:r>
              <a:rPr lang="en-US" altLang="en-US"/>
              <a:t>Biochemistry 3070 – Enzyme Mechanisms</a:t>
            </a:r>
          </a:p>
        </p:txBody>
      </p:sp>
      <p:sp>
        <p:nvSpPr>
          <p:cNvPr id="6" name="Slide Number Placeholder 5">
            <a:extLst>
              <a:ext uri="{FF2B5EF4-FFF2-40B4-BE49-F238E27FC236}">
                <a16:creationId xmlns:a16="http://schemas.microsoft.com/office/drawing/2014/main" id="{4E509864-3CDA-D96E-C01F-8E28EF7C8AFC}"/>
              </a:ext>
            </a:extLst>
          </p:cNvPr>
          <p:cNvSpPr>
            <a:spLocks noGrp="1"/>
          </p:cNvSpPr>
          <p:nvPr>
            <p:ph type="sldNum" sz="quarter" idx="11"/>
          </p:nvPr>
        </p:nvSpPr>
        <p:spPr/>
        <p:txBody>
          <a:bodyPr/>
          <a:lstStyle>
            <a:lvl1pPr>
              <a:defRPr/>
            </a:lvl1pPr>
          </a:lstStyle>
          <a:p>
            <a:fld id="{E1F993FD-5A8A-4220-B323-161AA1A6DFEB}" type="slidenum">
              <a:rPr lang="en-US" altLang="en-US"/>
              <a:pPr/>
              <a:t>‹#›</a:t>
            </a:fld>
            <a:endParaRPr lang="en-US" altLang="en-US"/>
          </a:p>
        </p:txBody>
      </p:sp>
    </p:spTree>
    <p:extLst>
      <p:ext uri="{BB962C8B-B14F-4D97-AF65-F5344CB8AC3E}">
        <p14:creationId xmlns:p14="http://schemas.microsoft.com/office/powerpoint/2010/main" val="899853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CCFFCC"/>
            </a:gs>
          </a:gsLst>
          <a:lin ang="2700000" scaled="1"/>
        </a:gra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265D05E8-9ECE-C086-8C6B-37A373B573CC}"/>
              </a:ext>
            </a:extLst>
          </p:cNvPr>
          <p:cNvSpPr>
            <a:spLocks noGrp="1" noChangeArrowheads="1"/>
          </p:cNvSpPr>
          <p:nvPr>
            <p:ph type="title"/>
          </p:nvPr>
        </p:nvSpPr>
        <p:spPr bwMode="auto">
          <a:xfrm>
            <a:off x="457200" y="1524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0707" name="Rectangle 3">
            <a:extLst>
              <a:ext uri="{FF2B5EF4-FFF2-40B4-BE49-F238E27FC236}">
                <a16:creationId xmlns:a16="http://schemas.microsoft.com/office/drawing/2014/main" id="{EC5EBC85-843A-080B-E4BE-1A0CC7E05EA6}"/>
              </a:ext>
            </a:extLst>
          </p:cNvPr>
          <p:cNvSpPr>
            <a:spLocks noGrp="1" noChangeArrowheads="1"/>
          </p:cNvSpPr>
          <p:nvPr>
            <p:ph type="body" idx="1"/>
          </p:nvPr>
        </p:nvSpPr>
        <p:spPr bwMode="auto">
          <a:xfrm>
            <a:off x="457200" y="533400"/>
            <a:ext cx="82296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9" name="Rectangle 5">
            <a:extLst>
              <a:ext uri="{FF2B5EF4-FFF2-40B4-BE49-F238E27FC236}">
                <a16:creationId xmlns:a16="http://schemas.microsoft.com/office/drawing/2014/main" id="{46DA42B5-1880-9B68-70B5-2DA260F784D8}"/>
              </a:ext>
            </a:extLst>
          </p:cNvPr>
          <p:cNvSpPr>
            <a:spLocks noGrp="1" noChangeArrowheads="1"/>
          </p:cNvSpPr>
          <p:nvPr>
            <p:ph type="ftr" sz="quarter" idx="3"/>
          </p:nvPr>
        </p:nvSpPr>
        <p:spPr bwMode="auto">
          <a:xfrm>
            <a:off x="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b="0" i="1">
                <a:solidFill>
                  <a:srgbClr val="0066CC"/>
                </a:solidFill>
              </a:defRPr>
            </a:lvl1pPr>
          </a:lstStyle>
          <a:p>
            <a:r>
              <a:rPr lang="en-US" altLang="en-US"/>
              <a:t>Biochemistry 3070 – Enzyme Mechanisms</a:t>
            </a:r>
          </a:p>
        </p:txBody>
      </p:sp>
      <p:sp>
        <p:nvSpPr>
          <p:cNvPr id="200710" name="Rectangle 6">
            <a:extLst>
              <a:ext uri="{FF2B5EF4-FFF2-40B4-BE49-F238E27FC236}">
                <a16:creationId xmlns:a16="http://schemas.microsoft.com/office/drawing/2014/main" id="{8DAAE285-B385-81A0-344A-8E230AC74815}"/>
              </a:ext>
            </a:extLst>
          </p:cNvPr>
          <p:cNvSpPr>
            <a:spLocks noGrp="1" noChangeArrowheads="1"/>
          </p:cNvSpPr>
          <p:nvPr>
            <p:ph type="sldNum" sz="quarter" idx="4"/>
          </p:nvPr>
        </p:nvSpPr>
        <p:spPr bwMode="auto">
          <a:xfrm>
            <a:off x="838200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i="1">
                <a:solidFill>
                  <a:srgbClr val="0066CC"/>
                </a:solidFill>
              </a:defRPr>
            </a:lvl1pPr>
          </a:lstStyle>
          <a:p>
            <a:fld id="{88A4704D-A6A5-480A-82F4-DC314F67FC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hdr="0" ftr="0" dt="0"/>
  <p:txStyles>
    <p:titleStyle>
      <a:lvl1pPr algn="l" rtl="0" fontAlgn="base">
        <a:spcBef>
          <a:spcPct val="0"/>
        </a:spcBef>
        <a:spcAft>
          <a:spcPct val="0"/>
        </a:spcAft>
        <a:defRPr i="1" kern="1200">
          <a:solidFill>
            <a:schemeClr val="tx2"/>
          </a:solidFill>
          <a:latin typeface="+mj-lt"/>
          <a:ea typeface="+mj-ea"/>
          <a:cs typeface="+mj-cs"/>
        </a:defRPr>
      </a:lvl1pPr>
      <a:lvl2pPr algn="l" rtl="0" fontAlgn="base">
        <a:spcBef>
          <a:spcPct val="0"/>
        </a:spcBef>
        <a:spcAft>
          <a:spcPct val="0"/>
        </a:spcAft>
        <a:defRPr i="1">
          <a:solidFill>
            <a:schemeClr val="tx2"/>
          </a:solidFill>
          <a:latin typeface="Arial" panose="020B0604020202020204" pitchFamily="34" charset="0"/>
        </a:defRPr>
      </a:lvl2pPr>
      <a:lvl3pPr algn="l" rtl="0" fontAlgn="base">
        <a:spcBef>
          <a:spcPct val="0"/>
        </a:spcBef>
        <a:spcAft>
          <a:spcPct val="0"/>
        </a:spcAft>
        <a:defRPr i="1">
          <a:solidFill>
            <a:schemeClr val="tx2"/>
          </a:solidFill>
          <a:latin typeface="Arial" panose="020B0604020202020204" pitchFamily="34" charset="0"/>
        </a:defRPr>
      </a:lvl3pPr>
      <a:lvl4pPr algn="l" rtl="0" fontAlgn="base">
        <a:spcBef>
          <a:spcPct val="0"/>
        </a:spcBef>
        <a:spcAft>
          <a:spcPct val="0"/>
        </a:spcAft>
        <a:defRPr i="1">
          <a:solidFill>
            <a:schemeClr val="tx2"/>
          </a:solidFill>
          <a:latin typeface="Arial" panose="020B0604020202020204" pitchFamily="34" charset="0"/>
        </a:defRPr>
      </a:lvl4pPr>
      <a:lvl5pPr algn="l" rtl="0" fontAlgn="base">
        <a:spcBef>
          <a:spcPct val="0"/>
        </a:spcBef>
        <a:spcAft>
          <a:spcPct val="0"/>
        </a:spcAft>
        <a:defRPr i="1">
          <a:solidFill>
            <a:schemeClr val="tx2"/>
          </a:solidFill>
          <a:latin typeface="Arial" panose="020B0604020202020204" pitchFamily="34" charset="0"/>
        </a:defRPr>
      </a:lvl5pPr>
      <a:lvl6pPr marL="457200" algn="l" rtl="0" fontAlgn="base">
        <a:spcBef>
          <a:spcPct val="0"/>
        </a:spcBef>
        <a:spcAft>
          <a:spcPct val="0"/>
        </a:spcAft>
        <a:defRPr i="1">
          <a:solidFill>
            <a:schemeClr val="tx2"/>
          </a:solidFill>
          <a:latin typeface="Arial" panose="020B0604020202020204" pitchFamily="34" charset="0"/>
        </a:defRPr>
      </a:lvl6pPr>
      <a:lvl7pPr marL="914400" algn="l" rtl="0" fontAlgn="base">
        <a:spcBef>
          <a:spcPct val="0"/>
        </a:spcBef>
        <a:spcAft>
          <a:spcPct val="0"/>
        </a:spcAft>
        <a:defRPr i="1">
          <a:solidFill>
            <a:schemeClr val="tx2"/>
          </a:solidFill>
          <a:latin typeface="Arial" panose="020B0604020202020204" pitchFamily="34" charset="0"/>
        </a:defRPr>
      </a:lvl7pPr>
      <a:lvl8pPr marL="1371600" algn="l" rtl="0" fontAlgn="base">
        <a:spcBef>
          <a:spcPct val="0"/>
        </a:spcBef>
        <a:spcAft>
          <a:spcPct val="0"/>
        </a:spcAft>
        <a:defRPr i="1">
          <a:solidFill>
            <a:schemeClr val="tx2"/>
          </a:solidFill>
          <a:latin typeface="Arial" panose="020B0604020202020204" pitchFamily="34" charset="0"/>
        </a:defRPr>
      </a:lvl8pPr>
      <a:lvl9pPr marL="1828800" algn="l" rtl="0" fontAlgn="base">
        <a:spcBef>
          <a:spcPct val="0"/>
        </a:spcBef>
        <a:spcAft>
          <a:spcPct val="0"/>
        </a:spcAft>
        <a:defRPr i="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nal.usda.gov/fnic/etext/000105.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9B7FBD1-15C6-4694-9BF0-F77EE8EC81D6}"/>
              </a:ext>
            </a:extLst>
          </p:cNvPr>
          <p:cNvSpPr>
            <a:spLocks noGrp="1"/>
          </p:cNvSpPr>
          <p:nvPr>
            <p:ph type="sldNum" sz="quarter" idx="11"/>
          </p:nvPr>
        </p:nvSpPr>
        <p:spPr/>
        <p:txBody>
          <a:bodyPr/>
          <a:lstStyle/>
          <a:p>
            <a:fld id="{2ABE57E1-6362-448D-B859-3F1742C79D22}" type="slidenum">
              <a:rPr lang="en-US" altLang="en-US"/>
              <a:pPr/>
              <a:t>1</a:t>
            </a:fld>
            <a:endParaRPr lang="en-US" altLang="en-US"/>
          </a:p>
        </p:txBody>
      </p:sp>
      <p:sp>
        <p:nvSpPr>
          <p:cNvPr id="209922" name="Rectangle 2">
            <a:extLst>
              <a:ext uri="{FF2B5EF4-FFF2-40B4-BE49-F238E27FC236}">
                <a16:creationId xmlns:a16="http://schemas.microsoft.com/office/drawing/2014/main" id="{0D8B3D16-C13B-AB3C-A436-A876B5439F57}"/>
              </a:ext>
            </a:extLst>
          </p:cNvPr>
          <p:cNvSpPr>
            <a:spLocks noGrp="1" noChangeArrowheads="1"/>
          </p:cNvSpPr>
          <p:nvPr>
            <p:ph type="title"/>
          </p:nvPr>
        </p:nvSpPr>
        <p:spPr>
          <a:xfrm>
            <a:off x="762000" y="519113"/>
            <a:ext cx="7086600" cy="1752600"/>
          </a:xfrm>
        </p:spPr>
        <p:txBody>
          <a:bodyPr/>
          <a:lstStyle/>
          <a:p>
            <a:pPr algn="ctr"/>
            <a:r>
              <a:rPr lang="en-US" altLang="en-US" sz="5400" dirty="0"/>
              <a:t>Vitamins:</a:t>
            </a:r>
            <a:br>
              <a:rPr lang="en-US" altLang="en-US" sz="5400" dirty="0"/>
            </a:br>
            <a:r>
              <a:rPr lang="en-US" altLang="en-US" sz="5400" dirty="0"/>
              <a:t>Biochemical Roles</a:t>
            </a:r>
          </a:p>
        </p:txBody>
      </p:sp>
      <p:sp>
        <p:nvSpPr>
          <p:cNvPr id="209924" name="Text Box 4">
            <a:extLst>
              <a:ext uri="{FF2B5EF4-FFF2-40B4-BE49-F238E27FC236}">
                <a16:creationId xmlns:a16="http://schemas.microsoft.com/office/drawing/2014/main" id="{F87C5A59-68EC-F374-30B9-2EF736A83C53}"/>
              </a:ext>
            </a:extLst>
          </p:cNvPr>
          <p:cNvSpPr txBox="1">
            <a:spLocks noChangeArrowheads="1"/>
          </p:cNvSpPr>
          <p:nvPr/>
        </p:nvSpPr>
        <p:spPr bwMode="auto">
          <a:xfrm>
            <a:off x="152400" y="1524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0" i="1"/>
              <a:t>Biochemistry 3070</a:t>
            </a:r>
          </a:p>
        </p:txBody>
      </p:sp>
      <p:pic>
        <p:nvPicPr>
          <p:cNvPr id="3" name="Picture 2">
            <a:extLst>
              <a:ext uri="{FF2B5EF4-FFF2-40B4-BE49-F238E27FC236}">
                <a16:creationId xmlns:a16="http://schemas.microsoft.com/office/drawing/2014/main" id="{D2DE67F5-94FC-227F-9A91-085C394A2496}"/>
              </a:ext>
            </a:extLst>
          </p:cNvPr>
          <p:cNvPicPr>
            <a:picLocks noChangeAspect="1"/>
          </p:cNvPicPr>
          <p:nvPr/>
        </p:nvPicPr>
        <p:blipFill>
          <a:blip r:embed="rId3"/>
          <a:stretch>
            <a:fillRect/>
          </a:stretch>
        </p:blipFill>
        <p:spPr>
          <a:xfrm>
            <a:off x="1390650" y="2438400"/>
            <a:ext cx="5829300" cy="4038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84B5B4D-E65A-BB72-E41C-0391AD2CA947}"/>
              </a:ext>
            </a:extLst>
          </p:cNvPr>
          <p:cNvSpPr>
            <a:spLocks noGrp="1"/>
          </p:cNvSpPr>
          <p:nvPr>
            <p:ph type="sldNum" sz="quarter" idx="11"/>
          </p:nvPr>
        </p:nvSpPr>
        <p:spPr/>
        <p:txBody>
          <a:bodyPr/>
          <a:lstStyle/>
          <a:p>
            <a:fld id="{1F06CD05-B949-43ED-AAF8-D814E84B7D83}" type="slidenum">
              <a:rPr lang="en-US" altLang="en-US"/>
              <a:pPr/>
              <a:t>10</a:t>
            </a:fld>
            <a:endParaRPr lang="en-US" altLang="en-US"/>
          </a:p>
        </p:txBody>
      </p:sp>
      <p:sp>
        <p:nvSpPr>
          <p:cNvPr id="869378" name="Rectangle 2">
            <a:extLst>
              <a:ext uri="{FF2B5EF4-FFF2-40B4-BE49-F238E27FC236}">
                <a16:creationId xmlns:a16="http://schemas.microsoft.com/office/drawing/2014/main" id="{3DE592BC-8EBB-06DE-96A7-46DDA1FD5474}"/>
              </a:ext>
            </a:extLst>
          </p:cNvPr>
          <p:cNvSpPr>
            <a:spLocks noGrp="1" noChangeArrowheads="1"/>
          </p:cNvSpPr>
          <p:nvPr>
            <p:ph type="title"/>
          </p:nvPr>
        </p:nvSpPr>
        <p:spPr/>
        <p:txBody>
          <a:bodyPr/>
          <a:lstStyle/>
          <a:p>
            <a:r>
              <a:rPr lang="en-US" altLang="en-US" sz="1600"/>
              <a:t>Vitamins</a:t>
            </a:r>
          </a:p>
        </p:txBody>
      </p:sp>
      <p:sp>
        <p:nvSpPr>
          <p:cNvPr id="869379" name="Rectangle 3">
            <a:extLst>
              <a:ext uri="{FF2B5EF4-FFF2-40B4-BE49-F238E27FC236}">
                <a16:creationId xmlns:a16="http://schemas.microsoft.com/office/drawing/2014/main" id="{91251C73-EA3C-5ED5-832D-EF7C1F941B43}"/>
              </a:ext>
            </a:extLst>
          </p:cNvPr>
          <p:cNvSpPr>
            <a:spLocks noGrp="1" noChangeArrowheads="1"/>
          </p:cNvSpPr>
          <p:nvPr>
            <p:ph type="body" idx="1"/>
          </p:nvPr>
        </p:nvSpPr>
        <p:spPr/>
        <p:txBody>
          <a:bodyPr/>
          <a:lstStyle/>
          <a:p>
            <a:r>
              <a:rPr lang="en-US" altLang="en-US"/>
              <a:t>Vitamins are categorized into two groups:</a:t>
            </a:r>
          </a:p>
          <a:p>
            <a:r>
              <a:rPr lang="en-US" altLang="en-US"/>
              <a:t>Water soluble:</a:t>
            </a:r>
          </a:p>
          <a:p>
            <a:pPr lvl="1"/>
            <a:r>
              <a:rPr lang="en-US" altLang="en-US"/>
              <a:t>The “B”-vitamins</a:t>
            </a:r>
          </a:p>
          <a:p>
            <a:pPr lvl="1"/>
            <a:r>
              <a:rPr lang="en-US" altLang="en-US"/>
              <a:t>Vitamin C</a:t>
            </a:r>
          </a:p>
          <a:p>
            <a:pPr lvl="1"/>
            <a:r>
              <a:rPr lang="en-US" altLang="en-US"/>
              <a:t>Pantothenic acid</a:t>
            </a:r>
          </a:p>
          <a:p>
            <a:pPr lvl="1"/>
            <a:r>
              <a:rPr lang="en-US" altLang="en-US"/>
              <a:t>Biotin</a:t>
            </a:r>
          </a:p>
          <a:p>
            <a:pPr lvl="1"/>
            <a:r>
              <a:rPr lang="en-US" altLang="en-US"/>
              <a:t>Folic acid</a:t>
            </a:r>
          </a:p>
          <a:p>
            <a:r>
              <a:rPr lang="en-US" altLang="en-US"/>
              <a:t>Fat-soluble Vitamins:</a:t>
            </a:r>
          </a:p>
          <a:p>
            <a:pPr lvl="1"/>
            <a:r>
              <a:rPr lang="en-US" altLang="en-US"/>
              <a:t>Vitamins A, D, E, 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847840A-4955-7AFF-50B0-FD79CA17CE19}"/>
              </a:ext>
            </a:extLst>
          </p:cNvPr>
          <p:cNvSpPr>
            <a:spLocks noGrp="1"/>
          </p:cNvSpPr>
          <p:nvPr>
            <p:ph type="sldNum" sz="quarter" idx="11"/>
          </p:nvPr>
        </p:nvSpPr>
        <p:spPr/>
        <p:txBody>
          <a:bodyPr/>
          <a:lstStyle/>
          <a:p>
            <a:fld id="{1CC82A8C-90BA-4B50-80C8-599CB9A4917D}" type="slidenum">
              <a:rPr lang="en-US" altLang="en-US"/>
              <a:pPr/>
              <a:t>11</a:t>
            </a:fld>
            <a:endParaRPr lang="en-US" altLang="en-US"/>
          </a:p>
        </p:txBody>
      </p:sp>
      <p:sp>
        <p:nvSpPr>
          <p:cNvPr id="870402" name="Rectangle 2">
            <a:extLst>
              <a:ext uri="{FF2B5EF4-FFF2-40B4-BE49-F238E27FC236}">
                <a16:creationId xmlns:a16="http://schemas.microsoft.com/office/drawing/2014/main" id="{EF4E94BF-A5A5-AF36-4082-BAA23F8CBD6A}"/>
              </a:ext>
            </a:extLst>
          </p:cNvPr>
          <p:cNvSpPr>
            <a:spLocks noGrp="1" noChangeArrowheads="1"/>
          </p:cNvSpPr>
          <p:nvPr>
            <p:ph type="title"/>
          </p:nvPr>
        </p:nvSpPr>
        <p:spPr/>
        <p:txBody>
          <a:bodyPr/>
          <a:lstStyle/>
          <a:p>
            <a:r>
              <a:rPr lang="en-US" altLang="en-US" sz="1600"/>
              <a:t>Water soluble Vitamins</a:t>
            </a:r>
          </a:p>
        </p:txBody>
      </p:sp>
      <p:pic>
        <p:nvPicPr>
          <p:cNvPr id="870404" name="Picture 4">
            <a:extLst>
              <a:ext uri="{FF2B5EF4-FFF2-40B4-BE49-F238E27FC236}">
                <a16:creationId xmlns:a16="http://schemas.microsoft.com/office/drawing/2014/main" id="{E5F4FF01-F570-0CF4-6AC9-8CDAEBE05A1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454025"/>
            <a:ext cx="8763000" cy="6161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F5716623-6032-4817-29F0-6524E7E06048}"/>
              </a:ext>
            </a:extLst>
          </p:cNvPr>
          <p:cNvSpPr>
            <a:spLocks noGrp="1"/>
          </p:cNvSpPr>
          <p:nvPr>
            <p:ph type="sldNum" sz="quarter" idx="11"/>
          </p:nvPr>
        </p:nvSpPr>
        <p:spPr/>
        <p:txBody>
          <a:bodyPr/>
          <a:lstStyle/>
          <a:p>
            <a:fld id="{1300389C-B698-46FA-95D6-D03BB2C9E749}" type="slidenum">
              <a:rPr lang="en-US" altLang="en-US"/>
              <a:pPr/>
              <a:t>12</a:t>
            </a:fld>
            <a:endParaRPr lang="en-US" altLang="en-US"/>
          </a:p>
        </p:txBody>
      </p:sp>
      <p:sp>
        <p:nvSpPr>
          <p:cNvPr id="873474" name="Rectangle 2">
            <a:extLst>
              <a:ext uri="{FF2B5EF4-FFF2-40B4-BE49-F238E27FC236}">
                <a16:creationId xmlns:a16="http://schemas.microsoft.com/office/drawing/2014/main" id="{B19E36AD-6051-CBDC-9BE4-04FC536C5369}"/>
              </a:ext>
            </a:extLst>
          </p:cNvPr>
          <p:cNvSpPr>
            <a:spLocks noGrp="1" noChangeArrowheads="1"/>
          </p:cNvSpPr>
          <p:nvPr>
            <p:ph type="title"/>
          </p:nvPr>
        </p:nvSpPr>
        <p:spPr/>
        <p:txBody>
          <a:bodyPr/>
          <a:lstStyle/>
          <a:p>
            <a:r>
              <a:rPr lang="en-US" altLang="en-US" sz="1600"/>
              <a:t>Water-soluble Vitamins</a:t>
            </a:r>
          </a:p>
        </p:txBody>
      </p:sp>
      <p:pic>
        <p:nvPicPr>
          <p:cNvPr id="873476" name="Picture 4">
            <a:extLst>
              <a:ext uri="{FF2B5EF4-FFF2-40B4-BE49-F238E27FC236}">
                <a16:creationId xmlns:a16="http://schemas.microsoft.com/office/drawing/2014/main" id="{FB29C785-F3F1-4EB4-CD9C-F0F7FA0D9D12}"/>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25600"/>
            <a:ext cx="9144000" cy="3321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3478" name="Text Box 6">
            <a:extLst>
              <a:ext uri="{FF2B5EF4-FFF2-40B4-BE49-F238E27FC236}">
                <a16:creationId xmlns:a16="http://schemas.microsoft.com/office/drawing/2014/main" id="{88A57B43-EE19-E212-FDBF-7E8EDA292902}"/>
              </a:ext>
            </a:extLst>
          </p:cNvPr>
          <p:cNvSpPr txBox="1">
            <a:spLocks noChangeArrowheads="1"/>
          </p:cNvSpPr>
          <p:nvPr/>
        </p:nvSpPr>
        <p:spPr bwMode="auto">
          <a:xfrm>
            <a:off x="533400" y="6096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Structures of Water-soluble Vitamins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68C7739-9F52-061E-EA1E-855BD5925843}"/>
              </a:ext>
            </a:extLst>
          </p:cNvPr>
          <p:cNvSpPr>
            <a:spLocks noGrp="1"/>
          </p:cNvSpPr>
          <p:nvPr>
            <p:ph type="sldNum" sz="quarter" idx="11"/>
          </p:nvPr>
        </p:nvSpPr>
        <p:spPr/>
        <p:txBody>
          <a:bodyPr/>
          <a:lstStyle/>
          <a:p>
            <a:fld id="{345D40F1-B3A0-4E38-858F-282B6E16C9AE}" type="slidenum">
              <a:rPr lang="en-US" altLang="en-US"/>
              <a:pPr/>
              <a:t>13</a:t>
            </a:fld>
            <a:endParaRPr lang="en-US" altLang="en-US"/>
          </a:p>
        </p:txBody>
      </p:sp>
      <p:sp>
        <p:nvSpPr>
          <p:cNvPr id="912388" name="Rectangle 4">
            <a:extLst>
              <a:ext uri="{FF2B5EF4-FFF2-40B4-BE49-F238E27FC236}">
                <a16:creationId xmlns:a16="http://schemas.microsoft.com/office/drawing/2014/main" id="{63A93E1A-6609-3A66-9FF5-2B12134B3738}"/>
              </a:ext>
            </a:extLst>
          </p:cNvPr>
          <p:cNvSpPr>
            <a:spLocks noGrp="1" noChangeArrowheads="1"/>
          </p:cNvSpPr>
          <p:nvPr>
            <p:ph type="title"/>
          </p:nvPr>
        </p:nvSpPr>
        <p:spPr/>
        <p:txBody>
          <a:bodyPr/>
          <a:lstStyle/>
          <a:p>
            <a:r>
              <a:rPr lang="en-US" altLang="en-US" sz="1600"/>
              <a:t>Vitamin B</a:t>
            </a:r>
            <a:r>
              <a:rPr lang="en-US" altLang="en-US" sz="1600" baseline="-25000"/>
              <a:t>12</a:t>
            </a:r>
            <a:r>
              <a:rPr lang="en-US" altLang="en-US" sz="1600"/>
              <a:t> – The most complex structure of all vitamins</a:t>
            </a:r>
            <a:endParaRPr lang="en-US" altLang="en-US" sz="1600" baseline="-25000"/>
          </a:p>
        </p:txBody>
      </p:sp>
      <p:graphicFrame>
        <p:nvGraphicFramePr>
          <p:cNvPr id="912387" name="Object 3">
            <a:extLst>
              <a:ext uri="{FF2B5EF4-FFF2-40B4-BE49-F238E27FC236}">
                <a16:creationId xmlns:a16="http://schemas.microsoft.com/office/drawing/2014/main" id="{361D32F9-E803-AC0C-8F68-167E6E4017F8}"/>
              </a:ext>
            </a:extLst>
          </p:cNvPr>
          <p:cNvGraphicFramePr>
            <a:graphicFrameLocks noChangeAspect="1"/>
          </p:cNvGraphicFramePr>
          <p:nvPr>
            <p:ph idx="1"/>
          </p:nvPr>
        </p:nvGraphicFramePr>
        <p:xfrm>
          <a:off x="4456113" y="533400"/>
          <a:ext cx="4687887" cy="6019800"/>
        </p:xfrm>
        <a:graphic>
          <a:graphicData uri="http://schemas.openxmlformats.org/presentationml/2006/ole">
            <mc:AlternateContent xmlns:mc="http://schemas.openxmlformats.org/markup-compatibility/2006">
              <mc:Choice xmlns:v="urn:schemas-microsoft-com:vml" Requires="v">
                <p:oleObj name="Bitmap Image" r:id="rId2" imgW="5601482" imgH="7190476" progId="Paint.Picture">
                  <p:embed/>
                </p:oleObj>
              </mc:Choice>
              <mc:Fallback>
                <p:oleObj name="Bitmap Image" r:id="rId2" imgW="5601482" imgH="7190476"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113" y="533400"/>
                        <a:ext cx="4687887" cy="601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2390" name="Text Box 6">
            <a:extLst>
              <a:ext uri="{FF2B5EF4-FFF2-40B4-BE49-F238E27FC236}">
                <a16:creationId xmlns:a16="http://schemas.microsoft.com/office/drawing/2014/main" id="{CFE1DD2F-1AF9-1ABD-AB47-6D77478A1268}"/>
              </a:ext>
            </a:extLst>
          </p:cNvPr>
          <p:cNvSpPr txBox="1">
            <a:spLocks noChangeArrowheads="1"/>
          </p:cNvSpPr>
          <p:nvPr/>
        </p:nvSpPr>
        <p:spPr bwMode="auto">
          <a:xfrm>
            <a:off x="304800" y="609600"/>
            <a:ext cx="3962400"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400" b="0"/>
              <a:t>Vitamin B</a:t>
            </a:r>
            <a:r>
              <a:rPr lang="en-US" altLang="en-US" sz="2400" b="0" baseline="-25000"/>
              <a:t>12</a:t>
            </a:r>
            <a:r>
              <a:rPr lang="en-US" altLang="en-US" sz="2400" b="0"/>
              <a:t> is the most complex vitamin </a:t>
            </a:r>
            <a:r>
              <a:rPr lang="en-US" altLang="en-US" sz="2400" b="0" i="1"/>
              <a:t>(with respect to its structure.)</a:t>
            </a:r>
          </a:p>
          <a:p>
            <a:pPr>
              <a:spcBef>
                <a:spcPct val="50000"/>
              </a:spcBef>
              <a:buFontTx/>
              <a:buChar char="•"/>
            </a:pPr>
            <a:r>
              <a:rPr lang="en-US" altLang="en-US" sz="2400" b="0" i="1"/>
              <a:t>A colbalt ion is chelated at the center of this vitamin.</a:t>
            </a:r>
          </a:p>
          <a:p>
            <a:pPr>
              <a:spcBef>
                <a:spcPct val="50000"/>
              </a:spcBef>
              <a:buFontTx/>
              <a:buChar char="•"/>
            </a:pPr>
            <a:r>
              <a:rPr lang="en-US" altLang="en-US" sz="2400" b="0"/>
              <a:t>Only 6</a:t>
            </a:r>
            <a:r>
              <a:rPr lang="el-GR" altLang="en-US" sz="2400" b="0">
                <a:cs typeface="Arial" panose="020B0604020202020204" pitchFamily="34" charset="0"/>
              </a:rPr>
              <a:t>μ</a:t>
            </a:r>
            <a:r>
              <a:rPr lang="en-US" altLang="en-US" sz="2400" b="0">
                <a:cs typeface="Arial" panose="020B0604020202020204" pitchFamily="34" charset="0"/>
              </a:rPr>
              <a:t>g/day for an average adult </a:t>
            </a:r>
            <a:r>
              <a:rPr lang="en-US" altLang="en-US" sz="2400" b="0"/>
              <a:t>helps prevent pernicious anemia. (One gram can supply 166,000 people!)</a:t>
            </a:r>
          </a:p>
          <a:p>
            <a:pPr>
              <a:spcBef>
                <a:spcPct val="50000"/>
              </a:spcBef>
            </a:pPr>
            <a:endParaRPr lang="en-US" altLang="en-US" i="1"/>
          </a:p>
          <a:p>
            <a:pPr>
              <a:spcBef>
                <a:spcPct val="50000"/>
              </a:spcBef>
            </a:pPr>
            <a:r>
              <a:rPr lang="en-US" altLang="en-US" i="1"/>
              <a:t>Note:</a:t>
            </a:r>
          </a:p>
          <a:p>
            <a:pPr>
              <a:spcBef>
                <a:spcPct val="50000"/>
              </a:spcBef>
            </a:pPr>
            <a:r>
              <a:rPr lang="en-US" altLang="en-US" i="1"/>
              <a:t>The current cost for this vitamin runs approximately </a:t>
            </a:r>
            <a:r>
              <a:rPr lang="en-US" altLang="en-US" i="1" u="sng"/>
              <a:t>$6,500</a:t>
            </a:r>
            <a:r>
              <a:rPr lang="en-US" altLang="en-US" i="1"/>
              <a:t> per kg.</a:t>
            </a:r>
            <a:endParaRPr lang="en-US" altLang="en-US" i="1" baseline="-25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0590218-E1D2-9029-2F38-8AED525541C3}"/>
              </a:ext>
            </a:extLst>
          </p:cNvPr>
          <p:cNvSpPr>
            <a:spLocks noGrp="1"/>
          </p:cNvSpPr>
          <p:nvPr>
            <p:ph type="sldNum" sz="quarter" idx="11"/>
          </p:nvPr>
        </p:nvSpPr>
        <p:spPr/>
        <p:txBody>
          <a:bodyPr/>
          <a:lstStyle/>
          <a:p>
            <a:fld id="{756DA81A-023C-45EF-9930-D9060CEB0075}" type="slidenum">
              <a:rPr lang="en-US" altLang="en-US"/>
              <a:pPr/>
              <a:t>14</a:t>
            </a:fld>
            <a:endParaRPr lang="en-US" altLang="en-US"/>
          </a:p>
        </p:txBody>
      </p:sp>
      <p:sp>
        <p:nvSpPr>
          <p:cNvPr id="874498" name="Rectangle 2">
            <a:extLst>
              <a:ext uri="{FF2B5EF4-FFF2-40B4-BE49-F238E27FC236}">
                <a16:creationId xmlns:a16="http://schemas.microsoft.com/office/drawing/2014/main" id="{A3B999C9-F2E9-F9E6-9CFC-5515E147DB12}"/>
              </a:ext>
            </a:extLst>
          </p:cNvPr>
          <p:cNvSpPr>
            <a:spLocks noGrp="1" noChangeArrowheads="1"/>
          </p:cNvSpPr>
          <p:nvPr>
            <p:ph type="title"/>
          </p:nvPr>
        </p:nvSpPr>
        <p:spPr/>
        <p:txBody>
          <a:bodyPr/>
          <a:lstStyle/>
          <a:p>
            <a:r>
              <a:rPr lang="en-US" altLang="en-US" sz="1600"/>
              <a:t>Vitamin C</a:t>
            </a:r>
          </a:p>
        </p:txBody>
      </p:sp>
      <p:pic>
        <p:nvPicPr>
          <p:cNvPr id="874500" name="Picture 4">
            <a:extLst>
              <a:ext uri="{FF2B5EF4-FFF2-40B4-BE49-F238E27FC236}">
                <a16:creationId xmlns:a16="http://schemas.microsoft.com/office/drawing/2014/main" id="{56A68FB2-54E1-5DB4-35BB-0E78B25B7854}"/>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143000"/>
            <a:ext cx="7086600" cy="5430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4502" name="Text Box 6">
            <a:extLst>
              <a:ext uri="{FF2B5EF4-FFF2-40B4-BE49-F238E27FC236}">
                <a16:creationId xmlns:a16="http://schemas.microsoft.com/office/drawing/2014/main" id="{B40A88C6-9FE4-3C4D-CEA8-ACF9D4600EF9}"/>
              </a:ext>
            </a:extLst>
          </p:cNvPr>
          <p:cNvSpPr txBox="1">
            <a:spLocks noChangeArrowheads="1"/>
          </p:cNvSpPr>
          <p:nvPr/>
        </p:nvSpPr>
        <p:spPr bwMode="auto">
          <a:xfrm>
            <a:off x="609600" y="381000"/>
            <a:ext cx="8153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0" i="1"/>
              <a:t>The most recognized of all vitamins is </a:t>
            </a:r>
            <a:r>
              <a:rPr lang="en-US" altLang="en-US" sz="2200" b="0" i="1">
                <a:solidFill>
                  <a:srgbClr val="CC0000"/>
                </a:solidFill>
              </a:rPr>
              <a:t>Vitamin C (ascorbic acid)</a:t>
            </a:r>
            <a:r>
              <a:rPr lang="en-US" altLang="en-US" sz="2200" b="0" i="1"/>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54E9474B-0C3D-1D2A-80B4-D4DA0F7E6CAE}"/>
              </a:ext>
            </a:extLst>
          </p:cNvPr>
          <p:cNvSpPr>
            <a:spLocks noGrp="1"/>
          </p:cNvSpPr>
          <p:nvPr>
            <p:ph type="sldNum" sz="quarter" idx="11"/>
          </p:nvPr>
        </p:nvSpPr>
        <p:spPr/>
        <p:txBody>
          <a:bodyPr/>
          <a:lstStyle/>
          <a:p>
            <a:fld id="{5D6398C5-9DB4-458A-A25E-1D771DA3E61A}" type="slidenum">
              <a:rPr lang="en-US" altLang="en-US"/>
              <a:pPr/>
              <a:t>15</a:t>
            </a:fld>
            <a:endParaRPr lang="en-US" altLang="en-US"/>
          </a:p>
        </p:txBody>
      </p:sp>
      <p:sp>
        <p:nvSpPr>
          <p:cNvPr id="875522" name="Rectangle 2">
            <a:extLst>
              <a:ext uri="{FF2B5EF4-FFF2-40B4-BE49-F238E27FC236}">
                <a16:creationId xmlns:a16="http://schemas.microsoft.com/office/drawing/2014/main" id="{A4755DC0-6975-3265-C7E9-432E1EC16793}"/>
              </a:ext>
            </a:extLst>
          </p:cNvPr>
          <p:cNvSpPr>
            <a:spLocks noGrp="1" noChangeArrowheads="1"/>
          </p:cNvSpPr>
          <p:nvPr>
            <p:ph type="title"/>
          </p:nvPr>
        </p:nvSpPr>
        <p:spPr/>
        <p:txBody>
          <a:bodyPr/>
          <a:lstStyle/>
          <a:p>
            <a:r>
              <a:rPr lang="en-US" altLang="en-US" sz="1600"/>
              <a:t>Vitamin C</a:t>
            </a:r>
          </a:p>
        </p:txBody>
      </p:sp>
      <p:sp>
        <p:nvSpPr>
          <p:cNvPr id="875523" name="Rectangle 3">
            <a:extLst>
              <a:ext uri="{FF2B5EF4-FFF2-40B4-BE49-F238E27FC236}">
                <a16:creationId xmlns:a16="http://schemas.microsoft.com/office/drawing/2014/main" id="{22D2EF6F-45D5-4179-5BA6-3F3B6EEB5509}"/>
              </a:ext>
            </a:extLst>
          </p:cNvPr>
          <p:cNvSpPr>
            <a:spLocks noGrp="1" noChangeArrowheads="1"/>
          </p:cNvSpPr>
          <p:nvPr>
            <p:ph type="body" idx="1"/>
          </p:nvPr>
        </p:nvSpPr>
        <p:spPr/>
        <p:txBody>
          <a:bodyPr/>
          <a:lstStyle/>
          <a:p>
            <a:r>
              <a:rPr lang="en-US" altLang="en-US" sz="2800"/>
              <a:t>Ascorbic acid helps prevent scurvy, hence its name as the “</a:t>
            </a:r>
            <a:r>
              <a:rPr lang="en-US" altLang="en-US" sz="2800" i="1">
                <a:solidFill>
                  <a:srgbClr val="0000FF"/>
                </a:solidFill>
              </a:rPr>
              <a:t>anti-scurvy</a:t>
            </a:r>
            <a:r>
              <a:rPr lang="en-US" altLang="en-US" sz="2800"/>
              <a:t>” or “</a:t>
            </a:r>
            <a:r>
              <a:rPr lang="en-US" altLang="en-US" sz="2800" i="1">
                <a:solidFill>
                  <a:srgbClr val="0000FF"/>
                </a:solidFill>
              </a:rPr>
              <a:t>a-scorbic</a:t>
            </a:r>
            <a:r>
              <a:rPr lang="en-US" altLang="en-US" sz="2800"/>
              <a:t>” vitamin.</a:t>
            </a:r>
          </a:p>
          <a:p>
            <a:r>
              <a:rPr lang="en-US" altLang="en-US" sz="2800"/>
              <a:t>Scurvy is characterized by swollen and bleeding gums and subdermal hemorrhages.</a:t>
            </a:r>
          </a:p>
          <a:p>
            <a:r>
              <a:rPr lang="en-US" altLang="en-US" sz="2800"/>
              <a:t>Connective tissue contains collagen protein.  Collagen is a triple polypeptide helix that is  strengthened by a significant quantity of            4-hydroxyproline.</a:t>
            </a:r>
          </a:p>
          <a:p>
            <a:r>
              <a:rPr lang="en-US" altLang="en-US" sz="2800"/>
              <a:t>Vitamin C is required to synthesize this important amino acid.  Without it, connective tissues weaken, a condition often manifested as bleeding gums and other hemorrhagic tissues.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EF3B7CC-27C3-AFA2-E081-70C15C51E3FD}"/>
              </a:ext>
            </a:extLst>
          </p:cNvPr>
          <p:cNvSpPr>
            <a:spLocks noGrp="1"/>
          </p:cNvSpPr>
          <p:nvPr>
            <p:ph type="sldNum" sz="quarter" idx="11"/>
          </p:nvPr>
        </p:nvSpPr>
        <p:spPr/>
        <p:txBody>
          <a:bodyPr/>
          <a:lstStyle/>
          <a:p>
            <a:fld id="{1B9C1580-C139-4C1F-BEDF-EC87A4BC273B}" type="slidenum">
              <a:rPr lang="en-US" altLang="en-US"/>
              <a:pPr/>
              <a:t>16</a:t>
            </a:fld>
            <a:endParaRPr lang="en-US" altLang="en-US"/>
          </a:p>
        </p:txBody>
      </p:sp>
      <p:sp>
        <p:nvSpPr>
          <p:cNvPr id="876546" name="Rectangle 2">
            <a:extLst>
              <a:ext uri="{FF2B5EF4-FFF2-40B4-BE49-F238E27FC236}">
                <a16:creationId xmlns:a16="http://schemas.microsoft.com/office/drawing/2014/main" id="{D6C7395A-332A-9967-D032-1780B47B2579}"/>
              </a:ext>
            </a:extLst>
          </p:cNvPr>
          <p:cNvSpPr>
            <a:spLocks noGrp="1" noChangeArrowheads="1"/>
          </p:cNvSpPr>
          <p:nvPr>
            <p:ph type="title"/>
          </p:nvPr>
        </p:nvSpPr>
        <p:spPr/>
        <p:txBody>
          <a:bodyPr/>
          <a:lstStyle/>
          <a:p>
            <a:r>
              <a:rPr lang="en-US" altLang="en-US" sz="1600"/>
              <a:t>Vitamin C</a:t>
            </a:r>
          </a:p>
        </p:txBody>
      </p:sp>
      <p:pic>
        <p:nvPicPr>
          <p:cNvPr id="876548" name="Picture 4">
            <a:extLst>
              <a:ext uri="{FF2B5EF4-FFF2-40B4-BE49-F238E27FC236}">
                <a16:creationId xmlns:a16="http://schemas.microsoft.com/office/drawing/2014/main" id="{B449A6B1-A7CE-6393-05CC-EFC34A3AA56B}"/>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914400"/>
            <a:ext cx="82296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6550" name="Text Box 6">
            <a:extLst>
              <a:ext uri="{FF2B5EF4-FFF2-40B4-BE49-F238E27FC236}">
                <a16:creationId xmlns:a16="http://schemas.microsoft.com/office/drawing/2014/main" id="{FCA40671-45DB-8DDB-7556-6601294DEC10}"/>
              </a:ext>
            </a:extLst>
          </p:cNvPr>
          <p:cNvSpPr txBox="1">
            <a:spLocks noChangeArrowheads="1"/>
          </p:cNvSpPr>
          <p:nvPr/>
        </p:nvSpPr>
        <p:spPr bwMode="auto">
          <a:xfrm>
            <a:off x="533400" y="457200"/>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0" i="1"/>
              <a:t>Formation of 4-hydroxyproline:</a:t>
            </a:r>
          </a:p>
        </p:txBody>
      </p:sp>
      <p:sp>
        <p:nvSpPr>
          <p:cNvPr id="876551" name="Text Box 7">
            <a:extLst>
              <a:ext uri="{FF2B5EF4-FFF2-40B4-BE49-F238E27FC236}">
                <a16:creationId xmlns:a16="http://schemas.microsoft.com/office/drawing/2014/main" id="{2F1397EE-6318-59B6-497B-BF3F8C3FE747}"/>
              </a:ext>
            </a:extLst>
          </p:cNvPr>
          <p:cNvSpPr txBox="1">
            <a:spLocks noChangeArrowheads="1"/>
          </p:cNvSpPr>
          <p:nvPr/>
        </p:nvSpPr>
        <p:spPr bwMode="auto">
          <a:xfrm>
            <a:off x="457200" y="3886200"/>
            <a:ext cx="8382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000" b="0" i="1"/>
              <a:t>During this reaction, the enzyme prolyl hydroxylase is assisted by an Fe</a:t>
            </a:r>
            <a:r>
              <a:rPr lang="en-US" altLang="en-US" sz="2000" b="0" i="1" baseline="30000"/>
              <a:t>2+</a:t>
            </a:r>
            <a:r>
              <a:rPr lang="en-US" altLang="en-US" sz="2000" b="0" i="1"/>
              <a:t> cofactor, which is converted to the oxidized Fe</a:t>
            </a:r>
            <a:r>
              <a:rPr lang="en-US" altLang="en-US" sz="2000" b="0" i="1" baseline="30000"/>
              <a:t>3+</a:t>
            </a:r>
            <a:r>
              <a:rPr lang="en-US" altLang="en-US" sz="2000" b="0" i="1"/>
              <a:t> form during the reaction.</a:t>
            </a:r>
          </a:p>
          <a:p>
            <a:pPr>
              <a:spcBef>
                <a:spcPct val="50000"/>
              </a:spcBef>
              <a:buFontTx/>
              <a:buChar char="•"/>
            </a:pPr>
            <a:r>
              <a:rPr lang="en-US" altLang="en-US" sz="2000" b="0" i="1"/>
              <a:t>The Fe</a:t>
            </a:r>
            <a:r>
              <a:rPr lang="en-US" altLang="en-US" sz="2000" b="0" i="1" baseline="30000"/>
              <a:t>3+</a:t>
            </a:r>
            <a:r>
              <a:rPr lang="en-US" altLang="en-US" sz="2000" b="0" i="1"/>
              <a:t> is reduced back to Fe</a:t>
            </a:r>
            <a:r>
              <a:rPr lang="en-US" altLang="en-US" sz="2000" b="0" i="1" baseline="30000"/>
              <a:t>2+</a:t>
            </a:r>
            <a:r>
              <a:rPr lang="en-US" altLang="en-US" sz="2000" b="0" i="1"/>
              <a:t> by ascorbic acid, which acts as the reducing agent and is converted into dehydroascorbic acid during the process.</a:t>
            </a:r>
          </a:p>
          <a:p>
            <a:pPr>
              <a:spcBef>
                <a:spcPct val="50000"/>
              </a:spcBef>
              <a:buFontTx/>
              <a:buChar char="•"/>
            </a:pPr>
            <a:r>
              <a:rPr lang="en-US" altLang="en-US" sz="2000" b="0" i="1"/>
              <a:t>Hence, ascorbic acid is an “</a:t>
            </a:r>
            <a:r>
              <a:rPr lang="en-US" altLang="en-US" sz="2000" b="0" i="1">
                <a:solidFill>
                  <a:srgbClr val="0000FF"/>
                </a:solidFill>
              </a:rPr>
              <a:t>antioxidant.</a:t>
            </a:r>
            <a:r>
              <a:rPr lang="en-US" altLang="en-US" sz="2000" b="0" i="1"/>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2D26173-0394-56FC-FFB0-78865D373888}"/>
              </a:ext>
            </a:extLst>
          </p:cNvPr>
          <p:cNvSpPr>
            <a:spLocks noGrp="1"/>
          </p:cNvSpPr>
          <p:nvPr>
            <p:ph type="sldNum" sz="quarter" idx="11"/>
          </p:nvPr>
        </p:nvSpPr>
        <p:spPr/>
        <p:txBody>
          <a:bodyPr/>
          <a:lstStyle/>
          <a:p>
            <a:fld id="{3336EF53-A619-4ECF-BB37-CFD45C790F31}" type="slidenum">
              <a:rPr lang="en-US" altLang="en-US"/>
              <a:pPr/>
              <a:t>17</a:t>
            </a:fld>
            <a:endParaRPr lang="en-US" altLang="en-US"/>
          </a:p>
        </p:txBody>
      </p:sp>
      <p:sp>
        <p:nvSpPr>
          <p:cNvPr id="877570" name="Rectangle 2">
            <a:extLst>
              <a:ext uri="{FF2B5EF4-FFF2-40B4-BE49-F238E27FC236}">
                <a16:creationId xmlns:a16="http://schemas.microsoft.com/office/drawing/2014/main" id="{5C032D01-7C1E-060D-57D8-DDD5BDC8DA38}"/>
              </a:ext>
            </a:extLst>
          </p:cNvPr>
          <p:cNvSpPr>
            <a:spLocks noGrp="1" noChangeArrowheads="1"/>
          </p:cNvSpPr>
          <p:nvPr>
            <p:ph type="title"/>
          </p:nvPr>
        </p:nvSpPr>
        <p:spPr/>
        <p:txBody>
          <a:bodyPr/>
          <a:lstStyle/>
          <a:p>
            <a:r>
              <a:rPr lang="en-US" altLang="en-US" sz="1600"/>
              <a:t>Vitamin C</a:t>
            </a:r>
          </a:p>
        </p:txBody>
      </p:sp>
      <p:sp>
        <p:nvSpPr>
          <p:cNvPr id="877571" name="Rectangle 3">
            <a:extLst>
              <a:ext uri="{FF2B5EF4-FFF2-40B4-BE49-F238E27FC236}">
                <a16:creationId xmlns:a16="http://schemas.microsoft.com/office/drawing/2014/main" id="{28CDD163-4255-9EEC-8461-6ABAE9E27524}"/>
              </a:ext>
            </a:extLst>
          </p:cNvPr>
          <p:cNvSpPr>
            <a:spLocks noGrp="1" noChangeArrowheads="1"/>
          </p:cNvSpPr>
          <p:nvPr>
            <p:ph type="body" idx="1"/>
          </p:nvPr>
        </p:nvSpPr>
        <p:spPr>
          <a:xfrm>
            <a:off x="457200" y="533400"/>
            <a:ext cx="8229600" cy="6172200"/>
          </a:xfrm>
        </p:spPr>
        <p:txBody>
          <a:bodyPr/>
          <a:lstStyle/>
          <a:p>
            <a:pPr>
              <a:lnSpc>
                <a:spcPct val="90000"/>
              </a:lnSpc>
            </a:pPr>
            <a:r>
              <a:rPr lang="en-US" altLang="en-US" i="1"/>
              <a:t>Scurvy on the St. Lawrence River:</a:t>
            </a:r>
          </a:p>
          <a:p>
            <a:pPr>
              <a:lnSpc>
                <a:spcPct val="90000"/>
              </a:lnSpc>
            </a:pPr>
            <a:endParaRPr lang="en-US" altLang="en-US" i="1"/>
          </a:p>
          <a:p>
            <a:pPr>
              <a:lnSpc>
                <a:spcPct val="90000"/>
              </a:lnSpc>
              <a:buFontTx/>
              <a:buNone/>
            </a:pPr>
            <a:r>
              <a:rPr lang="en-US" altLang="en-US" i="1">
                <a:solidFill>
                  <a:srgbClr val="0000CC"/>
                </a:solidFill>
              </a:rPr>
              <a:t>“Some did lose all their strength, and could not stand on their feet…  Others also had all their skins spotted with spots of blood of a purple colour:  then did it ascend up to their ankles, knees, thighs, shoulders, arms, and necks.  Their mouths became stinking, their gums so rotten, that all the flesh did fall off, even to the roots of the teeth, which did also almost all fall out.</a:t>
            </a:r>
          </a:p>
          <a:p>
            <a:pPr>
              <a:lnSpc>
                <a:spcPct val="90000"/>
              </a:lnSpc>
              <a:buFontTx/>
              <a:buNone/>
            </a:pPr>
            <a:r>
              <a:rPr lang="en-US" altLang="en-US">
                <a:solidFill>
                  <a:srgbClr val="0000CC"/>
                </a:solidFill>
              </a:rPr>
              <a:t>					</a:t>
            </a:r>
            <a:r>
              <a:rPr lang="en-US" altLang="en-US" sz="2400" i="1">
                <a:solidFill>
                  <a:srgbClr val="0000CC"/>
                </a:solidFill>
              </a:rPr>
              <a:t>- Jacques Cartier, 1536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61D294E-E3A2-D48B-DAAD-1D928821A217}"/>
              </a:ext>
            </a:extLst>
          </p:cNvPr>
          <p:cNvSpPr>
            <a:spLocks noGrp="1"/>
          </p:cNvSpPr>
          <p:nvPr>
            <p:ph type="sldNum" sz="quarter" idx="11"/>
          </p:nvPr>
        </p:nvSpPr>
        <p:spPr/>
        <p:txBody>
          <a:bodyPr/>
          <a:lstStyle/>
          <a:p>
            <a:fld id="{8D221423-AA64-493B-ABDC-F94B67EFC160}" type="slidenum">
              <a:rPr lang="en-US" altLang="en-US"/>
              <a:pPr/>
              <a:t>18</a:t>
            </a:fld>
            <a:endParaRPr lang="en-US" altLang="en-US"/>
          </a:p>
        </p:txBody>
      </p:sp>
      <p:sp>
        <p:nvSpPr>
          <p:cNvPr id="878594" name="Rectangle 2">
            <a:extLst>
              <a:ext uri="{FF2B5EF4-FFF2-40B4-BE49-F238E27FC236}">
                <a16:creationId xmlns:a16="http://schemas.microsoft.com/office/drawing/2014/main" id="{560C78CF-58F1-4CA8-1569-E6A49BE9A0EC}"/>
              </a:ext>
            </a:extLst>
          </p:cNvPr>
          <p:cNvSpPr>
            <a:spLocks noGrp="1" noChangeArrowheads="1"/>
          </p:cNvSpPr>
          <p:nvPr>
            <p:ph type="title"/>
          </p:nvPr>
        </p:nvSpPr>
        <p:spPr/>
        <p:txBody>
          <a:bodyPr/>
          <a:lstStyle/>
          <a:p>
            <a:r>
              <a:rPr lang="en-US" altLang="en-US" sz="1600"/>
              <a:t>Vitamin C</a:t>
            </a:r>
          </a:p>
        </p:txBody>
      </p:sp>
      <p:sp>
        <p:nvSpPr>
          <p:cNvPr id="878595" name="Rectangle 3">
            <a:extLst>
              <a:ext uri="{FF2B5EF4-FFF2-40B4-BE49-F238E27FC236}">
                <a16:creationId xmlns:a16="http://schemas.microsoft.com/office/drawing/2014/main" id="{63475690-5F0D-0D47-EA7D-314446B3C707}"/>
              </a:ext>
            </a:extLst>
          </p:cNvPr>
          <p:cNvSpPr>
            <a:spLocks noGrp="1" noChangeArrowheads="1"/>
          </p:cNvSpPr>
          <p:nvPr>
            <p:ph type="body" idx="1"/>
          </p:nvPr>
        </p:nvSpPr>
        <p:spPr/>
        <p:txBody>
          <a:bodyPr/>
          <a:lstStyle/>
          <a:p>
            <a:r>
              <a:rPr lang="en-US" altLang="en-US"/>
              <a:t>James Lind, a Scottish physician published a paper in 1747 that clearly linked the prevention of scurvy to the consumption of citrus fruits in the diet.</a:t>
            </a:r>
          </a:p>
          <a:p>
            <a:r>
              <a:rPr lang="en-US" altLang="en-US"/>
              <a:t>Following his suggestions, The Royal Navy issued lime rations to sailors, resulting in their nickname, “</a:t>
            </a:r>
            <a:r>
              <a:rPr lang="en-US" altLang="en-US" i="1">
                <a:solidFill>
                  <a:srgbClr val="0000FF"/>
                </a:solidFill>
              </a:rPr>
              <a:t>limeys</a:t>
            </a:r>
            <a:r>
              <a:rPr lang="en-US" altLang="en-US"/>
              <a:t>.” </a:t>
            </a:r>
          </a:p>
          <a:p>
            <a:r>
              <a:rPr lang="en-US" altLang="en-US"/>
              <a:t>Seven years earlier, a British task force of six ships lost almost 1,000 sailors to scurvy during an extended sea voyage.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5399E18-96A8-6C57-8498-B4421E142FC8}"/>
              </a:ext>
            </a:extLst>
          </p:cNvPr>
          <p:cNvSpPr>
            <a:spLocks noGrp="1"/>
          </p:cNvSpPr>
          <p:nvPr>
            <p:ph type="sldNum" sz="quarter" idx="11"/>
          </p:nvPr>
        </p:nvSpPr>
        <p:spPr/>
        <p:txBody>
          <a:bodyPr/>
          <a:lstStyle/>
          <a:p>
            <a:fld id="{B7A0B0FB-B6AA-417E-B628-9298911F59C5}" type="slidenum">
              <a:rPr lang="en-US" altLang="en-US"/>
              <a:pPr/>
              <a:t>19</a:t>
            </a:fld>
            <a:endParaRPr lang="en-US" altLang="en-US"/>
          </a:p>
        </p:txBody>
      </p:sp>
      <p:sp>
        <p:nvSpPr>
          <p:cNvPr id="909317" name="Rectangle 5">
            <a:extLst>
              <a:ext uri="{FF2B5EF4-FFF2-40B4-BE49-F238E27FC236}">
                <a16:creationId xmlns:a16="http://schemas.microsoft.com/office/drawing/2014/main" id="{849DE412-B66A-51BD-ECB9-AA9E6536806E}"/>
              </a:ext>
            </a:extLst>
          </p:cNvPr>
          <p:cNvSpPr>
            <a:spLocks noGrp="1" noChangeArrowheads="1"/>
          </p:cNvSpPr>
          <p:nvPr>
            <p:ph type="title"/>
          </p:nvPr>
        </p:nvSpPr>
        <p:spPr/>
        <p:txBody>
          <a:bodyPr/>
          <a:lstStyle/>
          <a:p>
            <a:r>
              <a:rPr lang="en-US" altLang="en-US" sz="1600"/>
              <a:t>Fat-soluble Vitamins</a:t>
            </a:r>
          </a:p>
        </p:txBody>
      </p:sp>
      <p:pic>
        <p:nvPicPr>
          <p:cNvPr id="909316" name="Picture 4">
            <a:extLst>
              <a:ext uri="{FF2B5EF4-FFF2-40B4-BE49-F238E27FC236}">
                <a16:creationId xmlns:a16="http://schemas.microsoft.com/office/drawing/2014/main" id="{A6E27A86-1A7B-9815-3A6C-8BA727EE497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95400"/>
            <a:ext cx="8229600"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9319" name="Text Box 7">
            <a:extLst>
              <a:ext uri="{FF2B5EF4-FFF2-40B4-BE49-F238E27FC236}">
                <a16:creationId xmlns:a16="http://schemas.microsoft.com/office/drawing/2014/main" id="{E9C7644D-7DEC-F424-E255-A11837785204}"/>
              </a:ext>
            </a:extLst>
          </p:cNvPr>
          <p:cNvSpPr txBox="1">
            <a:spLocks noChangeArrowheads="1"/>
          </p:cNvSpPr>
          <p:nvPr/>
        </p:nvSpPr>
        <p:spPr bwMode="auto">
          <a:xfrm>
            <a:off x="457200" y="457200"/>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0"/>
              <a:t>The fat-soluble vitamins share some structural and solubility similarities.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F77D0786-1863-A110-EFDF-4AB1F4864DED}"/>
              </a:ext>
            </a:extLst>
          </p:cNvPr>
          <p:cNvSpPr>
            <a:spLocks noGrp="1"/>
          </p:cNvSpPr>
          <p:nvPr>
            <p:ph type="sldNum" sz="quarter" idx="11"/>
          </p:nvPr>
        </p:nvSpPr>
        <p:spPr/>
        <p:txBody>
          <a:bodyPr/>
          <a:lstStyle/>
          <a:p>
            <a:fld id="{74C31A5B-ECCB-4F72-BC31-CA655197C37B}" type="slidenum">
              <a:rPr lang="en-US" altLang="en-US"/>
              <a:pPr/>
              <a:t>2</a:t>
            </a:fld>
            <a:endParaRPr lang="en-US" altLang="en-US"/>
          </a:p>
        </p:txBody>
      </p:sp>
      <p:sp>
        <p:nvSpPr>
          <p:cNvPr id="588802" name="Rectangle 2">
            <a:extLst>
              <a:ext uri="{FF2B5EF4-FFF2-40B4-BE49-F238E27FC236}">
                <a16:creationId xmlns:a16="http://schemas.microsoft.com/office/drawing/2014/main" id="{D5F1D11F-0F44-D368-15BB-8F595BB8A26D}"/>
              </a:ext>
            </a:extLst>
          </p:cNvPr>
          <p:cNvSpPr>
            <a:spLocks noGrp="1" noChangeArrowheads="1"/>
          </p:cNvSpPr>
          <p:nvPr>
            <p:ph type="title"/>
          </p:nvPr>
        </p:nvSpPr>
        <p:spPr/>
        <p:txBody>
          <a:bodyPr/>
          <a:lstStyle/>
          <a:p>
            <a:r>
              <a:rPr lang="en-US" altLang="en-US" sz="1600"/>
              <a:t>Vitamins</a:t>
            </a:r>
          </a:p>
        </p:txBody>
      </p:sp>
      <p:sp>
        <p:nvSpPr>
          <p:cNvPr id="588803" name="Rectangle 3">
            <a:extLst>
              <a:ext uri="{FF2B5EF4-FFF2-40B4-BE49-F238E27FC236}">
                <a16:creationId xmlns:a16="http://schemas.microsoft.com/office/drawing/2014/main" id="{0308CF55-CF55-4F1F-FC50-811F883F02C8}"/>
              </a:ext>
            </a:extLst>
          </p:cNvPr>
          <p:cNvSpPr>
            <a:spLocks noGrp="1" noChangeArrowheads="1"/>
          </p:cNvSpPr>
          <p:nvPr>
            <p:ph type="body" idx="1"/>
          </p:nvPr>
        </p:nvSpPr>
        <p:spPr/>
        <p:txBody>
          <a:bodyPr/>
          <a:lstStyle/>
          <a:p>
            <a:r>
              <a:rPr lang="en-US" altLang="en-US"/>
              <a:t>Vitamins are necessary components of healthy diets and play important roles in cellular metabolism.</a:t>
            </a:r>
          </a:p>
          <a:p>
            <a:r>
              <a:rPr lang="en-US" altLang="en-US"/>
              <a:t>Vitamins are considered “micronutrients.”</a:t>
            </a:r>
          </a:p>
          <a:p>
            <a:r>
              <a:rPr lang="en-US" altLang="en-US"/>
              <a:t>Although these substances occur in only very small amounts within cells, they are critically important.  Their absence is usually manifested as some deficiency disease.</a:t>
            </a:r>
          </a:p>
          <a:p>
            <a:r>
              <a:rPr lang="en-US" altLang="en-US"/>
              <a:t>What are vitamins?</a:t>
            </a:r>
          </a:p>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25625463-7AFB-3072-FD8B-247E32130F61}"/>
              </a:ext>
            </a:extLst>
          </p:cNvPr>
          <p:cNvSpPr>
            <a:spLocks noGrp="1"/>
          </p:cNvSpPr>
          <p:nvPr>
            <p:ph type="sldNum" sz="quarter" idx="11"/>
          </p:nvPr>
        </p:nvSpPr>
        <p:spPr/>
        <p:txBody>
          <a:bodyPr/>
          <a:lstStyle/>
          <a:p>
            <a:fld id="{17D95828-A39C-4110-9C7A-09A3D3C6802D}" type="slidenum">
              <a:rPr lang="en-US" altLang="en-US"/>
              <a:pPr/>
              <a:t>20</a:t>
            </a:fld>
            <a:endParaRPr lang="en-US" altLang="en-US"/>
          </a:p>
        </p:txBody>
      </p:sp>
      <p:sp>
        <p:nvSpPr>
          <p:cNvPr id="880644" name="Rectangle 4">
            <a:extLst>
              <a:ext uri="{FF2B5EF4-FFF2-40B4-BE49-F238E27FC236}">
                <a16:creationId xmlns:a16="http://schemas.microsoft.com/office/drawing/2014/main" id="{606AA666-DE48-93FB-A905-B5B031632315}"/>
              </a:ext>
            </a:extLst>
          </p:cNvPr>
          <p:cNvSpPr>
            <a:spLocks noGrp="1" noChangeArrowheads="1"/>
          </p:cNvSpPr>
          <p:nvPr>
            <p:ph type="title"/>
          </p:nvPr>
        </p:nvSpPr>
        <p:spPr/>
        <p:txBody>
          <a:bodyPr/>
          <a:lstStyle/>
          <a:p>
            <a:r>
              <a:rPr lang="en-US" altLang="en-US" sz="2400" b="1" dirty="0"/>
              <a:t>Fat-soluble Vitamins</a:t>
            </a:r>
          </a:p>
        </p:txBody>
      </p:sp>
      <p:graphicFrame>
        <p:nvGraphicFramePr>
          <p:cNvPr id="3" name="Content Placeholder 6">
            <a:extLst>
              <a:ext uri="{FF2B5EF4-FFF2-40B4-BE49-F238E27FC236}">
                <a16:creationId xmlns:a16="http://schemas.microsoft.com/office/drawing/2014/main" id="{6E805F06-4993-3DF8-B099-E3168FCFDE0E}"/>
              </a:ext>
            </a:extLst>
          </p:cNvPr>
          <p:cNvGraphicFramePr>
            <a:graphicFrameLocks/>
          </p:cNvGraphicFramePr>
          <p:nvPr>
            <p:extLst>
              <p:ext uri="{D42A27DB-BD31-4B8C-83A1-F6EECF244321}">
                <p14:modId xmlns:p14="http://schemas.microsoft.com/office/powerpoint/2010/main" val="3493730567"/>
              </p:ext>
            </p:extLst>
          </p:nvPr>
        </p:nvGraphicFramePr>
        <p:xfrm>
          <a:off x="340057" y="1143000"/>
          <a:ext cx="8463885" cy="3698219"/>
        </p:xfrm>
        <a:graphic>
          <a:graphicData uri="http://schemas.openxmlformats.org/drawingml/2006/table">
            <a:tbl>
              <a:tblPr firstRow="1">
                <a:tableStyleId>{5940675A-B579-460E-94D1-54222C63F5DA}</a:tableStyleId>
              </a:tblPr>
              <a:tblGrid>
                <a:gridCol w="955343">
                  <a:extLst>
                    <a:ext uri="{9D8B030D-6E8A-4147-A177-3AD203B41FA5}">
                      <a16:colId xmlns:a16="http://schemas.microsoft.com/office/drawing/2014/main" val="3844515984"/>
                    </a:ext>
                  </a:extLst>
                </a:gridCol>
                <a:gridCol w="2743200">
                  <a:extLst>
                    <a:ext uri="{9D8B030D-6E8A-4147-A177-3AD203B41FA5}">
                      <a16:colId xmlns:a16="http://schemas.microsoft.com/office/drawing/2014/main" val="2002463307"/>
                    </a:ext>
                  </a:extLst>
                </a:gridCol>
                <a:gridCol w="4765342">
                  <a:extLst>
                    <a:ext uri="{9D8B030D-6E8A-4147-A177-3AD203B41FA5}">
                      <a16:colId xmlns:a16="http://schemas.microsoft.com/office/drawing/2014/main" val="1061138209"/>
                    </a:ext>
                  </a:extLst>
                </a:gridCol>
              </a:tblGrid>
              <a:tr h="467339">
                <a:tc>
                  <a:txBody>
                    <a:bodyPr/>
                    <a:lstStyle/>
                    <a:p>
                      <a:pPr algn="ctr">
                        <a:lnSpc>
                          <a:spcPct val="100000"/>
                        </a:lnSpc>
                      </a:pPr>
                      <a:r>
                        <a:rPr lang="en-US" sz="1600" b="1" dirty="0">
                          <a:effectLst/>
                          <a:latin typeface="Arial" panose="020B0604020202020204" pitchFamily="34" charset="0"/>
                          <a:cs typeface="Arial" panose="020B0604020202020204" pitchFamily="34" charset="0"/>
                        </a:rPr>
                        <a:t>Vitamin</a:t>
                      </a:r>
                      <a:endParaRPr lang="en-IN"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algn="ctr">
                        <a:lnSpc>
                          <a:spcPct val="100000"/>
                        </a:lnSpc>
                      </a:pPr>
                      <a:r>
                        <a:rPr lang="en-US" sz="1800" b="1" dirty="0">
                          <a:effectLst/>
                          <a:latin typeface="Arial" panose="020B0604020202020204" pitchFamily="34" charset="0"/>
                          <a:cs typeface="Arial" panose="020B0604020202020204" pitchFamily="34" charset="0"/>
                        </a:rPr>
                        <a:t>Function</a:t>
                      </a:r>
                      <a:endParaRPr lang="en-IN"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algn="ctr">
                        <a:lnSpc>
                          <a:spcPct val="100000"/>
                        </a:lnSpc>
                      </a:pPr>
                      <a:r>
                        <a:rPr lang="en-US" sz="1800" b="1" dirty="0">
                          <a:effectLst/>
                          <a:latin typeface="Arial" panose="020B0604020202020204" pitchFamily="34" charset="0"/>
                          <a:cs typeface="Arial" panose="020B0604020202020204" pitchFamily="34" charset="0"/>
                        </a:rPr>
                        <a:t>Deficiency</a:t>
                      </a:r>
                      <a:endParaRPr lang="en-IN"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1586292808"/>
                  </a:ext>
                </a:extLst>
              </a:tr>
              <a:tr h="327354">
                <a:tc>
                  <a:txBody>
                    <a:bodyPr/>
                    <a:lstStyle/>
                    <a:p>
                      <a:pPr algn="ctr">
                        <a:lnSpc>
                          <a:spcPct val="100000"/>
                        </a:lnSpc>
                      </a:pPr>
                      <a:r>
                        <a:rPr lang="en-US" sz="2400" b="1" dirty="0">
                          <a:effectLst/>
                          <a:latin typeface="Arial" panose="020B0604020202020204" pitchFamily="34" charset="0"/>
                          <a:cs typeface="Arial" panose="020B0604020202020204" pitchFamily="34" charset="0"/>
                        </a:rPr>
                        <a:t>A</a:t>
                      </a:r>
                      <a:endParaRPr lang="en-IN"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algn="ctr">
                        <a:lnSpc>
                          <a:spcPct val="100000"/>
                        </a:lnSpc>
                      </a:pPr>
                      <a:r>
                        <a:rPr lang="en-US" sz="2000" dirty="0">
                          <a:effectLst/>
                          <a:latin typeface="Arial" panose="020B0604020202020204" pitchFamily="34" charset="0"/>
                          <a:cs typeface="Arial" panose="020B0604020202020204" pitchFamily="34" charset="0"/>
                        </a:rPr>
                        <a:t>Roles in vision, growth, reproduction</a:t>
                      </a:r>
                      <a:endPar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tc>
                <a:tc>
                  <a:txBody>
                    <a:bodyPr/>
                    <a:lstStyle/>
                    <a:p>
                      <a:pPr algn="ctr">
                        <a:lnSpc>
                          <a:spcPct val="100000"/>
                        </a:lnSpc>
                      </a:pPr>
                      <a:r>
                        <a:rPr lang="en-US" sz="2000" dirty="0">
                          <a:effectLst/>
                          <a:latin typeface="Arial" panose="020B0604020202020204" pitchFamily="34" charset="0"/>
                          <a:cs typeface="Arial" panose="020B0604020202020204" pitchFamily="34" charset="0"/>
                        </a:rPr>
                        <a:t>Night blindness, cornea damage, damage to respiratory tract and gastrointestinal tract</a:t>
                      </a:r>
                      <a:endPar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2720200845"/>
                  </a:ext>
                </a:extLst>
              </a:tr>
              <a:tr h="140295">
                <a:tc>
                  <a:txBody>
                    <a:bodyPr/>
                    <a:lstStyle/>
                    <a:p>
                      <a:pPr algn="ctr">
                        <a:lnSpc>
                          <a:spcPct val="100000"/>
                        </a:lnSpc>
                      </a:pPr>
                      <a:r>
                        <a:rPr lang="en-US" sz="2400" b="1" dirty="0">
                          <a:effectLst/>
                          <a:latin typeface="Arial" panose="020B0604020202020204" pitchFamily="34" charset="0"/>
                          <a:cs typeface="Arial" panose="020B0604020202020204" pitchFamily="34" charset="0"/>
                        </a:rPr>
                        <a:t>D</a:t>
                      </a:r>
                      <a:endParaRPr lang="en-IN"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dirty="0">
                          <a:effectLst/>
                          <a:latin typeface="Arial" panose="020B0604020202020204" pitchFamily="34" charset="0"/>
                          <a:cs typeface="Arial" panose="020B0604020202020204" pitchFamily="34" charset="0"/>
                        </a:rPr>
                        <a:t>Regulation of calcium and phosphate metabolism</a:t>
                      </a:r>
                      <a:endPar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Rickets (children): skeletal deformities, impaired growth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effectLst/>
                          <a:latin typeface="Arial" panose="020B0604020202020204" pitchFamily="34" charset="0"/>
                          <a:cs typeface="Arial" panose="020B0604020202020204" pitchFamily="34" charset="0"/>
                        </a:rPr>
                        <a:t>Osteomalacia</a:t>
                      </a:r>
                      <a:r>
                        <a:rPr lang="en-US" sz="2000" dirty="0">
                          <a:effectLst/>
                          <a:latin typeface="Arial" panose="020B0604020202020204" pitchFamily="34" charset="0"/>
                          <a:cs typeface="Arial" panose="020B0604020202020204" pitchFamily="34" charset="0"/>
                        </a:rPr>
                        <a:t> (adults):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soft, bending bones</a:t>
                      </a:r>
                      <a:endPar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9612943"/>
                  </a:ext>
                </a:extLst>
              </a:tr>
              <a:tr h="140295">
                <a:tc>
                  <a:txBody>
                    <a:bodyPr/>
                    <a:lstStyle/>
                    <a:p>
                      <a:pPr algn="ctr">
                        <a:lnSpc>
                          <a:spcPct val="100000"/>
                        </a:lnSpc>
                      </a:pPr>
                      <a:r>
                        <a:rPr lang="en-US" sz="2400" b="1" dirty="0">
                          <a:effectLst/>
                          <a:latin typeface="Arial" panose="020B0604020202020204" pitchFamily="34" charset="0"/>
                          <a:cs typeface="Arial" panose="020B0604020202020204" pitchFamily="34" charset="0"/>
                        </a:rPr>
                        <a:t>E</a:t>
                      </a:r>
                      <a:endParaRPr lang="en-IN"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dirty="0">
                          <a:effectLst/>
                          <a:latin typeface="Arial" panose="020B0604020202020204" pitchFamily="34" charset="0"/>
                          <a:cs typeface="Arial" panose="020B0604020202020204" pitchFamily="34" charset="0"/>
                        </a:rPr>
                        <a:t>Antioxidant</a:t>
                      </a:r>
                      <a:endPar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dirty="0">
                          <a:effectLst/>
                          <a:latin typeface="Arial" panose="020B0604020202020204" pitchFamily="34" charset="0"/>
                          <a:cs typeface="Arial" panose="020B0604020202020204" pitchFamily="34" charset="0"/>
                        </a:rPr>
                        <a:t>Lesions in muscles and nerves (rare)</a:t>
                      </a:r>
                      <a:endPar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5654432"/>
                  </a:ext>
                </a:extLst>
              </a:tr>
              <a:tr h="140295">
                <a:tc>
                  <a:txBody>
                    <a:bodyPr/>
                    <a:lstStyle/>
                    <a:p>
                      <a:pPr algn="ctr">
                        <a:lnSpc>
                          <a:spcPct val="100000"/>
                        </a:lnSpc>
                      </a:pPr>
                      <a:r>
                        <a:rPr lang="en-US" sz="2400" b="1" dirty="0">
                          <a:effectLst/>
                          <a:latin typeface="Arial" panose="020B0604020202020204" pitchFamily="34" charset="0"/>
                          <a:cs typeface="Arial" panose="020B0604020202020204" pitchFamily="34" charset="0"/>
                        </a:rPr>
                        <a:t>K</a:t>
                      </a:r>
                      <a:endParaRPr lang="en-IN"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2000" dirty="0">
                          <a:effectLst/>
                          <a:latin typeface="Arial" panose="020B0604020202020204" pitchFamily="34" charset="0"/>
                          <a:cs typeface="Arial" panose="020B0604020202020204" pitchFamily="34" charset="0"/>
                        </a:rPr>
                        <a:t>Blood coagulation</a:t>
                      </a:r>
                      <a:endPar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2000" dirty="0">
                          <a:effectLst/>
                          <a:latin typeface="Arial" panose="020B0604020202020204" pitchFamily="34" charset="0"/>
                          <a:cs typeface="Arial" panose="020B0604020202020204" pitchFamily="34" charset="0"/>
                        </a:rPr>
                        <a:t>Subdermal and cerebral hemorrhaging</a:t>
                      </a:r>
                      <a:endPar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4097628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30A9C11-596E-FD76-9D73-98DE29B878AD}"/>
              </a:ext>
            </a:extLst>
          </p:cNvPr>
          <p:cNvSpPr>
            <a:spLocks noGrp="1"/>
          </p:cNvSpPr>
          <p:nvPr>
            <p:ph type="sldNum" sz="quarter" idx="11"/>
          </p:nvPr>
        </p:nvSpPr>
        <p:spPr/>
        <p:txBody>
          <a:bodyPr/>
          <a:lstStyle/>
          <a:p>
            <a:fld id="{093060B9-3159-4BD6-8D71-A0D2A0BCDE04}" type="slidenum">
              <a:rPr lang="en-US" altLang="en-US"/>
              <a:pPr/>
              <a:t>21</a:t>
            </a:fld>
            <a:endParaRPr lang="en-US" altLang="en-US"/>
          </a:p>
        </p:txBody>
      </p:sp>
      <p:sp>
        <p:nvSpPr>
          <p:cNvPr id="893954" name="Rectangle 2">
            <a:extLst>
              <a:ext uri="{FF2B5EF4-FFF2-40B4-BE49-F238E27FC236}">
                <a16:creationId xmlns:a16="http://schemas.microsoft.com/office/drawing/2014/main" id="{2E2430F6-C705-3FF6-347E-0972324DE8EE}"/>
              </a:ext>
            </a:extLst>
          </p:cNvPr>
          <p:cNvSpPr>
            <a:spLocks noGrp="1" noChangeArrowheads="1"/>
          </p:cNvSpPr>
          <p:nvPr>
            <p:ph type="title"/>
          </p:nvPr>
        </p:nvSpPr>
        <p:spPr/>
        <p:txBody>
          <a:bodyPr/>
          <a:lstStyle/>
          <a:p>
            <a:r>
              <a:rPr lang="en-US" altLang="en-US" sz="1600"/>
              <a:t>Vitamin A</a:t>
            </a:r>
          </a:p>
        </p:txBody>
      </p:sp>
      <p:pic>
        <p:nvPicPr>
          <p:cNvPr id="893956" name="Picture 4">
            <a:extLst>
              <a:ext uri="{FF2B5EF4-FFF2-40B4-BE49-F238E27FC236}">
                <a16:creationId xmlns:a16="http://schemas.microsoft.com/office/drawing/2014/main" id="{B1765AAD-C5E4-3D2A-75A7-35AC5FF6623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460500"/>
            <a:ext cx="822960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3958" name="Text Box 6">
            <a:extLst>
              <a:ext uri="{FF2B5EF4-FFF2-40B4-BE49-F238E27FC236}">
                <a16:creationId xmlns:a16="http://schemas.microsoft.com/office/drawing/2014/main" id="{EC35B75D-F09D-9EA9-FB3E-C2E289557C41}"/>
              </a:ext>
            </a:extLst>
          </p:cNvPr>
          <p:cNvSpPr txBox="1">
            <a:spLocks noChangeArrowheads="1"/>
          </p:cNvSpPr>
          <p:nvPr/>
        </p:nvSpPr>
        <p:spPr bwMode="auto">
          <a:xfrm>
            <a:off x="457200" y="5334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i="1"/>
              <a:t>Vitamin A – Our visual pigment: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59EF8B2B-6E66-502D-67F8-740FE4435BF7}"/>
              </a:ext>
            </a:extLst>
          </p:cNvPr>
          <p:cNvSpPr>
            <a:spLocks noGrp="1"/>
          </p:cNvSpPr>
          <p:nvPr>
            <p:ph type="sldNum" sz="quarter" idx="11"/>
          </p:nvPr>
        </p:nvSpPr>
        <p:spPr/>
        <p:txBody>
          <a:bodyPr/>
          <a:lstStyle/>
          <a:p>
            <a:fld id="{1AE8B098-356C-44BE-9E23-7B0790808247}" type="slidenum">
              <a:rPr lang="en-US" altLang="en-US"/>
              <a:pPr/>
              <a:t>22</a:t>
            </a:fld>
            <a:endParaRPr lang="en-US" altLang="en-US"/>
          </a:p>
        </p:txBody>
      </p:sp>
      <p:sp>
        <p:nvSpPr>
          <p:cNvPr id="881666" name="Rectangle 2">
            <a:extLst>
              <a:ext uri="{FF2B5EF4-FFF2-40B4-BE49-F238E27FC236}">
                <a16:creationId xmlns:a16="http://schemas.microsoft.com/office/drawing/2014/main" id="{DA9B2F3B-E2E0-6C6B-5ECF-FB4A43111BE5}"/>
              </a:ext>
            </a:extLst>
          </p:cNvPr>
          <p:cNvSpPr>
            <a:spLocks noGrp="1" noChangeArrowheads="1"/>
          </p:cNvSpPr>
          <p:nvPr>
            <p:ph type="title"/>
          </p:nvPr>
        </p:nvSpPr>
        <p:spPr/>
        <p:txBody>
          <a:bodyPr/>
          <a:lstStyle/>
          <a:p>
            <a:r>
              <a:rPr lang="en-US" altLang="en-US" sz="1600"/>
              <a:t>Vitamin A - Retinol</a:t>
            </a:r>
          </a:p>
        </p:txBody>
      </p:sp>
      <p:sp>
        <p:nvSpPr>
          <p:cNvPr id="881667" name="Rectangle 3">
            <a:extLst>
              <a:ext uri="{FF2B5EF4-FFF2-40B4-BE49-F238E27FC236}">
                <a16:creationId xmlns:a16="http://schemas.microsoft.com/office/drawing/2014/main" id="{66836C6F-38EE-B3FE-BFAD-636783F2D789}"/>
              </a:ext>
            </a:extLst>
          </p:cNvPr>
          <p:cNvSpPr>
            <a:spLocks noGrp="1" noChangeArrowheads="1"/>
          </p:cNvSpPr>
          <p:nvPr>
            <p:ph type="body" idx="1"/>
          </p:nvPr>
        </p:nvSpPr>
        <p:spPr/>
        <p:txBody>
          <a:bodyPr/>
          <a:lstStyle/>
          <a:p>
            <a:pPr>
              <a:lnSpc>
                <a:spcPct val="80000"/>
              </a:lnSpc>
            </a:pPr>
            <a:r>
              <a:rPr lang="en-US" altLang="en-US" sz="2800"/>
              <a:t>Vitamin A helps with our vision.</a:t>
            </a:r>
          </a:p>
          <a:p>
            <a:pPr>
              <a:lnSpc>
                <a:spcPct val="80000"/>
              </a:lnSpc>
            </a:pPr>
            <a:r>
              <a:rPr lang="en-US" altLang="en-US" sz="2800"/>
              <a:t>Too much Vitamin A can cause serious side effects, hence larger doses of this pure vitamin are controlled by prescription.</a:t>
            </a:r>
          </a:p>
          <a:p>
            <a:pPr>
              <a:lnSpc>
                <a:spcPct val="80000"/>
              </a:lnSpc>
            </a:pPr>
            <a:r>
              <a:rPr lang="en-US" altLang="en-US" sz="2800"/>
              <a:t>An excellent natural source of vitamin A is the pigment, </a:t>
            </a:r>
            <a:r>
              <a:rPr lang="el-GR" altLang="en-US" sz="2800" i="1">
                <a:solidFill>
                  <a:srgbClr val="FF6600"/>
                </a:solidFill>
                <a:cs typeface="Arial" panose="020B0604020202020204" pitchFamily="34" charset="0"/>
              </a:rPr>
              <a:t>β</a:t>
            </a:r>
            <a:r>
              <a:rPr lang="en-US" altLang="en-US" sz="2800" i="1">
                <a:solidFill>
                  <a:srgbClr val="FF6600"/>
                </a:solidFill>
                <a:cs typeface="Arial" panose="020B0604020202020204" pitchFamily="34" charset="0"/>
              </a:rPr>
              <a:t>-carotene</a:t>
            </a:r>
            <a:r>
              <a:rPr lang="en-US" altLang="en-US" sz="2800">
                <a:cs typeface="Arial" panose="020B0604020202020204" pitchFamily="34" charset="0"/>
              </a:rPr>
              <a:t>.  The body splits this molecule into two molecules of vitamin A.  A person can consume so much </a:t>
            </a:r>
            <a:r>
              <a:rPr lang="el-GR" altLang="en-US" sz="2800" i="1">
                <a:cs typeface="Arial" panose="020B0604020202020204" pitchFamily="34" charset="0"/>
              </a:rPr>
              <a:t>β</a:t>
            </a:r>
            <a:r>
              <a:rPr lang="en-US" altLang="en-US" sz="2800" i="1">
                <a:cs typeface="Arial" panose="020B0604020202020204" pitchFamily="34" charset="0"/>
              </a:rPr>
              <a:t>-carotene that their skin turns orange, but the body only converts enough of it into vitamin A to meet its needs, hence avoiding an excess of this vitamin and its deleterious effects.</a:t>
            </a:r>
          </a:p>
          <a:p>
            <a:pPr>
              <a:lnSpc>
                <a:spcPct val="80000"/>
              </a:lnSpc>
            </a:pPr>
            <a:r>
              <a:rPr lang="en-US" altLang="en-US" sz="2800">
                <a:cs typeface="Arial" panose="020B0604020202020204" pitchFamily="34" charset="0"/>
              </a:rPr>
              <a:t>Note: Eating carrots can actually help some low-light [“night”] vision problems by supplying vitamin A in the form of </a:t>
            </a:r>
            <a:r>
              <a:rPr lang="el-GR" altLang="en-US" sz="2800">
                <a:cs typeface="Arial" panose="020B0604020202020204" pitchFamily="34" charset="0"/>
              </a:rPr>
              <a:t>β</a:t>
            </a:r>
            <a:r>
              <a:rPr lang="en-US" altLang="en-US" sz="2800">
                <a:cs typeface="Arial" panose="020B0604020202020204" pitchFamily="34" charset="0"/>
              </a:rPr>
              <a:t>-carotene . </a:t>
            </a:r>
          </a:p>
          <a:p>
            <a:pPr>
              <a:lnSpc>
                <a:spcPct val="80000"/>
              </a:lnSpc>
            </a:pPr>
            <a:endParaRPr lang="el-GR" altLang="en-US" sz="280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7217F140-8269-20A0-0214-0EF1EE53A05F}"/>
              </a:ext>
            </a:extLst>
          </p:cNvPr>
          <p:cNvSpPr>
            <a:spLocks noGrp="1"/>
          </p:cNvSpPr>
          <p:nvPr>
            <p:ph type="sldNum" sz="quarter" idx="11"/>
          </p:nvPr>
        </p:nvSpPr>
        <p:spPr/>
        <p:txBody>
          <a:bodyPr/>
          <a:lstStyle/>
          <a:p>
            <a:fld id="{82FBD214-A7B1-4578-8296-D8BE6C06A452}" type="slidenum">
              <a:rPr lang="en-US" altLang="en-US"/>
              <a:pPr/>
              <a:t>23</a:t>
            </a:fld>
            <a:endParaRPr lang="en-US" altLang="en-US"/>
          </a:p>
        </p:txBody>
      </p:sp>
      <p:sp>
        <p:nvSpPr>
          <p:cNvPr id="871428" name="Rectangle 4">
            <a:extLst>
              <a:ext uri="{FF2B5EF4-FFF2-40B4-BE49-F238E27FC236}">
                <a16:creationId xmlns:a16="http://schemas.microsoft.com/office/drawing/2014/main" id="{9A08922E-0DF6-E5EB-6439-A1EE9FA734CB}"/>
              </a:ext>
            </a:extLst>
          </p:cNvPr>
          <p:cNvSpPr>
            <a:spLocks noGrp="1" noChangeArrowheads="1"/>
          </p:cNvSpPr>
          <p:nvPr>
            <p:ph type="title"/>
          </p:nvPr>
        </p:nvSpPr>
        <p:spPr/>
        <p:txBody>
          <a:bodyPr/>
          <a:lstStyle/>
          <a:p>
            <a:r>
              <a:rPr lang="en-US" altLang="en-US" sz="1600"/>
              <a:t>Vitamin A from beta-Carotene</a:t>
            </a:r>
          </a:p>
        </p:txBody>
      </p:sp>
      <p:sp>
        <p:nvSpPr>
          <p:cNvPr id="3" name="Rectangle 7">
            <a:extLst>
              <a:ext uri="{FF2B5EF4-FFF2-40B4-BE49-F238E27FC236}">
                <a16:creationId xmlns:a16="http://schemas.microsoft.com/office/drawing/2014/main" id="{2B7AED79-73E7-D4FF-8D23-46E66D19AEB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DC924B9F-8A24-F751-CCA4-55E8D7D712CB}"/>
              </a:ext>
            </a:extLst>
          </p:cNvPr>
          <p:cNvGraphicFramePr>
            <a:graphicFrameLocks noChangeAspect="1"/>
          </p:cNvGraphicFramePr>
          <p:nvPr>
            <p:extLst>
              <p:ext uri="{D42A27DB-BD31-4B8C-83A1-F6EECF244321}">
                <p14:modId xmlns:p14="http://schemas.microsoft.com/office/powerpoint/2010/main" val="1064866191"/>
              </p:ext>
            </p:extLst>
          </p:nvPr>
        </p:nvGraphicFramePr>
        <p:xfrm>
          <a:off x="916619" y="838200"/>
          <a:ext cx="7310762" cy="4975543"/>
        </p:xfrm>
        <a:graphic>
          <a:graphicData uri="http://schemas.openxmlformats.org/presentationml/2006/ole">
            <mc:AlternateContent xmlns:mc="http://schemas.openxmlformats.org/markup-compatibility/2006">
              <mc:Choice xmlns:v="urn:schemas-microsoft-com:vml" Requires="v">
                <p:oleObj r:id="rId2" imgW="7419048" imgH="5038095" progId="PBrush">
                  <p:embed/>
                </p:oleObj>
              </mc:Choice>
              <mc:Fallback>
                <p:oleObj r:id="rId2" imgW="7419048" imgH="5038095" progId="PBrush">
                  <p:embed/>
                  <p:pic>
                    <p:nvPicPr>
                      <p:cNvPr id="0" name="Object 6"/>
                      <p:cNvPicPr>
                        <a:picLocks noChangeAspect="1" noChangeArrowheads="1"/>
                      </p:cNvPicPr>
                      <p:nvPr/>
                    </p:nvPicPr>
                    <p:blipFill>
                      <a:blip r:embed="rId3">
                        <a:lum bright="-40000" contrast="60000"/>
                        <a:extLst>
                          <a:ext uri="{28A0092B-C50C-407E-A947-70E740481C1C}">
                            <a14:useLocalDpi xmlns:a14="http://schemas.microsoft.com/office/drawing/2010/main" val="0"/>
                          </a:ext>
                        </a:extLst>
                      </a:blip>
                      <a:srcRect/>
                      <a:stretch>
                        <a:fillRect/>
                      </a:stretch>
                    </p:blipFill>
                    <p:spPr bwMode="auto">
                      <a:xfrm>
                        <a:off x="916619" y="838200"/>
                        <a:ext cx="7310762" cy="4975543"/>
                      </a:xfrm>
                      <a:prstGeom prst="rect">
                        <a:avLst/>
                      </a:prstGeom>
                      <a:noFill/>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74C056A-4425-23DD-CE5F-F1AB6C2C058C}"/>
              </a:ext>
            </a:extLst>
          </p:cNvPr>
          <p:cNvSpPr>
            <a:spLocks noGrp="1"/>
          </p:cNvSpPr>
          <p:nvPr>
            <p:ph type="sldNum" sz="quarter" idx="11"/>
          </p:nvPr>
        </p:nvSpPr>
        <p:spPr/>
        <p:txBody>
          <a:bodyPr/>
          <a:lstStyle/>
          <a:p>
            <a:fld id="{EAB4BC74-C092-4EBA-874E-C346C39DC9DC}" type="slidenum">
              <a:rPr lang="en-US" altLang="en-US"/>
              <a:pPr/>
              <a:t>24</a:t>
            </a:fld>
            <a:endParaRPr lang="en-US" altLang="en-US"/>
          </a:p>
        </p:txBody>
      </p:sp>
      <p:sp>
        <p:nvSpPr>
          <p:cNvPr id="888834" name="Rectangle 2">
            <a:extLst>
              <a:ext uri="{FF2B5EF4-FFF2-40B4-BE49-F238E27FC236}">
                <a16:creationId xmlns:a16="http://schemas.microsoft.com/office/drawing/2014/main" id="{2D7BB4AE-6153-B3E6-4E4F-18365556AE7B}"/>
              </a:ext>
            </a:extLst>
          </p:cNvPr>
          <p:cNvSpPr>
            <a:spLocks noGrp="1" noChangeArrowheads="1"/>
          </p:cNvSpPr>
          <p:nvPr>
            <p:ph type="title"/>
          </p:nvPr>
        </p:nvSpPr>
        <p:spPr/>
        <p:txBody>
          <a:bodyPr/>
          <a:lstStyle/>
          <a:p>
            <a:r>
              <a:rPr lang="en-US" altLang="en-US" sz="1600"/>
              <a:t>Vitamin A and Vision</a:t>
            </a:r>
          </a:p>
        </p:txBody>
      </p:sp>
      <p:sp>
        <p:nvSpPr>
          <p:cNvPr id="888835" name="Rectangle 3">
            <a:extLst>
              <a:ext uri="{FF2B5EF4-FFF2-40B4-BE49-F238E27FC236}">
                <a16:creationId xmlns:a16="http://schemas.microsoft.com/office/drawing/2014/main" id="{FB6038AE-8942-0B40-92E4-5BBE8F86FAF6}"/>
              </a:ext>
            </a:extLst>
          </p:cNvPr>
          <p:cNvSpPr>
            <a:spLocks noGrp="1" noChangeArrowheads="1"/>
          </p:cNvSpPr>
          <p:nvPr>
            <p:ph type="body" idx="1"/>
          </p:nvPr>
        </p:nvSpPr>
        <p:spPr/>
        <p:txBody>
          <a:bodyPr/>
          <a:lstStyle/>
          <a:p>
            <a:r>
              <a:rPr lang="en-US" altLang="en-US" sz="2800"/>
              <a:t>After conversion to the appropriate form (11-</a:t>
            </a:r>
            <a:r>
              <a:rPr lang="en-US" altLang="en-US" sz="2800" i="1"/>
              <a:t>cis</a:t>
            </a:r>
            <a:r>
              <a:rPr lang="en-US" altLang="en-US" sz="2800"/>
              <a:t> retinal), Vitamin A acts as a visual pigment in our eyes, by absorbing photons.</a:t>
            </a:r>
          </a:p>
          <a:p>
            <a:r>
              <a:rPr lang="en-US" altLang="en-US" sz="2800"/>
              <a:t>To function, it is connected to the protein “</a:t>
            </a:r>
            <a:r>
              <a:rPr lang="en-US" altLang="en-US" sz="2800">
                <a:solidFill>
                  <a:srgbClr val="0033CC"/>
                </a:solidFill>
              </a:rPr>
              <a:t>opsin</a:t>
            </a:r>
            <a:r>
              <a:rPr lang="en-US" altLang="en-US" sz="2800"/>
              <a:t>” via a Shiff’s base.  Together, the protein-pigment complex is called “</a:t>
            </a:r>
            <a:r>
              <a:rPr lang="en-US" altLang="en-US" sz="2800">
                <a:solidFill>
                  <a:srgbClr val="0033CC"/>
                </a:solidFill>
              </a:rPr>
              <a:t>rhodopsin</a:t>
            </a:r>
            <a:r>
              <a:rPr lang="en-US" altLang="en-US" sz="2800"/>
              <a:t>.”   </a:t>
            </a:r>
          </a:p>
          <a:p>
            <a:r>
              <a:rPr lang="en-US" altLang="en-US" sz="2800"/>
              <a:t>The 11-</a:t>
            </a:r>
            <a:r>
              <a:rPr lang="en-US" altLang="en-US" sz="2800" i="1"/>
              <a:t>cis</a:t>
            </a:r>
            <a:r>
              <a:rPr lang="en-US" altLang="en-US" sz="2800"/>
              <a:t> double bond absorbs light, resulting in a conversion of the 11-</a:t>
            </a:r>
            <a:r>
              <a:rPr lang="en-US" altLang="en-US" sz="2800" i="1"/>
              <a:t>cis</a:t>
            </a:r>
            <a:r>
              <a:rPr lang="en-US" altLang="en-US" sz="2800"/>
              <a:t> to the 11-</a:t>
            </a:r>
            <a:r>
              <a:rPr lang="en-US" altLang="en-US" sz="2800" i="1"/>
              <a:t>trans </a:t>
            </a:r>
            <a:r>
              <a:rPr lang="en-US" altLang="en-US" sz="2800"/>
              <a:t>form.  The light reaction takes only a few picoseconds and it starts a complex signal transduction pathway that leads to light being perceived in the brain.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1FBEFFC-91AB-DB8B-B5F6-254D5FDE56BE}"/>
              </a:ext>
            </a:extLst>
          </p:cNvPr>
          <p:cNvSpPr>
            <a:spLocks noGrp="1"/>
          </p:cNvSpPr>
          <p:nvPr>
            <p:ph type="sldNum" sz="quarter" idx="11"/>
          </p:nvPr>
        </p:nvSpPr>
        <p:spPr/>
        <p:txBody>
          <a:bodyPr/>
          <a:lstStyle/>
          <a:p>
            <a:fld id="{2F17FD53-3C64-471B-9C57-1831752F69AA}" type="slidenum">
              <a:rPr lang="en-US" altLang="en-US"/>
              <a:pPr/>
              <a:t>25</a:t>
            </a:fld>
            <a:endParaRPr lang="en-US" altLang="en-US"/>
          </a:p>
        </p:txBody>
      </p:sp>
      <p:sp>
        <p:nvSpPr>
          <p:cNvPr id="889858" name="Rectangle 2">
            <a:extLst>
              <a:ext uri="{FF2B5EF4-FFF2-40B4-BE49-F238E27FC236}">
                <a16:creationId xmlns:a16="http://schemas.microsoft.com/office/drawing/2014/main" id="{784F2110-424C-41AD-7F31-60FED55A7E62}"/>
              </a:ext>
            </a:extLst>
          </p:cNvPr>
          <p:cNvSpPr>
            <a:spLocks noGrp="1" noChangeArrowheads="1"/>
          </p:cNvSpPr>
          <p:nvPr>
            <p:ph type="title"/>
          </p:nvPr>
        </p:nvSpPr>
        <p:spPr/>
        <p:txBody>
          <a:bodyPr/>
          <a:lstStyle/>
          <a:p>
            <a:r>
              <a:rPr lang="en-US" altLang="en-US" sz="1600"/>
              <a:t>Vitamn A as the Visual Pigment</a:t>
            </a:r>
          </a:p>
        </p:txBody>
      </p:sp>
      <p:pic>
        <p:nvPicPr>
          <p:cNvPr id="889860" name="Picture 4">
            <a:extLst>
              <a:ext uri="{FF2B5EF4-FFF2-40B4-BE49-F238E27FC236}">
                <a16:creationId xmlns:a16="http://schemas.microsoft.com/office/drawing/2014/main" id="{6B0A5B61-C72D-2890-023B-7B1B2FB584DF}"/>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3165475"/>
            <a:ext cx="7848600" cy="352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9862" name="Picture 6">
            <a:extLst>
              <a:ext uri="{FF2B5EF4-FFF2-40B4-BE49-F238E27FC236}">
                <a16:creationId xmlns:a16="http://schemas.microsoft.com/office/drawing/2014/main" id="{773998F8-4882-7BF6-371B-949589646BB7}"/>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9600" y="609600"/>
            <a:ext cx="4343400" cy="245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9864" name="Picture 8">
            <a:extLst>
              <a:ext uri="{FF2B5EF4-FFF2-40B4-BE49-F238E27FC236}">
                <a16:creationId xmlns:a16="http://schemas.microsoft.com/office/drawing/2014/main" id="{8B6CFB96-5994-AF08-AB7E-04BBECE35E16}"/>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81600" y="381000"/>
            <a:ext cx="3178175" cy="272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C53BB80-F6C4-93E0-CBBE-C2FDB43BFCE8}"/>
              </a:ext>
            </a:extLst>
          </p:cNvPr>
          <p:cNvSpPr>
            <a:spLocks noGrp="1"/>
          </p:cNvSpPr>
          <p:nvPr>
            <p:ph type="sldNum" sz="quarter" idx="11"/>
          </p:nvPr>
        </p:nvSpPr>
        <p:spPr/>
        <p:txBody>
          <a:bodyPr/>
          <a:lstStyle/>
          <a:p>
            <a:fld id="{D9D129CD-F54C-4156-BB92-EE6D45770C81}" type="slidenum">
              <a:rPr lang="en-US" altLang="en-US"/>
              <a:pPr/>
              <a:t>26</a:t>
            </a:fld>
            <a:endParaRPr lang="en-US" altLang="en-US"/>
          </a:p>
        </p:txBody>
      </p:sp>
      <p:sp>
        <p:nvSpPr>
          <p:cNvPr id="890888" name="Rectangle 8">
            <a:extLst>
              <a:ext uri="{FF2B5EF4-FFF2-40B4-BE49-F238E27FC236}">
                <a16:creationId xmlns:a16="http://schemas.microsoft.com/office/drawing/2014/main" id="{DD45F56D-0808-A353-2772-C8817951132E}"/>
              </a:ext>
            </a:extLst>
          </p:cNvPr>
          <p:cNvSpPr>
            <a:spLocks noGrp="1" noChangeArrowheads="1"/>
          </p:cNvSpPr>
          <p:nvPr>
            <p:ph type="title"/>
          </p:nvPr>
        </p:nvSpPr>
        <p:spPr/>
        <p:txBody>
          <a:bodyPr/>
          <a:lstStyle/>
          <a:p>
            <a:r>
              <a:rPr lang="en-US" altLang="en-US" sz="2000" b="1" dirty="0"/>
              <a:t>Vitamin A – Retinal’s Role in Vision</a:t>
            </a:r>
          </a:p>
        </p:txBody>
      </p:sp>
      <p:pic>
        <p:nvPicPr>
          <p:cNvPr id="890884" name="Picture 4">
            <a:extLst>
              <a:ext uri="{FF2B5EF4-FFF2-40B4-BE49-F238E27FC236}">
                <a16:creationId xmlns:a16="http://schemas.microsoft.com/office/drawing/2014/main" id="{AE0FDA93-EB8B-38F4-0391-D96F09465A99}"/>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609600"/>
            <a:ext cx="8305800" cy="2279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0887" name="Picture 7">
            <a:extLst>
              <a:ext uri="{FF2B5EF4-FFF2-40B4-BE49-F238E27FC236}">
                <a16:creationId xmlns:a16="http://schemas.microsoft.com/office/drawing/2014/main" id="{493AC066-812B-1A9C-A60E-1D7A0B42BFE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3124200"/>
            <a:ext cx="8229600" cy="3548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9EB2D1C-0D89-157F-8611-7DAB8A90CB12}"/>
              </a:ext>
            </a:extLst>
          </p:cNvPr>
          <p:cNvSpPr>
            <a:spLocks noGrp="1"/>
          </p:cNvSpPr>
          <p:nvPr>
            <p:ph type="sldNum" sz="quarter" idx="11"/>
          </p:nvPr>
        </p:nvSpPr>
        <p:spPr/>
        <p:txBody>
          <a:bodyPr/>
          <a:lstStyle/>
          <a:p>
            <a:fld id="{628CF30A-CED5-4592-A081-A8E856B58825}" type="slidenum">
              <a:rPr lang="en-US" altLang="en-US"/>
              <a:pPr/>
              <a:t>27</a:t>
            </a:fld>
            <a:endParaRPr lang="en-US" altLang="en-US"/>
          </a:p>
        </p:txBody>
      </p:sp>
      <p:sp>
        <p:nvSpPr>
          <p:cNvPr id="891906" name="Rectangle 2">
            <a:extLst>
              <a:ext uri="{FF2B5EF4-FFF2-40B4-BE49-F238E27FC236}">
                <a16:creationId xmlns:a16="http://schemas.microsoft.com/office/drawing/2014/main" id="{C265DBB2-804F-F6AE-D67D-A54D671ACAA3}"/>
              </a:ext>
            </a:extLst>
          </p:cNvPr>
          <p:cNvSpPr>
            <a:spLocks noGrp="1" noChangeArrowheads="1"/>
          </p:cNvSpPr>
          <p:nvPr>
            <p:ph type="title"/>
          </p:nvPr>
        </p:nvSpPr>
        <p:spPr/>
        <p:txBody>
          <a:bodyPr/>
          <a:lstStyle/>
          <a:p>
            <a:r>
              <a:rPr lang="en-US" altLang="en-US" sz="2000" b="1" dirty="0"/>
              <a:t>Vitamin A – Retinal’s Role in Vision</a:t>
            </a:r>
          </a:p>
        </p:txBody>
      </p:sp>
      <p:sp>
        <p:nvSpPr>
          <p:cNvPr id="891907" name="Rectangle 3">
            <a:extLst>
              <a:ext uri="{FF2B5EF4-FFF2-40B4-BE49-F238E27FC236}">
                <a16:creationId xmlns:a16="http://schemas.microsoft.com/office/drawing/2014/main" id="{E81B4D67-0099-097A-F2E3-5C46DFAA1C4E}"/>
              </a:ext>
            </a:extLst>
          </p:cNvPr>
          <p:cNvSpPr>
            <a:spLocks noGrp="1" noChangeArrowheads="1"/>
          </p:cNvSpPr>
          <p:nvPr>
            <p:ph type="body" idx="1"/>
          </p:nvPr>
        </p:nvSpPr>
        <p:spPr/>
        <p:txBody>
          <a:bodyPr/>
          <a:lstStyle/>
          <a:p>
            <a:pPr>
              <a:lnSpc>
                <a:spcPct val="90000"/>
              </a:lnSpc>
            </a:pPr>
            <a:r>
              <a:rPr lang="en-US" altLang="en-US" dirty="0"/>
              <a:t>Color Vision is possible because of three rhodopsin binding to three different opsin proteins in three different types of cone cells.</a:t>
            </a:r>
          </a:p>
          <a:p>
            <a:pPr>
              <a:lnSpc>
                <a:spcPct val="90000"/>
              </a:lnSpc>
            </a:pPr>
            <a:r>
              <a:rPr lang="en-US" altLang="en-US" dirty="0"/>
              <a:t>Each protein has a slightly different amino acid composition, </a:t>
            </a:r>
            <a:r>
              <a:rPr lang="en-US" altLang="en-US" u="sng" dirty="0"/>
              <a:t>changing the environment</a:t>
            </a:r>
            <a:r>
              <a:rPr lang="en-US" altLang="en-US" dirty="0"/>
              <a:t> of the 11-</a:t>
            </a:r>
            <a:r>
              <a:rPr lang="en-US" altLang="en-US" i="1" dirty="0"/>
              <a:t>cis</a:t>
            </a:r>
            <a:r>
              <a:rPr lang="en-US" altLang="en-US" dirty="0"/>
              <a:t>-retinal pigment.  </a:t>
            </a:r>
          </a:p>
          <a:p>
            <a:pPr>
              <a:lnSpc>
                <a:spcPct val="90000"/>
              </a:lnSpc>
            </a:pPr>
            <a:r>
              <a:rPr lang="en-US" altLang="en-US" dirty="0"/>
              <a:t>This change shifts the absorption spectrum of these three proteins to the “</a:t>
            </a:r>
            <a:r>
              <a:rPr lang="en-US" altLang="en-US" dirty="0">
                <a:solidFill>
                  <a:srgbClr val="0033CC"/>
                </a:solidFill>
              </a:rPr>
              <a:t>blue</a:t>
            </a:r>
            <a:r>
              <a:rPr lang="en-US" altLang="en-US" dirty="0"/>
              <a:t>,” “</a:t>
            </a:r>
            <a:r>
              <a:rPr lang="en-US" altLang="en-US" dirty="0">
                <a:solidFill>
                  <a:srgbClr val="33CC33"/>
                </a:solidFill>
              </a:rPr>
              <a:t>green</a:t>
            </a:r>
            <a:r>
              <a:rPr lang="en-US" altLang="en-US" dirty="0"/>
              <a:t>,” and ‘</a:t>
            </a:r>
            <a:r>
              <a:rPr lang="en-US" altLang="en-US" dirty="0">
                <a:solidFill>
                  <a:srgbClr val="FF0000"/>
                </a:solidFill>
              </a:rPr>
              <a:t>red</a:t>
            </a:r>
            <a:r>
              <a:rPr lang="en-US" altLang="en-US" dirty="0"/>
              <a:t>” regions.  Signals from each of these three different types of cells are the basis for our color perception.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5C8989A-FDC2-B0C6-BBA1-D52038A0CB88}"/>
              </a:ext>
            </a:extLst>
          </p:cNvPr>
          <p:cNvSpPr>
            <a:spLocks noGrp="1"/>
          </p:cNvSpPr>
          <p:nvPr>
            <p:ph type="sldNum" sz="quarter" idx="11"/>
          </p:nvPr>
        </p:nvSpPr>
        <p:spPr/>
        <p:txBody>
          <a:bodyPr/>
          <a:lstStyle/>
          <a:p>
            <a:fld id="{0C577381-12A9-4A94-B409-5DBB1B1B8703}" type="slidenum">
              <a:rPr lang="en-US" altLang="en-US"/>
              <a:pPr/>
              <a:t>28</a:t>
            </a:fld>
            <a:endParaRPr lang="en-US" altLang="en-US"/>
          </a:p>
        </p:txBody>
      </p:sp>
      <p:sp>
        <p:nvSpPr>
          <p:cNvPr id="901125" name="Rectangle 5">
            <a:extLst>
              <a:ext uri="{FF2B5EF4-FFF2-40B4-BE49-F238E27FC236}">
                <a16:creationId xmlns:a16="http://schemas.microsoft.com/office/drawing/2014/main" id="{6A2CFA4F-83CC-E119-00C0-78873BC916AC}"/>
              </a:ext>
            </a:extLst>
          </p:cNvPr>
          <p:cNvSpPr>
            <a:spLocks noGrp="1" noChangeArrowheads="1"/>
          </p:cNvSpPr>
          <p:nvPr>
            <p:ph type="title"/>
          </p:nvPr>
        </p:nvSpPr>
        <p:spPr/>
        <p:txBody>
          <a:bodyPr/>
          <a:lstStyle/>
          <a:p>
            <a:r>
              <a:rPr lang="en-US" altLang="en-US" sz="1600" b="1" dirty="0"/>
              <a:t>Vitamin A – Retinal’s Role in Vision</a:t>
            </a:r>
            <a:endParaRPr lang="en-US" altLang="en-US" sz="1600" dirty="0"/>
          </a:p>
        </p:txBody>
      </p:sp>
      <p:pic>
        <p:nvPicPr>
          <p:cNvPr id="901124" name="Picture 4">
            <a:extLst>
              <a:ext uri="{FF2B5EF4-FFF2-40B4-BE49-F238E27FC236}">
                <a16:creationId xmlns:a16="http://schemas.microsoft.com/office/drawing/2014/main" id="{67BA4645-3A3F-4402-3974-11EB74E4CDD4}"/>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7750" y="533400"/>
            <a:ext cx="7046913" cy="559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347DDD6-C1AE-0883-B655-F63DF40AF5E7}"/>
              </a:ext>
            </a:extLst>
          </p:cNvPr>
          <p:cNvSpPr>
            <a:spLocks noGrp="1"/>
          </p:cNvSpPr>
          <p:nvPr>
            <p:ph type="sldNum" sz="quarter" idx="11"/>
          </p:nvPr>
        </p:nvSpPr>
        <p:spPr/>
        <p:txBody>
          <a:bodyPr/>
          <a:lstStyle/>
          <a:p>
            <a:fld id="{87B9DA24-486A-4E04-BC1E-0671A84FC6E2}" type="slidenum">
              <a:rPr lang="en-US" altLang="en-US"/>
              <a:pPr/>
              <a:t>29</a:t>
            </a:fld>
            <a:endParaRPr lang="en-US" altLang="en-US"/>
          </a:p>
        </p:txBody>
      </p:sp>
      <p:sp>
        <p:nvSpPr>
          <p:cNvPr id="902146" name="Rectangle 2">
            <a:extLst>
              <a:ext uri="{FF2B5EF4-FFF2-40B4-BE49-F238E27FC236}">
                <a16:creationId xmlns:a16="http://schemas.microsoft.com/office/drawing/2014/main" id="{EEC7BE17-5FC9-3CCB-03AC-479CCA810F96}"/>
              </a:ext>
            </a:extLst>
          </p:cNvPr>
          <p:cNvSpPr>
            <a:spLocks noGrp="1" noChangeArrowheads="1"/>
          </p:cNvSpPr>
          <p:nvPr>
            <p:ph type="title"/>
          </p:nvPr>
        </p:nvSpPr>
        <p:spPr/>
        <p:txBody>
          <a:bodyPr/>
          <a:lstStyle/>
          <a:p>
            <a:r>
              <a:rPr lang="en-US" altLang="en-US" sz="1600"/>
              <a:t>Retinal and Color Vision</a:t>
            </a:r>
          </a:p>
        </p:txBody>
      </p:sp>
      <p:sp>
        <p:nvSpPr>
          <p:cNvPr id="902147" name="Rectangle 3">
            <a:extLst>
              <a:ext uri="{FF2B5EF4-FFF2-40B4-BE49-F238E27FC236}">
                <a16:creationId xmlns:a16="http://schemas.microsoft.com/office/drawing/2014/main" id="{C001220B-0CF3-B864-BC4A-128A6E8372FF}"/>
              </a:ext>
            </a:extLst>
          </p:cNvPr>
          <p:cNvSpPr>
            <a:spLocks noGrp="1" noChangeArrowheads="1"/>
          </p:cNvSpPr>
          <p:nvPr>
            <p:ph type="body" idx="1"/>
          </p:nvPr>
        </p:nvSpPr>
        <p:spPr/>
        <p:txBody>
          <a:bodyPr/>
          <a:lstStyle/>
          <a:p>
            <a:pPr>
              <a:lnSpc>
                <a:spcPct val="90000"/>
              </a:lnSpc>
            </a:pPr>
            <a:r>
              <a:rPr lang="en-US" altLang="en-US" sz="2400"/>
              <a:t>The genes for the color-shifted opsin proteins lie adjacent to each other on the human X chromosome and share a high degree of similarity.</a:t>
            </a:r>
          </a:p>
          <a:p>
            <a:pPr>
              <a:lnSpc>
                <a:spcPct val="90000"/>
              </a:lnSpc>
            </a:pPr>
            <a:r>
              <a:rPr lang="en-US" altLang="en-US" sz="2400"/>
              <a:t>Slight changes in the base sequences of these genes result in spectral shifts for light absorption, leading to perceptual differences in the color of light we see.</a:t>
            </a:r>
          </a:p>
          <a:p>
            <a:pPr>
              <a:lnSpc>
                <a:spcPct val="90000"/>
              </a:lnSpc>
            </a:pPr>
            <a:r>
              <a:rPr lang="en-US" altLang="en-US" sz="2400"/>
              <a:t>Human X chromosomes carry various numbers of color pigments genes.  In the general population, the X-chromosome gene content varies significantly:</a:t>
            </a:r>
          </a:p>
          <a:p>
            <a:pPr lvl="1">
              <a:lnSpc>
                <a:spcPct val="90000"/>
              </a:lnSpc>
              <a:buFontTx/>
              <a:buNone/>
            </a:pPr>
            <a:r>
              <a:rPr lang="en-US" altLang="en-US" sz="2000"/>
              <a:t>	  </a:t>
            </a:r>
            <a:r>
              <a:rPr lang="en-US" altLang="en-US" sz="2400"/>
              <a:t>2% -   1 color pigment gene</a:t>
            </a:r>
          </a:p>
          <a:p>
            <a:pPr lvl="1">
              <a:lnSpc>
                <a:spcPct val="90000"/>
              </a:lnSpc>
              <a:buFontTx/>
              <a:buNone/>
            </a:pPr>
            <a:r>
              <a:rPr lang="en-US" altLang="en-US" sz="2400"/>
              <a:t>	20% -   2 color pigment genes</a:t>
            </a:r>
          </a:p>
          <a:p>
            <a:pPr lvl="1">
              <a:lnSpc>
                <a:spcPct val="90000"/>
              </a:lnSpc>
              <a:buFontTx/>
              <a:buNone/>
            </a:pPr>
            <a:r>
              <a:rPr lang="en-US" altLang="en-US" sz="2400"/>
              <a:t>	50% -   3 color pigment genes</a:t>
            </a:r>
          </a:p>
          <a:p>
            <a:pPr lvl="1">
              <a:lnSpc>
                <a:spcPct val="90000"/>
              </a:lnSpc>
              <a:buFontTx/>
              <a:buNone/>
            </a:pPr>
            <a:r>
              <a:rPr lang="en-US" altLang="en-US" sz="2400"/>
              <a:t>	20% -   4 color pigment genes</a:t>
            </a:r>
          </a:p>
          <a:p>
            <a:pPr lvl="1">
              <a:lnSpc>
                <a:spcPct val="90000"/>
              </a:lnSpc>
              <a:buFontTx/>
              <a:buNone/>
            </a:pPr>
            <a:r>
              <a:rPr lang="en-US" altLang="en-US" sz="2400"/>
              <a:t>	  5% -   5 color pigment genes </a:t>
            </a:r>
          </a:p>
          <a:p>
            <a:pPr>
              <a:lnSpc>
                <a:spcPct val="90000"/>
              </a:lnSpc>
            </a:pPr>
            <a:endParaRPr lang="en-US" altLang="en-US" sz="2800"/>
          </a:p>
          <a:p>
            <a:pPr>
              <a:lnSpc>
                <a:spcPct val="90000"/>
              </a:lnSpc>
            </a:pPr>
            <a:endParaRPr lang="en-US" altLang="en-US" sz="2400"/>
          </a:p>
          <a:p>
            <a:pPr>
              <a:lnSpc>
                <a:spcPct val="90000"/>
              </a:lnSpc>
            </a:pPr>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8132E7E-43A6-373B-3D3F-79D8D5BCF1C4}"/>
              </a:ext>
            </a:extLst>
          </p:cNvPr>
          <p:cNvSpPr>
            <a:spLocks noGrp="1"/>
          </p:cNvSpPr>
          <p:nvPr>
            <p:ph type="sldNum" sz="quarter" idx="11"/>
          </p:nvPr>
        </p:nvSpPr>
        <p:spPr/>
        <p:txBody>
          <a:bodyPr/>
          <a:lstStyle/>
          <a:p>
            <a:fld id="{48D7D84E-9E19-46CD-8844-CDBB5B3EA133}" type="slidenum">
              <a:rPr lang="en-US" altLang="en-US"/>
              <a:pPr/>
              <a:t>3</a:t>
            </a:fld>
            <a:endParaRPr lang="en-US" altLang="en-US"/>
          </a:p>
        </p:txBody>
      </p:sp>
      <p:sp>
        <p:nvSpPr>
          <p:cNvPr id="865282" name="Rectangle 2">
            <a:extLst>
              <a:ext uri="{FF2B5EF4-FFF2-40B4-BE49-F238E27FC236}">
                <a16:creationId xmlns:a16="http://schemas.microsoft.com/office/drawing/2014/main" id="{306D6761-8401-650B-E6A1-29ED6731B6CB}"/>
              </a:ext>
            </a:extLst>
          </p:cNvPr>
          <p:cNvSpPr>
            <a:spLocks noGrp="1" noChangeArrowheads="1"/>
          </p:cNvSpPr>
          <p:nvPr>
            <p:ph type="title"/>
          </p:nvPr>
        </p:nvSpPr>
        <p:spPr/>
        <p:txBody>
          <a:bodyPr/>
          <a:lstStyle/>
          <a:p>
            <a:r>
              <a:rPr lang="en-US" altLang="en-US" sz="1600"/>
              <a:t>Vitamins</a:t>
            </a:r>
          </a:p>
        </p:txBody>
      </p:sp>
      <p:sp>
        <p:nvSpPr>
          <p:cNvPr id="865283" name="Rectangle 3">
            <a:extLst>
              <a:ext uri="{FF2B5EF4-FFF2-40B4-BE49-F238E27FC236}">
                <a16:creationId xmlns:a16="http://schemas.microsoft.com/office/drawing/2014/main" id="{6AB72FCE-3D14-7A88-BCCA-6E5F77C73DB6}"/>
              </a:ext>
            </a:extLst>
          </p:cNvPr>
          <p:cNvSpPr>
            <a:spLocks noGrp="1" noChangeArrowheads="1"/>
          </p:cNvSpPr>
          <p:nvPr>
            <p:ph type="body" idx="1"/>
          </p:nvPr>
        </p:nvSpPr>
        <p:spPr/>
        <p:txBody>
          <a:bodyPr/>
          <a:lstStyle/>
          <a:p>
            <a:r>
              <a:rPr lang="en-US" altLang="en-US"/>
              <a:t>Vitamins are organic compounds necessary in small amounts for the normal growth and function of humans and some animals.</a:t>
            </a:r>
          </a:p>
          <a:p>
            <a:r>
              <a:rPr lang="en-US" altLang="en-US"/>
              <a:t>The term </a:t>
            </a:r>
            <a:r>
              <a:rPr lang="en-US" altLang="en-US">
                <a:solidFill>
                  <a:srgbClr val="0000FF"/>
                </a:solidFill>
              </a:rPr>
              <a:t>vitamin</a:t>
            </a:r>
            <a:r>
              <a:rPr lang="en-US" altLang="en-US"/>
              <a:t> was first used to describe the “</a:t>
            </a:r>
            <a:r>
              <a:rPr lang="en-US" altLang="en-US" i="1">
                <a:solidFill>
                  <a:srgbClr val="0000FF"/>
                </a:solidFill>
              </a:rPr>
              <a:t>vital amine</a:t>
            </a:r>
            <a:r>
              <a:rPr lang="en-US" altLang="en-US"/>
              <a:t>,” thiamine, which is needed to prevent beriberi </a:t>
            </a:r>
            <a:r>
              <a:rPr lang="en-US" altLang="en-US" sz="2800" i="1"/>
              <a:t>(once a common disease amoung people who depended upon white rice for their main source of food.)</a:t>
            </a:r>
          </a:p>
          <a:p>
            <a:r>
              <a:rPr lang="en-US" altLang="en-US"/>
              <a:t>“Vitamin” as a generalized name survived.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9FF0B2B-8D0F-FEC0-8E7C-1275D6EE636A}"/>
              </a:ext>
            </a:extLst>
          </p:cNvPr>
          <p:cNvSpPr>
            <a:spLocks noGrp="1"/>
          </p:cNvSpPr>
          <p:nvPr>
            <p:ph type="sldNum" sz="quarter" idx="11"/>
          </p:nvPr>
        </p:nvSpPr>
        <p:spPr/>
        <p:txBody>
          <a:bodyPr/>
          <a:lstStyle/>
          <a:p>
            <a:fld id="{7EB4D57D-DA02-4E16-80BA-05B78E6BAE87}" type="slidenum">
              <a:rPr lang="en-US" altLang="en-US"/>
              <a:pPr/>
              <a:t>30</a:t>
            </a:fld>
            <a:endParaRPr lang="en-US" altLang="en-US"/>
          </a:p>
        </p:txBody>
      </p:sp>
      <p:sp>
        <p:nvSpPr>
          <p:cNvPr id="904194" name="Rectangle 2">
            <a:extLst>
              <a:ext uri="{FF2B5EF4-FFF2-40B4-BE49-F238E27FC236}">
                <a16:creationId xmlns:a16="http://schemas.microsoft.com/office/drawing/2014/main" id="{EE682D0B-DD2F-30D0-8813-80861DE935CF}"/>
              </a:ext>
            </a:extLst>
          </p:cNvPr>
          <p:cNvSpPr>
            <a:spLocks noGrp="1" noChangeArrowheads="1"/>
          </p:cNvSpPr>
          <p:nvPr>
            <p:ph type="title"/>
          </p:nvPr>
        </p:nvSpPr>
        <p:spPr/>
        <p:txBody>
          <a:bodyPr/>
          <a:lstStyle/>
          <a:p>
            <a:r>
              <a:rPr lang="en-US" altLang="en-US" sz="1600"/>
              <a:t>Color Blindness</a:t>
            </a:r>
          </a:p>
        </p:txBody>
      </p:sp>
      <p:sp>
        <p:nvSpPr>
          <p:cNvPr id="904195" name="Rectangle 3">
            <a:extLst>
              <a:ext uri="{FF2B5EF4-FFF2-40B4-BE49-F238E27FC236}">
                <a16:creationId xmlns:a16="http://schemas.microsoft.com/office/drawing/2014/main" id="{0DB720F5-1457-6798-D1E3-62FD43D4997D}"/>
              </a:ext>
            </a:extLst>
          </p:cNvPr>
          <p:cNvSpPr>
            <a:spLocks noGrp="1" noChangeArrowheads="1"/>
          </p:cNvSpPr>
          <p:nvPr>
            <p:ph type="body" idx="1"/>
          </p:nvPr>
        </p:nvSpPr>
        <p:spPr/>
        <p:txBody>
          <a:bodyPr/>
          <a:lstStyle/>
          <a:p>
            <a:r>
              <a:rPr lang="en-US" altLang="en-US"/>
              <a:t>Due to the loci of these genes on the X chromomsome, most colorblindness is sex-linked, with predominant expression in males.</a:t>
            </a:r>
          </a:p>
          <a:p>
            <a:r>
              <a:rPr lang="en-US" altLang="en-US"/>
              <a:t>~ 5% of males lack the green pigment gene.  The resulting hybrid gene absorbs light between red and green, making differentiation of these two colors difficult.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F8BAC93-CFC5-C27A-14DF-77B137AD5942}"/>
              </a:ext>
            </a:extLst>
          </p:cNvPr>
          <p:cNvSpPr>
            <a:spLocks noGrp="1"/>
          </p:cNvSpPr>
          <p:nvPr>
            <p:ph type="sldNum" sz="quarter" idx="11"/>
          </p:nvPr>
        </p:nvSpPr>
        <p:spPr/>
        <p:txBody>
          <a:bodyPr/>
          <a:lstStyle/>
          <a:p>
            <a:fld id="{A80CF96D-D34F-4ACD-B1A4-D5AF9A7C383C}" type="slidenum">
              <a:rPr lang="en-US" altLang="en-US"/>
              <a:pPr/>
              <a:t>31</a:t>
            </a:fld>
            <a:endParaRPr lang="en-US" altLang="en-US"/>
          </a:p>
        </p:txBody>
      </p:sp>
      <p:sp>
        <p:nvSpPr>
          <p:cNvPr id="905221" name="Rectangle 5">
            <a:extLst>
              <a:ext uri="{FF2B5EF4-FFF2-40B4-BE49-F238E27FC236}">
                <a16:creationId xmlns:a16="http://schemas.microsoft.com/office/drawing/2014/main" id="{60C1C881-38F1-FA43-125E-21F9C8D4DF8E}"/>
              </a:ext>
            </a:extLst>
          </p:cNvPr>
          <p:cNvSpPr>
            <a:spLocks noGrp="1" noChangeArrowheads="1"/>
          </p:cNvSpPr>
          <p:nvPr>
            <p:ph type="title"/>
          </p:nvPr>
        </p:nvSpPr>
        <p:spPr/>
        <p:txBody>
          <a:bodyPr/>
          <a:lstStyle/>
          <a:p>
            <a:r>
              <a:rPr lang="en-US" altLang="en-US" sz="1600"/>
              <a:t>Vitamin D</a:t>
            </a:r>
          </a:p>
        </p:txBody>
      </p:sp>
      <p:pic>
        <p:nvPicPr>
          <p:cNvPr id="905220" name="Picture 4">
            <a:extLst>
              <a:ext uri="{FF2B5EF4-FFF2-40B4-BE49-F238E27FC236}">
                <a16:creationId xmlns:a16="http://schemas.microsoft.com/office/drawing/2014/main" id="{11A0CE31-E354-1A95-487C-300E1860074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877888"/>
            <a:ext cx="5181600" cy="319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5223" name="Text Box 7">
            <a:extLst>
              <a:ext uri="{FF2B5EF4-FFF2-40B4-BE49-F238E27FC236}">
                <a16:creationId xmlns:a16="http://schemas.microsoft.com/office/drawing/2014/main" id="{E000464D-7E7F-1F9E-CE7E-0B41C7E4D799}"/>
              </a:ext>
            </a:extLst>
          </p:cNvPr>
          <p:cNvSpPr txBox="1">
            <a:spLocks noChangeArrowheads="1"/>
          </p:cNvSpPr>
          <p:nvPr/>
        </p:nvSpPr>
        <p:spPr bwMode="auto">
          <a:xfrm>
            <a:off x="457200" y="457200"/>
            <a:ext cx="3505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0"/>
              <a:t>Vitamin D acts as a hormone, helping regulate the uptake of calcium from the intestines by promoting the synthesis of calcium-binding protein in the mucosal cells. </a:t>
            </a:r>
          </a:p>
        </p:txBody>
      </p:sp>
      <p:sp>
        <p:nvSpPr>
          <p:cNvPr id="905224" name="Text Box 8">
            <a:extLst>
              <a:ext uri="{FF2B5EF4-FFF2-40B4-BE49-F238E27FC236}">
                <a16:creationId xmlns:a16="http://schemas.microsoft.com/office/drawing/2014/main" id="{67BF4D62-9E29-F8EB-82D7-36B6A4F2F017}"/>
              </a:ext>
            </a:extLst>
          </p:cNvPr>
          <p:cNvSpPr txBox="1">
            <a:spLocks noChangeArrowheads="1"/>
          </p:cNvSpPr>
          <p:nvPr/>
        </p:nvSpPr>
        <p:spPr bwMode="auto">
          <a:xfrm>
            <a:off x="457200" y="4416425"/>
            <a:ext cx="80772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0"/>
              <a:t>Deficiency of this vitamin causes “</a:t>
            </a:r>
            <a:r>
              <a:rPr lang="en-US" altLang="en-US" sz="2800" b="0">
                <a:solidFill>
                  <a:srgbClr val="0000FF"/>
                </a:solidFill>
              </a:rPr>
              <a:t>rickets</a:t>
            </a:r>
            <a:r>
              <a:rPr lang="en-US" altLang="en-US" sz="2800" b="0"/>
              <a:t>,” a condition of low levels of calcium, which results in soft and pliable bones, leading to bending and distortion.</a:t>
            </a:r>
          </a:p>
          <a:p>
            <a:pPr>
              <a:spcBef>
                <a:spcPct val="50000"/>
              </a:spcBef>
            </a:pPr>
            <a:endParaRPr lang="en-US" altLang="en-US" sz="2800" b="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0DBD2E-2AB0-73D1-8A55-52F68685315D}"/>
              </a:ext>
            </a:extLst>
          </p:cNvPr>
          <p:cNvSpPr>
            <a:spLocks noGrp="1"/>
          </p:cNvSpPr>
          <p:nvPr>
            <p:ph type="sldNum" sz="quarter" idx="11"/>
          </p:nvPr>
        </p:nvSpPr>
        <p:spPr/>
        <p:txBody>
          <a:bodyPr/>
          <a:lstStyle/>
          <a:p>
            <a:fld id="{EA276873-8126-4770-AE23-6540CAFE701B}" type="slidenum">
              <a:rPr lang="en-US" altLang="en-US"/>
              <a:pPr/>
              <a:t>32</a:t>
            </a:fld>
            <a:endParaRPr lang="en-US" altLang="en-US"/>
          </a:p>
        </p:txBody>
      </p:sp>
      <p:sp>
        <p:nvSpPr>
          <p:cNvPr id="906242" name="Rectangle 2">
            <a:extLst>
              <a:ext uri="{FF2B5EF4-FFF2-40B4-BE49-F238E27FC236}">
                <a16:creationId xmlns:a16="http://schemas.microsoft.com/office/drawing/2014/main" id="{93A2F634-653C-8255-114C-ECDC5AFCC54A}"/>
              </a:ext>
            </a:extLst>
          </p:cNvPr>
          <p:cNvSpPr>
            <a:spLocks noGrp="1" noChangeArrowheads="1"/>
          </p:cNvSpPr>
          <p:nvPr>
            <p:ph type="title"/>
          </p:nvPr>
        </p:nvSpPr>
        <p:spPr/>
        <p:txBody>
          <a:bodyPr/>
          <a:lstStyle/>
          <a:p>
            <a:r>
              <a:rPr lang="en-US" altLang="en-US" sz="1600"/>
              <a:t>Vitamin D</a:t>
            </a:r>
          </a:p>
        </p:txBody>
      </p:sp>
      <p:sp>
        <p:nvSpPr>
          <p:cNvPr id="906243" name="Rectangle 3">
            <a:extLst>
              <a:ext uri="{FF2B5EF4-FFF2-40B4-BE49-F238E27FC236}">
                <a16:creationId xmlns:a16="http://schemas.microsoft.com/office/drawing/2014/main" id="{42F024C3-8AF2-D4BE-2646-52DC5984EF75}"/>
              </a:ext>
            </a:extLst>
          </p:cNvPr>
          <p:cNvSpPr>
            <a:spLocks noGrp="1" noChangeArrowheads="1"/>
          </p:cNvSpPr>
          <p:nvPr>
            <p:ph type="body" sz="half" idx="1"/>
          </p:nvPr>
        </p:nvSpPr>
        <p:spPr>
          <a:xfrm>
            <a:off x="457200" y="381000"/>
            <a:ext cx="8153400" cy="5592763"/>
          </a:xfrm>
        </p:spPr>
        <p:txBody>
          <a:bodyPr/>
          <a:lstStyle/>
          <a:p>
            <a:pPr>
              <a:spcBef>
                <a:spcPct val="0"/>
              </a:spcBef>
            </a:pPr>
            <a:r>
              <a:rPr lang="en-US" altLang="en-US" sz="2400"/>
              <a:t>Vitamin D is sometimes called the “</a:t>
            </a:r>
            <a:r>
              <a:rPr lang="en-US" altLang="en-US" sz="2400">
                <a:solidFill>
                  <a:srgbClr val="0000FF"/>
                </a:solidFill>
              </a:rPr>
              <a:t>sunshine vitamin</a:t>
            </a:r>
            <a:r>
              <a:rPr lang="en-US" altLang="en-US" sz="2400"/>
              <a:t>.”  This is due to its unique biosynthetic route that requires UV light to complete its synthesis. </a:t>
            </a:r>
          </a:p>
        </p:txBody>
      </p:sp>
      <p:graphicFrame>
        <p:nvGraphicFramePr>
          <p:cNvPr id="906244" name="Object 4">
            <a:extLst>
              <a:ext uri="{FF2B5EF4-FFF2-40B4-BE49-F238E27FC236}">
                <a16:creationId xmlns:a16="http://schemas.microsoft.com/office/drawing/2014/main" id="{DDB4103F-90E9-4E1E-9DDC-51AB33EA4AD9}"/>
              </a:ext>
            </a:extLst>
          </p:cNvPr>
          <p:cNvGraphicFramePr>
            <a:graphicFrameLocks noChangeAspect="1"/>
          </p:cNvGraphicFramePr>
          <p:nvPr>
            <p:ph sz="half" idx="2"/>
          </p:nvPr>
        </p:nvGraphicFramePr>
        <p:xfrm>
          <a:off x="685800" y="1752600"/>
          <a:ext cx="8001000" cy="4821238"/>
        </p:xfrm>
        <a:graphic>
          <a:graphicData uri="http://schemas.openxmlformats.org/presentationml/2006/ole">
            <mc:AlternateContent xmlns:mc="http://schemas.openxmlformats.org/markup-compatibility/2006">
              <mc:Choice xmlns:v="urn:schemas-microsoft-com:vml" Requires="v">
                <p:oleObj name="Bitmap Image" r:id="rId2" imgW="7868748" imgH="4742857" progId="Paint.Picture">
                  <p:embed/>
                </p:oleObj>
              </mc:Choice>
              <mc:Fallback>
                <p:oleObj name="Bitmap Image" r:id="rId2" imgW="7868748" imgH="4742857"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8001000" cy="482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F61D3899-6F4A-A93C-9567-6CEB27A0AE8B}"/>
              </a:ext>
            </a:extLst>
          </p:cNvPr>
          <p:cNvSpPr>
            <a:spLocks noGrp="1"/>
          </p:cNvSpPr>
          <p:nvPr>
            <p:ph type="sldNum" sz="quarter" idx="11"/>
          </p:nvPr>
        </p:nvSpPr>
        <p:spPr/>
        <p:txBody>
          <a:bodyPr/>
          <a:lstStyle/>
          <a:p>
            <a:fld id="{4D3EDCAC-7CE9-4D3E-B4EE-F5093F32F258}" type="slidenum">
              <a:rPr lang="en-US" altLang="en-US"/>
              <a:pPr/>
              <a:t>33</a:t>
            </a:fld>
            <a:endParaRPr lang="en-US" altLang="en-US"/>
          </a:p>
        </p:txBody>
      </p:sp>
      <p:sp>
        <p:nvSpPr>
          <p:cNvPr id="915458" name="Rectangle 2">
            <a:extLst>
              <a:ext uri="{FF2B5EF4-FFF2-40B4-BE49-F238E27FC236}">
                <a16:creationId xmlns:a16="http://schemas.microsoft.com/office/drawing/2014/main" id="{0AD1145B-9D6A-AF44-B5BD-AB6E542421C1}"/>
              </a:ext>
            </a:extLst>
          </p:cNvPr>
          <p:cNvSpPr>
            <a:spLocks noGrp="1" noChangeArrowheads="1"/>
          </p:cNvSpPr>
          <p:nvPr>
            <p:ph type="title"/>
          </p:nvPr>
        </p:nvSpPr>
        <p:spPr/>
        <p:txBody>
          <a:bodyPr/>
          <a:lstStyle/>
          <a:p>
            <a:r>
              <a:rPr lang="en-US" altLang="en-US" sz="1600"/>
              <a:t>Vitamin D – The Sunshine Vitamin</a:t>
            </a:r>
          </a:p>
        </p:txBody>
      </p:sp>
      <p:sp>
        <p:nvSpPr>
          <p:cNvPr id="915459" name="Rectangle 3">
            <a:extLst>
              <a:ext uri="{FF2B5EF4-FFF2-40B4-BE49-F238E27FC236}">
                <a16:creationId xmlns:a16="http://schemas.microsoft.com/office/drawing/2014/main" id="{8C392A44-796D-86D5-5F1B-2AF1D7A6FF71}"/>
              </a:ext>
            </a:extLst>
          </p:cNvPr>
          <p:cNvSpPr>
            <a:spLocks noGrp="1" noChangeArrowheads="1"/>
          </p:cNvSpPr>
          <p:nvPr>
            <p:ph type="body" idx="1"/>
          </p:nvPr>
        </p:nvSpPr>
        <p:spPr/>
        <p:txBody>
          <a:bodyPr/>
          <a:lstStyle/>
          <a:p>
            <a:r>
              <a:rPr lang="en-US" altLang="en-US"/>
              <a:t>By law, milk sold in the USA must be fortified with Vitamin D.  It is obtained primarily from irradiated yeast extracts.</a:t>
            </a:r>
          </a:p>
          <a:p>
            <a:r>
              <a:rPr lang="en-US" altLang="en-US"/>
              <a:t>Fish oils are also a good source of   vitamin D.</a:t>
            </a:r>
          </a:p>
          <a:p>
            <a:r>
              <a:rPr lang="en-US" altLang="en-US"/>
              <a:t>You can synthesize your own vitamin D by simply exposing your skin to UV light.  </a:t>
            </a:r>
            <a:r>
              <a:rPr lang="en-US" altLang="en-US" i="1"/>
              <a:t>(This is always a good excuse to get some sunshine.)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CA5D596A-D1A2-3109-3A73-9092B0668673}"/>
              </a:ext>
            </a:extLst>
          </p:cNvPr>
          <p:cNvSpPr>
            <a:spLocks noGrp="1"/>
          </p:cNvSpPr>
          <p:nvPr>
            <p:ph type="sldNum" sz="quarter" idx="11"/>
          </p:nvPr>
        </p:nvSpPr>
        <p:spPr/>
        <p:txBody>
          <a:bodyPr/>
          <a:lstStyle/>
          <a:p>
            <a:fld id="{1A2CE451-6A86-49B8-842E-3CDAD0EECFAE}" type="slidenum">
              <a:rPr lang="en-US" altLang="en-US"/>
              <a:pPr/>
              <a:t>34</a:t>
            </a:fld>
            <a:endParaRPr lang="en-US" altLang="en-US"/>
          </a:p>
        </p:txBody>
      </p:sp>
      <p:sp>
        <p:nvSpPr>
          <p:cNvPr id="916482" name="Rectangle 2">
            <a:extLst>
              <a:ext uri="{FF2B5EF4-FFF2-40B4-BE49-F238E27FC236}">
                <a16:creationId xmlns:a16="http://schemas.microsoft.com/office/drawing/2014/main" id="{852ABDD9-7296-E9C8-533D-666BE27ABD1D}"/>
              </a:ext>
            </a:extLst>
          </p:cNvPr>
          <p:cNvSpPr>
            <a:spLocks noGrp="1" noChangeArrowheads="1"/>
          </p:cNvSpPr>
          <p:nvPr>
            <p:ph type="title"/>
          </p:nvPr>
        </p:nvSpPr>
        <p:spPr/>
        <p:txBody>
          <a:bodyPr/>
          <a:lstStyle/>
          <a:p>
            <a:endParaRPr lang="en-US" altLang="en-US"/>
          </a:p>
        </p:txBody>
      </p:sp>
      <p:sp>
        <p:nvSpPr>
          <p:cNvPr id="916483" name="Rectangle 3">
            <a:extLst>
              <a:ext uri="{FF2B5EF4-FFF2-40B4-BE49-F238E27FC236}">
                <a16:creationId xmlns:a16="http://schemas.microsoft.com/office/drawing/2014/main" id="{CE3CC73E-F843-F314-6C4A-66380A4CB724}"/>
              </a:ext>
            </a:extLst>
          </p:cNvPr>
          <p:cNvSpPr>
            <a:spLocks noGrp="1" noChangeArrowheads="1"/>
          </p:cNvSpPr>
          <p:nvPr>
            <p:ph type="body" idx="1"/>
          </p:nvPr>
        </p:nvSpPr>
        <p:spPr/>
        <p:txBody>
          <a:bodyPr/>
          <a:lstStyle/>
          <a:p>
            <a:r>
              <a:rPr lang="en-US" altLang="en-US" sz="3000"/>
              <a:t>Russian children in the artic tundra were often afflicted with rickets, due to lack of sunshine and/or adequate dietary sources (e.g., availability of fish oils).</a:t>
            </a:r>
          </a:p>
          <a:p>
            <a:r>
              <a:rPr lang="en-US" altLang="en-US" sz="3000"/>
              <a:t>Years ago, (and still today?) the Russian government sent UV lights to the elementary schools in this region and required students to absorb UV light from these lamps to help synthesize vitamin D and reduce the occurence of rickets.</a:t>
            </a:r>
            <a:r>
              <a:rPr lang="en-US" altLang="en-US" sz="2800"/>
              <a:t>  </a:t>
            </a:r>
          </a:p>
          <a:p>
            <a:r>
              <a:rPr lang="en-US" altLang="en-US" sz="2000"/>
              <a:t>(A </a:t>
            </a:r>
            <a:r>
              <a:rPr lang="en-US" altLang="en-US" sz="2000" i="1"/>
              <a:t>National Geographic</a:t>
            </a:r>
            <a:r>
              <a:rPr lang="en-US" altLang="en-US" sz="2000"/>
              <a:t> story a few years ago showed a picture of the students getting their daily dose of UV light.)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36B604E-C3EC-8C2B-48B5-AD72F34FC822}"/>
              </a:ext>
            </a:extLst>
          </p:cNvPr>
          <p:cNvSpPr>
            <a:spLocks noGrp="1"/>
          </p:cNvSpPr>
          <p:nvPr>
            <p:ph type="sldNum" sz="quarter" idx="11"/>
          </p:nvPr>
        </p:nvSpPr>
        <p:spPr/>
        <p:txBody>
          <a:bodyPr/>
          <a:lstStyle/>
          <a:p>
            <a:fld id="{B576F2D9-FBCC-4114-BA26-6B069E38F1D2}" type="slidenum">
              <a:rPr lang="en-US" altLang="en-US"/>
              <a:pPr/>
              <a:t>35</a:t>
            </a:fld>
            <a:endParaRPr lang="en-US" altLang="en-US"/>
          </a:p>
        </p:txBody>
      </p:sp>
      <p:sp>
        <p:nvSpPr>
          <p:cNvPr id="910338" name="Rectangle 2">
            <a:extLst>
              <a:ext uri="{FF2B5EF4-FFF2-40B4-BE49-F238E27FC236}">
                <a16:creationId xmlns:a16="http://schemas.microsoft.com/office/drawing/2014/main" id="{903D26B3-5B39-6238-1D86-CDF816FB489B}"/>
              </a:ext>
            </a:extLst>
          </p:cNvPr>
          <p:cNvSpPr>
            <a:spLocks noGrp="1" noChangeArrowheads="1"/>
          </p:cNvSpPr>
          <p:nvPr>
            <p:ph type="title"/>
          </p:nvPr>
        </p:nvSpPr>
        <p:spPr/>
        <p:txBody>
          <a:bodyPr/>
          <a:lstStyle/>
          <a:p>
            <a:r>
              <a:rPr lang="en-US" altLang="en-US" sz="1600"/>
              <a:t>Vitamin E</a:t>
            </a:r>
          </a:p>
        </p:txBody>
      </p:sp>
      <p:sp>
        <p:nvSpPr>
          <p:cNvPr id="910339" name="Rectangle 3">
            <a:extLst>
              <a:ext uri="{FF2B5EF4-FFF2-40B4-BE49-F238E27FC236}">
                <a16:creationId xmlns:a16="http://schemas.microsoft.com/office/drawing/2014/main" id="{D1F75235-9D9F-432B-6F96-72996AC9E8D5}"/>
              </a:ext>
            </a:extLst>
          </p:cNvPr>
          <p:cNvSpPr>
            <a:spLocks noGrp="1" noChangeArrowheads="1"/>
          </p:cNvSpPr>
          <p:nvPr>
            <p:ph type="body" idx="1"/>
          </p:nvPr>
        </p:nvSpPr>
        <p:spPr/>
        <p:txBody>
          <a:bodyPr/>
          <a:lstStyle/>
          <a:p>
            <a:r>
              <a:rPr lang="en-US" altLang="en-US" sz="2800"/>
              <a:t>Vitamin E helps promote male virility in rats and enhances birth rates.  Hence, many believe it must therefore be important for humans…</a:t>
            </a:r>
          </a:p>
          <a:p>
            <a:r>
              <a:rPr lang="en-US" altLang="en-US" sz="2800"/>
              <a:t>Its role in humans is not completely understood, hence it is difficult to determine a minimum recommended daily intake.</a:t>
            </a:r>
          </a:p>
          <a:p>
            <a:r>
              <a:rPr lang="en-US" altLang="en-US" sz="2800"/>
              <a:t>However, premature infants fed on formulas low in vitamin E often develop a form of hemolytic anemia that can be corrected by vitamin E supplementation.  Most manufacturers of infant formulas fortify their preparations with this vitamin.</a:t>
            </a:r>
          </a:p>
          <a:p>
            <a:endParaRPr lang="en-US" altLang="en-US"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3DB608A-8B55-8ADD-80C3-8AE181AE8867}"/>
              </a:ext>
            </a:extLst>
          </p:cNvPr>
          <p:cNvSpPr>
            <a:spLocks noGrp="1"/>
          </p:cNvSpPr>
          <p:nvPr>
            <p:ph type="sldNum" sz="quarter" idx="11"/>
          </p:nvPr>
        </p:nvSpPr>
        <p:spPr/>
        <p:txBody>
          <a:bodyPr/>
          <a:lstStyle/>
          <a:p>
            <a:fld id="{E74749D0-64C6-4D4B-B2F1-DE2B5776CB9B}" type="slidenum">
              <a:rPr lang="en-US" altLang="en-US"/>
              <a:pPr/>
              <a:t>36</a:t>
            </a:fld>
            <a:endParaRPr lang="en-US" altLang="en-US"/>
          </a:p>
        </p:txBody>
      </p:sp>
      <p:sp>
        <p:nvSpPr>
          <p:cNvPr id="911362" name="Rectangle 2">
            <a:extLst>
              <a:ext uri="{FF2B5EF4-FFF2-40B4-BE49-F238E27FC236}">
                <a16:creationId xmlns:a16="http://schemas.microsoft.com/office/drawing/2014/main" id="{7495A106-54A7-70BC-ECCF-EEC67D20CC05}"/>
              </a:ext>
            </a:extLst>
          </p:cNvPr>
          <p:cNvSpPr>
            <a:spLocks noGrp="1" noChangeArrowheads="1"/>
          </p:cNvSpPr>
          <p:nvPr>
            <p:ph type="title"/>
          </p:nvPr>
        </p:nvSpPr>
        <p:spPr/>
        <p:txBody>
          <a:bodyPr/>
          <a:lstStyle/>
          <a:p>
            <a:endParaRPr lang="en-US" altLang="en-US"/>
          </a:p>
        </p:txBody>
      </p:sp>
      <p:sp>
        <p:nvSpPr>
          <p:cNvPr id="911363" name="Rectangle 3">
            <a:extLst>
              <a:ext uri="{FF2B5EF4-FFF2-40B4-BE49-F238E27FC236}">
                <a16:creationId xmlns:a16="http://schemas.microsoft.com/office/drawing/2014/main" id="{6A471114-6DF9-4BA2-6CC0-D1F269BC922E}"/>
              </a:ext>
            </a:extLst>
          </p:cNvPr>
          <p:cNvSpPr>
            <a:spLocks noGrp="1" noChangeArrowheads="1"/>
          </p:cNvSpPr>
          <p:nvPr>
            <p:ph type="body" idx="1"/>
          </p:nvPr>
        </p:nvSpPr>
        <p:spPr>
          <a:xfrm>
            <a:off x="434340" y="960437"/>
            <a:ext cx="8229600" cy="4068763"/>
          </a:xfrm>
        </p:spPr>
        <p:txBody>
          <a:bodyPr/>
          <a:lstStyle/>
          <a:p>
            <a:r>
              <a:rPr lang="en-US" altLang="en-US" dirty="0"/>
              <a:t>Vitamin E is an excellent antioxidant.  Therefore its primary use is in helping to promote shelf life of commercially important oils like cooking oils, lotions, etc.</a:t>
            </a:r>
          </a:p>
          <a:p>
            <a:r>
              <a:rPr lang="en-US" altLang="en-US" dirty="0"/>
              <a:t>Much more Vitamin E is sold as a preservative than for use in vitamin supplements.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67C66F5-4143-959E-8EC8-E394CD9D9887}"/>
              </a:ext>
            </a:extLst>
          </p:cNvPr>
          <p:cNvSpPr>
            <a:spLocks noGrp="1"/>
          </p:cNvSpPr>
          <p:nvPr>
            <p:ph type="sldNum" sz="quarter" idx="11"/>
          </p:nvPr>
        </p:nvSpPr>
        <p:spPr/>
        <p:txBody>
          <a:bodyPr/>
          <a:lstStyle/>
          <a:p>
            <a:fld id="{AAA03080-466E-4ECE-96D6-1FB0B79EB806}" type="slidenum">
              <a:rPr lang="en-US" altLang="en-US"/>
              <a:pPr/>
              <a:t>37</a:t>
            </a:fld>
            <a:endParaRPr lang="en-US" altLang="en-US"/>
          </a:p>
        </p:txBody>
      </p:sp>
      <p:sp>
        <p:nvSpPr>
          <p:cNvPr id="270338" name="Rectangle 2">
            <a:extLst>
              <a:ext uri="{FF2B5EF4-FFF2-40B4-BE49-F238E27FC236}">
                <a16:creationId xmlns:a16="http://schemas.microsoft.com/office/drawing/2014/main" id="{A52960F9-7A0C-01CF-90B1-02CD9E82F370}"/>
              </a:ext>
            </a:extLst>
          </p:cNvPr>
          <p:cNvSpPr>
            <a:spLocks noGrp="1" noChangeArrowheads="1"/>
          </p:cNvSpPr>
          <p:nvPr>
            <p:ph type="title"/>
          </p:nvPr>
        </p:nvSpPr>
        <p:spPr/>
        <p:txBody>
          <a:bodyPr/>
          <a:lstStyle/>
          <a:p>
            <a:endParaRPr lang="en-US" altLang="en-US"/>
          </a:p>
        </p:txBody>
      </p:sp>
      <p:sp>
        <p:nvSpPr>
          <p:cNvPr id="270339" name="Rectangle 3">
            <a:extLst>
              <a:ext uri="{FF2B5EF4-FFF2-40B4-BE49-F238E27FC236}">
                <a16:creationId xmlns:a16="http://schemas.microsoft.com/office/drawing/2014/main" id="{503B2EC2-EA24-DDC5-A772-F7A4E4E704D2}"/>
              </a:ext>
            </a:extLst>
          </p:cNvPr>
          <p:cNvSpPr>
            <a:spLocks noGrp="1" noChangeArrowheads="1"/>
          </p:cNvSpPr>
          <p:nvPr>
            <p:ph type="body" idx="1"/>
          </p:nvPr>
        </p:nvSpPr>
        <p:spPr>
          <a:xfrm>
            <a:off x="533400" y="1371600"/>
            <a:ext cx="7924800" cy="5257800"/>
          </a:xfrm>
        </p:spPr>
        <p:txBody>
          <a:bodyPr/>
          <a:lstStyle/>
          <a:p>
            <a:pPr algn="ctr">
              <a:lnSpc>
                <a:spcPct val="90000"/>
              </a:lnSpc>
              <a:buFontTx/>
              <a:buNone/>
            </a:pPr>
            <a:r>
              <a:rPr lang="en-US" altLang="en-US" sz="2800" i="1" dirty="0"/>
              <a:t>End of Lecture Slides </a:t>
            </a:r>
          </a:p>
          <a:p>
            <a:pPr algn="ctr">
              <a:lnSpc>
                <a:spcPct val="90000"/>
              </a:lnSpc>
              <a:buFontTx/>
              <a:buNone/>
            </a:pPr>
            <a:r>
              <a:rPr lang="en-US" altLang="en-US" sz="2800" i="1" dirty="0"/>
              <a:t>for</a:t>
            </a:r>
          </a:p>
          <a:p>
            <a:pPr algn="ctr">
              <a:lnSpc>
                <a:spcPct val="90000"/>
              </a:lnSpc>
              <a:buFontTx/>
              <a:buNone/>
            </a:pPr>
            <a:r>
              <a:rPr lang="en-US" altLang="en-US" sz="2800" i="1" dirty="0"/>
              <a:t>Vitamins</a:t>
            </a:r>
          </a:p>
          <a:p>
            <a:pPr>
              <a:lnSpc>
                <a:spcPct val="90000"/>
              </a:lnSpc>
              <a:buFontTx/>
              <a:buNone/>
            </a:pPr>
            <a:endParaRPr lang="en-US" altLang="en-US" sz="2800" i="1" dirty="0"/>
          </a:p>
          <a:p>
            <a:pPr>
              <a:lnSpc>
                <a:spcPct val="90000"/>
              </a:lnSpc>
              <a:buFontTx/>
              <a:buNone/>
            </a:pPr>
            <a:endParaRPr lang="en-US" altLang="en-US" sz="2800" i="1" dirty="0"/>
          </a:p>
          <a:p>
            <a:pPr>
              <a:lnSpc>
                <a:spcPct val="90000"/>
              </a:lnSpc>
              <a:buFontTx/>
              <a:buNone/>
            </a:pPr>
            <a:endParaRPr lang="en-US" altLang="en-US" sz="2800" i="1" dirty="0"/>
          </a:p>
          <a:p>
            <a:pPr>
              <a:lnSpc>
                <a:spcPct val="90000"/>
              </a:lnSpc>
              <a:buFontTx/>
              <a:buNone/>
            </a:pPr>
            <a:endParaRPr lang="en-US" altLang="en-US" sz="2800" i="1" dirty="0"/>
          </a:p>
          <a:p>
            <a:pPr>
              <a:lnSpc>
                <a:spcPct val="90000"/>
              </a:lnSpc>
              <a:buFontTx/>
              <a:buNone/>
            </a:pPr>
            <a:endParaRPr lang="en-US" altLang="en-US" sz="2800" i="1" dirty="0"/>
          </a:p>
          <a:p>
            <a:pPr>
              <a:lnSpc>
                <a:spcPct val="90000"/>
              </a:lnSpc>
              <a:buFontTx/>
              <a:buNone/>
            </a:pPr>
            <a:endParaRPr lang="en-US" altLang="en-US" sz="2800" i="1" dirty="0"/>
          </a:p>
          <a:p>
            <a:pPr>
              <a:lnSpc>
                <a:spcPct val="90000"/>
              </a:lnSpc>
              <a:buFontTx/>
              <a:buNone/>
            </a:pPr>
            <a:endParaRPr lang="en-US" altLang="en-US" sz="2800" i="1" dirty="0"/>
          </a:p>
          <a:p>
            <a:pPr>
              <a:lnSpc>
                <a:spcPct val="90000"/>
              </a:lnSpc>
              <a:buFontTx/>
              <a:buNone/>
            </a:pPr>
            <a:r>
              <a:rPr lang="en-US" altLang="en-US" sz="1200" i="1" dirty="0"/>
              <a:t>Credits:  Many of the diagrams used in these slides were taken from </a:t>
            </a:r>
            <a:r>
              <a:rPr lang="en-US" altLang="en-US" sz="1200" i="1" dirty="0" err="1"/>
              <a:t>Stryer</a:t>
            </a:r>
            <a:r>
              <a:rPr lang="en-US" altLang="en-US" sz="1200" i="1" dirty="0"/>
              <a:t>, et.al, Biochemistry, Freeman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72B0443A-7E7B-A8F2-B34B-A205D0660133}"/>
              </a:ext>
            </a:extLst>
          </p:cNvPr>
          <p:cNvSpPr>
            <a:spLocks noGrp="1"/>
          </p:cNvSpPr>
          <p:nvPr>
            <p:ph type="sldNum" sz="quarter" idx="11"/>
          </p:nvPr>
        </p:nvSpPr>
        <p:spPr/>
        <p:txBody>
          <a:bodyPr/>
          <a:lstStyle/>
          <a:p>
            <a:fld id="{5878F329-45B8-4725-96E0-200BD6F6E2B4}" type="slidenum">
              <a:rPr lang="en-US" altLang="en-US"/>
              <a:pPr/>
              <a:t>4</a:t>
            </a:fld>
            <a:endParaRPr lang="en-US" altLang="en-US"/>
          </a:p>
        </p:txBody>
      </p:sp>
      <p:sp>
        <p:nvSpPr>
          <p:cNvPr id="872450" name="Rectangle 2">
            <a:extLst>
              <a:ext uri="{FF2B5EF4-FFF2-40B4-BE49-F238E27FC236}">
                <a16:creationId xmlns:a16="http://schemas.microsoft.com/office/drawing/2014/main" id="{79707D09-50E8-B0E1-6F9A-6A29EF0B35F0}"/>
              </a:ext>
            </a:extLst>
          </p:cNvPr>
          <p:cNvSpPr>
            <a:spLocks noGrp="1" noChangeArrowheads="1"/>
          </p:cNvSpPr>
          <p:nvPr>
            <p:ph type="title"/>
          </p:nvPr>
        </p:nvSpPr>
        <p:spPr/>
        <p:txBody>
          <a:bodyPr/>
          <a:lstStyle/>
          <a:p>
            <a:r>
              <a:rPr lang="en-US" altLang="en-US" sz="1600"/>
              <a:t>Vitamins</a:t>
            </a:r>
          </a:p>
        </p:txBody>
      </p:sp>
      <p:sp>
        <p:nvSpPr>
          <p:cNvPr id="872451" name="Rectangle 3">
            <a:extLst>
              <a:ext uri="{FF2B5EF4-FFF2-40B4-BE49-F238E27FC236}">
                <a16:creationId xmlns:a16="http://schemas.microsoft.com/office/drawing/2014/main" id="{19A5591F-29F2-C3B2-A5EF-C1ED5A2A6D3E}"/>
              </a:ext>
            </a:extLst>
          </p:cNvPr>
          <p:cNvSpPr>
            <a:spLocks noGrp="1" noChangeArrowheads="1"/>
          </p:cNvSpPr>
          <p:nvPr>
            <p:ph type="body" idx="1"/>
          </p:nvPr>
        </p:nvSpPr>
        <p:spPr/>
        <p:txBody>
          <a:bodyPr/>
          <a:lstStyle/>
          <a:p>
            <a:r>
              <a:rPr lang="en-US" altLang="en-US" sz="3000"/>
              <a:t>Vitamins are relatively small molecules that function most often as coenzymes.</a:t>
            </a:r>
          </a:p>
          <a:p>
            <a:r>
              <a:rPr lang="en-US" altLang="en-US" sz="3000"/>
              <a:t>Humans must consume at least 12 vitamins in their diet, because we lack the ability to synthesize them.</a:t>
            </a:r>
          </a:p>
          <a:p>
            <a:r>
              <a:rPr lang="en-US" altLang="en-US" sz="3000"/>
              <a:t>A well-balanced diet from a variety of food sources usually provides all these vitamins. However, many people supplement their diet with extra vitamins.</a:t>
            </a:r>
          </a:p>
          <a:p>
            <a:r>
              <a:rPr lang="en-US" altLang="en-US" sz="3000"/>
              <a:t>Most vitamins are chemically altered in some way so they can function in the body.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54D405ED-C2A6-117C-5F10-D31426B127C0}"/>
              </a:ext>
            </a:extLst>
          </p:cNvPr>
          <p:cNvSpPr>
            <a:spLocks noGrp="1"/>
          </p:cNvSpPr>
          <p:nvPr>
            <p:ph type="sldNum" sz="quarter" idx="11"/>
          </p:nvPr>
        </p:nvSpPr>
        <p:spPr/>
        <p:txBody>
          <a:bodyPr/>
          <a:lstStyle/>
          <a:p>
            <a:fld id="{D2E095E5-7440-4411-9E08-A6E662DA1374}" type="slidenum">
              <a:rPr lang="en-US" altLang="en-US"/>
              <a:pPr/>
              <a:t>5</a:t>
            </a:fld>
            <a:endParaRPr lang="en-US" altLang="en-US"/>
          </a:p>
        </p:txBody>
      </p:sp>
      <p:sp>
        <p:nvSpPr>
          <p:cNvPr id="917506" name="Rectangle 2">
            <a:extLst>
              <a:ext uri="{FF2B5EF4-FFF2-40B4-BE49-F238E27FC236}">
                <a16:creationId xmlns:a16="http://schemas.microsoft.com/office/drawing/2014/main" id="{126DF6B6-723A-DE49-E891-0D0F94F1A937}"/>
              </a:ext>
            </a:extLst>
          </p:cNvPr>
          <p:cNvSpPr>
            <a:spLocks noGrp="1" noChangeArrowheads="1"/>
          </p:cNvSpPr>
          <p:nvPr>
            <p:ph type="title"/>
          </p:nvPr>
        </p:nvSpPr>
        <p:spPr/>
        <p:txBody>
          <a:bodyPr/>
          <a:lstStyle/>
          <a:p>
            <a:r>
              <a:rPr lang="en-US" altLang="en-US" sz="1600"/>
              <a:t>Vitamins – I.U.’s</a:t>
            </a:r>
          </a:p>
        </p:txBody>
      </p:sp>
      <p:sp>
        <p:nvSpPr>
          <p:cNvPr id="917507" name="Rectangle 3">
            <a:extLst>
              <a:ext uri="{FF2B5EF4-FFF2-40B4-BE49-F238E27FC236}">
                <a16:creationId xmlns:a16="http://schemas.microsoft.com/office/drawing/2014/main" id="{95D490AF-D08B-50B9-CF88-04BC2C499666}"/>
              </a:ext>
            </a:extLst>
          </p:cNvPr>
          <p:cNvSpPr>
            <a:spLocks noGrp="1" noChangeArrowheads="1"/>
          </p:cNvSpPr>
          <p:nvPr>
            <p:ph type="body" idx="1"/>
          </p:nvPr>
        </p:nvSpPr>
        <p:spPr/>
        <p:txBody>
          <a:bodyPr/>
          <a:lstStyle/>
          <a:p>
            <a:r>
              <a:rPr lang="en-US" altLang="en-US"/>
              <a:t>Some vitamins are measured in I.U.s (International Units), which is a measure of biological activity.</a:t>
            </a:r>
          </a:p>
          <a:p>
            <a:r>
              <a:rPr lang="en-US" altLang="en-US"/>
              <a:t>This measuring system is needed because these vitamins have several natural forms that have different activities on an equal weight basis.</a:t>
            </a:r>
          </a:p>
          <a:p>
            <a:r>
              <a:rPr lang="en-US" altLang="en-US"/>
              <a:t>Other vitamins are measured on the basis of weight (mg or </a:t>
            </a:r>
            <a:r>
              <a:rPr lang="el-GR" altLang="en-US">
                <a:cs typeface="Arial" panose="020B0604020202020204" pitchFamily="34" charset="0"/>
              </a:rPr>
              <a:t>μ</a:t>
            </a:r>
            <a:r>
              <a:rPr lang="en-US" altLang="en-US">
                <a:cs typeface="Arial" panose="020B0604020202020204" pitchFamily="34" charset="0"/>
              </a:rPr>
              <a:t>g).</a:t>
            </a:r>
            <a:endParaRPr lang="el-GR" altLang="en-US">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7CED0AA-0FC2-2218-780C-3B26719E4F25}"/>
              </a:ext>
            </a:extLst>
          </p:cNvPr>
          <p:cNvSpPr>
            <a:spLocks noGrp="1"/>
          </p:cNvSpPr>
          <p:nvPr>
            <p:ph type="sldNum" sz="quarter" idx="11"/>
          </p:nvPr>
        </p:nvSpPr>
        <p:spPr/>
        <p:txBody>
          <a:bodyPr/>
          <a:lstStyle/>
          <a:p>
            <a:fld id="{98023537-2901-4E55-87E2-BD084B4C1D65}" type="slidenum">
              <a:rPr lang="en-US" altLang="en-US"/>
              <a:pPr/>
              <a:t>6</a:t>
            </a:fld>
            <a:endParaRPr lang="en-US" altLang="en-US"/>
          </a:p>
        </p:txBody>
      </p:sp>
      <p:sp>
        <p:nvSpPr>
          <p:cNvPr id="918530" name="Rectangle 2">
            <a:extLst>
              <a:ext uri="{FF2B5EF4-FFF2-40B4-BE49-F238E27FC236}">
                <a16:creationId xmlns:a16="http://schemas.microsoft.com/office/drawing/2014/main" id="{291B0081-217E-5475-B3C9-07F6C9D65422}"/>
              </a:ext>
            </a:extLst>
          </p:cNvPr>
          <p:cNvSpPr>
            <a:spLocks noGrp="1" noChangeArrowheads="1"/>
          </p:cNvSpPr>
          <p:nvPr>
            <p:ph type="title"/>
          </p:nvPr>
        </p:nvSpPr>
        <p:spPr/>
        <p:txBody>
          <a:bodyPr/>
          <a:lstStyle/>
          <a:p>
            <a:r>
              <a:rPr lang="en-US" altLang="en-US" sz="1600"/>
              <a:t>Vitamins - US FDA</a:t>
            </a:r>
          </a:p>
        </p:txBody>
      </p:sp>
      <p:sp>
        <p:nvSpPr>
          <p:cNvPr id="918531" name="Rectangle 3">
            <a:extLst>
              <a:ext uri="{FF2B5EF4-FFF2-40B4-BE49-F238E27FC236}">
                <a16:creationId xmlns:a16="http://schemas.microsoft.com/office/drawing/2014/main" id="{215DD5A5-1332-DC3E-C621-FE91F64358F1}"/>
              </a:ext>
            </a:extLst>
          </p:cNvPr>
          <p:cNvSpPr>
            <a:spLocks noGrp="1" noChangeArrowheads="1"/>
          </p:cNvSpPr>
          <p:nvPr>
            <p:ph type="body" idx="1"/>
          </p:nvPr>
        </p:nvSpPr>
        <p:spPr/>
        <p:txBody>
          <a:bodyPr/>
          <a:lstStyle/>
          <a:p>
            <a:pPr>
              <a:lnSpc>
                <a:spcPct val="90000"/>
              </a:lnSpc>
            </a:pPr>
            <a:r>
              <a:rPr lang="en-US" altLang="en-US" sz="2800" dirty="0"/>
              <a:t>In the United States, the Food and Drug Administration (FDA) sets “</a:t>
            </a:r>
            <a:r>
              <a:rPr lang="en-US" altLang="en-US" sz="2800" dirty="0">
                <a:solidFill>
                  <a:srgbClr val="0000FF"/>
                </a:solidFill>
              </a:rPr>
              <a:t>Daily Reference Intakes</a:t>
            </a:r>
            <a:r>
              <a:rPr lang="en-US" altLang="en-US" sz="2800" dirty="0"/>
              <a:t>,” which are the highest amounts of daily vitamins that are needed by 95% of the population.</a:t>
            </a:r>
          </a:p>
          <a:p>
            <a:pPr>
              <a:lnSpc>
                <a:spcPct val="90000"/>
              </a:lnSpc>
            </a:pPr>
            <a:r>
              <a:rPr lang="en-US" altLang="en-US" sz="2800" b="1" dirty="0"/>
              <a:t>Dietary Reference Intakes (DRI) and </a:t>
            </a:r>
            <a:br>
              <a:rPr lang="en-US" altLang="en-US" sz="2800" b="1" dirty="0"/>
            </a:br>
            <a:r>
              <a:rPr lang="en-US" altLang="en-US" sz="2800" b="1" dirty="0"/>
              <a:t>Recommended Dietary Allowances (RDA)</a:t>
            </a:r>
            <a:br>
              <a:rPr lang="en-US" altLang="en-US" sz="2800" dirty="0"/>
            </a:br>
            <a:r>
              <a:rPr lang="en-US" altLang="en-US" sz="2800" dirty="0"/>
              <a:t>The DRIs are actually a set of four reference values: Estimated Average Requirements (EAR), Recommended Dietary Allowances (RDA), Adequate Intakes (AI), and Tolerable Upper Intake Levels, (UL) that have replaced the 1989 Recommended Dietary Allowances (RDAs)</a:t>
            </a:r>
          </a:p>
          <a:p>
            <a:pPr algn="r">
              <a:lnSpc>
                <a:spcPct val="90000"/>
              </a:lnSpc>
            </a:pPr>
            <a:r>
              <a:rPr lang="en-US" altLang="en-US" sz="1800" i="1" dirty="0">
                <a:solidFill>
                  <a:srgbClr val="FF6600"/>
                </a:solidFill>
                <a:hlinkClick r:id="rId2"/>
              </a:rPr>
              <a:t>http://www.nal.usda.gov/fnic/etext/000105.html</a:t>
            </a:r>
            <a:endParaRPr lang="en-US" altLang="en-US" sz="1800" i="1" dirty="0">
              <a:solidFill>
                <a:srgbClr val="FF6600"/>
              </a:solidFill>
            </a:endParaRPr>
          </a:p>
          <a:p>
            <a:pPr algn="r">
              <a:lnSpc>
                <a:spcPct val="90000"/>
              </a:lnSpc>
            </a:pPr>
            <a:endParaRPr lang="en-US" altLang="en-US" sz="1800" i="1" dirty="0">
              <a:solidFill>
                <a:srgbClr val="FF6600"/>
              </a:solidFill>
            </a:endParaRPr>
          </a:p>
          <a:p>
            <a:pPr>
              <a:lnSpc>
                <a:spcPct val="90000"/>
              </a:lnSpc>
            </a:pPr>
            <a:endParaRPr lang="en-US"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ACCBAD75-94D9-BB6C-579D-5BFB7FA557EF}"/>
              </a:ext>
            </a:extLst>
          </p:cNvPr>
          <p:cNvSpPr>
            <a:spLocks noGrp="1"/>
          </p:cNvSpPr>
          <p:nvPr>
            <p:ph type="sldNum" sz="quarter" idx="11"/>
          </p:nvPr>
        </p:nvSpPr>
        <p:spPr/>
        <p:txBody>
          <a:bodyPr/>
          <a:lstStyle/>
          <a:p>
            <a:fld id="{8499A3DF-3633-431D-89B9-9638AFAE7AF0}" type="slidenum">
              <a:rPr lang="en-US" altLang="en-US"/>
              <a:pPr/>
              <a:t>7</a:t>
            </a:fld>
            <a:endParaRPr lang="en-US" altLang="en-US"/>
          </a:p>
        </p:txBody>
      </p:sp>
      <p:sp>
        <p:nvSpPr>
          <p:cNvPr id="866306" name="Rectangle 2">
            <a:extLst>
              <a:ext uri="{FF2B5EF4-FFF2-40B4-BE49-F238E27FC236}">
                <a16:creationId xmlns:a16="http://schemas.microsoft.com/office/drawing/2014/main" id="{AF1260D7-3FE8-6DBD-23E3-3CA7327CDAED}"/>
              </a:ext>
            </a:extLst>
          </p:cNvPr>
          <p:cNvSpPr>
            <a:spLocks noGrp="1" noChangeArrowheads="1"/>
          </p:cNvSpPr>
          <p:nvPr>
            <p:ph type="title"/>
          </p:nvPr>
        </p:nvSpPr>
        <p:spPr/>
        <p:txBody>
          <a:bodyPr/>
          <a:lstStyle/>
          <a:p>
            <a:r>
              <a:rPr lang="en-US" altLang="en-US" sz="1600"/>
              <a:t>Vitamins</a:t>
            </a:r>
          </a:p>
        </p:txBody>
      </p:sp>
      <p:sp>
        <p:nvSpPr>
          <p:cNvPr id="866307" name="Rectangle 3">
            <a:extLst>
              <a:ext uri="{FF2B5EF4-FFF2-40B4-BE49-F238E27FC236}">
                <a16:creationId xmlns:a16="http://schemas.microsoft.com/office/drawing/2014/main" id="{2333EB5F-7757-6C02-0004-26554FF2E2B6}"/>
              </a:ext>
            </a:extLst>
          </p:cNvPr>
          <p:cNvSpPr>
            <a:spLocks noGrp="1" noChangeArrowheads="1"/>
          </p:cNvSpPr>
          <p:nvPr>
            <p:ph type="body" idx="1"/>
          </p:nvPr>
        </p:nvSpPr>
        <p:spPr/>
        <p:txBody>
          <a:bodyPr/>
          <a:lstStyle/>
          <a:p>
            <a:r>
              <a:rPr lang="en-US" altLang="en-US"/>
              <a:t>Researchers identified newly discovered vitamins by letters because the exact chemical structures were unknown.  Later, what was thought to be one single vitamin often turned out to be many, and they added numerical subscripts to idenitify each different member of the group.  </a:t>
            </a:r>
          </a:p>
          <a:p>
            <a:r>
              <a:rPr lang="en-US" altLang="en-US"/>
              <a:t>Consider the B-vitamins:</a:t>
            </a:r>
          </a:p>
          <a:p>
            <a:pPr lvl="1">
              <a:buFontTx/>
              <a:buNone/>
            </a:pPr>
            <a:r>
              <a:rPr lang="en-US" altLang="en-US" i="1"/>
              <a:t>			</a:t>
            </a:r>
            <a:r>
              <a:rPr lang="en-US" altLang="en-US" sz="3600" i="1">
                <a:solidFill>
                  <a:srgbClr val="CC0000"/>
                </a:solidFill>
              </a:rPr>
              <a:t>   B</a:t>
            </a:r>
            <a:r>
              <a:rPr lang="en-US" altLang="en-US" sz="3600" i="1" baseline="-25000">
                <a:solidFill>
                  <a:srgbClr val="CC0000"/>
                </a:solidFill>
              </a:rPr>
              <a:t>1</a:t>
            </a:r>
            <a:r>
              <a:rPr lang="en-US" altLang="en-US" sz="3600" i="1">
                <a:solidFill>
                  <a:srgbClr val="CC0000"/>
                </a:solidFill>
              </a:rPr>
              <a:t>, B</a:t>
            </a:r>
            <a:r>
              <a:rPr lang="en-US" altLang="en-US" sz="3600" i="1" baseline="-25000">
                <a:solidFill>
                  <a:srgbClr val="CC0000"/>
                </a:solidFill>
              </a:rPr>
              <a:t>2</a:t>
            </a:r>
            <a:r>
              <a:rPr lang="en-US" altLang="en-US" sz="3600" i="1">
                <a:solidFill>
                  <a:srgbClr val="CC0000"/>
                </a:solidFill>
              </a:rPr>
              <a:t>, B</a:t>
            </a:r>
            <a:r>
              <a:rPr lang="en-US" altLang="en-US" sz="3600" i="1" baseline="-25000">
                <a:solidFill>
                  <a:srgbClr val="CC0000"/>
                </a:solidFill>
              </a:rPr>
              <a:t>3</a:t>
            </a:r>
            <a:r>
              <a:rPr lang="en-US" altLang="en-US" sz="3600" i="1">
                <a:solidFill>
                  <a:srgbClr val="CC0000"/>
                </a:solidFill>
              </a:rPr>
              <a:t>, B</a:t>
            </a:r>
            <a:r>
              <a:rPr lang="en-US" altLang="en-US" sz="3600" i="1" baseline="-25000">
                <a:solidFill>
                  <a:srgbClr val="CC0000"/>
                </a:solidFill>
              </a:rPr>
              <a:t>6</a:t>
            </a:r>
            <a:r>
              <a:rPr lang="en-US" altLang="en-US" sz="3600" i="1">
                <a:solidFill>
                  <a:srgbClr val="CC0000"/>
                </a:solidFill>
              </a:rPr>
              <a:t>, B</a:t>
            </a:r>
            <a:r>
              <a:rPr lang="en-US" altLang="en-US" sz="3600" i="1" baseline="-25000">
                <a:solidFill>
                  <a:srgbClr val="CC0000"/>
                </a:solidFill>
              </a:rPr>
              <a:t>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A3536B6-44DA-88F6-55CA-C39BC40D871B}"/>
              </a:ext>
            </a:extLst>
          </p:cNvPr>
          <p:cNvSpPr>
            <a:spLocks noGrp="1"/>
          </p:cNvSpPr>
          <p:nvPr>
            <p:ph type="sldNum" sz="quarter" idx="11"/>
          </p:nvPr>
        </p:nvSpPr>
        <p:spPr/>
        <p:txBody>
          <a:bodyPr/>
          <a:lstStyle/>
          <a:p>
            <a:fld id="{B3CA9892-B627-479C-82F8-5DE59B717803}" type="slidenum">
              <a:rPr lang="en-US" altLang="en-US"/>
              <a:pPr/>
              <a:t>8</a:t>
            </a:fld>
            <a:endParaRPr lang="en-US" altLang="en-US"/>
          </a:p>
        </p:txBody>
      </p:sp>
      <p:sp>
        <p:nvSpPr>
          <p:cNvPr id="867330" name="Rectangle 2">
            <a:extLst>
              <a:ext uri="{FF2B5EF4-FFF2-40B4-BE49-F238E27FC236}">
                <a16:creationId xmlns:a16="http://schemas.microsoft.com/office/drawing/2014/main" id="{63958AF6-08FE-1FF1-9998-D8ED170BF5E6}"/>
              </a:ext>
            </a:extLst>
          </p:cNvPr>
          <p:cNvSpPr>
            <a:spLocks noGrp="1" noChangeArrowheads="1"/>
          </p:cNvSpPr>
          <p:nvPr>
            <p:ph type="title"/>
          </p:nvPr>
        </p:nvSpPr>
        <p:spPr/>
        <p:txBody>
          <a:bodyPr/>
          <a:lstStyle/>
          <a:p>
            <a:r>
              <a:rPr lang="en-US" altLang="en-US" sz="1600"/>
              <a:t>Vitamins</a:t>
            </a:r>
          </a:p>
        </p:txBody>
      </p:sp>
      <p:sp>
        <p:nvSpPr>
          <p:cNvPr id="867331" name="Rectangle 3">
            <a:extLst>
              <a:ext uri="{FF2B5EF4-FFF2-40B4-BE49-F238E27FC236}">
                <a16:creationId xmlns:a16="http://schemas.microsoft.com/office/drawing/2014/main" id="{F5408BF6-B5AA-68BA-456B-D186DA3CDE19}"/>
              </a:ext>
            </a:extLst>
          </p:cNvPr>
          <p:cNvSpPr>
            <a:spLocks noGrp="1" noChangeArrowheads="1"/>
          </p:cNvSpPr>
          <p:nvPr>
            <p:ph type="body" idx="1"/>
          </p:nvPr>
        </p:nvSpPr>
        <p:spPr/>
        <p:txBody>
          <a:bodyPr/>
          <a:lstStyle/>
          <a:p>
            <a:r>
              <a:rPr lang="en-US" altLang="en-US"/>
              <a:t>Some confusion also arose as to which vitamins were really necessary, resulting in gaps between numerical subscripts.</a:t>
            </a:r>
          </a:p>
          <a:p>
            <a:r>
              <a:rPr lang="en-US" altLang="en-US"/>
              <a:t>For example, </a:t>
            </a:r>
          </a:p>
          <a:p>
            <a:pPr lvl="1"/>
            <a:r>
              <a:rPr lang="en-US" altLang="en-US" sz="3200" i="1">
                <a:solidFill>
                  <a:srgbClr val="CC0000"/>
                </a:solidFill>
              </a:rPr>
              <a:t>B</a:t>
            </a:r>
            <a:r>
              <a:rPr lang="en-US" altLang="en-US" sz="3200" i="1" baseline="-25000">
                <a:solidFill>
                  <a:srgbClr val="CC0000"/>
                </a:solidFill>
              </a:rPr>
              <a:t>8</a:t>
            </a:r>
            <a:r>
              <a:rPr lang="en-US" altLang="en-US" sz="3200" i="1">
                <a:solidFill>
                  <a:srgbClr val="CC0000"/>
                </a:solidFill>
              </a:rPr>
              <a:t> (adenylic acid), </a:t>
            </a:r>
          </a:p>
          <a:p>
            <a:pPr lvl="1"/>
            <a:r>
              <a:rPr lang="en-US" altLang="en-US" sz="3200" i="1">
                <a:solidFill>
                  <a:srgbClr val="CC0000"/>
                </a:solidFill>
              </a:rPr>
              <a:t>B</a:t>
            </a:r>
            <a:r>
              <a:rPr lang="en-US" altLang="en-US" sz="3200" i="1" baseline="-25000">
                <a:solidFill>
                  <a:srgbClr val="CC0000"/>
                </a:solidFill>
              </a:rPr>
              <a:t>13</a:t>
            </a:r>
            <a:r>
              <a:rPr lang="en-US" altLang="en-US" sz="3200" i="1">
                <a:solidFill>
                  <a:srgbClr val="CC0000"/>
                </a:solidFill>
              </a:rPr>
              <a:t> (orotic acid), and </a:t>
            </a:r>
          </a:p>
          <a:p>
            <a:pPr lvl="1"/>
            <a:r>
              <a:rPr lang="en-US" altLang="en-US" sz="3200" i="1">
                <a:solidFill>
                  <a:srgbClr val="CC0000"/>
                </a:solidFill>
              </a:rPr>
              <a:t>B</a:t>
            </a:r>
            <a:r>
              <a:rPr lang="en-US" altLang="en-US" sz="3200" i="1" baseline="-25000">
                <a:solidFill>
                  <a:srgbClr val="CC0000"/>
                </a:solidFill>
              </a:rPr>
              <a:t>15</a:t>
            </a:r>
            <a:r>
              <a:rPr lang="en-US" altLang="en-US" sz="3200" i="1">
                <a:solidFill>
                  <a:srgbClr val="CC0000"/>
                </a:solidFill>
              </a:rPr>
              <a:t> (parigamic acid)</a:t>
            </a:r>
            <a:r>
              <a:rPr lang="en-US" altLang="en-US" sz="3200">
                <a:solidFill>
                  <a:srgbClr val="CC0000"/>
                </a:solidFill>
              </a:rPr>
              <a:t> </a:t>
            </a:r>
          </a:p>
          <a:p>
            <a:pPr>
              <a:buFontTx/>
              <a:buNone/>
            </a:pPr>
            <a:r>
              <a:rPr lang="en-US" altLang="en-US"/>
              <a:t>	were removed from the list of essential vitamins.</a:t>
            </a:r>
          </a:p>
          <a:p>
            <a:pPr>
              <a:buFontTx/>
              <a:buNone/>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19ED80-E42B-63F3-9EC1-D6A811B76F0C}"/>
              </a:ext>
            </a:extLst>
          </p:cNvPr>
          <p:cNvSpPr>
            <a:spLocks noGrp="1"/>
          </p:cNvSpPr>
          <p:nvPr>
            <p:ph type="sldNum" sz="quarter" idx="11"/>
          </p:nvPr>
        </p:nvSpPr>
        <p:spPr/>
        <p:txBody>
          <a:bodyPr/>
          <a:lstStyle/>
          <a:p>
            <a:fld id="{762BCBB7-82B2-4360-98E0-5731E2DBE210}" type="slidenum">
              <a:rPr lang="en-US" altLang="en-US"/>
              <a:pPr/>
              <a:t>9</a:t>
            </a:fld>
            <a:endParaRPr lang="en-US" altLang="en-US"/>
          </a:p>
        </p:txBody>
      </p:sp>
      <p:sp>
        <p:nvSpPr>
          <p:cNvPr id="868354" name="Rectangle 2">
            <a:extLst>
              <a:ext uri="{FF2B5EF4-FFF2-40B4-BE49-F238E27FC236}">
                <a16:creationId xmlns:a16="http://schemas.microsoft.com/office/drawing/2014/main" id="{6BE27C3E-A6F1-9C62-6DF9-86D4AB8030B1}"/>
              </a:ext>
            </a:extLst>
          </p:cNvPr>
          <p:cNvSpPr>
            <a:spLocks noGrp="1" noChangeArrowheads="1"/>
          </p:cNvSpPr>
          <p:nvPr>
            <p:ph type="title"/>
          </p:nvPr>
        </p:nvSpPr>
        <p:spPr/>
        <p:txBody>
          <a:bodyPr/>
          <a:lstStyle/>
          <a:p>
            <a:r>
              <a:rPr lang="en-US" altLang="en-US" sz="1600"/>
              <a:t>Vitamins</a:t>
            </a:r>
          </a:p>
        </p:txBody>
      </p:sp>
      <p:sp>
        <p:nvSpPr>
          <p:cNvPr id="868355" name="Rectangle 3">
            <a:extLst>
              <a:ext uri="{FF2B5EF4-FFF2-40B4-BE49-F238E27FC236}">
                <a16:creationId xmlns:a16="http://schemas.microsoft.com/office/drawing/2014/main" id="{C55B85EC-2F56-50A2-C2F0-DA975EADCF78}"/>
              </a:ext>
            </a:extLst>
          </p:cNvPr>
          <p:cNvSpPr>
            <a:spLocks noGrp="1" noChangeArrowheads="1"/>
          </p:cNvSpPr>
          <p:nvPr>
            <p:ph type="body" idx="1"/>
          </p:nvPr>
        </p:nvSpPr>
        <p:spPr/>
        <p:txBody>
          <a:bodyPr/>
          <a:lstStyle/>
          <a:p>
            <a:pPr>
              <a:lnSpc>
                <a:spcPct val="90000"/>
              </a:lnSpc>
            </a:pPr>
            <a:r>
              <a:rPr lang="en-US" altLang="en-US"/>
              <a:t>Other vitamins, originally designated as different, were later found to be the same compound.  Vitamins </a:t>
            </a:r>
            <a:r>
              <a:rPr lang="en-US" altLang="en-US">
                <a:solidFill>
                  <a:srgbClr val="CC0000"/>
                </a:solidFill>
              </a:rPr>
              <a:t>H, M, S, W,</a:t>
            </a:r>
            <a:r>
              <a:rPr lang="en-US" altLang="en-US"/>
              <a:t> and </a:t>
            </a:r>
            <a:r>
              <a:rPr lang="en-US" altLang="en-US">
                <a:solidFill>
                  <a:srgbClr val="CC0000"/>
                </a:solidFill>
              </a:rPr>
              <a:t>X</a:t>
            </a:r>
            <a:r>
              <a:rPr lang="en-US" altLang="en-US"/>
              <a:t> were all eventually shown to be </a:t>
            </a:r>
            <a:r>
              <a:rPr lang="en-US" altLang="en-US">
                <a:solidFill>
                  <a:srgbClr val="CC0000"/>
                </a:solidFill>
              </a:rPr>
              <a:t>biotin</a:t>
            </a:r>
            <a:r>
              <a:rPr lang="en-US" altLang="en-US"/>
              <a:t>.</a:t>
            </a:r>
          </a:p>
          <a:p>
            <a:pPr>
              <a:lnSpc>
                <a:spcPct val="90000"/>
              </a:lnSpc>
            </a:pPr>
            <a:r>
              <a:rPr lang="en-US" altLang="en-US"/>
              <a:t>Vitamin </a:t>
            </a:r>
            <a:r>
              <a:rPr lang="en-US" altLang="en-US">
                <a:solidFill>
                  <a:srgbClr val="CC0000"/>
                </a:solidFill>
              </a:rPr>
              <a:t>G</a:t>
            </a:r>
            <a:r>
              <a:rPr lang="en-US" altLang="en-US"/>
              <a:t> became </a:t>
            </a:r>
            <a:r>
              <a:rPr lang="en-US" altLang="en-US">
                <a:solidFill>
                  <a:srgbClr val="CC0000"/>
                </a:solidFill>
              </a:rPr>
              <a:t>B</a:t>
            </a:r>
            <a:r>
              <a:rPr lang="en-US" altLang="en-US" baseline="-25000">
                <a:solidFill>
                  <a:srgbClr val="CC0000"/>
                </a:solidFill>
              </a:rPr>
              <a:t>2</a:t>
            </a:r>
            <a:r>
              <a:rPr lang="en-US" altLang="en-US">
                <a:solidFill>
                  <a:srgbClr val="CC0000"/>
                </a:solidFill>
              </a:rPr>
              <a:t> (riboflavin).</a:t>
            </a:r>
          </a:p>
          <a:p>
            <a:pPr>
              <a:lnSpc>
                <a:spcPct val="90000"/>
              </a:lnSpc>
            </a:pPr>
            <a:r>
              <a:rPr lang="en-US" altLang="en-US"/>
              <a:t>Vitamin </a:t>
            </a:r>
            <a:r>
              <a:rPr lang="en-US" altLang="en-US">
                <a:solidFill>
                  <a:srgbClr val="CC0000"/>
                </a:solidFill>
              </a:rPr>
              <a:t>Y</a:t>
            </a:r>
            <a:r>
              <a:rPr lang="en-US" altLang="en-US"/>
              <a:t>  became </a:t>
            </a:r>
            <a:r>
              <a:rPr lang="en-US" altLang="en-US">
                <a:solidFill>
                  <a:srgbClr val="CC0000"/>
                </a:solidFill>
              </a:rPr>
              <a:t>B</a:t>
            </a:r>
            <a:r>
              <a:rPr lang="en-US" altLang="en-US" baseline="-25000">
                <a:solidFill>
                  <a:srgbClr val="CC0000"/>
                </a:solidFill>
              </a:rPr>
              <a:t>6</a:t>
            </a:r>
            <a:r>
              <a:rPr lang="en-US" altLang="en-US">
                <a:solidFill>
                  <a:srgbClr val="CC0000"/>
                </a:solidFill>
              </a:rPr>
              <a:t> (pyridoxine).</a:t>
            </a:r>
          </a:p>
          <a:p>
            <a:pPr>
              <a:lnSpc>
                <a:spcPct val="90000"/>
              </a:lnSpc>
            </a:pPr>
            <a:r>
              <a:rPr lang="en-US" altLang="en-US"/>
              <a:t>At one time, vitamin </a:t>
            </a:r>
            <a:r>
              <a:rPr lang="en-US" altLang="en-US">
                <a:solidFill>
                  <a:srgbClr val="CC0000"/>
                </a:solidFill>
              </a:rPr>
              <a:t>M</a:t>
            </a:r>
            <a:r>
              <a:rPr lang="en-US" altLang="en-US"/>
              <a:t> seems to have been used for three different vitamins: </a:t>
            </a:r>
            <a:r>
              <a:rPr lang="en-US" altLang="en-US">
                <a:solidFill>
                  <a:srgbClr val="CC0000"/>
                </a:solidFill>
              </a:rPr>
              <a:t>folic acid, pantothenic acid, and biotin.</a:t>
            </a:r>
          </a:p>
          <a:p>
            <a:pPr>
              <a:lnSpc>
                <a:spcPct val="90000"/>
              </a:lnSpc>
            </a:pPr>
            <a:r>
              <a:rPr lang="en-US" altLang="en-US"/>
              <a:t>Today, chemical names are used to help prevent confusion.</a:t>
            </a:r>
            <a:endParaRPr lang="en-US" altLang="en-US" baseline="-250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5379</TotalTime>
  <Words>2140</Words>
  <Application>Microsoft Office PowerPoint</Application>
  <PresentationFormat>On-screen Show (4:3)</PresentationFormat>
  <Paragraphs>206</Paragraphs>
  <Slides>37</Slides>
  <Notes>2</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1" baseType="lpstr">
      <vt:lpstr>Arial</vt:lpstr>
      <vt:lpstr>Default Design</vt:lpstr>
      <vt:lpstr>Bitmap Image</vt:lpstr>
      <vt:lpstr>PBrush</vt:lpstr>
      <vt:lpstr>Vitamins: Biochemical Roles</vt:lpstr>
      <vt:lpstr>Vitamins</vt:lpstr>
      <vt:lpstr>Vitamins</vt:lpstr>
      <vt:lpstr>Vitamins</vt:lpstr>
      <vt:lpstr>Vitamins – I.U.’s</vt:lpstr>
      <vt:lpstr>Vitamins - US FDA</vt:lpstr>
      <vt:lpstr>Vitamins</vt:lpstr>
      <vt:lpstr>Vitamins</vt:lpstr>
      <vt:lpstr>Vitamins</vt:lpstr>
      <vt:lpstr>Vitamins</vt:lpstr>
      <vt:lpstr>Water soluble Vitamins</vt:lpstr>
      <vt:lpstr>Water-soluble Vitamins</vt:lpstr>
      <vt:lpstr>Vitamin B12 – The most complex structure of all vitamins</vt:lpstr>
      <vt:lpstr>Vitamin C</vt:lpstr>
      <vt:lpstr>Vitamin C</vt:lpstr>
      <vt:lpstr>Vitamin C</vt:lpstr>
      <vt:lpstr>Vitamin C</vt:lpstr>
      <vt:lpstr>Vitamin C</vt:lpstr>
      <vt:lpstr>Fat-soluble Vitamins</vt:lpstr>
      <vt:lpstr>Fat-soluble Vitamins</vt:lpstr>
      <vt:lpstr>Vitamin A</vt:lpstr>
      <vt:lpstr>Vitamin A - Retinol</vt:lpstr>
      <vt:lpstr>Vitamin A from beta-Carotene</vt:lpstr>
      <vt:lpstr>Vitamin A and Vision</vt:lpstr>
      <vt:lpstr>Vitamn A as the Visual Pigment</vt:lpstr>
      <vt:lpstr>Vitamin A – Retinal’s Role in Vision</vt:lpstr>
      <vt:lpstr>Vitamin A – Retinal’s Role in Vision</vt:lpstr>
      <vt:lpstr>Vitamin A – Retinal’s Role in Vision</vt:lpstr>
      <vt:lpstr>Retinal and Color Vision</vt:lpstr>
      <vt:lpstr>Color Blindness</vt:lpstr>
      <vt:lpstr>Vitamin D</vt:lpstr>
      <vt:lpstr>Vitamin D</vt:lpstr>
      <vt:lpstr>Vitamin D – The Sunshine Vitamin</vt:lpstr>
      <vt:lpstr>PowerPoint Presentation</vt:lpstr>
      <vt:lpstr>Vitamin E</vt:lpstr>
      <vt:lpstr>PowerPoint Presentation</vt:lpstr>
      <vt:lpstr>PowerPoint Presentation</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ewalker</dc:creator>
  <cp:lastModifiedBy>Owner</cp:lastModifiedBy>
  <cp:revision>370</cp:revision>
  <dcterms:created xsi:type="dcterms:W3CDTF">2004-08-30T17:27:51Z</dcterms:created>
  <dcterms:modified xsi:type="dcterms:W3CDTF">2026-01-22T19:44:32Z</dcterms:modified>
</cp:coreProperties>
</file>