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20"/>
  </p:notesMasterIdLst>
  <p:handoutMasterIdLst>
    <p:handoutMasterId r:id="rId21"/>
  </p:handoutMasterIdLst>
  <p:sldIdLst>
    <p:sldId id="257" r:id="rId2"/>
    <p:sldId id="312" r:id="rId3"/>
    <p:sldId id="313" r:id="rId4"/>
    <p:sldId id="330" r:id="rId5"/>
    <p:sldId id="314" r:id="rId6"/>
    <p:sldId id="315" r:id="rId7"/>
    <p:sldId id="316" r:id="rId8"/>
    <p:sldId id="317" r:id="rId9"/>
    <p:sldId id="318" r:id="rId10"/>
    <p:sldId id="319" r:id="rId11"/>
    <p:sldId id="323" r:id="rId12"/>
    <p:sldId id="324" r:id="rId13"/>
    <p:sldId id="325" r:id="rId14"/>
    <p:sldId id="326" r:id="rId15"/>
    <p:sldId id="331" r:id="rId16"/>
    <p:sldId id="327" r:id="rId17"/>
    <p:sldId id="332" r:id="rId18"/>
    <p:sldId id="310" r:id="rId19"/>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77"/>
    <a:srgbClr val="000099"/>
    <a:srgbClr val="0033CC"/>
    <a:srgbClr val="CC0066"/>
    <a:srgbClr val="FF6600"/>
    <a:srgbClr val="D60093"/>
    <a:srgbClr val="800080"/>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94693" autoAdjust="0"/>
  </p:normalViewPr>
  <p:slideViewPr>
    <p:cSldViewPr>
      <p:cViewPr varScale="1">
        <p:scale>
          <a:sx n="94" d="100"/>
          <a:sy n="94" d="100"/>
        </p:scale>
        <p:origin x="666" y="84"/>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81FEC395-6120-8FC5-7014-4DA0702F097E}"/>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r>
              <a:rPr lang="en-US"/>
              <a:t>Biochem 3070 - Hexose MP Shunt -  EWalker</a:t>
            </a:r>
          </a:p>
        </p:txBody>
      </p:sp>
      <p:sp>
        <p:nvSpPr>
          <p:cNvPr id="291843" name="Rectangle 3">
            <a:extLst>
              <a:ext uri="{FF2B5EF4-FFF2-40B4-BE49-F238E27FC236}">
                <a16:creationId xmlns:a16="http://schemas.microsoft.com/office/drawing/2014/main" id="{0B18590C-D80D-0CB1-4874-5BE062A0D524}"/>
              </a:ext>
            </a:extLst>
          </p:cNvPr>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fld id="{4A9C542C-9F7E-4B1B-84F5-3061F0522BD9}" type="datetime1">
              <a:rPr lang="en-US"/>
              <a:pPr>
                <a:defRPr/>
              </a:pPr>
              <a:t>3/3/2026</a:t>
            </a:fld>
            <a:endParaRPr lang="en-US"/>
          </a:p>
        </p:txBody>
      </p:sp>
      <p:sp>
        <p:nvSpPr>
          <p:cNvPr id="291844" name="Rectangle 4">
            <a:extLst>
              <a:ext uri="{FF2B5EF4-FFF2-40B4-BE49-F238E27FC236}">
                <a16:creationId xmlns:a16="http://schemas.microsoft.com/office/drawing/2014/main" id="{A429D0EA-F6E4-64A4-D60D-D0F79B1B4F49}"/>
              </a:ext>
            </a:extLst>
          </p:cNvPr>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291845" name="Rectangle 5">
            <a:extLst>
              <a:ext uri="{FF2B5EF4-FFF2-40B4-BE49-F238E27FC236}">
                <a16:creationId xmlns:a16="http://schemas.microsoft.com/office/drawing/2014/main" id="{F0CC23DC-73B5-8666-612B-EBEEB7509613}"/>
              </a:ext>
            </a:extLst>
          </p:cNvPr>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DB268BFE-222D-4B1D-9FE8-1125F37A03C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2F7019AA-3EF1-23AA-BC09-893EAB5254D1}"/>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r>
              <a:rPr lang="en-US"/>
              <a:t>Biochem 3070 - Hexose MP Shunt -  EWalker</a:t>
            </a:r>
          </a:p>
        </p:txBody>
      </p:sp>
      <p:sp>
        <p:nvSpPr>
          <p:cNvPr id="210947" name="Rectangle 3">
            <a:extLst>
              <a:ext uri="{FF2B5EF4-FFF2-40B4-BE49-F238E27FC236}">
                <a16:creationId xmlns:a16="http://schemas.microsoft.com/office/drawing/2014/main" id="{ECB495AF-8A66-613B-6ED5-956C9A461DA6}"/>
              </a:ext>
            </a:extLst>
          </p:cNvPr>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fld id="{303E7AA7-2CFE-466A-9241-A6C457BCA273}" type="datetime1">
              <a:rPr lang="en-US"/>
              <a:pPr>
                <a:defRPr/>
              </a:pPr>
              <a:t>3/3/2026</a:t>
            </a:fld>
            <a:endParaRPr lang="en-US"/>
          </a:p>
        </p:txBody>
      </p:sp>
      <p:sp>
        <p:nvSpPr>
          <p:cNvPr id="19460" name="Rectangle 4">
            <a:extLst>
              <a:ext uri="{FF2B5EF4-FFF2-40B4-BE49-F238E27FC236}">
                <a16:creationId xmlns:a16="http://schemas.microsoft.com/office/drawing/2014/main" id="{F37E58E0-8E2E-DF05-035D-CB36B99DBD5A}"/>
              </a:ext>
            </a:extLst>
          </p:cNvPr>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0949" name="Rectangle 5">
            <a:extLst>
              <a:ext uri="{FF2B5EF4-FFF2-40B4-BE49-F238E27FC236}">
                <a16:creationId xmlns:a16="http://schemas.microsoft.com/office/drawing/2014/main" id="{421C5273-4929-6F07-431E-9441ED069BCA}"/>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0950" name="Rectangle 6">
            <a:extLst>
              <a:ext uri="{FF2B5EF4-FFF2-40B4-BE49-F238E27FC236}">
                <a16:creationId xmlns:a16="http://schemas.microsoft.com/office/drawing/2014/main" id="{3ECF5ED7-6981-D1C6-DF48-CF3E4C85C5FE}"/>
              </a:ext>
            </a:extLst>
          </p:cNvPr>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210951" name="Rectangle 7">
            <a:extLst>
              <a:ext uri="{FF2B5EF4-FFF2-40B4-BE49-F238E27FC236}">
                <a16:creationId xmlns:a16="http://schemas.microsoft.com/office/drawing/2014/main" id="{80A47969-EA6D-863B-EB6E-5E8EB26A2627}"/>
              </a:ext>
            </a:extLst>
          </p:cNvPr>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59DF51C1-7A2B-4C92-9AEF-F0A2D32D85C1}"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5C82C4D-5644-0BDD-036A-635839C25F2B}"/>
              </a:ext>
            </a:extLst>
          </p:cNvPr>
          <p:cNvSpPr>
            <a:spLocks noGrp="1" noChangeArrowheads="1"/>
          </p:cNvSpPr>
          <p:nvPr>
            <p:ph type="hdr" sz="quarter"/>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Biochem 3070 - Hexose MP Shunt -  EWalker</a:t>
            </a:r>
          </a:p>
        </p:txBody>
      </p:sp>
      <p:sp>
        <p:nvSpPr>
          <p:cNvPr id="20483" name="Rectangle 3">
            <a:extLst>
              <a:ext uri="{FF2B5EF4-FFF2-40B4-BE49-F238E27FC236}">
                <a16:creationId xmlns:a16="http://schemas.microsoft.com/office/drawing/2014/main" id="{3E4B9184-989A-970D-98BE-6B4A3846AD4A}"/>
              </a:ext>
            </a:extLst>
          </p:cNvPr>
          <p:cNvSpPr>
            <a:spLocks noGrp="1" noChangeArrowheads="1"/>
          </p:cNvSpPr>
          <p:nvPr>
            <p:ph type="dt" sz="quarter" idx="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429E269-B58C-40FE-9451-05AECD36BC0F}" type="datetime1">
              <a:rPr lang="en-US" altLang="en-US" b="0"/>
              <a:pPr eaLnBrk="1" hangingPunct="1"/>
              <a:t>3/3/2026</a:t>
            </a:fld>
            <a:endParaRPr lang="en-US" altLang="en-US" b="0"/>
          </a:p>
        </p:txBody>
      </p:sp>
      <p:sp>
        <p:nvSpPr>
          <p:cNvPr id="20484" name="Rectangle 7">
            <a:extLst>
              <a:ext uri="{FF2B5EF4-FFF2-40B4-BE49-F238E27FC236}">
                <a16:creationId xmlns:a16="http://schemas.microsoft.com/office/drawing/2014/main" id="{83C9B5CF-515D-DCD6-6B2D-E696AB99DFE9}"/>
              </a:ext>
            </a:extLst>
          </p:cNvPr>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E6C76BC-3B7A-4933-A7B2-A1A37CD27434}" type="slidenum">
              <a:rPr lang="en-US" altLang="en-US" b="0"/>
              <a:pPr eaLnBrk="1" hangingPunct="1"/>
              <a:t>1</a:t>
            </a:fld>
            <a:endParaRPr lang="en-US" altLang="en-US" b="0"/>
          </a:p>
        </p:txBody>
      </p:sp>
      <p:sp>
        <p:nvSpPr>
          <p:cNvPr id="20485" name="Rectangle 2">
            <a:extLst>
              <a:ext uri="{FF2B5EF4-FFF2-40B4-BE49-F238E27FC236}">
                <a16:creationId xmlns:a16="http://schemas.microsoft.com/office/drawing/2014/main" id="{4B088FF5-49E3-939A-CA23-7B810AE0AD3B}"/>
              </a:ext>
            </a:extLst>
          </p:cNvPr>
          <p:cNvSpPr>
            <a:spLocks noRot="1" noChangeArrowheads="1" noTextEdit="1"/>
          </p:cNvSpPr>
          <p:nvPr>
            <p:ph type="sldImg"/>
          </p:nvPr>
        </p:nvSpPr>
        <p:spPr>
          <a:ln/>
        </p:spPr>
      </p:sp>
      <p:sp>
        <p:nvSpPr>
          <p:cNvPr id="20486" name="Rectangle 3">
            <a:extLst>
              <a:ext uri="{FF2B5EF4-FFF2-40B4-BE49-F238E27FC236}">
                <a16:creationId xmlns:a16="http://schemas.microsoft.com/office/drawing/2014/main" id="{58F443E2-B1AD-1F2D-9F7D-0DE1018124F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0D4EAFA4-8FA1-1999-9A2B-1D986134553D}"/>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5" name="Rectangle 6">
            <a:extLst>
              <a:ext uri="{FF2B5EF4-FFF2-40B4-BE49-F238E27FC236}">
                <a16:creationId xmlns:a16="http://schemas.microsoft.com/office/drawing/2014/main" id="{84E85B3B-A0B2-F465-3EA9-A43DCCC229AA}"/>
              </a:ext>
            </a:extLst>
          </p:cNvPr>
          <p:cNvSpPr>
            <a:spLocks noGrp="1" noChangeArrowheads="1"/>
          </p:cNvSpPr>
          <p:nvPr>
            <p:ph type="sldNum" sz="quarter" idx="11"/>
          </p:nvPr>
        </p:nvSpPr>
        <p:spPr>
          <a:ln/>
        </p:spPr>
        <p:txBody>
          <a:bodyPr/>
          <a:lstStyle>
            <a:lvl1pPr>
              <a:defRPr/>
            </a:lvl1pPr>
          </a:lstStyle>
          <a:p>
            <a:fld id="{D1E70ED6-63D7-40B8-B4C4-B729ED278163}" type="slidenum">
              <a:rPr lang="en-US" altLang="en-US"/>
              <a:pPr/>
              <a:t>‹#›</a:t>
            </a:fld>
            <a:endParaRPr lang="en-US" altLang="en-US"/>
          </a:p>
        </p:txBody>
      </p:sp>
    </p:spTree>
    <p:extLst>
      <p:ext uri="{BB962C8B-B14F-4D97-AF65-F5344CB8AC3E}">
        <p14:creationId xmlns:p14="http://schemas.microsoft.com/office/powerpoint/2010/main" val="198863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60AA965-F10E-954D-C832-0AB465A1C45B}"/>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5" name="Rectangle 6">
            <a:extLst>
              <a:ext uri="{FF2B5EF4-FFF2-40B4-BE49-F238E27FC236}">
                <a16:creationId xmlns:a16="http://schemas.microsoft.com/office/drawing/2014/main" id="{9226D8A4-DE2C-6C7D-DE80-FCA88052C0D4}"/>
              </a:ext>
            </a:extLst>
          </p:cNvPr>
          <p:cNvSpPr>
            <a:spLocks noGrp="1" noChangeArrowheads="1"/>
          </p:cNvSpPr>
          <p:nvPr>
            <p:ph type="sldNum" sz="quarter" idx="11"/>
          </p:nvPr>
        </p:nvSpPr>
        <p:spPr>
          <a:ln/>
        </p:spPr>
        <p:txBody>
          <a:bodyPr/>
          <a:lstStyle>
            <a:lvl1pPr>
              <a:defRPr/>
            </a:lvl1pPr>
          </a:lstStyle>
          <a:p>
            <a:fld id="{B9BBC0E0-324B-4AB4-A99D-47D3908B60DD}" type="slidenum">
              <a:rPr lang="en-US" altLang="en-US"/>
              <a:pPr/>
              <a:t>‹#›</a:t>
            </a:fld>
            <a:endParaRPr lang="en-US" altLang="en-US"/>
          </a:p>
        </p:txBody>
      </p:sp>
    </p:spTree>
    <p:extLst>
      <p:ext uri="{BB962C8B-B14F-4D97-AF65-F5344CB8AC3E}">
        <p14:creationId xmlns:p14="http://schemas.microsoft.com/office/powerpoint/2010/main" val="136244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5546997-144D-6FDF-5854-DE09B57B9C7A}"/>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5" name="Rectangle 6">
            <a:extLst>
              <a:ext uri="{FF2B5EF4-FFF2-40B4-BE49-F238E27FC236}">
                <a16:creationId xmlns:a16="http://schemas.microsoft.com/office/drawing/2014/main" id="{E654ADC7-4C92-15CD-DF34-5168017B7363}"/>
              </a:ext>
            </a:extLst>
          </p:cNvPr>
          <p:cNvSpPr>
            <a:spLocks noGrp="1" noChangeArrowheads="1"/>
          </p:cNvSpPr>
          <p:nvPr>
            <p:ph type="sldNum" sz="quarter" idx="11"/>
          </p:nvPr>
        </p:nvSpPr>
        <p:spPr>
          <a:ln/>
        </p:spPr>
        <p:txBody>
          <a:bodyPr/>
          <a:lstStyle>
            <a:lvl1pPr>
              <a:defRPr/>
            </a:lvl1pPr>
          </a:lstStyle>
          <a:p>
            <a:fld id="{7A31744C-BD46-474D-A316-02F6F683D414}" type="slidenum">
              <a:rPr lang="en-US" altLang="en-US"/>
              <a:pPr/>
              <a:t>‹#›</a:t>
            </a:fld>
            <a:endParaRPr lang="en-US" altLang="en-US"/>
          </a:p>
        </p:txBody>
      </p:sp>
    </p:spTree>
    <p:extLst>
      <p:ext uri="{BB962C8B-B14F-4D97-AF65-F5344CB8AC3E}">
        <p14:creationId xmlns:p14="http://schemas.microsoft.com/office/powerpoint/2010/main" val="153407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533400"/>
            <a:ext cx="4038600" cy="271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05188"/>
            <a:ext cx="4038600" cy="272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108ABB3-839A-5E26-BBB8-4BA0EF356E88}"/>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7" name="Rectangle 6">
            <a:extLst>
              <a:ext uri="{FF2B5EF4-FFF2-40B4-BE49-F238E27FC236}">
                <a16:creationId xmlns:a16="http://schemas.microsoft.com/office/drawing/2014/main" id="{2A55D5FE-452F-CBEA-C3FB-AFE8A3B714AB}"/>
              </a:ext>
            </a:extLst>
          </p:cNvPr>
          <p:cNvSpPr>
            <a:spLocks noGrp="1" noChangeArrowheads="1"/>
          </p:cNvSpPr>
          <p:nvPr>
            <p:ph type="sldNum" sz="quarter" idx="11"/>
          </p:nvPr>
        </p:nvSpPr>
        <p:spPr>
          <a:ln/>
        </p:spPr>
        <p:txBody>
          <a:bodyPr/>
          <a:lstStyle>
            <a:lvl1pPr>
              <a:defRPr/>
            </a:lvl1pPr>
          </a:lstStyle>
          <a:p>
            <a:fld id="{EA191CFA-B4ED-44E0-B274-BBACCA9CBA6C}" type="slidenum">
              <a:rPr lang="en-US" altLang="en-US"/>
              <a:pPr/>
              <a:t>‹#›</a:t>
            </a:fld>
            <a:endParaRPr lang="en-US" altLang="en-US"/>
          </a:p>
        </p:txBody>
      </p:sp>
    </p:spTree>
    <p:extLst>
      <p:ext uri="{BB962C8B-B14F-4D97-AF65-F5344CB8AC3E}">
        <p14:creationId xmlns:p14="http://schemas.microsoft.com/office/powerpoint/2010/main" val="1043908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p:cNvSpPr>
            <a:spLocks noGrp="1"/>
          </p:cNvSpPr>
          <p:nvPr>
            <p:ph type="body" sz="half" idx="1"/>
          </p:nvPr>
        </p:nvSpPr>
        <p:spPr>
          <a:xfrm>
            <a:off x="457200" y="533400"/>
            <a:ext cx="8229600" cy="271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405188"/>
            <a:ext cx="8229600" cy="272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6346628-CC0E-E206-AF02-6E52795CC6AE}"/>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6" name="Rectangle 6">
            <a:extLst>
              <a:ext uri="{FF2B5EF4-FFF2-40B4-BE49-F238E27FC236}">
                <a16:creationId xmlns:a16="http://schemas.microsoft.com/office/drawing/2014/main" id="{EDC30A4C-886A-2B31-0507-4F87C76F0774}"/>
              </a:ext>
            </a:extLst>
          </p:cNvPr>
          <p:cNvSpPr>
            <a:spLocks noGrp="1" noChangeArrowheads="1"/>
          </p:cNvSpPr>
          <p:nvPr>
            <p:ph type="sldNum" sz="quarter" idx="11"/>
          </p:nvPr>
        </p:nvSpPr>
        <p:spPr>
          <a:ln/>
        </p:spPr>
        <p:txBody>
          <a:bodyPr/>
          <a:lstStyle>
            <a:lvl1pPr>
              <a:defRPr/>
            </a:lvl1pPr>
          </a:lstStyle>
          <a:p>
            <a:fld id="{D69D07D1-BEC7-4E9F-A473-0E4E30B57066}" type="slidenum">
              <a:rPr lang="en-US" altLang="en-US"/>
              <a:pPr/>
              <a:t>‹#›</a:t>
            </a:fld>
            <a:endParaRPr lang="en-US" altLang="en-US"/>
          </a:p>
        </p:txBody>
      </p:sp>
    </p:spTree>
    <p:extLst>
      <p:ext uri="{BB962C8B-B14F-4D97-AF65-F5344CB8AC3E}">
        <p14:creationId xmlns:p14="http://schemas.microsoft.com/office/powerpoint/2010/main" val="14598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BB36F01-915A-B980-300E-D5D23C94BD27}"/>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5" name="Rectangle 6">
            <a:extLst>
              <a:ext uri="{FF2B5EF4-FFF2-40B4-BE49-F238E27FC236}">
                <a16:creationId xmlns:a16="http://schemas.microsoft.com/office/drawing/2014/main" id="{1CC3660E-6683-C2F0-2443-12829B5E12EC}"/>
              </a:ext>
            </a:extLst>
          </p:cNvPr>
          <p:cNvSpPr>
            <a:spLocks noGrp="1" noChangeArrowheads="1"/>
          </p:cNvSpPr>
          <p:nvPr>
            <p:ph type="sldNum" sz="quarter" idx="11"/>
          </p:nvPr>
        </p:nvSpPr>
        <p:spPr>
          <a:ln/>
        </p:spPr>
        <p:txBody>
          <a:bodyPr/>
          <a:lstStyle>
            <a:lvl1pPr>
              <a:defRPr/>
            </a:lvl1pPr>
          </a:lstStyle>
          <a:p>
            <a:fld id="{E4E81930-AF7C-44DD-AC56-00DF8AC71007}" type="slidenum">
              <a:rPr lang="en-US" altLang="en-US"/>
              <a:pPr/>
              <a:t>‹#›</a:t>
            </a:fld>
            <a:endParaRPr lang="en-US" altLang="en-US"/>
          </a:p>
        </p:txBody>
      </p:sp>
    </p:spTree>
    <p:extLst>
      <p:ext uri="{BB962C8B-B14F-4D97-AF65-F5344CB8AC3E}">
        <p14:creationId xmlns:p14="http://schemas.microsoft.com/office/powerpoint/2010/main" val="337042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D91387EA-D22C-C2C3-3327-96D8E1F425C8}"/>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5" name="Rectangle 6">
            <a:extLst>
              <a:ext uri="{FF2B5EF4-FFF2-40B4-BE49-F238E27FC236}">
                <a16:creationId xmlns:a16="http://schemas.microsoft.com/office/drawing/2014/main" id="{02F8226A-335E-A583-DC78-2E7C20512A10}"/>
              </a:ext>
            </a:extLst>
          </p:cNvPr>
          <p:cNvSpPr>
            <a:spLocks noGrp="1" noChangeArrowheads="1"/>
          </p:cNvSpPr>
          <p:nvPr>
            <p:ph type="sldNum" sz="quarter" idx="11"/>
          </p:nvPr>
        </p:nvSpPr>
        <p:spPr>
          <a:ln/>
        </p:spPr>
        <p:txBody>
          <a:bodyPr/>
          <a:lstStyle>
            <a:lvl1pPr>
              <a:defRPr/>
            </a:lvl1pPr>
          </a:lstStyle>
          <a:p>
            <a:fld id="{A6918FA6-6A57-4ED4-B147-FC5C92E5C691}" type="slidenum">
              <a:rPr lang="en-US" altLang="en-US"/>
              <a:pPr/>
              <a:t>‹#›</a:t>
            </a:fld>
            <a:endParaRPr lang="en-US" altLang="en-US"/>
          </a:p>
        </p:txBody>
      </p:sp>
    </p:spTree>
    <p:extLst>
      <p:ext uri="{BB962C8B-B14F-4D97-AF65-F5344CB8AC3E}">
        <p14:creationId xmlns:p14="http://schemas.microsoft.com/office/powerpoint/2010/main" val="127133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533400"/>
            <a:ext cx="40386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533400"/>
            <a:ext cx="40386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699EF5D-68A5-3D7D-B7D7-9B11DFFF35CC}"/>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6" name="Rectangle 6">
            <a:extLst>
              <a:ext uri="{FF2B5EF4-FFF2-40B4-BE49-F238E27FC236}">
                <a16:creationId xmlns:a16="http://schemas.microsoft.com/office/drawing/2014/main" id="{6CE77B2C-3BA8-00A5-3DAC-7EDB34DDF5A7}"/>
              </a:ext>
            </a:extLst>
          </p:cNvPr>
          <p:cNvSpPr>
            <a:spLocks noGrp="1" noChangeArrowheads="1"/>
          </p:cNvSpPr>
          <p:nvPr>
            <p:ph type="sldNum" sz="quarter" idx="11"/>
          </p:nvPr>
        </p:nvSpPr>
        <p:spPr>
          <a:ln/>
        </p:spPr>
        <p:txBody>
          <a:bodyPr/>
          <a:lstStyle>
            <a:lvl1pPr>
              <a:defRPr/>
            </a:lvl1pPr>
          </a:lstStyle>
          <a:p>
            <a:fld id="{4008A015-5C0B-4383-A153-AC6E81DEB37A}" type="slidenum">
              <a:rPr lang="en-US" altLang="en-US"/>
              <a:pPr/>
              <a:t>‹#›</a:t>
            </a:fld>
            <a:endParaRPr lang="en-US" altLang="en-US"/>
          </a:p>
        </p:txBody>
      </p:sp>
    </p:spTree>
    <p:extLst>
      <p:ext uri="{BB962C8B-B14F-4D97-AF65-F5344CB8AC3E}">
        <p14:creationId xmlns:p14="http://schemas.microsoft.com/office/powerpoint/2010/main" val="110855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57F0154E-CABA-F267-AD09-808E38872531}"/>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8" name="Rectangle 6">
            <a:extLst>
              <a:ext uri="{FF2B5EF4-FFF2-40B4-BE49-F238E27FC236}">
                <a16:creationId xmlns:a16="http://schemas.microsoft.com/office/drawing/2014/main" id="{4C24D35C-2EE3-29DC-5FA0-A346DCDAEED3}"/>
              </a:ext>
            </a:extLst>
          </p:cNvPr>
          <p:cNvSpPr>
            <a:spLocks noGrp="1" noChangeArrowheads="1"/>
          </p:cNvSpPr>
          <p:nvPr>
            <p:ph type="sldNum" sz="quarter" idx="11"/>
          </p:nvPr>
        </p:nvSpPr>
        <p:spPr>
          <a:ln/>
        </p:spPr>
        <p:txBody>
          <a:bodyPr/>
          <a:lstStyle>
            <a:lvl1pPr>
              <a:defRPr/>
            </a:lvl1pPr>
          </a:lstStyle>
          <a:p>
            <a:fld id="{25120613-7C7B-4C1A-A25B-C38E32EF5802}" type="slidenum">
              <a:rPr lang="en-US" altLang="en-US"/>
              <a:pPr/>
              <a:t>‹#›</a:t>
            </a:fld>
            <a:endParaRPr lang="en-US" altLang="en-US"/>
          </a:p>
        </p:txBody>
      </p:sp>
    </p:spTree>
    <p:extLst>
      <p:ext uri="{BB962C8B-B14F-4D97-AF65-F5344CB8AC3E}">
        <p14:creationId xmlns:p14="http://schemas.microsoft.com/office/powerpoint/2010/main" val="129068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80446A68-6616-3814-55C3-4C454C41D947}"/>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4" name="Rectangle 6">
            <a:extLst>
              <a:ext uri="{FF2B5EF4-FFF2-40B4-BE49-F238E27FC236}">
                <a16:creationId xmlns:a16="http://schemas.microsoft.com/office/drawing/2014/main" id="{3CEB76B2-00B4-BC86-CD7F-D71A531E8277}"/>
              </a:ext>
            </a:extLst>
          </p:cNvPr>
          <p:cNvSpPr>
            <a:spLocks noGrp="1" noChangeArrowheads="1"/>
          </p:cNvSpPr>
          <p:nvPr>
            <p:ph type="sldNum" sz="quarter" idx="11"/>
          </p:nvPr>
        </p:nvSpPr>
        <p:spPr>
          <a:ln/>
        </p:spPr>
        <p:txBody>
          <a:bodyPr/>
          <a:lstStyle>
            <a:lvl1pPr>
              <a:defRPr/>
            </a:lvl1pPr>
          </a:lstStyle>
          <a:p>
            <a:fld id="{FF21830D-B6BD-4382-B964-66083B422746}" type="slidenum">
              <a:rPr lang="en-US" altLang="en-US"/>
              <a:pPr/>
              <a:t>‹#›</a:t>
            </a:fld>
            <a:endParaRPr lang="en-US" altLang="en-US"/>
          </a:p>
        </p:txBody>
      </p:sp>
    </p:spTree>
    <p:extLst>
      <p:ext uri="{BB962C8B-B14F-4D97-AF65-F5344CB8AC3E}">
        <p14:creationId xmlns:p14="http://schemas.microsoft.com/office/powerpoint/2010/main" val="425336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BACADD0-DA18-6131-BDFB-26A1F956F749}"/>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3" name="Rectangle 6">
            <a:extLst>
              <a:ext uri="{FF2B5EF4-FFF2-40B4-BE49-F238E27FC236}">
                <a16:creationId xmlns:a16="http://schemas.microsoft.com/office/drawing/2014/main" id="{EA6050B5-E7B8-65D3-E15F-D7A744503743}"/>
              </a:ext>
            </a:extLst>
          </p:cNvPr>
          <p:cNvSpPr>
            <a:spLocks noGrp="1" noChangeArrowheads="1"/>
          </p:cNvSpPr>
          <p:nvPr>
            <p:ph type="sldNum" sz="quarter" idx="11"/>
          </p:nvPr>
        </p:nvSpPr>
        <p:spPr>
          <a:ln/>
        </p:spPr>
        <p:txBody>
          <a:bodyPr/>
          <a:lstStyle>
            <a:lvl1pPr>
              <a:defRPr/>
            </a:lvl1pPr>
          </a:lstStyle>
          <a:p>
            <a:fld id="{140D700E-5CAE-4E5D-9389-92FFAF05BBC9}" type="slidenum">
              <a:rPr lang="en-US" altLang="en-US"/>
              <a:pPr/>
              <a:t>‹#›</a:t>
            </a:fld>
            <a:endParaRPr lang="en-US" altLang="en-US"/>
          </a:p>
        </p:txBody>
      </p:sp>
    </p:spTree>
    <p:extLst>
      <p:ext uri="{BB962C8B-B14F-4D97-AF65-F5344CB8AC3E}">
        <p14:creationId xmlns:p14="http://schemas.microsoft.com/office/powerpoint/2010/main" val="94690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D13F365-F2B8-59E8-7490-C592D76D43F4}"/>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6" name="Rectangle 6">
            <a:extLst>
              <a:ext uri="{FF2B5EF4-FFF2-40B4-BE49-F238E27FC236}">
                <a16:creationId xmlns:a16="http://schemas.microsoft.com/office/drawing/2014/main" id="{1FE713B6-CEC6-F425-182E-553F24B1E5E5}"/>
              </a:ext>
            </a:extLst>
          </p:cNvPr>
          <p:cNvSpPr>
            <a:spLocks noGrp="1" noChangeArrowheads="1"/>
          </p:cNvSpPr>
          <p:nvPr>
            <p:ph type="sldNum" sz="quarter" idx="11"/>
          </p:nvPr>
        </p:nvSpPr>
        <p:spPr>
          <a:ln/>
        </p:spPr>
        <p:txBody>
          <a:bodyPr/>
          <a:lstStyle>
            <a:lvl1pPr>
              <a:defRPr/>
            </a:lvl1pPr>
          </a:lstStyle>
          <a:p>
            <a:fld id="{6E515B35-A8D0-4EDE-8BA9-2A1739C4D429}" type="slidenum">
              <a:rPr lang="en-US" altLang="en-US"/>
              <a:pPr/>
              <a:t>‹#›</a:t>
            </a:fld>
            <a:endParaRPr lang="en-US" altLang="en-US"/>
          </a:p>
        </p:txBody>
      </p:sp>
    </p:spTree>
    <p:extLst>
      <p:ext uri="{BB962C8B-B14F-4D97-AF65-F5344CB8AC3E}">
        <p14:creationId xmlns:p14="http://schemas.microsoft.com/office/powerpoint/2010/main" val="246997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ECD11D6-7F10-B75A-C7BD-0E76B81CF966}"/>
              </a:ext>
            </a:extLst>
          </p:cNvPr>
          <p:cNvSpPr>
            <a:spLocks noGrp="1" noChangeArrowheads="1"/>
          </p:cNvSpPr>
          <p:nvPr>
            <p:ph type="ftr" sz="quarter" idx="10"/>
          </p:nvPr>
        </p:nvSpPr>
        <p:spPr>
          <a:ln/>
        </p:spPr>
        <p:txBody>
          <a:bodyPr/>
          <a:lstStyle>
            <a:lvl1pPr>
              <a:defRPr/>
            </a:lvl1pPr>
          </a:lstStyle>
          <a:p>
            <a:pPr>
              <a:defRPr/>
            </a:pPr>
            <a:r>
              <a:rPr lang="en-US"/>
              <a:t>Biochemistry 3070 – Fatty Acid Metabolsim</a:t>
            </a:r>
          </a:p>
        </p:txBody>
      </p:sp>
      <p:sp>
        <p:nvSpPr>
          <p:cNvPr id="6" name="Rectangle 6">
            <a:extLst>
              <a:ext uri="{FF2B5EF4-FFF2-40B4-BE49-F238E27FC236}">
                <a16:creationId xmlns:a16="http://schemas.microsoft.com/office/drawing/2014/main" id="{3E798734-FAF0-05A6-CD46-9C0D96BB8F32}"/>
              </a:ext>
            </a:extLst>
          </p:cNvPr>
          <p:cNvSpPr>
            <a:spLocks noGrp="1" noChangeArrowheads="1"/>
          </p:cNvSpPr>
          <p:nvPr>
            <p:ph type="sldNum" sz="quarter" idx="11"/>
          </p:nvPr>
        </p:nvSpPr>
        <p:spPr>
          <a:ln/>
        </p:spPr>
        <p:txBody>
          <a:bodyPr/>
          <a:lstStyle>
            <a:lvl1pPr>
              <a:defRPr/>
            </a:lvl1pPr>
          </a:lstStyle>
          <a:p>
            <a:fld id="{A98EF6F1-A930-4B52-9D9D-CFDB8FDE3A5F}" type="slidenum">
              <a:rPr lang="en-US" altLang="en-US"/>
              <a:pPr/>
              <a:t>‹#›</a:t>
            </a:fld>
            <a:endParaRPr lang="en-US" altLang="en-US"/>
          </a:p>
        </p:txBody>
      </p:sp>
    </p:spTree>
    <p:extLst>
      <p:ext uri="{BB962C8B-B14F-4D97-AF65-F5344CB8AC3E}">
        <p14:creationId xmlns:p14="http://schemas.microsoft.com/office/powerpoint/2010/main" val="304545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CCFFCC"/>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96359C-C178-836B-DF56-4D9CA84CD401}"/>
              </a:ext>
            </a:extLst>
          </p:cNvPr>
          <p:cNvSpPr>
            <a:spLocks noGrp="1" noChangeArrowheads="1"/>
          </p:cNvSpPr>
          <p:nvPr>
            <p:ph type="title"/>
          </p:nvPr>
        </p:nvSpPr>
        <p:spPr bwMode="auto">
          <a:xfrm>
            <a:off x="457200" y="1524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B8A1224-5139-38C5-B4E7-3FAED18E50D1}"/>
              </a:ext>
            </a:extLst>
          </p:cNvPr>
          <p:cNvSpPr>
            <a:spLocks noGrp="1" noChangeArrowheads="1"/>
          </p:cNvSpPr>
          <p:nvPr>
            <p:ph type="body" idx="1"/>
          </p:nvPr>
        </p:nvSpPr>
        <p:spPr bwMode="auto">
          <a:xfrm>
            <a:off x="457200" y="533400"/>
            <a:ext cx="82296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9" name="Rectangle 5">
            <a:extLst>
              <a:ext uri="{FF2B5EF4-FFF2-40B4-BE49-F238E27FC236}">
                <a16:creationId xmlns:a16="http://schemas.microsoft.com/office/drawing/2014/main" id="{42F10CFF-7817-7FE5-FF71-A68280684C94}"/>
              </a:ext>
            </a:extLst>
          </p:cNvPr>
          <p:cNvSpPr>
            <a:spLocks noGrp="1" noChangeArrowheads="1"/>
          </p:cNvSpPr>
          <p:nvPr>
            <p:ph type="ftr" sz="quarter" idx="3"/>
          </p:nvPr>
        </p:nvSpPr>
        <p:spPr bwMode="auto">
          <a:xfrm>
            <a:off x="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b="0" i="1" smtClean="0">
                <a:solidFill>
                  <a:srgbClr val="0066CC"/>
                </a:solidFill>
                <a:latin typeface="Arial" charset="0"/>
              </a:defRPr>
            </a:lvl1pPr>
          </a:lstStyle>
          <a:p>
            <a:pPr>
              <a:defRPr/>
            </a:pPr>
            <a:r>
              <a:rPr lang="en-US"/>
              <a:t>Biochemistry 3070 – Fatty Acid Metabolsim</a:t>
            </a:r>
          </a:p>
        </p:txBody>
      </p:sp>
      <p:sp>
        <p:nvSpPr>
          <p:cNvPr id="200710" name="Rectangle 6">
            <a:extLst>
              <a:ext uri="{FF2B5EF4-FFF2-40B4-BE49-F238E27FC236}">
                <a16:creationId xmlns:a16="http://schemas.microsoft.com/office/drawing/2014/main" id="{39EA1930-8A58-BC0E-6654-0BEE4C19453C}"/>
              </a:ext>
            </a:extLst>
          </p:cNvPr>
          <p:cNvSpPr>
            <a:spLocks noGrp="1" noChangeArrowheads="1"/>
          </p:cNvSpPr>
          <p:nvPr>
            <p:ph type="sldNum" sz="quarter" idx="4"/>
          </p:nvPr>
        </p:nvSpPr>
        <p:spPr bwMode="auto">
          <a:xfrm>
            <a:off x="838200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i="1">
                <a:solidFill>
                  <a:srgbClr val="0066CC"/>
                </a:solidFill>
              </a:defRPr>
            </a:lvl1pPr>
          </a:lstStyle>
          <a:p>
            <a:fld id="{65C10F18-DBEA-4A8C-A6BD-DCE69084AB1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hdr="0" ftr="0" dt="0"/>
  <p:txStyles>
    <p:titleStyle>
      <a:lvl1pPr algn="l" rtl="0" eaLnBrk="0" fontAlgn="base" hangingPunct="0">
        <a:spcBef>
          <a:spcPct val="0"/>
        </a:spcBef>
        <a:spcAft>
          <a:spcPct val="0"/>
        </a:spcAft>
        <a:defRPr i="1">
          <a:solidFill>
            <a:schemeClr val="tx2"/>
          </a:solidFill>
          <a:latin typeface="+mj-lt"/>
          <a:ea typeface="+mj-ea"/>
          <a:cs typeface="+mj-cs"/>
        </a:defRPr>
      </a:lvl1pPr>
      <a:lvl2pPr algn="l" rtl="0" eaLnBrk="0" fontAlgn="base" hangingPunct="0">
        <a:spcBef>
          <a:spcPct val="0"/>
        </a:spcBef>
        <a:spcAft>
          <a:spcPct val="0"/>
        </a:spcAft>
        <a:defRPr i="1">
          <a:solidFill>
            <a:schemeClr val="tx2"/>
          </a:solidFill>
          <a:latin typeface="Arial" charset="0"/>
        </a:defRPr>
      </a:lvl2pPr>
      <a:lvl3pPr algn="l" rtl="0" eaLnBrk="0" fontAlgn="base" hangingPunct="0">
        <a:spcBef>
          <a:spcPct val="0"/>
        </a:spcBef>
        <a:spcAft>
          <a:spcPct val="0"/>
        </a:spcAft>
        <a:defRPr i="1">
          <a:solidFill>
            <a:schemeClr val="tx2"/>
          </a:solidFill>
          <a:latin typeface="Arial" charset="0"/>
        </a:defRPr>
      </a:lvl3pPr>
      <a:lvl4pPr algn="l" rtl="0" eaLnBrk="0" fontAlgn="base" hangingPunct="0">
        <a:spcBef>
          <a:spcPct val="0"/>
        </a:spcBef>
        <a:spcAft>
          <a:spcPct val="0"/>
        </a:spcAft>
        <a:defRPr i="1">
          <a:solidFill>
            <a:schemeClr val="tx2"/>
          </a:solidFill>
          <a:latin typeface="Arial" charset="0"/>
        </a:defRPr>
      </a:lvl4pPr>
      <a:lvl5pPr algn="l" rtl="0" eaLnBrk="0" fontAlgn="base" hangingPunct="0">
        <a:spcBef>
          <a:spcPct val="0"/>
        </a:spcBef>
        <a:spcAft>
          <a:spcPct val="0"/>
        </a:spcAft>
        <a:defRPr i="1">
          <a:solidFill>
            <a:schemeClr val="tx2"/>
          </a:solidFill>
          <a:latin typeface="Arial" charset="0"/>
        </a:defRPr>
      </a:lvl5pPr>
      <a:lvl6pPr marL="457200" algn="l" rtl="0" fontAlgn="base">
        <a:spcBef>
          <a:spcPct val="0"/>
        </a:spcBef>
        <a:spcAft>
          <a:spcPct val="0"/>
        </a:spcAft>
        <a:defRPr i="1">
          <a:solidFill>
            <a:schemeClr val="tx2"/>
          </a:solidFill>
          <a:latin typeface="Arial" charset="0"/>
        </a:defRPr>
      </a:lvl6pPr>
      <a:lvl7pPr marL="914400" algn="l" rtl="0" fontAlgn="base">
        <a:spcBef>
          <a:spcPct val="0"/>
        </a:spcBef>
        <a:spcAft>
          <a:spcPct val="0"/>
        </a:spcAft>
        <a:defRPr i="1">
          <a:solidFill>
            <a:schemeClr val="tx2"/>
          </a:solidFill>
          <a:latin typeface="Arial" charset="0"/>
        </a:defRPr>
      </a:lvl7pPr>
      <a:lvl8pPr marL="1371600" algn="l" rtl="0" fontAlgn="base">
        <a:spcBef>
          <a:spcPct val="0"/>
        </a:spcBef>
        <a:spcAft>
          <a:spcPct val="0"/>
        </a:spcAft>
        <a:defRPr i="1">
          <a:solidFill>
            <a:schemeClr val="tx2"/>
          </a:solidFill>
          <a:latin typeface="Arial" charset="0"/>
        </a:defRPr>
      </a:lvl8pPr>
      <a:lvl9pPr marL="1828800" algn="l" rtl="0" fontAlgn="base">
        <a:spcBef>
          <a:spcPct val="0"/>
        </a:spcBef>
        <a:spcAft>
          <a:spcPct val="0"/>
        </a:spcAft>
        <a:defRPr i="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1.bin"/><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12.bin"/><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oleObject" Target="../embeddings/oleObject7.bin"/><Relationship Id="rId17" Type="http://schemas.openxmlformats.org/officeDocument/2006/relationships/image" Target="../media/image9.png"/><Relationship Id="rId2" Type="http://schemas.openxmlformats.org/officeDocument/2006/relationships/oleObject" Target="../embeddings/oleObject2.bin"/><Relationship Id="rId16" Type="http://schemas.openxmlformats.org/officeDocument/2006/relationships/oleObject" Target="../embeddings/oleObject9.bin"/><Relationship Id="rId1" Type="http://schemas.openxmlformats.org/officeDocument/2006/relationships/slideLayout" Target="../slideLayouts/slideLayout12.xml"/><Relationship Id="rId6" Type="http://schemas.openxmlformats.org/officeDocument/2006/relationships/oleObject" Target="../embeddings/oleObject4.bin"/><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5.png"/><Relationship Id="rId1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0.bin"/><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4">
            <a:extLst>
              <a:ext uri="{FF2B5EF4-FFF2-40B4-BE49-F238E27FC236}">
                <a16:creationId xmlns:a16="http://schemas.microsoft.com/office/drawing/2014/main" id="{36E247AF-8D2A-EE8E-CBEA-74B3D943D9CB}"/>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7559E08-F9F9-49E1-9021-236648BE63C8}" type="slidenum">
              <a:rPr lang="en-US" altLang="en-US" b="0">
                <a:solidFill>
                  <a:srgbClr val="0066CC"/>
                </a:solidFill>
              </a:rPr>
              <a:pPr eaLnBrk="1" hangingPunct="1"/>
              <a:t>1</a:t>
            </a:fld>
            <a:endParaRPr lang="en-US" altLang="en-US" b="0">
              <a:solidFill>
                <a:srgbClr val="0066CC"/>
              </a:solidFill>
            </a:endParaRPr>
          </a:p>
        </p:txBody>
      </p:sp>
      <p:sp>
        <p:nvSpPr>
          <p:cNvPr id="2052" name="Text Box 4">
            <a:extLst>
              <a:ext uri="{FF2B5EF4-FFF2-40B4-BE49-F238E27FC236}">
                <a16:creationId xmlns:a16="http://schemas.microsoft.com/office/drawing/2014/main" id="{410CB3D1-6945-B523-086E-A2E6AEDD65A9}"/>
              </a:ext>
            </a:extLst>
          </p:cNvPr>
          <p:cNvSpPr txBox="1">
            <a:spLocks noChangeArrowheads="1"/>
          </p:cNvSpPr>
          <p:nvPr/>
        </p:nvSpPr>
        <p:spPr bwMode="auto">
          <a:xfrm>
            <a:off x="152400" y="1524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i="1"/>
              <a:t>Biochemistry 3070</a:t>
            </a:r>
          </a:p>
        </p:txBody>
      </p:sp>
      <p:graphicFrame>
        <p:nvGraphicFramePr>
          <p:cNvPr id="2053" name="Object 45">
            <a:extLst>
              <a:ext uri="{FF2B5EF4-FFF2-40B4-BE49-F238E27FC236}">
                <a16:creationId xmlns:a16="http://schemas.microsoft.com/office/drawing/2014/main" id="{76065F02-7230-11E6-8F90-02B6B7B0EE32}"/>
              </a:ext>
            </a:extLst>
          </p:cNvPr>
          <p:cNvGraphicFramePr>
            <a:graphicFrameLocks noChangeAspect="1"/>
          </p:cNvGraphicFramePr>
          <p:nvPr>
            <p:ph idx="1"/>
          </p:nvPr>
        </p:nvGraphicFramePr>
        <p:xfrm>
          <a:off x="1371600" y="2590800"/>
          <a:ext cx="6019800" cy="3910013"/>
        </p:xfrm>
        <a:graphic>
          <a:graphicData uri="http://schemas.openxmlformats.org/presentationml/2006/ole">
            <mc:AlternateContent xmlns:mc="http://schemas.openxmlformats.org/markup-compatibility/2006">
              <mc:Choice xmlns:v="urn:schemas-microsoft-com:vml" Requires="v">
                <p:oleObj name="Bitmap Image" r:id="rId3" imgW="8828571" imgH="5733333" progId="Paint.Picture">
                  <p:embed/>
                </p:oleObj>
              </mc:Choice>
              <mc:Fallback>
                <p:oleObj name="Bitmap Image" r:id="rId3" imgW="8828571" imgH="5733333" progId="Paint.Picture">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90800"/>
                        <a:ext cx="6019800" cy="3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10">
            <a:extLst>
              <a:ext uri="{FF2B5EF4-FFF2-40B4-BE49-F238E27FC236}">
                <a16:creationId xmlns:a16="http://schemas.microsoft.com/office/drawing/2014/main" id="{D192CBA4-2BB0-6F60-E5A3-6BD633C3506B}"/>
              </a:ext>
            </a:extLst>
          </p:cNvPr>
          <p:cNvSpPr txBox="1">
            <a:spLocks noChangeArrowheads="1"/>
          </p:cNvSpPr>
          <p:nvPr/>
        </p:nvSpPr>
        <p:spPr bwMode="auto">
          <a:xfrm>
            <a:off x="1981200" y="685800"/>
            <a:ext cx="4419600" cy="1801813"/>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85000"/>
              </a:lnSpc>
              <a:spcBef>
                <a:spcPct val="50000"/>
              </a:spcBef>
            </a:pPr>
            <a:r>
              <a:rPr lang="en-US" altLang="en-US" sz="4400" b="0" i="1">
                <a:solidFill>
                  <a:srgbClr val="FF0000"/>
                </a:solidFill>
              </a:rPr>
              <a:t>Hexose Monophosphate  Shunt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4A772BF4-8F64-5570-4824-50E40B7AF83C}"/>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091947A-DE5E-466E-A888-5B5EB9FFC28B}" type="slidenum">
              <a:rPr lang="en-US" altLang="en-US" b="0">
                <a:solidFill>
                  <a:srgbClr val="0066CC"/>
                </a:solidFill>
              </a:rPr>
              <a:pPr eaLnBrk="1" hangingPunct="1"/>
              <a:t>10</a:t>
            </a:fld>
            <a:endParaRPr lang="en-US" altLang="en-US" b="0">
              <a:solidFill>
                <a:srgbClr val="0066CC"/>
              </a:solidFill>
            </a:endParaRPr>
          </a:p>
        </p:txBody>
      </p:sp>
      <p:sp>
        <p:nvSpPr>
          <p:cNvPr id="11267" name="Rectangle 2">
            <a:extLst>
              <a:ext uri="{FF2B5EF4-FFF2-40B4-BE49-F238E27FC236}">
                <a16:creationId xmlns:a16="http://schemas.microsoft.com/office/drawing/2014/main" id="{86A611F0-157A-85D9-9CBA-25CC2EAF316D}"/>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11268" name="Rectangle 3">
            <a:extLst>
              <a:ext uri="{FF2B5EF4-FFF2-40B4-BE49-F238E27FC236}">
                <a16:creationId xmlns:a16="http://schemas.microsoft.com/office/drawing/2014/main" id="{00477576-956F-F3B7-454C-DE169017E80A}"/>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pic>
        <p:nvPicPr>
          <p:cNvPr id="11269" name="Picture 4">
            <a:extLst>
              <a:ext uri="{FF2B5EF4-FFF2-40B4-BE49-F238E27FC236}">
                <a16:creationId xmlns:a16="http://schemas.microsoft.com/office/drawing/2014/main" id="{5CCC8C70-A2CB-05DF-A114-9F9A68E7BE27}"/>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 y="3124200"/>
            <a:ext cx="8763000" cy="310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Text Box 6">
            <a:extLst>
              <a:ext uri="{FF2B5EF4-FFF2-40B4-BE49-F238E27FC236}">
                <a16:creationId xmlns:a16="http://schemas.microsoft.com/office/drawing/2014/main" id="{3BE7AE89-0479-C7C4-9AD8-5B1829B46D7E}"/>
              </a:ext>
            </a:extLst>
          </p:cNvPr>
          <p:cNvSpPr txBox="1">
            <a:spLocks noChangeArrowheads="1"/>
          </p:cNvSpPr>
          <p:nvPr/>
        </p:nvSpPr>
        <p:spPr bwMode="auto">
          <a:xfrm>
            <a:off x="228600" y="457200"/>
            <a:ext cx="8686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a:t>Finally, in another transketolase-catalyzed transfer of a C2-unit from a second molecule of xylulose-5-P to erythrose-4-P, another fructose-6-P is formed together with another glyceraldehyde-3-P.</a:t>
            </a:r>
          </a:p>
          <a:p>
            <a:pPr eaLnBrk="1" hangingPunct="1">
              <a:spcBef>
                <a:spcPct val="50000"/>
              </a:spcBef>
            </a:pPr>
            <a:r>
              <a:rPr lang="en-US" altLang="en-US" sz="2000" b="0"/>
              <a:t>These products are all part of the glycolytic pathway.  </a:t>
            </a:r>
          </a:p>
          <a:p>
            <a:pPr eaLnBrk="1" hangingPunct="1">
              <a:spcBef>
                <a:spcPct val="50000"/>
              </a:spcBef>
            </a:pPr>
            <a:r>
              <a:rPr lang="en-US" altLang="en-US" sz="2000" b="0"/>
              <a:t>Hence, the relatively few reactions in this hexose monophosphate shunt, provide for a variety of sugars with 3, 4, 5, 6, and 7 carbons.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BA9DAF56-3721-DDF1-7654-40267AD0297F}"/>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92952CA-8BA6-4197-9861-317A59CD6646}" type="slidenum">
              <a:rPr lang="en-US" altLang="en-US" b="0">
                <a:solidFill>
                  <a:srgbClr val="0066CC"/>
                </a:solidFill>
              </a:rPr>
              <a:pPr eaLnBrk="1" hangingPunct="1"/>
              <a:t>11</a:t>
            </a:fld>
            <a:endParaRPr lang="en-US" altLang="en-US" b="0">
              <a:solidFill>
                <a:srgbClr val="0066CC"/>
              </a:solidFill>
            </a:endParaRPr>
          </a:p>
        </p:txBody>
      </p:sp>
      <p:sp>
        <p:nvSpPr>
          <p:cNvPr id="12291" name="Rectangle 3">
            <a:extLst>
              <a:ext uri="{FF2B5EF4-FFF2-40B4-BE49-F238E27FC236}">
                <a16:creationId xmlns:a16="http://schemas.microsoft.com/office/drawing/2014/main" id="{5C9618C7-B156-9CA7-CB7D-29D2E4060987}"/>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graphicFrame>
        <p:nvGraphicFramePr>
          <p:cNvPr id="12292" name="Object 4">
            <a:extLst>
              <a:ext uri="{FF2B5EF4-FFF2-40B4-BE49-F238E27FC236}">
                <a16:creationId xmlns:a16="http://schemas.microsoft.com/office/drawing/2014/main" id="{4CE9C780-359E-C1A0-B0A6-966C850CB7CC}"/>
              </a:ext>
            </a:extLst>
          </p:cNvPr>
          <p:cNvGraphicFramePr>
            <a:graphicFrameLocks noChangeAspect="1"/>
          </p:cNvGraphicFramePr>
          <p:nvPr>
            <p:ph sz="half" idx="2"/>
          </p:nvPr>
        </p:nvGraphicFramePr>
        <p:xfrm>
          <a:off x="609600" y="0"/>
          <a:ext cx="7620000" cy="6800850"/>
        </p:xfrm>
        <a:graphic>
          <a:graphicData uri="http://schemas.openxmlformats.org/presentationml/2006/ole">
            <mc:AlternateContent xmlns:mc="http://schemas.openxmlformats.org/markup-compatibility/2006">
              <mc:Choice xmlns:v="urn:schemas-microsoft-com:vml" Requires="v">
                <p:oleObj name="Bitmap Image" r:id="rId2" imgW="6533333" imgH="6335009" progId="Paint.Picture">
                  <p:embed/>
                </p:oleObj>
              </mc:Choice>
              <mc:Fallback>
                <p:oleObj name="Bitmap Image" r:id="rId2" imgW="6533333" imgH="6335009"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762000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3C8804FD-CF32-2216-E7C4-68C729BDF3E8}"/>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2B0CB7A-2DCE-4BFC-AD40-410E88DA0DD9}" type="slidenum">
              <a:rPr lang="en-US" altLang="en-US" b="0">
                <a:solidFill>
                  <a:srgbClr val="0066CC"/>
                </a:solidFill>
              </a:rPr>
              <a:pPr eaLnBrk="1" hangingPunct="1"/>
              <a:t>12</a:t>
            </a:fld>
            <a:endParaRPr lang="en-US" altLang="en-US" b="0">
              <a:solidFill>
                <a:srgbClr val="0066CC"/>
              </a:solidFill>
            </a:endParaRPr>
          </a:p>
        </p:txBody>
      </p:sp>
      <p:sp>
        <p:nvSpPr>
          <p:cNvPr id="13315" name="Rectangle 2">
            <a:extLst>
              <a:ext uri="{FF2B5EF4-FFF2-40B4-BE49-F238E27FC236}">
                <a16:creationId xmlns:a16="http://schemas.microsoft.com/office/drawing/2014/main" id="{C79A1269-B514-1FC5-365B-D34B454DFBB8}"/>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13316" name="Rectangle 3">
            <a:extLst>
              <a:ext uri="{FF2B5EF4-FFF2-40B4-BE49-F238E27FC236}">
                <a16:creationId xmlns:a16="http://schemas.microsoft.com/office/drawing/2014/main" id="{71660B1A-61D3-9347-4E02-2D512DD1D51E}"/>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sp>
        <p:nvSpPr>
          <p:cNvPr id="13317" name="Text Box 4">
            <a:extLst>
              <a:ext uri="{FF2B5EF4-FFF2-40B4-BE49-F238E27FC236}">
                <a16:creationId xmlns:a16="http://schemas.microsoft.com/office/drawing/2014/main" id="{0A20E61C-DEA7-2268-2634-6D89EB81AE5A}"/>
              </a:ext>
            </a:extLst>
          </p:cNvPr>
          <p:cNvSpPr txBox="1">
            <a:spLocks noChangeArrowheads="1"/>
          </p:cNvSpPr>
          <p:nvPr/>
        </p:nvSpPr>
        <p:spPr bwMode="auto">
          <a:xfrm>
            <a:off x="381000" y="381000"/>
            <a:ext cx="8534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a:t>How can we tell which pathway (glycolysis or pentose shunt) is working in cells?</a:t>
            </a:r>
          </a:p>
          <a:p>
            <a:pPr eaLnBrk="1" hangingPunct="1">
              <a:spcBef>
                <a:spcPct val="50000"/>
              </a:spcBef>
            </a:pPr>
            <a:r>
              <a:rPr lang="en-US" altLang="en-US" sz="2000" b="0"/>
              <a:t>One unique and creative method is to prepare a single homogenate of the tissue and split it into two separate containers.  Glucose with different radioactive </a:t>
            </a:r>
            <a:r>
              <a:rPr lang="en-US" altLang="en-US" sz="2000" b="0" baseline="30000"/>
              <a:t>14</a:t>
            </a:r>
            <a:r>
              <a:rPr lang="en-US" altLang="en-US" sz="2000" b="0"/>
              <a:t>C isotopic labels are added to each praparation.</a:t>
            </a:r>
          </a:p>
          <a:p>
            <a:pPr eaLnBrk="1" hangingPunct="1">
              <a:spcBef>
                <a:spcPct val="50000"/>
              </a:spcBef>
            </a:pPr>
            <a:r>
              <a:rPr lang="en-US" altLang="en-US" sz="2000" b="0"/>
              <a:t>Glucose with a </a:t>
            </a:r>
            <a:r>
              <a:rPr lang="en-US" altLang="en-US" sz="2000" b="0" baseline="30000">
                <a:solidFill>
                  <a:srgbClr val="0033CC"/>
                </a:solidFill>
              </a:rPr>
              <a:t>14</a:t>
            </a:r>
            <a:r>
              <a:rPr lang="en-US" altLang="en-US" sz="2000" b="0">
                <a:solidFill>
                  <a:srgbClr val="0033CC"/>
                </a:solidFill>
              </a:rPr>
              <a:t>C label at carbon #1</a:t>
            </a:r>
            <a:r>
              <a:rPr lang="en-US" altLang="en-US" sz="2000" b="0"/>
              <a:t> is added to preparation.</a:t>
            </a:r>
          </a:p>
          <a:p>
            <a:pPr eaLnBrk="1" hangingPunct="1">
              <a:spcBef>
                <a:spcPct val="50000"/>
              </a:spcBef>
            </a:pPr>
            <a:r>
              <a:rPr lang="en-US" altLang="en-US" sz="2000" b="0"/>
              <a:t>Glucose with a </a:t>
            </a:r>
            <a:r>
              <a:rPr lang="en-US" altLang="en-US" sz="2000" b="0" baseline="30000">
                <a:solidFill>
                  <a:srgbClr val="CC0066"/>
                </a:solidFill>
              </a:rPr>
              <a:t>14</a:t>
            </a:r>
            <a:r>
              <a:rPr lang="en-US" altLang="en-US" sz="2000" b="0">
                <a:solidFill>
                  <a:srgbClr val="CC0066"/>
                </a:solidFill>
              </a:rPr>
              <a:t>C label at carbon #6</a:t>
            </a:r>
            <a:r>
              <a:rPr lang="en-US" altLang="en-US" sz="2000" b="0"/>
              <a:t> is added to the other preparation.</a:t>
            </a:r>
          </a:p>
          <a:p>
            <a:pPr eaLnBrk="1" hangingPunct="1">
              <a:spcBef>
                <a:spcPct val="50000"/>
              </a:spcBef>
            </a:pPr>
            <a:r>
              <a:rPr lang="en-US" altLang="en-US" sz="2000" b="0"/>
              <a:t>The </a:t>
            </a:r>
            <a:r>
              <a:rPr lang="en-US" altLang="en-US" sz="2000" b="0" u="sng"/>
              <a:t>rates</a:t>
            </a:r>
            <a:r>
              <a:rPr lang="en-US" altLang="en-US" sz="2000" b="0"/>
              <a:t> of </a:t>
            </a:r>
            <a:r>
              <a:rPr lang="en-US" altLang="en-US" sz="2000" b="0" baseline="30000"/>
              <a:t>14</a:t>
            </a:r>
            <a:r>
              <a:rPr lang="en-US" altLang="en-US" sz="2000" b="0"/>
              <a:t>CO</a:t>
            </a:r>
            <a:r>
              <a:rPr lang="en-US" altLang="en-US" sz="2000" b="0" baseline="-25000"/>
              <a:t>2</a:t>
            </a:r>
            <a:r>
              <a:rPr lang="en-US" altLang="en-US" sz="2000" b="0"/>
              <a:t> evolution signal which pathway if functioning.</a:t>
            </a:r>
            <a:endParaRPr lang="en-US" altLang="en-US" sz="2400" b="0"/>
          </a:p>
        </p:txBody>
      </p:sp>
      <p:sp>
        <p:nvSpPr>
          <p:cNvPr id="13318" name="Text Box 5">
            <a:extLst>
              <a:ext uri="{FF2B5EF4-FFF2-40B4-BE49-F238E27FC236}">
                <a16:creationId xmlns:a16="http://schemas.microsoft.com/office/drawing/2014/main" id="{9C11AB9B-E418-A8CC-72A4-E0A556A75E28}"/>
              </a:ext>
            </a:extLst>
          </p:cNvPr>
          <p:cNvSpPr txBox="1">
            <a:spLocks noChangeArrowheads="1"/>
          </p:cNvSpPr>
          <p:nvPr/>
        </p:nvSpPr>
        <p:spPr bwMode="auto">
          <a:xfrm>
            <a:off x="457200" y="3505200"/>
            <a:ext cx="8229600" cy="1031875"/>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000" i="1" u="sng">
                <a:solidFill>
                  <a:srgbClr val="0033CC"/>
                </a:solidFill>
              </a:rPr>
              <a:t>Questions:</a:t>
            </a:r>
          </a:p>
          <a:p>
            <a:pPr eaLnBrk="1" hangingPunct="1"/>
            <a:r>
              <a:rPr lang="en-US" altLang="en-US" sz="2000" i="1">
                <a:solidFill>
                  <a:srgbClr val="0033CC"/>
                </a:solidFill>
              </a:rPr>
              <a:t>1.  Explain the logic behind this experimental design.</a:t>
            </a:r>
          </a:p>
          <a:p>
            <a:pPr eaLnBrk="1" hangingPunct="1"/>
            <a:r>
              <a:rPr lang="en-US" altLang="en-US" sz="2000" i="1">
                <a:solidFill>
                  <a:srgbClr val="0033CC"/>
                </a:solidFill>
              </a:rPr>
              <a:t>2.  Describe the experimental results observed for each pathway.</a:t>
            </a:r>
            <a:endParaRPr lang="en-US" altLang="en-US" sz="2000">
              <a:solidFill>
                <a:srgbClr val="0033CC"/>
              </a:solidFill>
            </a:endParaRPr>
          </a:p>
        </p:txBody>
      </p:sp>
      <p:pic>
        <p:nvPicPr>
          <p:cNvPr id="13319" name="Picture 6">
            <a:extLst>
              <a:ext uri="{FF2B5EF4-FFF2-40B4-BE49-F238E27FC236}">
                <a16:creationId xmlns:a16="http://schemas.microsoft.com/office/drawing/2014/main" id="{CDB53090-5A10-0E60-93C4-B90D0821648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4610100"/>
            <a:ext cx="65532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0" name="Text Box 7">
            <a:extLst>
              <a:ext uri="{FF2B5EF4-FFF2-40B4-BE49-F238E27FC236}">
                <a16:creationId xmlns:a16="http://schemas.microsoft.com/office/drawing/2014/main" id="{351C10F2-2581-86E5-7A35-9ED96117D7AC}"/>
              </a:ext>
            </a:extLst>
          </p:cNvPr>
          <p:cNvSpPr txBox="1">
            <a:spLocks noChangeArrowheads="1"/>
          </p:cNvSpPr>
          <p:nvPr/>
        </p:nvSpPr>
        <p:spPr bwMode="auto">
          <a:xfrm>
            <a:off x="457200" y="4953000"/>
            <a:ext cx="14478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1400" i="1" u="sng"/>
              <a:t>Hint:</a:t>
            </a:r>
          </a:p>
          <a:p>
            <a:pPr eaLnBrk="1" hangingPunct="1">
              <a:spcBef>
                <a:spcPct val="50000"/>
              </a:spcBef>
            </a:pPr>
            <a:r>
              <a:rPr lang="en-US" altLang="en-US" sz="1400" i="1"/>
              <a:t>Consider the first few steps of this pathway.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5EDAE00F-92F6-2A8B-9E41-5EE673B96239}"/>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8D621E6-7787-4B2A-985F-93CA8F0F297B}" type="slidenum">
              <a:rPr lang="en-US" altLang="en-US" b="0">
                <a:solidFill>
                  <a:srgbClr val="0066CC"/>
                </a:solidFill>
              </a:rPr>
              <a:pPr eaLnBrk="1" hangingPunct="1"/>
              <a:t>13</a:t>
            </a:fld>
            <a:endParaRPr lang="en-US" altLang="en-US" b="0">
              <a:solidFill>
                <a:srgbClr val="0066CC"/>
              </a:solidFill>
            </a:endParaRPr>
          </a:p>
        </p:txBody>
      </p:sp>
      <p:pic>
        <p:nvPicPr>
          <p:cNvPr id="14339" name="Picture 5">
            <a:extLst>
              <a:ext uri="{FF2B5EF4-FFF2-40B4-BE49-F238E27FC236}">
                <a16:creationId xmlns:a16="http://schemas.microsoft.com/office/drawing/2014/main" id="{4E2B4218-3FAE-D6AD-FA1A-7127F861D75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16438" y="1828800"/>
            <a:ext cx="2014849"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2">
            <a:extLst>
              <a:ext uri="{FF2B5EF4-FFF2-40B4-BE49-F238E27FC236}">
                <a16:creationId xmlns:a16="http://schemas.microsoft.com/office/drawing/2014/main" id="{54571670-62C6-B168-B3CD-D0D4D476A820}"/>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14341" name="Rectangle 3">
            <a:extLst>
              <a:ext uri="{FF2B5EF4-FFF2-40B4-BE49-F238E27FC236}">
                <a16:creationId xmlns:a16="http://schemas.microsoft.com/office/drawing/2014/main" id="{D1C097CE-A1D8-DA18-02B8-265B4A3C8347}"/>
              </a:ext>
            </a:extLst>
          </p:cNvPr>
          <p:cNvSpPr>
            <a:spLocks noGrp="1" noChangeArrowheads="1"/>
          </p:cNvSpPr>
          <p:nvPr>
            <p:ph type="body" sz="half" idx="1"/>
          </p:nvPr>
        </p:nvSpPr>
        <p:spPr>
          <a:xfrm>
            <a:off x="457200" y="533400"/>
            <a:ext cx="6400800" cy="5791200"/>
          </a:xfrm>
        </p:spPr>
        <p:txBody>
          <a:bodyPr/>
          <a:lstStyle/>
          <a:p>
            <a:pPr eaLnBrk="1" hangingPunct="1">
              <a:buFontTx/>
              <a:buNone/>
            </a:pPr>
            <a:endParaRPr lang="en-US" altLang="en-US" sz="2800"/>
          </a:p>
          <a:p>
            <a:pPr eaLnBrk="1" hangingPunct="1">
              <a:buFontTx/>
              <a:buNone/>
            </a:pPr>
            <a:endParaRPr lang="en-US" altLang="en-US" sz="2800"/>
          </a:p>
        </p:txBody>
      </p:sp>
      <p:sp>
        <p:nvSpPr>
          <p:cNvPr id="14342" name="Text Box 4">
            <a:extLst>
              <a:ext uri="{FF2B5EF4-FFF2-40B4-BE49-F238E27FC236}">
                <a16:creationId xmlns:a16="http://schemas.microsoft.com/office/drawing/2014/main" id="{D59CFAB7-D74F-2F8E-365B-D8D011FC8C07}"/>
              </a:ext>
            </a:extLst>
          </p:cNvPr>
          <p:cNvSpPr txBox="1">
            <a:spLocks noChangeArrowheads="1"/>
          </p:cNvSpPr>
          <p:nvPr/>
        </p:nvSpPr>
        <p:spPr bwMode="auto">
          <a:xfrm>
            <a:off x="457200" y="533400"/>
            <a:ext cx="6477000" cy="607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100" b="0" dirty="0"/>
              <a:t>Glucose-6-P dehydrogenase, the first enzyme in the hexose monophosphate shunt, is an important enzyme for healthy cells, especially in the circulatory system.</a:t>
            </a:r>
          </a:p>
          <a:p>
            <a:pPr eaLnBrk="1" hangingPunct="1">
              <a:spcBef>
                <a:spcPct val="50000"/>
              </a:spcBef>
            </a:pPr>
            <a:r>
              <a:rPr lang="en-US" altLang="en-US" sz="2100" b="0" dirty="0"/>
              <a:t>Defects or deficiency of this enzyme leads to reduced levels of NADPH.</a:t>
            </a:r>
          </a:p>
          <a:p>
            <a:pPr eaLnBrk="1" hangingPunct="1">
              <a:spcBef>
                <a:spcPct val="50000"/>
              </a:spcBef>
            </a:pPr>
            <a:r>
              <a:rPr lang="en-US" altLang="en-US" sz="2100" b="0" dirty="0"/>
              <a:t>An important reductive role for NADPH is to maintain glutathione in a reduced state.  Reduced glutathione (GSH) is a tripeptide that contains cysteine.  The reduced, free –SH group is necessary to help combat reactive oxygen species (ROS) often present in cells.</a:t>
            </a:r>
          </a:p>
          <a:p>
            <a:pPr eaLnBrk="1" hangingPunct="1">
              <a:spcBef>
                <a:spcPct val="50000"/>
              </a:spcBef>
            </a:pPr>
            <a:r>
              <a:rPr lang="en-US" altLang="en-US" sz="2100" b="0" dirty="0"/>
              <a:t>One example is erythrocytes, which lack mitochondria and depend completely upon the shunt for their supply of reducing power.  Low supplies of NADPH weaken erythrocytes, making them more susceptible to damage from ROS or general oxidation.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1049329B-43AF-C846-B50C-A5B7ECF2701C}"/>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324F695-73D2-40AF-8B56-DAAA7D7DAC72}" type="slidenum">
              <a:rPr lang="en-US" altLang="en-US" b="0">
                <a:solidFill>
                  <a:srgbClr val="0066CC"/>
                </a:solidFill>
              </a:rPr>
              <a:pPr eaLnBrk="1" hangingPunct="1"/>
              <a:t>14</a:t>
            </a:fld>
            <a:endParaRPr lang="en-US" altLang="en-US" b="0">
              <a:solidFill>
                <a:srgbClr val="0066CC"/>
              </a:solidFill>
            </a:endParaRPr>
          </a:p>
        </p:txBody>
      </p:sp>
      <p:sp>
        <p:nvSpPr>
          <p:cNvPr id="15363" name="Rectangle 2">
            <a:extLst>
              <a:ext uri="{FF2B5EF4-FFF2-40B4-BE49-F238E27FC236}">
                <a16:creationId xmlns:a16="http://schemas.microsoft.com/office/drawing/2014/main" id="{6243BA6A-51FA-43E1-60CB-711EB5AC855E}"/>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15364" name="Rectangle 3">
            <a:extLst>
              <a:ext uri="{FF2B5EF4-FFF2-40B4-BE49-F238E27FC236}">
                <a16:creationId xmlns:a16="http://schemas.microsoft.com/office/drawing/2014/main" id="{8539C9C4-3858-A744-AC46-2947C60CCD53}"/>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sp>
        <p:nvSpPr>
          <p:cNvPr id="15365" name="Text Box 4">
            <a:extLst>
              <a:ext uri="{FF2B5EF4-FFF2-40B4-BE49-F238E27FC236}">
                <a16:creationId xmlns:a16="http://schemas.microsoft.com/office/drawing/2014/main" id="{5385EF49-E3CA-91A6-DEFA-F1D1178B27FA}"/>
              </a:ext>
            </a:extLst>
          </p:cNvPr>
          <p:cNvSpPr txBox="1">
            <a:spLocks noChangeArrowheads="1"/>
          </p:cNvSpPr>
          <p:nvPr/>
        </p:nvSpPr>
        <p:spPr bwMode="auto">
          <a:xfrm>
            <a:off x="457200" y="381000"/>
            <a:ext cx="5105400" cy="61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a:t>During construction of the Panama Canal (1904-1914) and the nearby Madden Dam, which stores additional water for the locks (completed in 1935), </a:t>
            </a:r>
            <a:r>
              <a:rPr lang="en-US" altLang="en-US" sz="2400" b="0" i="1"/>
              <a:t>falciparum</a:t>
            </a:r>
            <a:r>
              <a:rPr lang="en-US" altLang="en-US" sz="2400" b="0"/>
              <a:t> malaria was a major problem for workers.  This stimulated researchers to find a medicine to help those afflicted. </a:t>
            </a:r>
          </a:p>
          <a:p>
            <a:pPr eaLnBrk="1" hangingPunct="1">
              <a:spcBef>
                <a:spcPct val="50000"/>
              </a:spcBef>
            </a:pPr>
            <a:r>
              <a:rPr lang="en-US" altLang="en-US" sz="2400" b="0"/>
              <a:t>An antimalarial drug, pamaquine, was introduced in 1926 to help combate this parasitic disease.  Pamaquine is a </a:t>
            </a:r>
            <a:r>
              <a:rPr lang="en-US" altLang="en-US" sz="2400" b="0">
                <a:solidFill>
                  <a:srgbClr val="0033CC"/>
                </a:solidFill>
              </a:rPr>
              <a:t>purine glucoside</a:t>
            </a:r>
            <a:r>
              <a:rPr lang="en-US" altLang="en-US" sz="2400" b="0"/>
              <a:t> (initially isolated from fava beans) that is capable of generating peroxides.</a:t>
            </a:r>
          </a:p>
        </p:txBody>
      </p:sp>
      <p:graphicFrame>
        <p:nvGraphicFramePr>
          <p:cNvPr id="15366" name="Object 5">
            <a:extLst>
              <a:ext uri="{FF2B5EF4-FFF2-40B4-BE49-F238E27FC236}">
                <a16:creationId xmlns:a16="http://schemas.microsoft.com/office/drawing/2014/main" id="{71F5AB8C-A441-4829-FE14-F1E9B51AFF3E}"/>
              </a:ext>
            </a:extLst>
          </p:cNvPr>
          <p:cNvGraphicFramePr>
            <a:graphicFrameLocks noChangeAspect="1"/>
          </p:cNvGraphicFramePr>
          <p:nvPr>
            <p:ph sz="half" idx="2"/>
          </p:nvPr>
        </p:nvGraphicFramePr>
        <p:xfrm>
          <a:off x="5562600" y="533400"/>
          <a:ext cx="3379788" cy="5562600"/>
        </p:xfrm>
        <a:graphic>
          <a:graphicData uri="http://schemas.openxmlformats.org/presentationml/2006/ole">
            <mc:AlternateContent xmlns:mc="http://schemas.openxmlformats.org/markup-compatibility/2006">
              <mc:Choice xmlns:v="urn:schemas-microsoft-com:vml" Requires="v">
                <p:oleObj name="Bitmap Image" r:id="rId2" imgW="3238952" imgH="5334745" progId="Paint.Picture">
                  <p:embed/>
                </p:oleObj>
              </mc:Choice>
              <mc:Fallback>
                <p:oleObj name="Bitmap Image" r:id="rId2" imgW="3238952" imgH="5334745" progId="Paint.Pictur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33400"/>
                        <a:ext cx="337978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4BBBC60C-148A-A932-A859-92B71171551D}"/>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554ECF2-1482-4940-B497-B81BC6D5B473}" type="slidenum">
              <a:rPr lang="en-US" altLang="en-US" b="0">
                <a:solidFill>
                  <a:srgbClr val="0066CC"/>
                </a:solidFill>
              </a:rPr>
              <a:pPr eaLnBrk="1" hangingPunct="1"/>
              <a:t>15</a:t>
            </a:fld>
            <a:endParaRPr lang="en-US" altLang="en-US" b="0">
              <a:solidFill>
                <a:srgbClr val="0066CC"/>
              </a:solidFill>
            </a:endParaRPr>
          </a:p>
        </p:txBody>
      </p:sp>
      <p:sp>
        <p:nvSpPr>
          <p:cNvPr id="16387" name="Rectangle 2">
            <a:extLst>
              <a:ext uri="{FF2B5EF4-FFF2-40B4-BE49-F238E27FC236}">
                <a16:creationId xmlns:a16="http://schemas.microsoft.com/office/drawing/2014/main" id="{AC66A9A7-ED5F-903E-5D44-A8FD55EE1A70}"/>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16388" name="Rectangle 3">
            <a:extLst>
              <a:ext uri="{FF2B5EF4-FFF2-40B4-BE49-F238E27FC236}">
                <a16:creationId xmlns:a16="http://schemas.microsoft.com/office/drawing/2014/main" id="{B5B0AB9F-850A-B096-1153-497175507858}"/>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sp>
        <p:nvSpPr>
          <p:cNvPr id="16389" name="Text Box 4">
            <a:extLst>
              <a:ext uri="{FF2B5EF4-FFF2-40B4-BE49-F238E27FC236}">
                <a16:creationId xmlns:a16="http://schemas.microsoft.com/office/drawing/2014/main" id="{80FD842B-A170-67F7-CB61-DDE49A70086B}"/>
              </a:ext>
            </a:extLst>
          </p:cNvPr>
          <p:cNvSpPr txBox="1">
            <a:spLocks noChangeArrowheads="1"/>
          </p:cNvSpPr>
          <p:nvPr/>
        </p:nvSpPr>
        <p:spPr bwMode="auto">
          <a:xfrm>
            <a:off x="457200" y="533400"/>
            <a:ext cx="8458200"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300" b="0" dirty="0"/>
              <a:t>Severe side effects were observed in a small percentage of subjects who took the drug: their urine turned black, jaundice developed, and their hematocrits dropped sharply.  In some cases, massive destruction of red blood cells caused death.</a:t>
            </a:r>
          </a:p>
          <a:p>
            <a:pPr eaLnBrk="1" hangingPunct="1">
              <a:spcBef>
                <a:spcPct val="50000"/>
              </a:spcBef>
            </a:pPr>
            <a:r>
              <a:rPr lang="en-US" altLang="en-US" sz="2300" b="0" dirty="0"/>
              <a:t>Thirty years later, these symptoms were linked to a deficiency of glucose-6-P dehydrogenase and associated low levels of NADPH.  NADPH is needed to maintain reduced GSH which in turn serves as a </a:t>
            </a:r>
            <a:r>
              <a:rPr lang="en-US" altLang="en-US" sz="2300" b="0" dirty="0" err="1"/>
              <a:t>sulfydryl</a:t>
            </a:r>
            <a:r>
              <a:rPr lang="en-US" altLang="en-US" sz="2300" b="0" dirty="0"/>
              <a:t> buffer that maintains the cysteine residues of hemoglobin and other erythrocyte proteins in the reduced state.  Reduced GSH also is needed to keep hemoglobin in the ferrous state and detoxify peroxides in cells.  </a:t>
            </a:r>
          </a:p>
          <a:p>
            <a:pPr eaLnBrk="1" hangingPunct="1">
              <a:spcBef>
                <a:spcPct val="50000"/>
              </a:spcBef>
            </a:pPr>
            <a:r>
              <a:rPr lang="en-US" altLang="en-US" sz="2300" b="0" dirty="0"/>
              <a:t>Those lacking an ample supply of NADPH (and subsequently reduced GSH) suffer the resulting side effects of the peroxide-generating activity of the pamaquine.</a:t>
            </a:r>
            <a:r>
              <a:rPr lang="en-US" altLang="en-US" sz="2000" b="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B0FC5C77-BAA0-BB97-9623-2FB2DD26B72E}"/>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7079866-DFF2-4729-A2A8-3D6034E84673}" type="slidenum">
              <a:rPr lang="en-US" altLang="en-US" b="0">
                <a:solidFill>
                  <a:srgbClr val="0066CC"/>
                </a:solidFill>
              </a:rPr>
              <a:pPr eaLnBrk="1" hangingPunct="1"/>
              <a:t>16</a:t>
            </a:fld>
            <a:endParaRPr lang="en-US" altLang="en-US" b="0">
              <a:solidFill>
                <a:srgbClr val="0066CC"/>
              </a:solidFill>
            </a:endParaRPr>
          </a:p>
        </p:txBody>
      </p:sp>
      <p:sp>
        <p:nvSpPr>
          <p:cNvPr id="17411" name="Rectangle 2">
            <a:extLst>
              <a:ext uri="{FF2B5EF4-FFF2-40B4-BE49-F238E27FC236}">
                <a16:creationId xmlns:a16="http://schemas.microsoft.com/office/drawing/2014/main" id="{A78C2872-E658-9885-8CF4-07269633BDDB}"/>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17412" name="Rectangle 3">
            <a:extLst>
              <a:ext uri="{FF2B5EF4-FFF2-40B4-BE49-F238E27FC236}">
                <a16:creationId xmlns:a16="http://schemas.microsoft.com/office/drawing/2014/main" id="{C29C6146-1368-297F-6EDE-040D55BCEBBE}"/>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dirty="0"/>
          </a:p>
          <a:p>
            <a:pPr eaLnBrk="1" hangingPunct="1">
              <a:buFontTx/>
              <a:buNone/>
            </a:pPr>
            <a:endParaRPr lang="en-US" altLang="en-US" sz="2800" dirty="0"/>
          </a:p>
        </p:txBody>
      </p:sp>
      <p:sp>
        <p:nvSpPr>
          <p:cNvPr id="17413" name="Text Box 4">
            <a:extLst>
              <a:ext uri="{FF2B5EF4-FFF2-40B4-BE49-F238E27FC236}">
                <a16:creationId xmlns:a16="http://schemas.microsoft.com/office/drawing/2014/main" id="{546A4D43-44A2-46FD-4D79-4EC528FFC7C5}"/>
              </a:ext>
            </a:extLst>
          </p:cNvPr>
          <p:cNvSpPr txBox="1">
            <a:spLocks noChangeArrowheads="1"/>
          </p:cNvSpPr>
          <p:nvPr/>
        </p:nvSpPr>
        <p:spPr bwMode="auto">
          <a:xfrm>
            <a:off x="381000" y="685800"/>
            <a:ext cx="8610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dirty="0"/>
              <a:t>In an interesting turnabout, this same genetic trait can be advantageous for people living in malarial infested regions of the world.  The </a:t>
            </a:r>
            <a:r>
              <a:rPr lang="en-US" altLang="en-US" sz="2400" b="0" i="1" dirty="0"/>
              <a:t>falciparum malaria</a:t>
            </a:r>
            <a:r>
              <a:rPr lang="en-US" altLang="en-US" sz="2400" b="0" dirty="0"/>
              <a:t> parasite requires reduced GSH and the products of the hexose monophosphate shunt to survive.  </a:t>
            </a:r>
          </a:p>
          <a:p>
            <a:pPr eaLnBrk="1" hangingPunct="1">
              <a:spcBef>
                <a:spcPct val="50000"/>
              </a:spcBef>
            </a:pPr>
            <a:r>
              <a:rPr lang="en-US" altLang="en-US" sz="2400" b="0" dirty="0"/>
              <a:t>Approximately 11% of Americans of African heritage have a deficiency in glucose-6-P dehydrogenase.  This deficiency is actually a protection mechanism against malarial infection.</a:t>
            </a:r>
          </a:p>
          <a:p>
            <a:pPr eaLnBrk="1" hangingPunct="1">
              <a:spcBef>
                <a:spcPct val="50000"/>
              </a:spcBef>
            </a:pPr>
            <a:r>
              <a:rPr lang="en-US" altLang="en-US" sz="2400" b="0" dirty="0"/>
              <a:t>This selective advantage shows up at higher frequency among populations where malaria historically has been a recurring problem, especially in equatorial regions of the world.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FC0E-A51E-DD22-07F3-2053F18EA7AE}"/>
              </a:ext>
            </a:extLst>
          </p:cNvPr>
          <p:cNvSpPr>
            <a:spLocks noGrp="1"/>
          </p:cNvSpPr>
          <p:nvPr>
            <p:ph type="title"/>
          </p:nvPr>
        </p:nvSpPr>
        <p:spPr/>
        <p:txBody>
          <a:bodyPr/>
          <a:lstStyle/>
          <a:p>
            <a:r>
              <a:rPr lang="en-US" altLang="en-US" sz="1800" b="0" dirty="0"/>
              <a:t>glucose-6-P dehydrogenase deficiency map </a:t>
            </a:r>
            <a:endParaRPr lang="en-US" dirty="0"/>
          </a:p>
        </p:txBody>
      </p:sp>
      <p:sp>
        <p:nvSpPr>
          <p:cNvPr id="4" name="Slide Number Placeholder 3">
            <a:extLst>
              <a:ext uri="{FF2B5EF4-FFF2-40B4-BE49-F238E27FC236}">
                <a16:creationId xmlns:a16="http://schemas.microsoft.com/office/drawing/2014/main" id="{A2C14020-38F3-C7B3-C054-3AAA22A92926}"/>
              </a:ext>
            </a:extLst>
          </p:cNvPr>
          <p:cNvSpPr>
            <a:spLocks noGrp="1"/>
          </p:cNvSpPr>
          <p:nvPr>
            <p:ph type="sldNum" sz="quarter" idx="11"/>
          </p:nvPr>
        </p:nvSpPr>
        <p:spPr/>
        <p:txBody>
          <a:bodyPr/>
          <a:lstStyle/>
          <a:p>
            <a:fld id="{E4E81930-AF7C-44DD-AC56-00DF8AC71007}" type="slidenum">
              <a:rPr lang="en-US" altLang="en-US" smtClean="0"/>
              <a:pPr/>
              <a:t>17</a:t>
            </a:fld>
            <a:endParaRPr lang="en-US" altLang="en-US"/>
          </a:p>
        </p:txBody>
      </p:sp>
      <p:pic>
        <p:nvPicPr>
          <p:cNvPr id="13" name="Content Placeholder 12">
            <a:extLst>
              <a:ext uri="{FF2B5EF4-FFF2-40B4-BE49-F238E27FC236}">
                <a16:creationId xmlns:a16="http://schemas.microsoft.com/office/drawing/2014/main" id="{E756D351-1790-9AA5-D9E1-CE402AA91EC6}"/>
              </a:ext>
            </a:extLst>
          </p:cNvPr>
          <p:cNvPicPr>
            <a:picLocks noGrp="1" noChangeAspect="1"/>
          </p:cNvPicPr>
          <p:nvPr>
            <p:ph idx="1"/>
          </p:nvPr>
        </p:nvPicPr>
        <p:blipFill>
          <a:blip r:embed="rId2"/>
          <a:stretch>
            <a:fillRect/>
          </a:stretch>
        </p:blipFill>
        <p:spPr>
          <a:xfrm>
            <a:off x="457200" y="1066800"/>
            <a:ext cx="8229600" cy="3891637"/>
          </a:xfrm>
        </p:spPr>
      </p:pic>
    </p:spTree>
    <p:extLst>
      <p:ext uri="{BB962C8B-B14F-4D97-AF65-F5344CB8AC3E}">
        <p14:creationId xmlns:p14="http://schemas.microsoft.com/office/powerpoint/2010/main" val="1767807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048047D0-5ECF-50A8-08BA-FBB55E570124}"/>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BE6DC51-4C66-4368-89CF-7E08981F7AD7}" type="slidenum">
              <a:rPr lang="en-US" altLang="en-US" b="0">
                <a:solidFill>
                  <a:srgbClr val="0066CC"/>
                </a:solidFill>
              </a:rPr>
              <a:pPr eaLnBrk="1" hangingPunct="1"/>
              <a:t>18</a:t>
            </a:fld>
            <a:endParaRPr lang="en-US" altLang="en-US" b="0">
              <a:solidFill>
                <a:srgbClr val="0066CC"/>
              </a:solidFill>
            </a:endParaRPr>
          </a:p>
        </p:txBody>
      </p:sp>
      <p:sp>
        <p:nvSpPr>
          <p:cNvPr id="18435" name="Rectangle 2">
            <a:extLst>
              <a:ext uri="{FF2B5EF4-FFF2-40B4-BE49-F238E27FC236}">
                <a16:creationId xmlns:a16="http://schemas.microsoft.com/office/drawing/2014/main" id="{DE406BF8-97F2-0174-EB57-BF60ED07D666}"/>
              </a:ext>
            </a:extLst>
          </p:cNvPr>
          <p:cNvSpPr>
            <a:spLocks noGrp="1" noChangeArrowheads="1"/>
          </p:cNvSpPr>
          <p:nvPr>
            <p:ph type="title"/>
          </p:nvPr>
        </p:nvSpPr>
        <p:spPr/>
        <p:txBody>
          <a:bodyPr/>
          <a:lstStyle/>
          <a:p>
            <a:pPr eaLnBrk="1" hangingPunct="1"/>
            <a:endParaRPr lang="en-US" altLang="en-US"/>
          </a:p>
        </p:txBody>
      </p:sp>
      <p:sp>
        <p:nvSpPr>
          <p:cNvPr id="18436" name="Rectangle 3">
            <a:extLst>
              <a:ext uri="{FF2B5EF4-FFF2-40B4-BE49-F238E27FC236}">
                <a16:creationId xmlns:a16="http://schemas.microsoft.com/office/drawing/2014/main" id="{558DD4CE-741C-0E22-08D5-935EF331DB83}"/>
              </a:ext>
            </a:extLst>
          </p:cNvPr>
          <p:cNvSpPr>
            <a:spLocks noGrp="1" noChangeArrowheads="1"/>
          </p:cNvSpPr>
          <p:nvPr>
            <p:ph type="body" idx="1"/>
          </p:nvPr>
        </p:nvSpPr>
        <p:spPr>
          <a:xfrm>
            <a:off x="533400" y="1371600"/>
            <a:ext cx="7924800" cy="5257800"/>
          </a:xfrm>
        </p:spPr>
        <p:txBody>
          <a:bodyPr/>
          <a:lstStyle/>
          <a:p>
            <a:pPr algn="ctr" eaLnBrk="1" hangingPunct="1">
              <a:lnSpc>
                <a:spcPct val="80000"/>
              </a:lnSpc>
              <a:buFontTx/>
              <a:buNone/>
            </a:pPr>
            <a:r>
              <a:rPr lang="en-US" altLang="en-US" i="1"/>
              <a:t>End of Lecture Slides </a:t>
            </a:r>
          </a:p>
          <a:p>
            <a:pPr algn="ctr" eaLnBrk="1" hangingPunct="1">
              <a:lnSpc>
                <a:spcPct val="80000"/>
              </a:lnSpc>
              <a:buFontTx/>
              <a:buNone/>
            </a:pPr>
            <a:r>
              <a:rPr lang="en-US" altLang="en-US" i="1"/>
              <a:t>for</a:t>
            </a:r>
          </a:p>
          <a:p>
            <a:pPr algn="ctr" eaLnBrk="1" hangingPunct="1">
              <a:lnSpc>
                <a:spcPct val="80000"/>
              </a:lnSpc>
              <a:buFontTx/>
              <a:buNone/>
            </a:pPr>
            <a:r>
              <a:rPr lang="en-US" altLang="en-US" i="1"/>
              <a:t>Hexose Monophosphate Shunt</a:t>
            </a:r>
          </a:p>
          <a:p>
            <a:pPr eaLnBrk="1" hangingPunct="1">
              <a:lnSpc>
                <a:spcPct val="80000"/>
              </a:lnSpc>
              <a:buFontTx/>
              <a:buNone/>
            </a:pPr>
            <a:endParaRPr lang="en-US" altLang="en-US" i="1"/>
          </a:p>
          <a:p>
            <a:pPr eaLnBrk="1" hangingPunct="1">
              <a:lnSpc>
                <a:spcPct val="80000"/>
              </a:lnSpc>
              <a:buFontTx/>
              <a:buNone/>
            </a:pPr>
            <a:endParaRPr lang="en-US" altLang="en-US" i="1"/>
          </a:p>
          <a:p>
            <a:pPr eaLnBrk="1" hangingPunct="1">
              <a:lnSpc>
                <a:spcPct val="80000"/>
              </a:lnSpc>
              <a:buFontTx/>
              <a:buNone/>
            </a:pPr>
            <a:endParaRPr lang="en-US" altLang="en-US" i="1"/>
          </a:p>
          <a:p>
            <a:pPr eaLnBrk="1" hangingPunct="1">
              <a:lnSpc>
                <a:spcPct val="80000"/>
              </a:lnSpc>
              <a:buFontTx/>
              <a:buNone/>
            </a:pPr>
            <a:endParaRPr lang="en-US" altLang="en-US" i="1"/>
          </a:p>
          <a:p>
            <a:pPr eaLnBrk="1" hangingPunct="1">
              <a:lnSpc>
                <a:spcPct val="80000"/>
              </a:lnSpc>
              <a:buFontTx/>
              <a:buNone/>
            </a:pPr>
            <a:endParaRPr lang="en-US" altLang="en-US" i="1"/>
          </a:p>
          <a:p>
            <a:pPr eaLnBrk="1" hangingPunct="1">
              <a:lnSpc>
                <a:spcPct val="80000"/>
              </a:lnSpc>
              <a:buFontTx/>
              <a:buNone/>
            </a:pPr>
            <a:endParaRPr lang="en-US" altLang="en-US" i="1"/>
          </a:p>
          <a:p>
            <a:pPr eaLnBrk="1" hangingPunct="1">
              <a:lnSpc>
                <a:spcPct val="80000"/>
              </a:lnSpc>
              <a:buFontTx/>
              <a:buNone/>
            </a:pPr>
            <a:endParaRPr lang="en-US" altLang="en-US" i="1"/>
          </a:p>
          <a:p>
            <a:pPr eaLnBrk="1" hangingPunct="1">
              <a:lnSpc>
                <a:spcPct val="80000"/>
              </a:lnSpc>
              <a:buFontTx/>
              <a:buNone/>
            </a:pPr>
            <a:r>
              <a:rPr lang="en-US" altLang="en-US" sz="1400" i="1"/>
              <a:t>Credits:  Many of the diagrams used in these slides were taken from Stryer, et.al, Biochemistry, 5</a:t>
            </a:r>
            <a:r>
              <a:rPr lang="en-US" altLang="en-US" sz="1400" i="1" baseline="30000"/>
              <a:t>th</a:t>
            </a:r>
            <a:r>
              <a:rPr lang="en-US" altLang="en-US" sz="1400" i="1"/>
              <a:t> Ed., Freeman Press  (in our course textbook) and from prior editions of this text.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3074" name="Slide Number Placeholder 6">
            <a:extLst>
              <a:ext uri="{FF2B5EF4-FFF2-40B4-BE49-F238E27FC236}">
                <a16:creationId xmlns:a16="http://schemas.microsoft.com/office/drawing/2014/main" id="{776130C5-7441-6298-2AC6-8CC605B62B6E}"/>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6C6EAD7-86DB-4E71-9CBD-BF0FBE04EF08}" type="slidenum">
              <a:rPr lang="en-US" altLang="en-US" b="0">
                <a:solidFill>
                  <a:srgbClr val="0066CC"/>
                </a:solidFill>
              </a:rPr>
              <a:pPr eaLnBrk="1" hangingPunct="1"/>
              <a:t>2</a:t>
            </a:fld>
            <a:endParaRPr lang="en-US" altLang="en-US" b="0">
              <a:solidFill>
                <a:srgbClr val="0066CC"/>
              </a:solidFill>
            </a:endParaRPr>
          </a:p>
        </p:txBody>
      </p:sp>
      <p:sp>
        <p:nvSpPr>
          <p:cNvPr id="3075" name="Rectangle 4">
            <a:extLst>
              <a:ext uri="{FF2B5EF4-FFF2-40B4-BE49-F238E27FC236}">
                <a16:creationId xmlns:a16="http://schemas.microsoft.com/office/drawing/2014/main" id="{97BA4A85-178C-28C6-E030-59C7872ED74B}"/>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3076" name="Rectangle 7">
            <a:extLst>
              <a:ext uri="{FF2B5EF4-FFF2-40B4-BE49-F238E27FC236}">
                <a16:creationId xmlns:a16="http://schemas.microsoft.com/office/drawing/2014/main" id="{991E0636-2B1D-A996-3F97-6FDB92CBEA71}"/>
              </a:ext>
            </a:extLst>
          </p:cNvPr>
          <p:cNvSpPr>
            <a:spLocks noGrp="1" noChangeArrowheads="1"/>
          </p:cNvSpPr>
          <p:nvPr>
            <p:ph type="body" sz="half" idx="1"/>
          </p:nvPr>
        </p:nvSpPr>
        <p:spPr/>
        <p:txBody>
          <a:bodyPr/>
          <a:lstStyle/>
          <a:p>
            <a:pPr eaLnBrk="1" hangingPunct="1">
              <a:buFontTx/>
              <a:buNone/>
            </a:pPr>
            <a:endParaRPr lang="en-US" altLang="en-US" sz="2800"/>
          </a:p>
          <a:p>
            <a:pPr eaLnBrk="1" hangingPunct="1">
              <a:buFontTx/>
              <a:buNone/>
            </a:pPr>
            <a:endParaRPr lang="en-US" altLang="en-US" sz="2800"/>
          </a:p>
        </p:txBody>
      </p:sp>
      <p:graphicFrame>
        <p:nvGraphicFramePr>
          <p:cNvPr id="3077" name="Object 10">
            <a:extLst>
              <a:ext uri="{FF2B5EF4-FFF2-40B4-BE49-F238E27FC236}">
                <a16:creationId xmlns:a16="http://schemas.microsoft.com/office/drawing/2014/main" id="{230E8F01-AEF6-3920-B37C-7AABB7FA526C}"/>
              </a:ext>
            </a:extLst>
          </p:cNvPr>
          <p:cNvGraphicFramePr>
            <a:graphicFrameLocks noChangeAspect="1"/>
          </p:cNvGraphicFramePr>
          <p:nvPr>
            <p:ph sz="quarter" idx="2"/>
          </p:nvPr>
        </p:nvGraphicFramePr>
        <p:xfrm>
          <a:off x="503238" y="1905000"/>
          <a:ext cx="1201737" cy="1752600"/>
        </p:xfrm>
        <a:graphic>
          <a:graphicData uri="http://schemas.openxmlformats.org/presentationml/2006/ole">
            <mc:AlternateContent xmlns:mc="http://schemas.openxmlformats.org/markup-compatibility/2006">
              <mc:Choice xmlns:v="urn:schemas-microsoft-com:vml" Requires="v">
                <p:oleObj name="Bitmap Image" r:id="rId2" imgW="1019048" imgH="1486107" progId="Paint.Picture">
                  <p:embed/>
                </p:oleObj>
              </mc:Choice>
              <mc:Fallback>
                <p:oleObj name="Bitmap Image" r:id="rId2" imgW="1019048" imgH="1486107" progId="Paint.Picture">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1905000"/>
                        <a:ext cx="120173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Text Box 9">
            <a:extLst>
              <a:ext uri="{FF2B5EF4-FFF2-40B4-BE49-F238E27FC236}">
                <a16:creationId xmlns:a16="http://schemas.microsoft.com/office/drawing/2014/main" id="{7B21A5D2-05C9-9D46-4D95-600554696C03}"/>
              </a:ext>
            </a:extLst>
          </p:cNvPr>
          <p:cNvSpPr txBox="1">
            <a:spLocks noChangeArrowheads="1"/>
          </p:cNvSpPr>
          <p:nvPr/>
        </p:nvSpPr>
        <p:spPr bwMode="auto">
          <a:xfrm>
            <a:off x="457200" y="457200"/>
            <a:ext cx="8229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a:t>Biological systems utilize a variety of simple sugars which must be synthesized by the cell.</a:t>
            </a:r>
          </a:p>
          <a:p>
            <a:pPr eaLnBrk="1" hangingPunct="1">
              <a:spcBef>
                <a:spcPct val="50000"/>
              </a:spcBef>
            </a:pPr>
            <a:r>
              <a:rPr lang="en-US" altLang="en-US" sz="2000" b="0"/>
              <a:t>These sugars range in carbon number from C</a:t>
            </a:r>
            <a:r>
              <a:rPr lang="en-US" altLang="en-US" sz="2000" b="0" baseline="-25000"/>
              <a:t>3</a:t>
            </a:r>
            <a:r>
              <a:rPr lang="en-US" altLang="en-US" sz="2000" b="0"/>
              <a:t> to C</a:t>
            </a:r>
            <a:r>
              <a:rPr lang="en-US" altLang="en-US" sz="2000" b="0" baseline="-25000"/>
              <a:t>7</a:t>
            </a:r>
            <a:r>
              <a:rPr lang="en-US" altLang="en-US" sz="2000" b="0"/>
              <a:t>:</a:t>
            </a:r>
          </a:p>
        </p:txBody>
      </p:sp>
      <p:graphicFrame>
        <p:nvGraphicFramePr>
          <p:cNvPr id="3079" name="Object 12">
            <a:extLst>
              <a:ext uri="{FF2B5EF4-FFF2-40B4-BE49-F238E27FC236}">
                <a16:creationId xmlns:a16="http://schemas.microsoft.com/office/drawing/2014/main" id="{EB5B7B3E-FFC1-6428-EDF6-AE427A955128}"/>
              </a:ext>
            </a:extLst>
          </p:cNvPr>
          <p:cNvGraphicFramePr>
            <a:graphicFrameLocks noChangeAspect="1"/>
          </p:cNvGraphicFramePr>
          <p:nvPr>
            <p:ph sz="quarter" idx="3"/>
          </p:nvPr>
        </p:nvGraphicFramePr>
        <p:xfrm>
          <a:off x="1295400" y="4267200"/>
          <a:ext cx="1087438" cy="1752600"/>
        </p:xfrm>
        <a:graphic>
          <a:graphicData uri="http://schemas.openxmlformats.org/presentationml/2006/ole">
            <mc:AlternateContent xmlns:mc="http://schemas.openxmlformats.org/markup-compatibility/2006">
              <mc:Choice xmlns:v="urn:schemas-microsoft-com:vml" Requires="v">
                <p:oleObj name="Bitmap Image" r:id="rId4" imgW="980952" imgH="1580952" progId="Paint.Picture">
                  <p:embed/>
                </p:oleObj>
              </mc:Choice>
              <mc:Fallback>
                <p:oleObj name="Bitmap Image" r:id="rId4" imgW="980952" imgH="1580952" progId="Paint.Picture">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267200"/>
                        <a:ext cx="10874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14">
            <a:extLst>
              <a:ext uri="{FF2B5EF4-FFF2-40B4-BE49-F238E27FC236}">
                <a16:creationId xmlns:a16="http://schemas.microsoft.com/office/drawing/2014/main" id="{9BECCB83-BC5D-A809-613E-D80E9524E044}"/>
              </a:ext>
            </a:extLst>
          </p:cNvPr>
          <p:cNvGraphicFramePr>
            <a:graphicFrameLocks noChangeAspect="1"/>
          </p:cNvGraphicFramePr>
          <p:nvPr/>
        </p:nvGraphicFramePr>
        <p:xfrm>
          <a:off x="5562600" y="1905000"/>
          <a:ext cx="1146175" cy="1752600"/>
        </p:xfrm>
        <a:graphic>
          <a:graphicData uri="http://schemas.openxmlformats.org/presentationml/2006/ole">
            <mc:AlternateContent xmlns:mc="http://schemas.openxmlformats.org/markup-compatibility/2006">
              <mc:Choice xmlns:v="urn:schemas-microsoft-com:vml" Requires="v">
                <p:oleObj name="Bitmap Image" r:id="rId6" imgW="1028844" imgH="1571844" progId="Paint.Picture">
                  <p:embed/>
                </p:oleObj>
              </mc:Choice>
              <mc:Fallback>
                <p:oleObj name="Bitmap Image" r:id="rId6" imgW="1028844" imgH="1571844" progId="Paint.Picture">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905000"/>
                        <a:ext cx="11461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15">
            <a:extLst>
              <a:ext uri="{FF2B5EF4-FFF2-40B4-BE49-F238E27FC236}">
                <a16:creationId xmlns:a16="http://schemas.microsoft.com/office/drawing/2014/main" id="{57B3ACB5-D36A-3668-EDEB-0B5DD08D97D1}"/>
              </a:ext>
            </a:extLst>
          </p:cNvPr>
          <p:cNvGraphicFramePr>
            <a:graphicFrameLocks noChangeAspect="1"/>
          </p:cNvGraphicFramePr>
          <p:nvPr/>
        </p:nvGraphicFramePr>
        <p:xfrm>
          <a:off x="6934200" y="1752600"/>
          <a:ext cx="1074738" cy="1981200"/>
        </p:xfrm>
        <a:graphic>
          <a:graphicData uri="http://schemas.openxmlformats.org/presentationml/2006/ole">
            <mc:AlternateContent xmlns:mc="http://schemas.openxmlformats.org/markup-compatibility/2006">
              <mc:Choice xmlns:v="urn:schemas-microsoft-com:vml" Requires="v">
                <p:oleObj name="Bitmap Image" r:id="rId8" imgW="971686" imgH="1790476" progId="Paint.Picture">
                  <p:embed/>
                </p:oleObj>
              </mc:Choice>
              <mc:Fallback>
                <p:oleObj name="Bitmap Image" r:id="rId8" imgW="971686" imgH="1790476" progId="Paint.Picture">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1752600"/>
                        <a:ext cx="107473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6">
            <a:extLst>
              <a:ext uri="{FF2B5EF4-FFF2-40B4-BE49-F238E27FC236}">
                <a16:creationId xmlns:a16="http://schemas.microsoft.com/office/drawing/2014/main" id="{579D69CF-8CCA-9EBC-9C8F-794707EF3319}"/>
              </a:ext>
            </a:extLst>
          </p:cNvPr>
          <p:cNvGraphicFramePr>
            <a:graphicFrameLocks noChangeAspect="1"/>
          </p:cNvGraphicFramePr>
          <p:nvPr/>
        </p:nvGraphicFramePr>
        <p:xfrm>
          <a:off x="4038600" y="4419600"/>
          <a:ext cx="1047750" cy="1704975"/>
        </p:xfrm>
        <a:graphic>
          <a:graphicData uri="http://schemas.openxmlformats.org/presentationml/2006/ole">
            <mc:AlternateContent xmlns:mc="http://schemas.openxmlformats.org/markup-compatibility/2006">
              <mc:Choice xmlns:v="urn:schemas-microsoft-com:vml" Requires="v">
                <p:oleObj name="Bitmap Image" r:id="rId10" imgW="1047619" imgH="1704762" progId="Paint.Picture">
                  <p:embed/>
                </p:oleObj>
              </mc:Choice>
              <mc:Fallback>
                <p:oleObj name="Bitmap Image" r:id="rId10" imgW="1047619" imgH="1704762" progId="Paint.Picture">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4419600"/>
                        <a:ext cx="10477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3" name="Object 17">
            <a:extLst>
              <a:ext uri="{FF2B5EF4-FFF2-40B4-BE49-F238E27FC236}">
                <a16:creationId xmlns:a16="http://schemas.microsoft.com/office/drawing/2014/main" id="{E31B6DAC-52EA-45C5-655F-C316B2D9E98C}"/>
              </a:ext>
            </a:extLst>
          </p:cNvPr>
          <p:cNvGraphicFramePr>
            <a:graphicFrameLocks noChangeAspect="1"/>
          </p:cNvGraphicFramePr>
          <p:nvPr/>
        </p:nvGraphicFramePr>
        <p:xfrm>
          <a:off x="6934200" y="4368800"/>
          <a:ext cx="1019175" cy="1962150"/>
        </p:xfrm>
        <a:graphic>
          <a:graphicData uri="http://schemas.openxmlformats.org/presentationml/2006/ole">
            <mc:AlternateContent xmlns:mc="http://schemas.openxmlformats.org/markup-compatibility/2006">
              <mc:Choice xmlns:v="urn:schemas-microsoft-com:vml" Requires="v">
                <p:oleObj name="Bitmap Image" r:id="rId12" imgW="1019048" imgH="1961905" progId="Paint.Picture">
                  <p:embed/>
                </p:oleObj>
              </mc:Choice>
              <mc:Fallback>
                <p:oleObj name="Bitmap Image" r:id="rId12" imgW="1019048" imgH="1961905" progId="Paint.Picture">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4368800"/>
                        <a:ext cx="10191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8">
            <a:extLst>
              <a:ext uri="{FF2B5EF4-FFF2-40B4-BE49-F238E27FC236}">
                <a16:creationId xmlns:a16="http://schemas.microsoft.com/office/drawing/2014/main" id="{9555FC4A-E687-3634-E7AC-FD5E05B876D5}"/>
              </a:ext>
            </a:extLst>
          </p:cNvPr>
          <p:cNvGraphicFramePr>
            <a:graphicFrameLocks noChangeAspect="1"/>
          </p:cNvGraphicFramePr>
          <p:nvPr/>
        </p:nvGraphicFramePr>
        <p:xfrm>
          <a:off x="1905000" y="1905000"/>
          <a:ext cx="1438275" cy="1752600"/>
        </p:xfrm>
        <a:graphic>
          <a:graphicData uri="http://schemas.openxmlformats.org/presentationml/2006/ole">
            <mc:AlternateContent xmlns:mc="http://schemas.openxmlformats.org/markup-compatibility/2006">
              <mc:Choice xmlns:v="urn:schemas-microsoft-com:vml" Requires="v">
                <p:oleObj name="Bitmap Image" r:id="rId14" imgW="1171429" imgH="1428949" progId="Paint.Picture">
                  <p:embed/>
                </p:oleObj>
              </mc:Choice>
              <mc:Fallback>
                <p:oleObj name="Bitmap Image" r:id="rId14" imgW="1171429" imgH="1428949" progId="Paint.Picture">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1905000"/>
                        <a:ext cx="14382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9">
            <a:extLst>
              <a:ext uri="{FF2B5EF4-FFF2-40B4-BE49-F238E27FC236}">
                <a16:creationId xmlns:a16="http://schemas.microsoft.com/office/drawing/2014/main" id="{21873F54-B18B-AEA5-FE31-E172787F4297}"/>
              </a:ext>
            </a:extLst>
          </p:cNvPr>
          <p:cNvGraphicFramePr>
            <a:graphicFrameLocks noChangeAspect="1"/>
          </p:cNvGraphicFramePr>
          <p:nvPr/>
        </p:nvGraphicFramePr>
        <p:xfrm>
          <a:off x="4114800" y="1905000"/>
          <a:ext cx="1209675" cy="1752600"/>
        </p:xfrm>
        <a:graphic>
          <a:graphicData uri="http://schemas.openxmlformats.org/presentationml/2006/ole">
            <mc:AlternateContent xmlns:mc="http://schemas.openxmlformats.org/markup-compatibility/2006">
              <mc:Choice xmlns:v="urn:schemas-microsoft-com:vml" Requires="v">
                <p:oleObj name="Bitmap Image" r:id="rId16" imgW="1571844" imgH="2276793" progId="Paint.Picture">
                  <p:embed/>
                </p:oleObj>
              </mc:Choice>
              <mc:Fallback>
                <p:oleObj name="Bitmap Image" r:id="rId16" imgW="1571844" imgH="2276793" progId="Paint.Picture">
                  <p:embed/>
                  <p:pic>
                    <p:nvPicPr>
                      <p:cNvPr id="0"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4800" y="1905000"/>
                        <a:ext cx="12096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6" name="Rectangle 20">
            <a:extLst>
              <a:ext uri="{FF2B5EF4-FFF2-40B4-BE49-F238E27FC236}">
                <a16:creationId xmlns:a16="http://schemas.microsoft.com/office/drawing/2014/main" id="{02A49006-1C40-06E3-1847-59EDC94DFD4D}"/>
              </a:ext>
            </a:extLst>
          </p:cNvPr>
          <p:cNvSpPr>
            <a:spLocks noChangeArrowheads="1"/>
          </p:cNvSpPr>
          <p:nvPr/>
        </p:nvSpPr>
        <p:spPr bwMode="auto">
          <a:xfrm>
            <a:off x="1066800" y="4191000"/>
            <a:ext cx="1524000" cy="2362200"/>
          </a:xfrm>
          <a:prstGeom prst="rect">
            <a:avLst/>
          </a:prstGeom>
          <a:solidFill>
            <a:schemeClr val="accent1">
              <a:alpha val="0"/>
            </a:scheme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en-US"/>
          </a:p>
        </p:txBody>
      </p:sp>
      <p:sp>
        <p:nvSpPr>
          <p:cNvPr id="3087" name="Text Box 21">
            <a:extLst>
              <a:ext uri="{FF2B5EF4-FFF2-40B4-BE49-F238E27FC236}">
                <a16:creationId xmlns:a16="http://schemas.microsoft.com/office/drawing/2014/main" id="{2E327084-198F-19A8-B0F5-692B8CE4E5DE}"/>
              </a:ext>
            </a:extLst>
          </p:cNvPr>
          <p:cNvSpPr txBox="1">
            <a:spLocks noChangeArrowheads="1"/>
          </p:cNvSpPr>
          <p:nvPr/>
        </p:nvSpPr>
        <p:spPr bwMode="auto">
          <a:xfrm>
            <a:off x="1524000" y="6096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a:t>C</a:t>
            </a:r>
            <a:r>
              <a:rPr lang="en-US" altLang="en-US" baseline="-25000"/>
              <a:t>4</a:t>
            </a:r>
          </a:p>
        </p:txBody>
      </p:sp>
      <p:sp>
        <p:nvSpPr>
          <p:cNvPr id="3088" name="Rectangle 23">
            <a:extLst>
              <a:ext uri="{FF2B5EF4-FFF2-40B4-BE49-F238E27FC236}">
                <a16:creationId xmlns:a16="http://schemas.microsoft.com/office/drawing/2014/main" id="{F7B0BD97-C196-E594-D05B-ED36DE33BE4C}"/>
              </a:ext>
            </a:extLst>
          </p:cNvPr>
          <p:cNvSpPr>
            <a:spLocks noChangeArrowheads="1"/>
          </p:cNvSpPr>
          <p:nvPr/>
        </p:nvSpPr>
        <p:spPr bwMode="auto">
          <a:xfrm>
            <a:off x="3810000" y="4216400"/>
            <a:ext cx="1524000" cy="2362200"/>
          </a:xfrm>
          <a:prstGeom prst="rect">
            <a:avLst/>
          </a:prstGeom>
          <a:solidFill>
            <a:schemeClr val="accent1">
              <a:alpha val="0"/>
            </a:scheme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en-US"/>
          </a:p>
        </p:txBody>
      </p:sp>
      <p:sp>
        <p:nvSpPr>
          <p:cNvPr id="3089" name="Rectangle 24">
            <a:extLst>
              <a:ext uri="{FF2B5EF4-FFF2-40B4-BE49-F238E27FC236}">
                <a16:creationId xmlns:a16="http://schemas.microsoft.com/office/drawing/2014/main" id="{2C519D99-0FDE-771A-FE5E-4B3128A567F3}"/>
              </a:ext>
            </a:extLst>
          </p:cNvPr>
          <p:cNvSpPr>
            <a:spLocks noChangeArrowheads="1"/>
          </p:cNvSpPr>
          <p:nvPr/>
        </p:nvSpPr>
        <p:spPr bwMode="auto">
          <a:xfrm>
            <a:off x="6705600" y="4267200"/>
            <a:ext cx="1524000" cy="2438400"/>
          </a:xfrm>
          <a:prstGeom prst="rect">
            <a:avLst/>
          </a:prstGeom>
          <a:solidFill>
            <a:schemeClr val="accent1">
              <a:alpha val="0"/>
            </a:scheme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en-US"/>
          </a:p>
        </p:txBody>
      </p:sp>
      <p:sp>
        <p:nvSpPr>
          <p:cNvPr id="3090" name="Text Box 25">
            <a:extLst>
              <a:ext uri="{FF2B5EF4-FFF2-40B4-BE49-F238E27FC236}">
                <a16:creationId xmlns:a16="http://schemas.microsoft.com/office/drawing/2014/main" id="{E080DFE1-47F2-CFAC-FC2A-93915EBA1F39}"/>
              </a:ext>
            </a:extLst>
          </p:cNvPr>
          <p:cNvSpPr txBox="1">
            <a:spLocks noChangeArrowheads="1"/>
          </p:cNvSpPr>
          <p:nvPr/>
        </p:nvSpPr>
        <p:spPr bwMode="auto">
          <a:xfrm>
            <a:off x="4267200" y="6172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a:t>C</a:t>
            </a:r>
            <a:r>
              <a:rPr lang="en-US" altLang="en-US" baseline="-25000"/>
              <a:t>6</a:t>
            </a:r>
          </a:p>
        </p:txBody>
      </p:sp>
      <p:sp>
        <p:nvSpPr>
          <p:cNvPr id="3091" name="Text Box 26">
            <a:extLst>
              <a:ext uri="{FF2B5EF4-FFF2-40B4-BE49-F238E27FC236}">
                <a16:creationId xmlns:a16="http://schemas.microsoft.com/office/drawing/2014/main" id="{6C42CEBC-AF4D-2AC6-481C-81239162F6B4}"/>
              </a:ext>
            </a:extLst>
          </p:cNvPr>
          <p:cNvSpPr txBox="1">
            <a:spLocks noChangeArrowheads="1"/>
          </p:cNvSpPr>
          <p:nvPr/>
        </p:nvSpPr>
        <p:spPr bwMode="auto">
          <a:xfrm>
            <a:off x="7162800" y="6324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a:t>C</a:t>
            </a:r>
            <a:r>
              <a:rPr lang="en-US" altLang="en-US" baseline="-25000"/>
              <a:t>7</a:t>
            </a:r>
          </a:p>
        </p:txBody>
      </p:sp>
      <p:sp>
        <p:nvSpPr>
          <p:cNvPr id="3092" name="Rectangle 27">
            <a:extLst>
              <a:ext uri="{FF2B5EF4-FFF2-40B4-BE49-F238E27FC236}">
                <a16:creationId xmlns:a16="http://schemas.microsoft.com/office/drawing/2014/main" id="{130098D1-876C-F929-2C4D-12E560390D40}"/>
              </a:ext>
            </a:extLst>
          </p:cNvPr>
          <p:cNvSpPr>
            <a:spLocks noChangeArrowheads="1"/>
          </p:cNvSpPr>
          <p:nvPr/>
        </p:nvSpPr>
        <p:spPr bwMode="auto">
          <a:xfrm>
            <a:off x="304800" y="1676400"/>
            <a:ext cx="3276600" cy="2362200"/>
          </a:xfrm>
          <a:prstGeom prst="rect">
            <a:avLst/>
          </a:prstGeom>
          <a:solidFill>
            <a:schemeClr val="accent1">
              <a:alpha val="0"/>
            </a:scheme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en-US"/>
          </a:p>
        </p:txBody>
      </p:sp>
      <p:sp>
        <p:nvSpPr>
          <p:cNvPr id="3093" name="Rectangle 28">
            <a:extLst>
              <a:ext uri="{FF2B5EF4-FFF2-40B4-BE49-F238E27FC236}">
                <a16:creationId xmlns:a16="http://schemas.microsoft.com/office/drawing/2014/main" id="{DEB3DF87-337A-BF30-15CC-8205D088B345}"/>
              </a:ext>
            </a:extLst>
          </p:cNvPr>
          <p:cNvSpPr>
            <a:spLocks noChangeArrowheads="1"/>
          </p:cNvSpPr>
          <p:nvPr/>
        </p:nvSpPr>
        <p:spPr bwMode="auto">
          <a:xfrm>
            <a:off x="3886200" y="1676400"/>
            <a:ext cx="4343400" cy="2362200"/>
          </a:xfrm>
          <a:prstGeom prst="rect">
            <a:avLst/>
          </a:prstGeom>
          <a:solidFill>
            <a:schemeClr val="accent1">
              <a:alpha val="0"/>
            </a:scheme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en-US"/>
          </a:p>
        </p:txBody>
      </p:sp>
      <p:sp>
        <p:nvSpPr>
          <p:cNvPr id="3094" name="Text Box 29">
            <a:extLst>
              <a:ext uri="{FF2B5EF4-FFF2-40B4-BE49-F238E27FC236}">
                <a16:creationId xmlns:a16="http://schemas.microsoft.com/office/drawing/2014/main" id="{27595DDC-C53F-7D1E-395E-CE3B1C01E603}"/>
              </a:ext>
            </a:extLst>
          </p:cNvPr>
          <p:cNvSpPr txBox="1">
            <a:spLocks noChangeArrowheads="1"/>
          </p:cNvSpPr>
          <p:nvPr/>
        </p:nvSpPr>
        <p:spPr bwMode="auto">
          <a:xfrm>
            <a:off x="1524000" y="3657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a:t>C</a:t>
            </a:r>
            <a:r>
              <a:rPr lang="en-US" altLang="en-US" baseline="-25000"/>
              <a:t>3</a:t>
            </a:r>
          </a:p>
        </p:txBody>
      </p:sp>
      <p:sp>
        <p:nvSpPr>
          <p:cNvPr id="3095" name="Text Box 30">
            <a:extLst>
              <a:ext uri="{FF2B5EF4-FFF2-40B4-BE49-F238E27FC236}">
                <a16:creationId xmlns:a16="http://schemas.microsoft.com/office/drawing/2014/main" id="{43F4A638-2B42-CE01-A18C-152D15865F70}"/>
              </a:ext>
            </a:extLst>
          </p:cNvPr>
          <p:cNvSpPr txBox="1">
            <a:spLocks noChangeArrowheads="1"/>
          </p:cNvSpPr>
          <p:nvPr/>
        </p:nvSpPr>
        <p:spPr bwMode="auto">
          <a:xfrm>
            <a:off x="5854700" y="3657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a:t>C</a:t>
            </a:r>
            <a:r>
              <a:rPr lang="en-US" altLang="en-US" baseline="-25000"/>
              <a:t>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69AAC391-23DE-392F-DBA9-D632ED4682EA}"/>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51FBA2D-73DF-491A-B8D5-2F2F877A50BF}" type="slidenum">
              <a:rPr lang="en-US" altLang="en-US" b="0">
                <a:solidFill>
                  <a:srgbClr val="0066CC"/>
                </a:solidFill>
              </a:rPr>
              <a:pPr eaLnBrk="1" hangingPunct="1"/>
              <a:t>3</a:t>
            </a:fld>
            <a:endParaRPr lang="en-US" altLang="en-US" b="0">
              <a:solidFill>
                <a:srgbClr val="0066CC"/>
              </a:solidFill>
            </a:endParaRPr>
          </a:p>
        </p:txBody>
      </p:sp>
      <p:sp>
        <p:nvSpPr>
          <p:cNvPr id="4099" name="Rectangle 2">
            <a:extLst>
              <a:ext uri="{FF2B5EF4-FFF2-40B4-BE49-F238E27FC236}">
                <a16:creationId xmlns:a16="http://schemas.microsoft.com/office/drawing/2014/main" id="{09636947-227D-EE63-2FFA-9D23FDC09637}"/>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4100" name="Rectangle 3">
            <a:extLst>
              <a:ext uri="{FF2B5EF4-FFF2-40B4-BE49-F238E27FC236}">
                <a16:creationId xmlns:a16="http://schemas.microsoft.com/office/drawing/2014/main" id="{DE1FFF3B-323C-7DB4-ABC3-CEF008B929F1}"/>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sp>
        <p:nvSpPr>
          <p:cNvPr id="4101" name="Text Box 4">
            <a:extLst>
              <a:ext uri="{FF2B5EF4-FFF2-40B4-BE49-F238E27FC236}">
                <a16:creationId xmlns:a16="http://schemas.microsoft.com/office/drawing/2014/main" id="{D156C3E5-DE4D-3BAA-6388-E015C43EF431}"/>
              </a:ext>
            </a:extLst>
          </p:cNvPr>
          <p:cNvSpPr txBox="1">
            <a:spLocks noChangeArrowheads="1"/>
          </p:cNvSpPr>
          <p:nvPr/>
        </p:nvSpPr>
        <p:spPr bwMode="auto">
          <a:xfrm>
            <a:off x="533400" y="457200"/>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a:t>In addition to the need for these sugars, the cell also needs an ample supply of NADPH for many cellular processes:</a:t>
            </a:r>
            <a:endParaRPr lang="en-US" altLang="en-US" sz="2000" b="0"/>
          </a:p>
        </p:txBody>
      </p:sp>
      <p:pic>
        <p:nvPicPr>
          <p:cNvPr id="4102" name="Picture 5">
            <a:extLst>
              <a:ext uri="{FF2B5EF4-FFF2-40B4-BE49-F238E27FC236}">
                <a16:creationId xmlns:a16="http://schemas.microsoft.com/office/drawing/2014/main" id="{F2ECCC6D-9407-A87B-7DC4-07C4A3A700B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1306513"/>
            <a:ext cx="53340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FDBA4B71-915C-99A9-23EF-AD462B4DE25F}"/>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76BF673-EA05-4CA8-A4B3-50702E8DE27E}" type="slidenum">
              <a:rPr lang="en-US" altLang="en-US" b="0">
                <a:solidFill>
                  <a:srgbClr val="0066CC"/>
                </a:solidFill>
              </a:rPr>
              <a:pPr eaLnBrk="1" hangingPunct="1"/>
              <a:t>4</a:t>
            </a:fld>
            <a:endParaRPr lang="en-US" altLang="en-US" b="0">
              <a:solidFill>
                <a:srgbClr val="0066CC"/>
              </a:solidFill>
            </a:endParaRPr>
          </a:p>
        </p:txBody>
      </p:sp>
      <p:sp>
        <p:nvSpPr>
          <p:cNvPr id="5123" name="Rectangle 2">
            <a:extLst>
              <a:ext uri="{FF2B5EF4-FFF2-40B4-BE49-F238E27FC236}">
                <a16:creationId xmlns:a16="http://schemas.microsoft.com/office/drawing/2014/main" id="{3D6C9254-C27F-FB11-8EC5-BF8A7655E936}"/>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5124" name="Rectangle 3">
            <a:extLst>
              <a:ext uri="{FF2B5EF4-FFF2-40B4-BE49-F238E27FC236}">
                <a16:creationId xmlns:a16="http://schemas.microsoft.com/office/drawing/2014/main" id="{9ED01060-711C-6A5F-A584-8A9C66EC53AA}"/>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sp>
        <p:nvSpPr>
          <p:cNvPr id="5125" name="Text Box 4">
            <a:extLst>
              <a:ext uri="{FF2B5EF4-FFF2-40B4-BE49-F238E27FC236}">
                <a16:creationId xmlns:a16="http://schemas.microsoft.com/office/drawing/2014/main" id="{DDB805FB-6E18-3943-072B-161D55DAB8F9}"/>
              </a:ext>
            </a:extLst>
          </p:cNvPr>
          <p:cNvSpPr txBox="1">
            <a:spLocks noChangeArrowheads="1"/>
          </p:cNvSpPr>
          <p:nvPr/>
        </p:nvSpPr>
        <p:spPr bwMode="auto">
          <a:xfrm>
            <a:off x="533400" y="457200"/>
            <a:ext cx="8382000" cy="586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a:t>A unique pathway fills both these needs (sugar variety and NADPH supply).  This pathway has a variety of names associated with it:</a:t>
            </a:r>
          </a:p>
          <a:p>
            <a:pPr eaLnBrk="1" hangingPunct="1">
              <a:spcBef>
                <a:spcPct val="50000"/>
              </a:spcBef>
            </a:pPr>
            <a:r>
              <a:rPr lang="en-US" altLang="en-US" sz="2000" b="0"/>
              <a:t>	“</a:t>
            </a:r>
            <a:r>
              <a:rPr lang="en-US" altLang="en-US" sz="2800" b="0" i="1">
                <a:solidFill>
                  <a:srgbClr val="0000FF"/>
                </a:solidFill>
              </a:rPr>
              <a:t>Pentose Phosphate Pathway,”</a:t>
            </a:r>
          </a:p>
          <a:p>
            <a:pPr eaLnBrk="1" hangingPunct="1">
              <a:spcBef>
                <a:spcPct val="50000"/>
              </a:spcBef>
            </a:pPr>
            <a:r>
              <a:rPr lang="en-US" altLang="en-US" sz="2800" b="0" i="1">
                <a:solidFill>
                  <a:srgbClr val="0000FF"/>
                </a:solidFill>
              </a:rPr>
              <a:t>	“Hexose Monophosphate Shunt,” </a:t>
            </a:r>
            <a:r>
              <a:rPr lang="en-US" altLang="en-US" sz="2800" b="0" i="1"/>
              <a:t>or simply</a:t>
            </a:r>
          </a:p>
          <a:p>
            <a:pPr eaLnBrk="1" hangingPunct="1">
              <a:spcBef>
                <a:spcPct val="50000"/>
              </a:spcBef>
            </a:pPr>
            <a:r>
              <a:rPr lang="en-US" altLang="en-US" sz="2800" b="0" i="1">
                <a:solidFill>
                  <a:srgbClr val="0000FF"/>
                </a:solidFill>
              </a:rPr>
              <a:t>	“Phosphate Shunt”</a:t>
            </a:r>
          </a:p>
          <a:p>
            <a:pPr eaLnBrk="1" hangingPunct="1">
              <a:spcBef>
                <a:spcPct val="50000"/>
              </a:spcBef>
            </a:pPr>
            <a:r>
              <a:rPr lang="en-US" altLang="en-US" sz="2800" b="0"/>
              <a:t>The reactions of this pathway occur in the cytoplasm of almost all cells.</a:t>
            </a:r>
          </a:p>
          <a:p>
            <a:pPr eaLnBrk="1" hangingPunct="1">
              <a:spcBef>
                <a:spcPct val="50000"/>
              </a:spcBef>
            </a:pPr>
            <a:r>
              <a:rPr lang="en-US" altLang="en-US" sz="2800" b="0"/>
              <a:t>Because copious amounts of NADPH are needed for fatty acid synthesis, this pathway is particularly active in adipose tissues.</a:t>
            </a:r>
            <a:r>
              <a:rPr lang="en-US" altLang="en-US" sz="2400" b="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29C43794-137A-3BFD-E8B0-74382AB5780F}"/>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ABD9028-E856-478E-BF69-5717C7588F5A}" type="slidenum">
              <a:rPr lang="en-US" altLang="en-US" b="0">
                <a:solidFill>
                  <a:srgbClr val="0066CC"/>
                </a:solidFill>
              </a:rPr>
              <a:pPr eaLnBrk="1" hangingPunct="1"/>
              <a:t>5</a:t>
            </a:fld>
            <a:endParaRPr lang="en-US" altLang="en-US" b="0">
              <a:solidFill>
                <a:srgbClr val="0066CC"/>
              </a:solidFill>
            </a:endParaRPr>
          </a:p>
        </p:txBody>
      </p:sp>
      <p:sp>
        <p:nvSpPr>
          <p:cNvPr id="6147" name="Rectangle 2">
            <a:extLst>
              <a:ext uri="{FF2B5EF4-FFF2-40B4-BE49-F238E27FC236}">
                <a16:creationId xmlns:a16="http://schemas.microsoft.com/office/drawing/2014/main" id="{F2FE2C44-14ED-AFE6-3CE0-F7CB662222B4}"/>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6148" name="Rectangle 3">
            <a:extLst>
              <a:ext uri="{FF2B5EF4-FFF2-40B4-BE49-F238E27FC236}">
                <a16:creationId xmlns:a16="http://schemas.microsoft.com/office/drawing/2014/main" id="{BA06E0A0-427F-71FC-40A2-6539464214E2}"/>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sp>
        <p:nvSpPr>
          <p:cNvPr id="6149" name="Text Box 4">
            <a:extLst>
              <a:ext uri="{FF2B5EF4-FFF2-40B4-BE49-F238E27FC236}">
                <a16:creationId xmlns:a16="http://schemas.microsoft.com/office/drawing/2014/main" id="{CDA8312D-6C11-E1A2-ADB2-FA06D312E0A8}"/>
              </a:ext>
            </a:extLst>
          </p:cNvPr>
          <p:cNvSpPr txBox="1">
            <a:spLocks noChangeArrowheads="1"/>
          </p:cNvSpPr>
          <p:nvPr/>
        </p:nvSpPr>
        <p:spPr bwMode="auto">
          <a:xfrm>
            <a:off x="457200" y="457200"/>
            <a:ext cx="8458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a:t>The Hexose Monophosphate Shunt begins as a branch in the glycolysis pathway.  Glucose-6-phosphate is oxidized and decarboxylated in a series of reactions, forming NADPH and ribose-5-phosphate:  </a:t>
            </a:r>
          </a:p>
        </p:txBody>
      </p:sp>
      <p:graphicFrame>
        <p:nvGraphicFramePr>
          <p:cNvPr id="6150" name="Object 5">
            <a:extLst>
              <a:ext uri="{FF2B5EF4-FFF2-40B4-BE49-F238E27FC236}">
                <a16:creationId xmlns:a16="http://schemas.microsoft.com/office/drawing/2014/main" id="{A15F0DD6-A5E2-3E67-F3B8-8A97A9D88F62}"/>
              </a:ext>
            </a:extLst>
          </p:cNvPr>
          <p:cNvGraphicFramePr>
            <a:graphicFrameLocks noChangeAspect="1"/>
          </p:cNvGraphicFramePr>
          <p:nvPr>
            <p:ph sz="half" idx="2"/>
          </p:nvPr>
        </p:nvGraphicFramePr>
        <p:xfrm>
          <a:off x="220663" y="1447800"/>
          <a:ext cx="2976562" cy="5410200"/>
        </p:xfrm>
        <a:graphic>
          <a:graphicData uri="http://schemas.openxmlformats.org/presentationml/2006/ole">
            <mc:AlternateContent xmlns:mc="http://schemas.openxmlformats.org/markup-compatibility/2006">
              <mc:Choice xmlns:v="urn:schemas-microsoft-com:vml" Requires="v">
                <p:oleObj name="Bitmap Image" r:id="rId2" imgW="2095793" imgH="3809524" progId="Paint.Picture">
                  <p:embed/>
                </p:oleObj>
              </mc:Choice>
              <mc:Fallback>
                <p:oleObj name="Bitmap Image" r:id="rId2" imgW="2095793" imgH="3809524" progId="Paint.Pictur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447800"/>
                        <a:ext cx="297656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Text Box 7">
            <a:extLst>
              <a:ext uri="{FF2B5EF4-FFF2-40B4-BE49-F238E27FC236}">
                <a16:creationId xmlns:a16="http://schemas.microsoft.com/office/drawing/2014/main" id="{891BC6B1-B32B-8486-8AF8-A907D4B47DD0}"/>
              </a:ext>
            </a:extLst>
          </p:cNvPr>
          <p:cNvSpPr txBox="1">
            <a:spLocks noChangeArrowheads="1"/>
          </p:cNvSpPr>
          <p:nvPr/>
        </p:nvSpPr>
        <p:spPr bwMode="auto">
          <a:xfrm>
            <a:off x="304800" y="19812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1600" b="0" i="1"/>
              <a:t>Glycolysis</a:t>
            </a:r>
          </a:p>
        </p:txBody>
      </p:sp>
      <p:sp>
        <p:nvSpPr>
          <p:cNvPr id="6152" name="Line 9">
            <a:extLst>
              <a:ext uri="{FF2B5EF4-FFF2-40B4-BE49-F238E27FC236}">
                <a16:creationId xmlns:a16="http://schemas.microsoft.com/office/drawing/2014/main" id="{A333229B-743E-F964-5628-F696F4C4B092}"/>
              </a:ext>
            </a:extLst>
          </p:cNvPr>
          <p:cNvSpPr>
            <a:spLocks noChangeShapeType="1"/>
          </p:cNvSpPr>
          <p:nvPr/>
        </p:nvSpPr>
        <p:spPr bwMode="auto">
          <a:xfrm>
            <a:off x="31242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Line 10">
            <a:extLst>
              <a:ext uri="{FF2B5EF4-FFF2-40B4-BE49-F238E27FC236}">
                <a16:creationId xmlns:a16="http://schemas.microsoft.com/office/drawing/2014/main" id="{96F31ADA-592D-345F-2905-29CD02FE5CF9}"/>
              </a:ext>
            </a:extLst>
          </p:cNvPr>
          <p:cNvSpPr>
            <a:spLocks noChangeShapeType="1"/>
          </p:cNvSpPr>
          <p:nvPr/>
        </p:nvSpPr>
        <p:spPr bwMode="auto">
          <a:xfrm>
            <a:off x="37338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Line 11">
            <a:extLst>
              <a:ext uri="{FF2B5EF4-FFF2-40B4-BE49-F238E27FC236}">
                <a16:creationId xmlns:a16="http://schemas.microsoft.com/office/drawing/2014/main" id="{4D5BE831-D349-CC33-4EB4-5752F065FB5F}"/>
              </a:ext>
            </a:extLst>
          </p:cNvPr>
          <p:cNvSpPr>
            <a:spLocks noChangeShapeType="1"/>
          </p:cNvSpPr>
          <p:nvPr/>
        </p:nvSpPr>
        <p:spPr bwMode="auto">
          <a:xfrm>
            <a:off x="43434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Line 12">
            <a:extLst>
              <a:ext uri="{FF2B5EF4-FFF2-40B4-BE49-F238E27FC236}">
                <a16:creationId xmlns:a16="http://schemas.microsoft.com/office/drawing/2014/main" id="{8FD2078B-6B83-6AF9-127F-B102303C16F5}"/>
              </a:ext>
            </a:extLst>
          </p:cNvPr>
          <p:cNvSpPr>
            <a:spLocks noChangeShapeType="1"/>
          </p:cNvSpPr>
          <p:nvPr/>
        </p:nvSpPr>
        <p:spPr bwMode="auto">
          <a:xfrm>
            <a:off x="50292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Text Box 13">
            <a:extLst>
              <a:ext uri="{FF2B5EF4-FFF2-40B4-BE49-F238E27FC236}">
                <a16:creationId xmlns:a16="http://schemas.microsoft.com/office/drawing/2014/main" id="{766AD936-DC96-E6B1-4927-F04DE995CEC1}"/>
              </a:ext>
            </a:extLst>
          </p:cNvPr>
          <p:cNvSpPr txBox="1">
            <a:spLocks noChangeArrowheads="1"/>
          </p:cNvSpPr>
          <p:nvPr/>
        </p:nvSpPr>
        <p:spPr bwMode="auto">
          <a:xfrm>
            <a:off x="5715000" y="2590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a:t>C</a:t>
            </a:r>
            <a:r>
              <a:rPr lang="en-US" altLang="en-US" baseline="-25000"/>
              <a:t>5</a:t>
            </a:r>
          </a:p>
        </p:txBody>
      </p:sp>
      <p:sp>
        <p:nvSpPr>
          <p:cNvPr id="6157" name="Line 14">
            <a:extLst>
              <a:ext uri="{FF2B5EF4-FFF2-40B4-BE49-F238E27FC236}">
                <a16:creationId xmlns:a16="http://schemas.microsoft.com/office/drawing/2014/main" id="{7A181119-08EB-ADBB-0752-8424B32ED538}"/>
              </a:ext>
            </a:extLst>
          </p:cNvPr>
          <p:cNvSpPr>
            <a:spLocks noChangeShapeType="1"/>
          </p:cNvSpPr>
          <p:nvPr/>
        </p:nvSpPr>
        <p:spPr bwMode="auto">
          <a:xfrm flipV="1">
            <a:off x="3962400" y="24384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15">
            <a:extLst>
              <a:ext uri="{FF2B5EF4-FFF2-40B4-BE49-F238E27FC236}">
                <a16:creationId xmlns:a16="http://schemas.microsoft.com/office/drawing/2014/main" id="{CBC01FFC-98A6-F2D0-8DF6-86CAE9BD289D}"/>
              </a:ext>
            </a:extLst>
          </p:cNvPr>
          <p:cNvSpPr>
            <a:spLocks noChangeShapeType="1"/>
          </p:cNvSpPr>
          <p:nvPr/>
        </p:nvSpPr>
        <p:spPr bwMode="auto">
          <a:xfrm flipV="1">
            <a:off x="4343400" y="24384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Line 16">
            <a:extLst>
              <a:ext uri="{FF2B5EF4-FFF2-40B4-BE49-F238E27FC236}">
                <a16:creationId xmlns:a16="http://schemas.microsoft.com/office/drawing/2014/main" id="{6AF61D95-090D-5C72-D49E-F0D628A758B5}"/>
              </a:ext>
            </a:extLst>
          </p:cNvPr>
          <p:cNvSpPr>
            <a:spLocks noChangeShapeType="1"/>
          </p:cNvSpPr>
          <p:nvPr/>
        </p:nvSpPr>
        <p:spPr bwMode="auto">
          <a:xfrm flipV="1">
            <a:off x="5334000" y="24384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Text Box 17">
            <a:extLst>
              <a:ext uri="{FF2B5EF4-FFF2-40B4-BE49-F238E27FC236}">
                <a16:creationId xmlns:a16="http://schemas.microsoft.com/office/drawing/2014/main" id="{F7943EC3-23AF-FB2C-2560-012753F1F422}"/>
              </a:ext>
            </a:extLst>
          </p:cNvPr>
          <p:cNvSpPr txBox="1">
            <a:spLocks noChangeArrowheads="1"/>
          </p:cNvSpPr>
          <p:nvPr/>
        </p:nvSpPr>
        <p:spPr bwMode="auto">
          <a:xfrm>
            <a:off x="4419600" y="2057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solidFill>
                  <a:srgbClr val="0033CC"/>
                </a:solidFill>
              </a:rPr>
              <a:t>NADPH</a:t>
            </a:r>
            <a:r>
              <a:rPr lang="en-US" altLang="en-US" b="0"/>
              <a:t>  &amp;   </a:t>
            </a:r>
            <a:r>
              <a:rPr lang="en-US" altLang="en-US" b="0">
                <a:solidFill>
                  <a:srgbClr val="CC0066"/>
                </a:solidFill>
              </a:rPr>
              <a:t>CO</a:t>
            </a:r>
            <a:r>
              <a:rPr lang="en-US" altLang="en-US" b="0" baseline="-25000">
                <a:solidFill>
                  <a:srgbClr val="CC0066"/>
                </a:solidFill>
              </a:rPr>
              <a:t>2</a:t>
            </a:r>
            <a:r>
              <a:rPr lang="en-US" altLang="en-US" b="0"/>
              <a:t>     </a:t>
            </a:r>
          </a:p>
        </p:txBody>
      </p:sp>
      <p:sp>
        <p:nvSpPr>
          <p:cNvPr id="6161" name="Line 18">
            <a:extLst>
              <a:ext uri="{FF2B5EF4-FFF2-40B4-BE49-F238E27FC236}">
                <a16:creationId xmlns:a16="http://schemas.microsoft.com/office/drawing/2014/main" id="{7422F842-C730-F10C-3A03-EB377059591E}"/>
              </a:ext>
            </a:extLst>
          </p:cNvPr>
          <p:cNvSpPr>
            <a:spLocks noChangeShapeType="1"/>
          </p:cNvSpPr>
          <p:nvPr/>
        </p:nvSpPr>
        <p:spPr bwMode="auto">
          <a:xfrm>
            <a:off x="5867400" y="2971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2" name="Text Box 19">
            <a:extLst>
              <a:ext uri="{FF2B5EF4-FFF2-40B4-BE49-F238E27FC236}">
                <a16:creationId xmlns:a16="http://schemas.microsoft.com/office/drawing/2014/main" id="{354780B2-CDBF-47F5-7521-E1B3B8E603A6}"/>
              </a:ext>
            </a:extLst>
          </p:cNvPr>
          <p:cNvSpPr txBox="1">
            <a:spLocks noChangeArrowheads="1"/>
          </p:cNvSpPr>
          <p:nvPr/>
        </p:nvSpPr>
        <p:spPr bwMode="auto">
          <a:xfrm>
            <a:off x="4953000" y="3302000"/>
            <a:ext cx="2057400" cy="376238"/>
          </a:xfrm>
          <a:prstGeom prst="rect">
            <a:avLst/>
          </a:prstGeom>
          <a:noFill/>
          <a:ln w="9525">
            <a:solidFill>
              <a:srgbClr val="CC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a:solidFill>
                  <a:srgbClr val="CC0000"/>
                </a:solidFill>
              </a:rPr>
              <a:t>C</a:t>
            </a:r>
            <a:r>
              <a:rPr lang="en-US" altLang="en-US" baseline="-25000">
                <a:solidFill>
                  <a:srgbClr val="CC0000"/>
                </a:solidFill>
              </a:rPr>
              <a:t>3</a:t>
            </a:r>
            <a:r>
              <a:rPr lang="en-US" altLang="en-US">
                <a:solidFill>
                  <a:srgbClr val="CC0000"/>
                </a:solidFill>
              </a:rPr>
              <a:t>, C</a:t>
            </a:r>
            <a:r>
              <a:rPr lang="en-US" altLang="en-US" baseline="-25000">
                <a:solidFill>
                  <a:srgbClr val="CC0000"/>
                </a:solidFill>
              </a:rPr>
              <a:t>4</a:t>
            </a:r>
            <a:r>
              <a:rPr lang="en-US" altLang="en-US">
                <a:solidFill>
                  <a:srgbClr val="CC0000"/>
                </a:solidFill>
              </a:rPr>
              <a:t>, C</a:t>
            </a:r>
            <a:r>
              <a:rPr lang="en-US" altLang="en-US" baseline="-25000">
                <a:solidFill>
                  <a:srgbClr val="CC0000"/>
                </a:solidFill>
              </a:rPr>
              <a:t>5</a:t>
            </a:r>
            <a:r>
              <a:rPr lang="en-US" altLang="en-US">
                <a:solidFill>
                  <a:srgbClr val="CC0000"/>
                </a:solidFill>
              </a:rPr>
              <a:t>, C</a:t>
            </a:r>
            <a:r>
              <a:rPr lang="en-US" altLang="en-US" baseline="-25000">
                <a:solidFill>
                  <a:srgbClr val="CC0000"/>
                </a:solidFill>
              </a:rPr>
              <a:t>6</a:t>
            </a:r>
            <a:r>
              <a:rPr lang="en-US" altLang="en-US">
                <a:solidFill>
                  <a:srgbClr val="CC0000"/>
                </a:solidFill>
              </a:rPr>
              <a:t>, C</a:t>
            </a:r>
            <a:r>
              <a:rPr lang="en-US" altLang="en-US" baseline="-25000">
                <a:solidFill>
                  <a:srgbClr val="CC0000"/>
                </a:solidFill>
              </a:rPr>
              <a:t>7</a:t>
            </a:r>
          </a:p>
        </p:txBody>
      </p:sp>
      <p:sp>
        <p:nvSpPr>
          <p:cNvPr id="6163" name="Line 20">
            <a:extLst>
              <a:ext uri="{FF2B5EF4-FFF2-40B4-BE49-F238E27FC236}">
                <a16:creationId xmlns:a16="http://schemas.microsoft.com/office/drawing/2014/main" id="{108A7D21-4C59-B2F2-06D5-0F76E9BBCC58}"/>
              </a:ext>
            </a:extLst>
          </p:cNvPr>
          <p:cNvSpPr>
            <a:spLocks noChangeShapeType="1"/>
          </p:cNvSpPr>
          <p:nvPr/>
        </p:nvSpPr>
        <p:spPr bwMode="auto">
          <a:xfrm>
            <a:off x="5867400" y="3733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4" name="Text Box 21">
            <a:extLst>
              <a:ext uri="{FF2B5EF4-FFF2-40B4-BE49-F238E27FC236}">
                <a16:creationId xmlns:a16="http://schemas.microsoft.com/office/drawing/2014/main" id="{9C083BC8-7E12-0671-A8E9-1C1FC185FD8B}"/>
              </a:ext>
            </a:extLst>
          </p:cNvPr>
          <p:cNvSpPr txBox="1">
            <a:spLocks noChangeArrowheads="1"/>
          </p:cNvSpPr>
          <p:nvPr/>
        </p:nvSpPr>
        <p:spPr bwMode="auto">
          <a:xfrm>
            <a:off x="5715000" y="4114800"/>
            <a:ext cx="533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a:t>C</a:t>
            </a:r>
            <a:r>
              <a:rPr lang="en-US" altLang="en-US" baseline="-25000"/>
              <a:t>6 </a:t>
            </a:r>
            <a:r>
              <a:rPr lang="en-US" altLang="en-US"/>
              <a:t>&amp; C</a:t>
            </a:r>
            <a:r>
              <a:rPr lang="en-US" altLang="en-US" baseline="-25000"/>
              <a:t>3</a:t>
            </a:r>
          </a:p>
        </p:txBody>
      </p:sp>
      <p:sp>
        <p:nvSpPr>
          <p:cNvPr id="6165" name="Line 22">
            <a:extLst>
              <a:ext uri="{FF2B5EF4-FFF2-40B4-BE49-F238E27FC236}">
                <a16:creationId xmlns:a16="http://schemas.microsoft.com/office/drawing/2014/main" id="{0AD1B2A7-2B9E-6D78-2C75-1746CF3288DA}"/>
              </a:ext>
            </a:extLst>
          </p:cNvPr>
          <p:cNvSpPr>
            <a:spLocks noChangeShapeType="1"/>
          </p:cNvSpPr>
          <p:nvPr/>
        </p:nvSpPr>
        <p:spPr bwMode="auto">
          <a:xfrm flipH="1" flipV="1">
            <a:off x="3124200" y="3505200"/>
            <a:ext cx="25908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6" name="Line 23">
            <a:extLst>
              <a:ext uri="{FF2B5EF4-FFF2-40B4-BE49-F238E27FC236}">
                <a16:creationId xmlns:a16="http://schemas.microsoft.com/office/drawing/2014/main" id="{7441C977-459F-0A83-7006-DE25AA4DD3FB}"/>
              </a:ext>
            </a:extLst>
          </p:cNvPr>
          <p:cNvSpPr>
            <a:spLocks noChangeShapeType="1"/>
          </p:cNvSpPr>
          <p:nvPr/>
        </p:nvSpPr>
        <p:spPr bwMode="auto">
          <a:xfrm flipH="1">
            <a:off x="3124200" y="4800600"/>
            <a:ext cx="2590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7" name="Rectangle 24">
            <a:extLst>
              <a:ext uri="{FF2B5EF4-FFF2-40B4-BE49-F238E27FC236}">
                <a16:creationId xmlns:a16="http://schemas.microsoft.com/office/drawing/2014/main" id="{BAF25BD8-E954-12B1-0D01-DD33DCD52955}"/>
              </a:ext>
            </a:extLst>
          </p:cNvPr>
          <p:cNvSpPr>
            <a:spLocks noChangeArrowheads="1"/>
          </p:cNvSpPr>
          <p:nvPr/>
        </p:nvSpPr>
        <p:spPr bwMode="auto">
          <a:xfrm>
            <a:off x="3505200" y="1828800"/>
            <a:ext cx="4114800" cy="4114800"/>
          </a:xfrm>
          <a:prstGeom prst="rect">
            <a:avLst/>
          </a:prstGeom>
          <a:solidFill>
            <a:srgbClr val="99CCFF">
              <a:alpha val="20000"/>
            </a:srgbClr>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68" name="Text Box 25">
            <a:extLst>
              <a:ext uri="{FF2B5EF4-FFF2-40B4-BE49-F238E27FC236}">
                <a16:creationId xmlns:a16="http://schemas.microsoft.com/office/drawing/2014/main" id="{2EE836CB-4F9D-8C24-CFE7-0D2C4EE5B1F3}"/>
              </a:ext>
            </a:extLst>
          </p:cNvPr>
          <p:cNvSpPr txBox="1">
            <a:spLocks noChangeArrowheads="1"/>
          </p:cNvSpPr>
          <p:nvPr/>
        </p:nvSpPr>
        <p:spPr bwMode="auto">
          <a:xfrm>
            <a:off x="3810000" y="54102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b="0" i="1"/>
              <a:t>Hexose Monophosphate Shunt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0D568C07-9BD6-F6AF-A9B9-71F4BD145E20}"/>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53FF2AD-1B3E-4493-9286-5184EFE006CB}" type="slidenum">
              <a:rPr lang="en-US" altLang="en-US" b="0">
                <a:solidFill>
                  <a:srgbClr val="0066CC"/>
                </a:solidFill>
              </a:rPr>
              <a:pPr eaLnBrk="1" hangingPunct="1"/>
              <a:t>6</a:t>
            </a:fld>
            <a:endParaRPr lang="en-US" altLang="en-US" b="0">
              <a:solidFill>
                <a:srgbClr val="0066CC"/>
              </a:solidFill>
            </a:endParaRPr>
          </a:p>
        </p:txBody>
      </p:sp>
      <p:sp>
        <p:nvSpPr>
          <p:cNvPr id="7171" name="Rectangle 2">
            <a:extLst>
              <a:ext uri="{FF2B5EF4-FFF2-40B4-BE49-F238E27FC236}">
                <a16:creationId xmlns:a16="http://schemas.microsoft.com/office/drawing/2014/main" id="{FC27FBAD-90B9-34A0-2AB8-66C711BC7E96}"/>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7172" name="Rectangle 3">
            <a:extLst>
              <a:ext uri="{FF2B5EF4-FFF2-40B4-BE49-F238E27FC236}">
                <a16:creationId xmlns:a16="http://schemas.microsoft.com/office/drawing/2014/main" id="{257E21F6-0445-7441-508A-B033E4688B27}"/>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pic>
        <p:nvPicPr>
          <p:cNvPr id="7173" name="Picture 4">
            <a:extLst>
              <a:ext uri="{FF2B5EF4-FFF2-40B4-BE49-F238E27FC236}">
                <a16:creationId xmlns:a16="http://schemas.microsoft.com/office/drawing/2014/main" id="{E295FCC8-B44E-1803-12F8-36075035511F}"/>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3352800"/>
            <a:ext cx="82296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a:extLst>
              <a:ext uri="{FF2B5EF4-FFF2-40B4-BE49-F238E27FC236}">
                <a16:creationId xmlns:a16="http://schemas.microsoft.com/office/drawing/2014/main" id="{DDD1A313-68BA-A95E-58C1-032D79CECE00}"/>
              </a:ext>
            </a:extLst>
          </p:cNvPr>
          <p:cNvSpPr txBox="1">
            <a:spLocks noChangeArrowheads="1"/>
          </p:cNvSpPr>
          <p:nvPr/>
        </p:nvSpPr>
        <p:spPr bwMode="auto">
          <a:xfrm>
            <a:off x="457200" y="533400"/>
            <a:ext cx="8229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a:t>When PFK (the controlling enzyme for glycolysis) is inactive, glucose 6-phosphate is diverted or “shunted” into this pathway.</a:t>
            </a:r>
          </a:p>
          <a:p>
            <a:pPr eaLnBrk="1" hangingPunct="1">
              <a:spcBef>
                <a:spcPct val="50000"/>
              </a:spcBef>
            </a:pPr>
            <a:r>
              <a:rPr lang="en-US" altLang="en-US" sz="2000" b="0"/>
              <a:t>It is first oxidized to a lactone (cyclic ester) and then opened to form 6-phosphogluconate.  This is followed by an oxidative decarboxylation to form ribulose 5-phosphate (a five-carbon sugar):</a:t>
            </a:r>
          </a:p>
          <a:p>
            <a:pPr eaLnBrk="1" hangingPunct="1">
              <a:spcBef>
                <a:spcPct val="50000"/>
              </a:spcBef>
            </a:pPr>
            <a:r>
              <a:rPr lang="en-US" altLang="en-US" sz="2000" b="0"/>
              <a:t>Two molecules of NADPH and one CO</a:t>
            </a:r>
            <a:r>
              <a:rPr lang="en-US" altLang="en-US" sz="2000" b="0" baseline="-25000"/>
              <a:t>2</a:t>
            </a:r>
            <a:r>
              <a:rPr lang="en-US" altLang="en-US" sz="2000" b="0"/>
              <a:t> are formed for every molecule of glucose 6-phosphate that enters this pathway.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8715CC5A-B7EE-6605-C504-0507B75F0C6D}"/>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0F422C9-74AF-457D-AFE5-49A3A603FD7F}" type="slidenum">
              <a:rPr lang="en-US" altLang="en-US" b="0">
                <a:solidFill>
                  <a:srgbClr val="0066CC"/>
                </a:solidFill>
              </a:rPr>
              <a:pPr eaLnBrk="1" hangingPunct="1"/>
              <a:t>7</a:t>
            </a:fld>
            <a:endParaRPr lang="en-US" altLang="en-US" b="0">
              <a:solidFill>
                <a:srgbClr val="0066CC"/>
              </a:solidFill>
            </a:endParaRPr>
          </a:p>
        </p:txBody>
      </p:sp>
      <p:sp>
        <p:nvSpPr>
          <p:cNvPr id="8195" name="Rectangle 2">
            <a:extLst>
              <a:ext uri="{FF2B5EF4-FFF2-40B4-BE49-F238E27FC236}">
                <a16:creationId xmlns:a16="http://schemas.microsoft.com/office/drawing/2014/main" id="{69C53F8A-10CE-91EC-6153-9839B3E25EB5}"/>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8196" name="Rectangle 3">
            <a:extLst>
              <a:ext uri="{FF2B5EF4-FFF2-40B4-BE49-F238E27FC236}">
                <a16:creationId xmlns:a16="http://schemas.microsoft.com/office/drawing/2014/main" id="{728CD088-80E5-38B5-2BB4-F7072608E424}"/>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sp>
        <p:nvSpPr>
          <p:cNvPr id="8197" name="Text Box 4">
            <a:extLst>
              <a:ext uri="{FF2B5EF4-FFF2-40B4-BE49-F238E27FC236}">
                <a16:creationId xmlns:a16="http://schemas.microsoft.com/office/drawing/2014/main" id="{0D6E281C-73A2-7D69-C74F-2585445842B7}"/>
              </a:ext>
            </a:extLst>
          </p:cNvPr>
          <p:cNvSpPr txBox="1">
            <a:spLocks noChangeArrowheads="1"/>
          </p:cNvSpPr>
          <p:nvPr/>
        </p:nvSpPr>
        <p:spPr bwMode="auto">
          <a:xfrm>
            <a:off x="533400" y="457200"/>
            <a:ext cx="8153400" cy="5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b="0"/>
              <a:t>Two unique enzymes now go to work by transferring C</a:t>
            </a:r>
            <a:r>
              <a:rPr lang="en-US" altLang="en-US" sz="2000" b="0" baseline="-25000"/>
              <a:t>2</a:t>
            </a:r>
            <a:r>
              <a:rPr lang="en-US" altLang="en-US" sz="2000" b="0"/>
              <a:t> and C</a:t>
            </a:r>
            <a:r>
              <a:rPr lang="en-US" altLang="en-US" sz="2000" b="0" baseline="-25000"/>
              <a:t>3</a:t>
            </a:r>
            <a:r>
              <a:rPr lang="en-US" altLang="en-US" sz="2000" b="0"/>
              <a:t> groups from one sugar to another.  These enzymes are </a:t>
            </a:r>
            <a:r>
              <a:rPr lang="en-US" altLang="en-US" sz="2000" b="0">
                <a:solidFill>
                  <a:srgbClr val="0033CC"/>
                </a:solidFill>
              </a:rPr>
              <a:t>transketolase</a:t>
            </a:r>
            <a:r>
              <a:rPr lang="en-US" altLang="en-US" sz="2000" b="0"/>
              <a:t> and </a:t>
            </a:r>
            <a:r>
              <a:rPr lang="en-US" altLang="en-US" sz="2000" b="0">
                <a:solidFill>
                  <a:srgbClr val="0033CC"/>
                </a:solidFill>
              </a:rPr>
              <a:t>transaldolase</a:t>
            </a:r>
            <a:r>
              <a:rPr lang="en-US" altLang="en-US" sz="2000" b="0"/>
              <a:t>:</a:t>
            </a:r>
          </a:p>
          <a:p>
            <a:pPr eaLnBrk="1" hangingPunct="1">
              <a:spcBef>
                <a:spcPct val="50000"/>
              </a:spcBef>
            </a:pPr>
            <a:endParaRPr lang="en-US" altLang="en-US" sz="2000" b="0"/>
          </a:p>
          <a:p>
            <a:pPr eaLnBrk="1" hangingPunct="1">
              <a:spcBef>
                <a:spcPct val="50000"/>
              </a:spcBef>
            </a:pPr>
            <a:r>
              <a:rPr lang="en-US" altLang="en-US" sz="2400" i="1">
                <a:solidFill>
                  <a:srgbClr val="0000FF"/>
                </a:solidFill>
              </a:rPr>
              <a:t>Tranketolase</a:t>
            </a:r>
            <a:r>
              <a:rPr lang="en-US" altLang="en-US" sz="2400" b="0"/>
              <a:t>: (</a:t>
            </a:r>
            <a:r>
              <a:rPr lang="en-US" altLang="en-US" sz="2400" b="0" i="1"/>
              <a:t>C</a:t>
            </a:r>
            <a:r>
              <a:rPr lang="en-US" altLang="en-US" sz="2400" b="0" i="1" baseline="-25000"/>
              <a:t>2</a:t>
            </a:r>
            <a:r>
              <a:rPr lang="en-US" altLang="en-US" sz="2400" b="0"/>
              <a:t>):     </a:t>
            </a:r>
            <a:r>
              <a:rPr lang="en-US" altLang="en-US" sz="2800" b="0">
                <a:solidFill>
                  <a:srgbClr val="FF0000"/>
                </a:solidFill>
              </a:rPr>
              <a:t>C</a:t>
            </a:r>
            <a:r>
              <a:rPr lang="en-US" altLang="en-US" sz="2800" b="0" baseline="-25000">
                <a:solidFill>
                  <a:srgbClr val="FF0000"/>
                </a:solidFill>
              </a:rPr>
              <a:t>5</a:t>
            </a:r>
            <a:r>
              <a:rPr lang="en-US" altLang="en-US" sz="2800" b="0"/>
              <a:t>  + </a:t>
            </a:r>
            <a:r>
              <a:rPr lang="en-US" altLang="en-US" sz="2800" b="0">
                <a:solidFill>
                  <a:srgbClr val="0033CC"/>
                </a:solidFill>
              </a:rPr>
              <a:t>C</a:t>
            </a:r>
            <a:r>
              <a:rPr lang="en-US" altLang="en-US" sz="2800" b="0" baseline="-25000">
                <a:solidFill>
                  <a:srgbClr val="0033CC"/>
                </a:solidFill>
              </a:rPr>
              <a:t>5</a:t>
            </a:r>
            <a:r>
              <a:rPr lang="en-US" altLang="en-US" sz="2800" b="0"/>
              <a:t>   </a:t>
            </a:r>
            <a:r>
              <a:rPr lang="en-US" altLang="en-US" sz="2800" b="0">
                <a:cs typeface="Arial" panose="020B0604020202020204" pitchFamily="34" charset="0"/>
              </a:rPr>
              <a:t>→   </a:t>
            </a:r>
            <a:r>
              <a:rPr lang="en-US" altLang="en-US" sz="2800" b="0">
                <a:solidFill>
                  <a:srgbClr val="FF0000"/>
                </a:solidFill>
                <a:cs typeface="Arial" panose="020B0604020202020204" pitchFamily="34" charset="0"/>
              </a:rPr>
              <a:t>C</a:t>
            </a:r>
            <a:r>
              <a:rPr lang="en-US" altLang="en-US" sz="2800" b="0" baseline="-25000">
                <a:solidFill>
                  <a:srgbClr val="FF0000"/>
                </a:solidFill>
                <a:cs typeface="Arial" panose="020B0604020202020204" pitchFamily="34" charset="0"/>
              </a:rPr>
              <a:t>3</a:t>
            </a:r>
            <a:r>
              <a:rPr lang="en-US" altLang="en-US" sz="2800" b="0">
                <a:cs typeface="Arial" panose="020B0604020202020204" pitchFamily="34" charset="0"/>
              </a:rPr>
              <a:t>  +  </a:t>
            </a:r>
            <a:r>
              <a:rPr lang="en-US" altLang="en-US" sz="2800" b="0">
                <a:solidFill>
                  <a:srgbClr val="0033CC"/>
                </a:solidFill>
                <a:cs typeface="Arial" panose="020B0604020202020204" pitchFamily="34" charset="0"/>
              </a:rPr>
              <a:t>C</a:t>
            </a:r>
            <a:r>
              <a:rPr lang="en-US" altLang="en-US" sz="2800" b="0" baseline="-25000">
                <a:solidFill>
                  <a:srgbClr val="0033CC"/>
                </a:solidFill>
                <a:cs typeface="Arial" panose="020B0604020202020204" pitchFamily="34" charset="0"/>
              </a:rPr>
              <a:t>7</a:t>
            </a:r>
          </a:p>
          <a:p>
            <a:pPr eaLnBrk="1" hangingPunct="1">
              <a:spcBef>
                <a:spcPct val="50000"/>
              </a:spcBef>
            </a:pPr>
            <a:endParaRPr lang="en-US" altLang="en-US" sz="2800" b="0" baseline="-25000"/>
          </a:p>
          <a:p>
            <a:pPr eaLnBrk="1" hangingPunct="1">
              <a:spcBef>
                <a:spcPct val="50000"/>
              </a:spcBef>
            </a:pPr>
            <a:r>
              <a:rPr lang="en-US" altLang="en-US" sz="2400" i="1">
                <a:solidFill>
                  <a:srgbClr val="0000FF"/>
                </a:solidFill>
              </a:rPr>
              <a:t>Tranaldolase</a:t>
            </a:r>
            <a:r>
              <a:rPr lang="en-US" altLang="en-US" sz="2400" b="0"/>
              <a:t>: </a:t>
            </a:r>
            <a:r>
              <a:rPr lang="en-US" altLang="en-US" sz="2400" b="0" i="1"/>
              <a:t>(C</a:t>
            </a:r>
            <a:r>
              <a:rPr lang="en-US" altLang="en-US" sz="2400" b="0" i="1" baseline="-25000"/>
              <a:t>3</a:t>
            </a:r>
            <a:r>
              <a:rPr lang="en-US" altLang="en-US" sz="2400" b="0" i="1"/>
              <a:t>)</a:t>
            </a:r>
            <a:r>
              <a:rPr lang="en-US" altLang="en-US" sz="2400" b="0"/>
              <a:t>:     </a:t>
            </a:r>
            <a:r>
              <a:rPr lang="en-US" altLang="en-US" sz="2800" b="0"/>
              <a:t>C</a:t>
            </a:r>
            <a:r>
              <a:rPr lang="en-US" altLang="en-US" sz="2800" b="0" baseline="-25000"/>
              <a:t>3</a:t>
            </a:r>
            <a:r>
              <a:rPr lang="en-US" altLang="en-US" sz="2800" b="0">
                <a:solidFill>
                  <a:srgbClr val="D60093"/>
                </a:solidFill>
              </a:rPr>
              <a:t> </a:t>
            </a:r>
            <a:r>
              <a:rPr lang="en-US" altLang="en-US" sz="2800" b="0"/>
              <a:t> + </a:t>
            </a:r>
            <a:r>
              <a:rPr lang="en-US" altLang="en-US" sz="2800" b="0">
                <a:solidFill>
                  <a:srgbClr val="FF6600"/>
                </a:solidFill>
              </a:rPr>
              <a:t>C</a:t>
            </a:r>
            <a:r>
              <a:rPr lang="en-US" altLang="en-US" sz="2800" b="0" baseline="-25000">
                <a:solidFill>
                  <a:srgbClr val="FF6600"/>
                </a:solidFill>
              </a:rPr>
              <a:t>7</a:t>
            </a:r>
            <a:r>
              <a:rPr lang="en-US" altLang="en-US" sz="2800" b="0"/>
              <a:t>   →   C</a:t>
            </a:r>
            <a:r>
              <a:rPr lang="en-US" altLang="en-US" sz="2800" b="0" baseline="-25000"/>
              <a:t>6</a:t>
            </a:r>
            <a:r>
              <a:rPr lang="en-US" altLang="en-US" sz="2800" b="0"/>
              <a:t>  +  </a:t>
            </a:r>
            <a:r>
              <a:rPr lang="en-US" altLang="en-US" sz="2800" b="0">
                <a:solidFill>
                  <a:srgbClr val="FF6600"/>
                </a:solidFill>
              </a:rPr>
              <a:t>C</a:t>
            </a:r>
            <a:r>
              <a:rPr lang="en-US" altLang="en-US" sz="2800" b="0" baseline="-25000">
                <a:solidFill>
                  <a:srgbClr val="FF6600"/>
                </a:solidFill>
              </a:rPr>
              <a:t>4</a:t>
            </a:r>
          </a:p>
          <a:p>
            <a:pPr eaLnBrk="1" hangingPunct="1">
              <a:spcBef>
                <a:spcPct val="50000"/>
              </a:spcBef>
            </a:pPr>
            <a:r>
              <a:rPr lang="en-US" altLang="en-US" sz="2800" b="0" baseline="-25000">
                <a:cs typeface="Arial" panose="020B0604020202020204" pitchFamily="34" charset="0"/>
              </a:rPr>
              <a:t>		</a:t>
            </a:r>
          </a:p>
          <a:p>
            <a:pPr eaLnBrk="1" hangingPunct="1">
              <a:spcBef>
                <a:spcPct val="50000"/>
              </a:spcBef>
            </a:pPr>
            <a:r>
              <a:rPr lang="en-US" altLang="en-US" sz="2400" i="1">
                <a:solidFill>
                  <a:srgbClr val="0000FF"/>
                </a:solidFill>
              </a:rPr>
              <a:t>Tranketolase</a:t>
            </a:r>
            <a:r>
              <a:rPr lang="en-US" altLang="en-US" sz="2400" b="0"/>
              <a:t>: (</a:t>
            </a:r>
            <a:r>
              <a:rPr lang="en-US" altLang="en-US" sz="2400" b="0" i="1"/>
              <a:t>C</a:t>
            </a:r>
            <a:r>
              <a:rPr lang="en-US" altLang="en-US" sz="2400" b="0" i="1" baseline="-25000"/>
              <a:t>2</a:t>
            </a:r>
            <a:r>
              <a:rPr lang="en-US" altLang="en-US" sz="2400" b="0"/>
              <a:t>):</a:t>
            </a:r>
            <a:r>
              <a:rPr lang="en-US" altLang="en-US"/>
              <a:t> 	      </a:t>
            </a:r>
            <a:r>
              <a:rPr lang="en-US" altLang="en-US" sz="2800" b="0">
                <a:solidFill>
                  <a:srgbClr val="FF0000"/>
                </a:solidFill>
              </a:rPr>
              <a:t>C</a:t>
            </a:r>
            <a:r>
              <a:rPr lang="en-US" altLang="en-US" sz="2800" b="0" baseline="-25000">
                <a:solidFill>
                  <a:srgbClr val="FF0000"/>
                </a:solidFill>
              </a:rPr>
              <a:t>4</a:t>
            </a:r>
            <a:r>
              <a:rPr lang="en-US" altLang="en-US" sz="2800" b="0"/>
              <a:t>  + </a:t>
            </a:r>
            <a:r>
              <a:rPr lang="en-US" altLang="en-US" sz="2800" b="0">
                <a:solidFill>
                  <a:srgbClr val="0033CC"/>
                </a:solidFill>
              </a:rPr>
              <a:t>C</a:t>
            </a:r>
            <a:r>
              <a:rPr lang="en-US" altLang="en-US" sz="2800" b="0" baseline="-25000">
                <a:solidFill>
                  <a:srgbClr val="0033CC"/>
                </a:solidFill>
              </a:rPr>
              <a:t>5</a:t>
            </a:r>
            <a:r>
              <a:rPr lang="en-US" altLang="en-US" sz="2800" b="0"/>
              <a:t>   →   </a:t>
            </a:r>
            <a:r>
              <a:rPr lang="en-US" altLang="en-US" sz="2800" b="0">
                <a:solidFill>
                  <a:srgbClr val="FF0000"/>
                </a:solidFill>
              </a:rPr>
              <a:t>C</a:t>
            </a:r>
            <a:r>
              <a:rPr lang="en-US" altLang="en-US" sz="2800" b="0" baseline="-25000">
                <a:solidFill>
                  <a:srgbClr val="FF0000"/>
                </a:solidFill>
              </a:rPr>
              <a:t>6</a:t>
            </a:r>
            <a:r>
              <a:rPr lang="en-US" altLang="en-US" sz="2800" b="0"/>
              <a:t>  +  </a:t>
            </a:r>
            <a:r>
              <a:rPr lang="en-US" altLang="en-US" sz="2800" b="0">
                <a:solidFill>
                  <a:srgbClr val="0033CC"/>
                </a:solidFill>
              </a:rPr>
              <a:t>C</a:t>
            </a:r>
            <a:r>
              <a:rPr lang="en-US" altLang="en-US" sz="2800" b="0" baseline="-25000">
                <a:solidFill>
                  <a:srgbClr val="0033CC"/>
                </a:solidFill>
              </a:rPr>
              <a:t>3</a:t>
            </a:r>
          </a:p>
          <a:p>
            <a:pPr eaLnBrk="1" hangingPunct="1">
              <a:spcBef>
                <a:spcPct val="50000"/>
              </a:spcBef>
            </a:pPr>
            <a:endParaRPr lang="en-US" altLang="en-US" sz="2800" b="0" baseline="-25000"/>
          </a:p>
          <a:p>
            <a:pPr eaLnBrk="1" hangingPunct="1">
              <a:spcBef>
                <a:spcPct val="50000"/>
              </a:spcBef>
            </a:pPr>
            <a:r>
              <a:rPr lang="en-US" altLang="en-US" sz="2000" b="0"/>
              <a:t>Let’s examine the specifics of these enzymatic reactions.</a:t>
            </a:r>
          </a:p>
          <a:p>
            <a:pPr eaLnBrk="1" hangingPunct="1">
              <a:spcBef>
                <a:spcPct val="50000"/>
              </a:spcBef>
            </a:pPr>
            <a:r>
              <a:rPr lang="en-US" altLang="en-US" sz="2800" b="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5B34C2B8-01FD-E31E-815F-3000C70CEB0D}"/>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F5206B3-8ABC-4CE1-9B7B-8FDDCF7BE673}" type="slidenum">
              <a:rPr lang="en-US" altLang="en-US" b="0">
                <a:solidFill>
                  <a:srgbClr val="0066CC"/>
                </a:solidFill>
              </a:rPr>
              <a:pPr eaLnBrk="1" hangingPunct="1"/>
              <a:t>8</a:t>
            </a:fld>
            <a:endParaRPr lang="en-US" altLang="en-US" b="0">
              <a:solidFill>
                <a:srgbClr val="0066CC"/>
              </a:solidFill>
            </a:endParaRPr>
          </a:p>
        </p:txBody>
      </p:sp>
      <p:sp>
        <p:nvSpPr>
          <p:cNvPr id="9219" name="Rectangle 2">
            <a:extLst>
              <a:ext uri="{FF2B5EF4-FFF2-40B4-BE49-F238E27FC236}">
                <a16:creationId xmlns:a16="http://schemas.microsoft.com/office/drawing/2014/main" id="{11161C60-AD79-F215-D9DA-D8BE1DF99AF5}"/>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9220" name="Rectangle 3">
            <a:extLst>
              <a:ext uri="{FF2B5EF4-FFF2-40B4-BE49-F238E27FC236}">
                <a16:creationId xmlns:a16="http://schemas.microsoft.com/office/drawing/2014/main" id="{B06C722B-9D64-7CAC-2131-805BB17CB046}"/>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pic>
        <p:nvPicPr>
          <p:cNvPr id="9221" name="Picture 4">
            <a:extLst>
              <a:ext uri="{FF2B5EF4-FFF2-40B4-BE49-F238E27FC236}">
                <a16:creationId xmlns:a16="http://schemas.microsoft.com/office/drawing/2014/main" id="{CD59CDFD-A1D9-75FD-21A4-5678668B0AE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2984500"/>
            <a:ext cx="8534400" cy="346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a:extLst>
              <a:ext uri="{FF2B5EF4-FFF2-40B4-BE49-F238E27FC236}">
                <a16:creationId xmlns:a16="http://schemas.microsoft.com/office/drawing/2014/main" id="{0E475785-913B-5122-69EC-2808321546AB}"/>
              </a:ext>
            </a:extLst>
          </p:cNvPr>
          <p:cNvSpPr txBox="1">
            <a:spLocks noChangeArrowheads="1"/>
          </p:cNvSpPr>
          <p:nvPr/>
        </p:nvSpPr>
        <p:spPr bwMode="auto">
          <a:xfrm>
            <a:off x="304800" y="457200"/>
            <a:ext cx="85344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a:t>Ribulose 5-P is easily epimerized to xylulose-5-P.</a:t>
            </a:r>
          </a:p>
          <a:p>
            <a:pPr eaLnBrk="1" hangingPunct="1">
              <a:spcBef>
                <a:spcPct val="50000"/>
              </a:spcBef>
            </a:pPr>
            <a:r>
              <a:rPr lang="en-US" altLang="en-US" sz="2400" b="0"/>
              <a:t>One molecule of each epimer (two C</a:t>
            </a:r>
            <a:r>
              <a:rPr lang="en-US" altLang="en-US" sz="2400" b="0" baseline="-25000"/>
              <a:t>5</a:t>
            </a:r>
            <a:r>
              <a:rPr lang="en-US" altLang="en-US" sz="2400" b="0"/>
              <a:t> sugars) react to form glyceraldehyde-3-P and sedoheptulose-7-P (C</a:t>
            </a:r>
            <a:r>
              <a:rPr lang="en-US" altLang="en-US" sz="2400" b="0" baseline="-25000"/>
              <a:t>3</a:t>
            </a:r>
            <a:r>
              <a:rPr lang="en-US" altLang="en-US" sz="2400" b="0"/>
              <a:t> and C</a:t>
            </a:r>
            <a:r>
              <a:rPr lang="en-US" altLang="en-US" sz="2400" b="0" baseline="-25000"/>
              <a:t>7</a:t>
            </a:r>
            <a:r>
              <a:rPr lang="en-US" altLang="en-US" sz="2400" b="0"/>
              <a:t>).  This reaction is catalyzed by </a:t>
            </a:r>
            <a:r>
              <a:rPr lang="en-US" altLang="en-US" sz="2400" b="0" i="1">
                <a:solidFill>
                  <a:srgbClr val="0033CC"/>
                </a:solidFill>
              </a:rPr>
              <a:t>transketolase</a:t>
            </a:r>
            <a:r>
              <a:rPr lang="en-US" altLang="en-US" sz="2400" b="0"/>
              <a:t>, which transfers a two-carbon unit (from xyulose-7-P to ribose-5-P.)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ABDB77"/>
            </a:gs>
          </a:gsLst>
          <a:lin ang="2700000" scaled="1"/>
        </a:gradFill>
        <a:effectLst/>
      </p:bgPr>
    </p:bg>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4E231880-9CCD-7F3C-2C3E-E78FBC0BE041}"/>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4B30A17-3647-4427-92AF-958A551D0A8E}" type="slidenum">
              <a:rPr lang="en-US" altLang="en-US" b="0">
                <a:solidFill>
                  <a:srgbClr val="0066CC"/>
                </a:solidFill>
              </a:rPr>
              <a:pPr eaLnBrk="1" hangingPunct="1"/>
              <a:t>9</a:t>
            </a:fld>
            <a:endParaRPr lang="en-US" altLang="en-US" b="0">
              <a:solidFill>
                <a:srgbClr val="0066CC"/>
              </a:solidFill>
            </a:endParaRPr>
          </a:p>
        </p:txBody>
      </p:sp>
      <p:sp>
        <p:nvSpPr>
          <p:cNvPr id="10243" name="Rectangle 2">
            <a:extLst>
              <a:ext uri="{FF2B5EF4-FFF2-40B4-BE49-F238E27FC236}">
                <a16:creationId xmlns:a16="http://schemas.microsoft.com/office/drawing/2014/main" id="{ACCCF93D-E0D9-F237-0AD9-8A4178B590A2}"/>
              </a:ext>
            </a:extLst>
          </p:cNvPr>
          <p:cNvSpPr>
            <a:spLocks noGrp="1" noChangeArrowheads="1"/>
          </p:cNvSpPr>
          <p:nvPr>
            <p:ph type="title"/>
          </p:nvPr>
        </p:nvSpPr>
        <p:spPr>
          <a:noFill/>
        </p:spPr>
        <p:txBody>
          <a:bodyPr/>
          <a:lstStyle/>
          <a:p>
            <a:pPr eaLnBrk="1" hangingPunct="1"/>
            <a:r>
              <a:rPr lang="en-US" altLang="en-US" sz="1400"/>
              <a:t>Hexose Monophosphate Shunt</a:t>
            </a:r>
          </a:p>
        </p:txBody>
      </p:sp>
      <p:sp>
        <p:nvSpPr>
          <p:cNvPr id="10244" name="Rectangle 3">
            <a:extLst>
              <a:ext uri="{FF2B5EF4-FFF2-40B4-BE49-F238E27FC236}">
                <a16:creationId xmlns:a16="http://schemas.microsoft.com/office/drawing/2014/main" id="{237D5C38-CCDC-07C8-8D0C-A58DFBA339A9}"/>
              </a:ext>
            </a:extLst>
          </p:cNvPr>
          <p:cNvSpPr>
            <a:spLocks noGrp="1" noChangeArrowheads="1"/>
          </p:cNvSpPr>
          <p:nvPr>
            <p:ph type="body" sz="half" idx="1"/>
          </p:nvPr>
        </p:nvSpPr>
        <p:spPr>
          <a:xfrm>
            <a:off x="457200" y="533400"/>
            <a:ext cx="8534400" cy="5791200"/>
          </a:xfrm>
        </p:spPr>
        <p:txBody>
          <a:bodyPr/>
          <a:lstStyle/>
          <a:p>
            <a:pPr eaLnBrk="1" hangingPunct="1">
              <a:buFontTx/>
              <a:buNone/>
            </a:pPr>
            <a:endParaRPr lang="en-US" altLang="en-US" sz="2800"/>
          </a:p>
          <a:p>
            <a:pPr eaLnBrk="1" hangingPunct="1">
              <a:buFontTx/>
              <a:buNone/>
            </a:pPr>
            <a:endParaRPr lang="en-US" altLang="en-US" sz="2800"/>
          </a:p>
        </p:txBody>
      </p:sp>
      <p:pic>
        <p:nvPicPr>
          <p:cNvPr id="10245" name="Picture 4">
            <a:extLst>
              <a:ext uri="{FF2B5EF4-FFF2-40B4-BE49-F238E27FC236}">
                <a16:creationId xmlns:a16="http://schemas.microsoft.com/office/drawing/2014/main" id="{F7C290AE-E223-DD70-2BCB-C49ECF7FD88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 y="2514600"/>
            <a:ext cx="8610600" cy="349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Text Box 6">
            <a:extLst>
              <a:ext uri="{FF2B5EF4-FFF2-40B4-BE49-F238E27FC236}">
                <a16:creationId xmlns:a16="http://schemas.microsoft.com/office/drawing/2014/main" id="{A9A0A464-4200-4658-CEE2-46E4E35F787F}"/>
              </a:ext>
            </a:extLst>
          </p:cNvPr>
          <p:cNvSpPr txBox="1">
            <a:spLocks noChangeArrowheads="1"/>
          </p:cNvSpPr>
          <p:nvPr/>
        </p:nvSpPr>
        <p:spPr bwMode="auto">
          <a:xfrm>
            <a:off x="228600" y="457200"/>
            <a:ext cx="89154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600" b="0"/>
              <a:t>These two products (C</a:t>
            </a:r>
            <a:r>
              <a:rPr lang="en-US" altLang="en-US" sz="2600" b="0" baseline="-25000"/>
              <a:t>3</a:t>
            </a:r>
            <a:r>
              <a:rPr lang="en-US" altLang="en-US" sz="2600" b="0"/>
              <a:t> &amp; C</a:t>
            </a:r>
            <a:r>
              <a:rPr lang="en-US" altLang="en-US" sz="2600" b="0" baseline="-25000"/>
              <a:t>7</a:t>
            </a:r>
            <a:r>
              <a:rPr lang="en-US" altLang="en-US" sz="2600" b="0"/>
              <a:t>) can further react, transferring a C</a:t>
            </a:r>
            <a:r>
              <a:rPr lang="en-US" altLang="en-US" sz="2600" b="0" baseline="-25000"/>
              <a:t>3</a:t>
            </a:r>
            <a:r>
              <a:rPr lang="en-US" altLang="en-US" sz="2600" b="0"/>
              <a:t> unit from sedoheptulose-7-P back to glyceraldehyde-3-P forming fructose-6-P and erythrose-4-P.                    This C</a:t>
            </a:r>
            <a:r>
              <a:rPr lang="en-US" altLang="en-US" sz="2600" b="0" baseline="-25000"/>
              <a:t>3</a:t>
            </a:r>
            <a:r>
              <a:rPr lang="en-US" altLang="en-US" sz="2600" b="0"/>
              <a:t>-transfer is catalyzed by </a:t>
            </a:r>
            <a:r>
              <a:rPr lang="en-US" altLang="en-US" sz="2600" b="0" i="1">
                <a:solidFill>
                  <a:srgbClr val="0033CC"/>
                </a:solidFill>
              </a:rPr>
              <a:t>transaldolase</a:t>
            </a:r>
            <a:r>
              <a:rPr lang="en-US" altLang="en-US" sz="2600" b="0"/>
              <a: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9730</TotalTime>
  <Words>1186</Words>
  <Application>Microsoft Office PowerPoint</Application>
  <PresentationFormat>On-screen Show (4:3)</PresentationFormat>
  <Paragraphs>111</Paragraphs>
  <Slides>18</Slides>
  <Notes>1</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1" baseType="lpstr">
      <vt:lpstr>Arial</vt:lpstr>
      <vt:lpstr>Default Design</vt:lpstr>
      <vt:lpstr>Bitmap Image</vt:lpstr>
      <vt:lpstr>PowerPoint Presentation</vt:lpstr>
      <vt:lpstr>Hexose Monophosphate Shunt</vt:lpstr>
      <vt:lpstr>Hexose Monophosphate Shunt</vt:lpstr>
      <vt:lpstr>Hexose Monophosphate Shunt</vt:lpstr>
      <vt:lpstr>Hexose Monophosphate Shunt</vt:lpstr>
      <vt:lpstr>Hexose Monophosphate Shunt</vt:lpstr>
      <vt:lpstr>Hexose Monophosphate Shunt</vt:lpstr>
      <vt:lpstr>Hexose Monophosphate Shunt</vt:lpstr>
      <vt:lpstr>Hexose Monophosphate Shunt</vt:lpstr>
      <vt:lpstr>Hexose Monophosphate Shunt</vt:lpstr>
      <vt:lpstr>PowerPoint Presentation</vt:lpstr>
      <vt:lpstr>Hexose Monophosphate Shunt</vt:lpstr>
      <vt:lpstr>Hexose Monophosphate Shunt</vt:lpstr>
      <vt:lpstr>Hexose Monophosphate Shunt</vt:lpstr>
      <vt:lpstr>Hexose Monophosphate Shunt</vt:lpstr>
      <vt:lpstr>Hexose Monophosphate Shunt</vt:lpstr>
      <vt:lpstr>glucose-6-P dehydrogenase deficiency map </vt:lpstr>
      <vt:lpstr>PowerPoint Presentation</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3070 Lecture - Vitamins</dc:title>
  <dc:creator>ewalker</dc:creator>
  <cp:lastModifiedBy>Owner</cp:lastModifiedBy>
  <cp:revision>721</cp:revision>
  <dcterms:created xsi:type="dcterms:W3CDTF">2004-08-30T17:27:51Z</dcterms:created>
  <dcterms:modified xsi:type="dcterms:W3CDTF">2026-03-03T21:08:53Z</dcterms:modified>
</cp:coreProperties>
</file>