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3" r:id="rId1"/>
  </p:sldMasterIdLst>
  <p:notesMasterIdLst>
    <p:notesMasterId r:id="rId46"/>
  </p:notesMasterIdLst>
  <p:handoutMasterIdLst>
    <p:handoutMasterId r:id="rId47"/>
  </p:handoutMasterIdLst>
  <p:sldIdLst>
    <p:sldId id="257" r:id="rId2"/>
    <p:sldId id="438" r:id="rId3"/>
    <p:sldId id="420" r:id="rId4"/>
    <p:sldId id="423" r:id="rId5"/>
    <p:sldId id="424" r:id="rId6"/>
    <p:sldId id="439" r:id="rId7"/>
    <p:sldId id="425" r:id="rId8"/>
    <p:sldId id="426" r:id="rId9"/>
    <p:sldId id="427" r:id="rId10"/>
    <p:sldId id="428" r:id="rId11"/>
    <p:sldId id="440" r:id="rId12"/>
    <p:sldId id="429" r:id="rId13"/>
    <p:sldId id="430" r:id="rId14"/>
    <p:sldId id="431" r:id="rId15"/>
    <p:sldId id="432" r:id="rId16"/>
    <p:sldId id="441" r:id="rId17"/>
    <p:sldId id="433" r:id="rId18"/>
    <p:sldId id="447" r:id="rId19"/>
    <p:sldId id="434" r:id="rId20"/>
    <p:sldId id="435" r:id="rId21"/>
    <p:sldId id="436" r:id="rId22"/>
    <p:sldId id="446" r:id="rId23"/>
    <p:sldId id="442" r:id="rId24"/>
    <p:sldId id="443" r:id="rId25"/>
    <p:sldId id="448" r:id="rId26"/>
    <p:sldId id="444" r:id="rId27"/>
    <p:sldId id="445" r:id="rId28"/>
    <p:sldId id="449" r:id="rId29"/>
    <p:sldId id="450" r:id="rId30"/>
    <p:sldId id="451" r:id="rId31"/>
    <p:sldId id="452" r:id="rId32"/>
    <p:sldId id="453" r:id="rId33"/>
    <p:sldId id="454" r:id="rId34"/>
    <p:sldId id="457" r:id="rId35"/>
    <p:sldId id="459" r:id="rId36"/>
    <p:sldId id="464" r:id="rId37"/>
    <p:sldId id="455" r:id="rId38"/>
    <p:sldId id="456" r:id="rId39"/>
    <p:sldId id="460" r:id="rId40"/>
    <p:sldId id="458" r:id="rId41"/>
    <p:sldId id="461" r:id="rId42"/>
    <p:sldId id="462" r:id="rId43"/>
    <p:sldId id="463" r:id="rId44"/>
    <p:sldId id="310" r:id="rId45"/>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9B9"/>
    <a:srgbClr val="0000FF"/>
    <a:srgbClr val="FF9797"/>
    <a:srgbClr val="FF0000"/>
    <a:srgbClr val="0066CC"/>
    <a:srgbClr val="FF3399"/>
    <a:srgbClr val="FFFFCC"/>
    <a:srgbClr val="FF6600"/>
    <a:srgbClr val="FFFF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82" autoAdjust="0"/>
    <p:restoredTop sz="94693" autoAdjust="0"/>
  </p:normalViewPr>
  <p:slideViewPr>
    <p:cSldViewPr>
      <p:cViewPr varScale="1">
        <p:scale>
          <a:sx n="94" d="100"/>
          <a:sy n="94" d="100"/>
        </p:scale>
        <p:origin x="42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57AC50BD-234D-FFF2-5159-D3BFF7A41249}"/>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smtClean="0">
                <a:latin typeface="Arial" charset="0"/>
              </a:defRPr>
            </a:lvl1pPr>
          </a:lstStyle>
          <a:p>
            <a:pPr>
              <a:defRPr/>
            </a:pPr>
            <a:r>
              <a:rPr lang="en-US"/>
              <a:t>Biochem 3070 - Exploring Genes  Edward Walker</a:t>
            </a:r>
          </a:p>
        </p:txBody>
      </p:sp>
      <p:sp>
        <p:nvSpPr>
          <p:cNvPr id="291843" name="Rectangle 3">
            <a:extLst>
              <a:ext uri="{FF2B5EF4-FFF2-40B4-BE49-F238E27FC236}">
                <a16:creationId xmlns:a16="http://schemas.microsoft.com/office/drawing/2014/main" id="{A42B54FB-8F51-EE87-0796-C86C79811B87}"/>
              </a:ext>
            </a:extLst>
          </p:cNvPr>
          <p:cNvSpPr>
            <a:spLocks noGrp="1" noChangeArrowheads="1"/>
          </p:cNvSpPr>
          <p:nvPr>
            <p:ph type="dt" sz="quarter"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smtClean="0">
                <a:latin typeface="Arial" charset="0"/>
              </a:defRPr>
            </a:lvl1pPr>
          </a:lstStyle>
          <a:p>
            <a:pPr>
              <a:defRPr/>
            </a:pPr>
            <a:fld id="{A217A8CA-5F1A-422A-BBE9-AB5302950A66}" type="datetime1">
              <a:rPr lang="en-US"/>
              <a:pPr>
                <a:defRPr/>
              </a:pPr>
              <a:t>1/1/2026</a:t>
            </a:fld>
            <a:endParaRPr lang="en-US"/>
          </a:p>
        </p:txBody>
      </p:sp>
      <p:sp>
        <p:nvSpPr>
          <p:cNvPr id="291844" name="Rectangle 4">
            <a:extLst>
              <a:ext uri="{FF2B5EF4-FFF2-40B4-BE49-F238E27FC236}">
                <a16:creationId xmlns:a16="http://schemas.microsoft.com/office/drawing/2014/main" id="{09DDB53D-13AD-F3B2-9BB9-67C1C3F7225D}"/>
              </a:ext>
            </a:extLst>
          </p:cNvPr>
          <p:cNvSpPr>
            <a:spLocks noGrp="1" noChangeArrowheads="1"/>
          </p:cNvSpPr>
          <p:nvPr>
            <p:ph type="ftr" sz="quarter" idx="2"/>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smtClean="0">
                <a:latin typeface="Arial" charset="0"/>
              </a:defRPr>
            </a:lvl1pPr>
          </a:lstStyle>
          <a:p>
            <a:pPr>
              <a:defRPr/>
            </a:pPr>
            <a:endParaRPr lang="en-US"/>
          </a:p>
        </p:txBody>
      </p:sp>
      <p:sp>
        <p:nvSpPr>
          <p:cNvPr id="291845" name="Rectangle 5">
            <a:extLst>
              <a:ext uri="{FF2B5EF4-FFF2-40B4-BE49-F238E27FC236}">
                <a16:creationId xmlns:a16="http://schemas.microsoft.com/office/drawing/2014/main" id="{3668B002-B1E8-255B-862F-B24DAC5BC4BD}"/>
              </a:ext>
            </a:extLst>
          </p:cNvPr>
          <p:cNvSpPr>
            <a:spLocks noGrp="1" noChangeArrowheads="1"/>
          </p:cNvSpPr>
          <p:nvPr>
            <p:ph type="sldNum" sz="quarter" idx="3"/>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85433648-B505-48D3-BA02-2C7774B41197}"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29D9140-D272-AAA6-DDCA-E8DEAAC28F65}"/>
              </a:ext>
            </a:extLst>
          </p:cNvPr>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smtClean="0">
                <a:latin typeface="Arial" charset="0"/>
              </a:defRPr>
            </a:lvl1pPr>
          </a:lstStyle>
          <a:p>
            <a:pPr>
              <a:defRPr/>
            </a:pPr>
            <a:r>
              <a:rPr lang="en-US"/>
              <a:t>Biochem 3070 - Exploring Genes  Edward Walker</a:t>
            </a:r>
          </a:p>
        </p:txBody>
      </p:sp>
      <p:sp>
        <p:nvSpPr>
          <p:cNvPr id="210947" name="Rectangle 3">
            <a:extLst>
              <a:ext uri="{FF2B5EF4-FFF2-40B4-BE49-F238E27FC236}">
                <a16:creationId xmlns:a16="http://schemas.microsoft.com/office/drawing/2014/main" id="{ED2C43C1-3011-A5AF-50E0-C4628D182F40}"/>
              </a:ext>
            </a:extLst>
          </p:cNvPr>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smtClean="0">
                <a:latin typeface="Arial" charset="0"/>
              </a:defRPr>
            </a:lvl1pPr>
          </a:lstStyle>
          <a:p>
            <a:pPr>
              <a:defRPr/>
            </a:pPr>
            <a:fld id="{07199CE0-64FD-4E71-A9AC-004AD1AA3B8E}" type="datetime1">
              <a:rPr lang="en-US"/>
              <a:pPr>
                <a:defRPr/>
              </a:pPr>
              <a:t>1/1/2026</a:t>
            </a:fld>
            <a:endParaRPr lang="en-US"/>
          </a:p>
        </p:txBody>
      </p:sp>
      <p:sp>
        <p:nvSpPr>
          <p:cNvPr id="47108" name="Rectangle 4">
            <a:extLst>
              <a:ext uri="{FF2B5EF4-FFF2-40B4-BE49-F238E27FC236}">
                <a16:creationId xmlns:a16="http://schemas.microsoft.com/office/drawing/2014/main" id="{D1D60A57-863F-0C11-86C6-076F401CF806}"/>
              </a:ext>
            </a:extLst>
          </p:cNvPr>
          <p:cNvSpPr>
            <a:spLocks noRo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0949" name="Rectangle 5">
            <a:extLst>
              <a:ext uri="{FF2B5EF4-FFF2-40B4-BE49-F238E27FC236}">
                <a16:creationId xmlns:a16="http://schemas.microsoft.com/office/drawing/2014/main" id="{DAA8DFDA-E4B6-3175-FC5A-153D261FCC87}"/>
              </a:ext>
            </a:extLst>
          </p:cNvPr>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0950" name="Rectangle 6">
            <a:extLst>
              <a:ext uri="{FF2B5EF4-FFF2-40B4-BE49-F238E27FC236}">
                <a16:creationId xmlns:a16="http://schemas.microsoft.com/office/drawing/2014/main" id="{9A996D0F-1E25-8523-56EC-9CC591B4BCA1}"/>
              </a:ext>
            </a:extLst>
          </p:cNvPr>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smtClean="0">
                <a:latin typeface="Arial" charset="0"/>
              </a:defRPr>
            </a:lvl1pPr>
          </a:lstStyle>
          <a:p>
            <a:pPr>
              <a:defRPr/>
            </a:pPr>
            <a:endParaRPr lang="en-US"/>
          </a:p>
        </p:txBody>
      </p:sp>
      <p:sp>
        <p:nvSpPr>
          <p:cNvPr id="210951" name="Rectangle 7">
            <a:extLst>
              <a:ext uri="{FF2B5EF4-FFF2-40B4-BE49-F238E27FC236}">
                <a16:creationId xmlns:a16="http://schemas.microsoft.com/office/drawing/2014/main" id="{90A506B5-5DB8-1C59-BCE8-7E2862F36C8B}"/>
              </a:ext>
            </a:extLst>
          </p:cNvPr>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4E20DC7A-D127-49B8-BD4F-C97C5BB01A69}" type="slidenum">
              <a:rPr lang="en-US" altLang="en-US"/>
              <a:pPr/>
              <a:t>‹#›</a:t>
            </a:fld>
            <a:endParaRPr lang="en-US" altLang="en-US"/>
          </a:p>
        </p:txBody>
      </p:sp>
    </p:spTree>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105C6D6-2E5E-C989-2E09-92997FD99548}"/>
              </a:ext>
            </a:extLst>
          </p:cNvPr>
          <p:cNvSpPr>
            <a:spLocks noGrp="1" noChangeArrowheads="1"/>
          </p:cNvSpPr>
          <p:nvPr>
            <p:ph type="hdr" sz="quarter"/>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t>Biochem 3070 - Exploring Genes  Edward Walker</a:t>
            </a:r>
          </a:p>
        </p:txBody>
      </p:sp>
      <p:sp>
        <p:nvSpPr>
          <p:cNvPr id="48131" name="Rectangle 3">
            <a:extLst>
              <a:ext uri="{FF2B5EF4-FFF2-40B4-BE49-F238E27FC236}">
                <a16:creationId xmlns:a16="http://schemas.microsoft.com/office/drawing/2014/main" id="{A9B49BB4-FCF5-39E4-4B21-387B64AB01E0}"/>
              </a:ext>
            </a:extLst>
          </p:cNvPr>
          <p:cNvSpPr>
            <a:spLocks noGrp="1" noChangeArrowheads="1"/>
          </p:cNvSpPr>
          <p:nvPr>
            <p:ph type="dt" sz="quarter" idx="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B1E58A98-54C1-49E2-B4CD-93AAEF209016}" type="datetime1">
              <a:rPr lang="en-US" altLang="en-US" b="0"/>
              <a:pPr eaLnBrk="1" hangingPunct="1"/>
              <a:t>1/1/2026</a:t>
            </a:fld>
            <a:endParaRPr lang="en-US" altLang="en-US" b="0"/>
          </a:p>
        </p:txBody>
      </p:sp>
      <p:sp>
        <p:nvSpPr>
          <p:cNvPr id="48132" name="Rectangle 7">
            <a:extLst>
              <a:ext uri="{FF2B5EF4-FFF2-40B4-BE49-F238E27FC236}">
                <a16:creationId xmlns:a16="http://schemas.microsoft.com/office/drawing/2014/main" id="{9466E4C3-1164-F878-928E-69B4904CB02A}"/>
              </a:ext>
            </a:extLst>
          </p:cNvPr>
          <p:cNvSpPr>
            <a:spLocks noGrp="1" noChangeArrowheads="1"/>
          </p:cNvSpPr>
          <p:nvPr>
            <p:ph type="sldNum" sz="quarter" idx="5"/>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ED818E8A-7BB0-41C9-83AC-2FFC3894AF59}" type="slidenum">
              <a:rPr lang="en-US" altLang="en-US" b="0"/>
              <a:pPr eaLnBrk="1" hangingPunct="1"/>
              <a:t>1</a:t>
            </a:fld>
            <a:endParaRPr lang="en-US" altLang="en-US" b="0"/>
          </a:p>
        </p:txBody>
      </p:sp>
      <p:sp>
        <p:nvSpPr>
          <p:cNvPr id="48133" name="Rectangle 2">
            <a:extLst>
              <a:ext uri="{FF2B5EF4-FFF2-40B4-BE49-F238E27FC236}">
                <a16:creationId xmlns:a16="http://schemas.microsoft.com/office/drawing/2014/main" id="{93515E4F-49A5-B260-14E6-B8D49BBDA925}"/>
              </a:ext>
            </a:extLst>
          </p:cNvPr>
          <p:cNvSpPr>
            <a:spLocks noRot="1" noChangeArrowheads="1" noTextEdit="1"/>
          </p:cNvSpPr>
          <p:nvPr>
            <p:ph type="sldImg"/>
          </p:nvPr>
        </p:nvSpPr>
        <p:spPr>
          <a:ln/>
        </p:spPr>
      </p:sp>
      <p:sp>
        <p:nvSpPr>
          <p:cNvPr id="48134" name="Rectangle 3">
            <a:extLst>
              <a:ext uri="{FF2B5EF4-FFF2-40B4-BE49-F238E27FC236}">
                <a16:creationId xmlns:a16="http://schemas.microsoft.com/office/drawing/2014/main" id="{A1495715-7495-9C56-2116-D6A2FD5F0E03}"/>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BBADAC6E-56DB-2E73-1D90-784E979D75A9}"/>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5" name="Rectangle 6">
            <a:extLst>
              <a:ext uri="{FF2B5EF4-FFF2-40B4-BE49-F238E27FC236}">
                <a16:creationId xmlns:a16="http://schemas.microsoft.com/office/drawing/2014/main" id="{B41F9639-6E85-FCDA-FF79-5249698D22BA}"/>
              </a:ext>
            </a:extLst>
          </p:cNvPr>
          <p:cNvSpPr>
            <a:spLocks noGrp="1" noChangeArrowheads="1"/>
          </p:cNvSpPr>
          <p:nvPr>
            <p:ph type="sldNum" sz="quarter" idx="11"/>
          </p:nvPr>
        </p:nvSpPr>
        <p:spPr>
          <a:ln/>
        </p:spPr>
        <p:txBody>
          <a:bodyPr/>
          <a:lstStyle>
            <a:lvl1pPr>
              <a:defRPr/>
            </a:lvl1pPr>
          </a:lstStyle>
          <a:p>
            <a:fld id="{F03732E2-5817-41E8-9879-6E2445A9F1FE}" type="slidenum">
              <a:rPr lang="en-US" altLang="en-US"/>
              <a:pPr/>
              <a:t>‹#›</a:t>
            </a:fld>
            <a:endParaRPr lang="en-US" altLang="en-US"/>
          </a:p>
        </p:txBody>
      </p:sp>
    </p:spTree>
    <p:extLst>
      <p:ext uri="{BB962C8B-B14F-4D97-AF65-F5344CB8AC3E}">
        <p14:creationId xmlns:p14="http://schemas.microsoft.com/office/powerpoint/2010/main" val="293189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6EBC227-E963-E41D-C146-B972B63B5C81}"/>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5" name="Rectangle 6">
            <a:extLst>
              <a:ext uri="{FF2B5EF4-FFF2-40B4-BE49-F238E27FC236}">
                <a16:creationId xmlns:a16="http://schemas.microsoft.com/office/drawing/2014/main" id="{E94AE956-15BD-AEB5-B9C8-02B0266FFAB3}"/>
              </a:ext>
            </a:extLst>
          </p:cNvPr>
          <p:cNvSpPr>
            <a:spLocks noGrp="1" noChangeArrowheads="1"/>
          </p:cNvSpPr>
          <p:nvPr>
            <p:ph type="sldNum" sz="quarter" idx="11"/>
          </p:nvPr>
        </p:nvSpPr>
        <p:spPr>
          <a:ln/>
        </p:spPr>
        <p:txBody>
          <a:bodyPr/>
          <a:lstStyle>
            <a:lvl1pPr>
              <a:defRPr/>
            </a:lvl1pPr>
          </a:lstStyle>
          <a:p>
            <a:fld id="{F902A37A-E2E4-462F-AE71-ECF4DC045856}" type="slidenum">
              <a:rPr lang="en-US" altLang="en-US"/>
              <a:pPr/>
              <a:t>‹#›</a:t>
            </a:fld>
            <a:endParaRPr lang="en-US" altLang="en-US"/>
          </a:p>
        </p:txBody>
      </p:sp>
    </p:spTree>
    <p:extLst>
      <p:ext uri="{BB962C8B-B14F-4D97-AF65-F5344CB8AC3E}">
        <p14:creationId xmlns:p14="http://schemas.microsoft.com/office/powerpoint/2010/main" val="69250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03D62F5A-E8E3-40E9-51BD-860AFF00D66C}"/>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5" name="Rectangle 6">
            <a:extLst>
              <a:ext uri="{FF2B5EF4-FFF2-40B4-BE49-F238E27FC236}">
                <a16:creationId xmlns:a16="http://schemas.microsoft.com/office/drawing/2014/main" id="{B6EF0F94-1176-BB8C-0580-9120EEB78B6B}"/>
              </a:ext>
            </a:extLst>
          </p:cNvPr>
          <p:cNvSpPr>
            <a:spLocks noGrp="1" noChangeArrowheads="1"/>
          </p:cNvSpPr>
          <p:nvPr>
            <p:ph type="sldNum" sz="quarter" idx="11"/>
          </p:nvPr>
        </p:nvSpPr>
        <p:spPr>
          <a:ln/>
        </p:spPr>
        <p:txBody>
          <a:bodyPr/>
          <a:lstStyle>
            <a:lvl1pPr>
              <a:defRPr/>
            </a:lvl1pPr>
          </a:lstStyle>
          <a:p>
            <a:fld id="{A671275D-3066-463A-A6EB-D4A5D99F8D1B}" type="slidenum">
              <a:rPr lang="en-US" altLang="en-US"/>
              <a:pPr/>
              <a:t>‹#›</a:t>
            </a:fld>
            <a:endParaRPr lang="en-US" altLang="en-US"/>
          </a:p>
        </p:txBody>
      </p:sp>
    </p:spTree>
    <p:extLst>
      <p:ext uri="{BB962C8B-B14F-4D97-AF65-F5344CB8AC3E}">
        <p14:creationId xmlns:p14="http://schemas.microsoft.com/office/powerpoint/2010/main" val="1128910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p:cNvSpPr>
            <a:spLocks noGrp="1"/>
          </p:cNvSpPr>
          <p:nvPr>
            <p:ph type="body"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DA8B7544-DCE7-FECE-141E-A6B98807E9D2}"/>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6" name="Rectangle 6">
            <a:extLst>
              <a:ext uri="{FF2B5EF4-FFF2-40B4-BE49-F238E27FC236}">
                <a16:creationId xmlns:a16="http://schemas.microsoft.com/office/drawing/2014/main" id="{375FCBAD-DF51-F632-F4CD-A9403AF18C8F}"/>
              </a:ext>
            </a:extLst>
          </p:cNvPr>
          <p:cNvSpPr>
            <a:spLocks noGrp="1" noChangeArrowheads="1"/>
          </p:cNvSpPr>
          <p:nvPr>
            <p:ph type="sldNum" sz="quarter" idx="11"/>
          </p:nvPr>
        </p:nvSpPr>
        <p:spPr>
          <a:ln/>
        </p:spPr>
        <p:txBody>
          <a:bodyPr/>
          <a:lstStyle>
            <a:lvl1pPr>
              <a:defRPr/>
            </a:lvl1pPr>
          </a:lstStyle>
          <a:p>
            <a:fld id="{5FE9C724-99D3-436D-9992-FA713B8D5BFF}" type="slidenum">
              <a:rPr lang="en-US" altLang="en-US"/>
              <a:pPr/>
              <a:t>‹#›</a:t>
            </a:fld>
            <a:endParaRPr lang="en-US" altLang="en-US"/>
          </a:p>
        </p:txBody>
      </p:sp>
    </p:spTree>
    <p:extLst>
      <p:ext uri="{BB962C8B-B14F-4D97-AF65-F5344CB8AC3E}">
        <p14:creationId xmlns:p14="http://schemas.microsoft.com/office/powerpoint/2010/main" val="2411407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304800"/>
          </a:xfrm>
        </p:spPr>
        <p:txBody>
          <a:bodyPr/>
          <a:lstStyle/>
          <a:p>
            <a:r>
              <a:rPr lang="en-US"/>
              <a:t>Click to edit Master title style</a:t>
            </a:r>
          </a:p>
        </p:txBody>
      </p:sp>
      <p:sp>
        <p:nvSpPr>
          <p:cNvPr id="3" name="Text Placeholder 2"/>
          <p:cNvSpPr>
            <a:spLocks noGrp="1"/>
          </p:cNvSpPr>
          <p:nvPr>
            <p:ph type="body" sz="half" idx="1"/>
          </p:nvPr>
        </p:nvSpPr>
        <p:spPr>
          <a:xfrm>
            <a:off x="457200" y="533400"/>
            <a:ext cx="4038600" cy="5592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533400"/>
            <a:ext cx="4038600" cy="2719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405188"/>
            <a:ext cx="4038600" cy="2720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25FEFA62-8A16-02D2-E47B-E14DD45125F9}"/>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7" name="Rectangle 6">
            <a:extLst>
              <a:ext uri="{FF2B5EF4-FFF2-40B4-BE49-F238E27FC236}">
                <a16:creationId xmlns:a16="http://schemas.microsoft.com/office/drawing/2014/main" id="{627351B1-1547-5FE8-210C-BE8B71A83EFC}"/>
              </a:ext>
            </a:extLst>
          </p:cNvPr>
          <p:cNvSpPr>
            <a:spLocks noGrp="1" noChangeArrowheads="1"/>
          </p:cNvSpPr>
          <p:nvPr>
            <p:ph type="sldNum" sz="quarter" idx="11"/>
          </p:nvPr>
        </p:nvSpPr>
        <p:spPr>
          <a:ln/>
        </p:spPr>
        <p:txBody>
          <a:bodyPr/>
          <a:lstStyle>
            <a:lvl1pPr>
              <a:defRPr/>
            </a:lvl1pPr>
          </a:lstStyle>
          <a:p>
            <a:fld id="{9173DC99-42A7-46FD-8D7A-FC31C0CF9E9F}" type="slidenum">
              <a:rPr lang="en-US" altLang="en-US"/>
              <a:pPr/>
              <a:t>‹#›</a:t>
            </a:fld>
            <a:endParaRPr lang="en-US" altLang="en-US"/>
          </a:p>
        </p:txBody>
      </p:sp>
    </p:spTree>
    <p:extLst>
      <p:ext uri="{BB962C8B-B14F-4D97-AF65-F5344CB8AC3E}">
        <p14:creationId xmlns:p14="http://schemas.microsoft.com/office/powerpoint/2010/main" val="428976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386B25FC-4192-C90F-7442-751B7A4E46BC}"/>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5" name="Rectangle 6">
            <a:extLst>
              <a:ext uri="{FF2B5EF4-FFF2-40B4-BE49-F238E27FC236}">
                <a16:creationId xmlns:a16="http://schemas.microsoft.com/office/drawing/2014/main" id="{3FF6C56E-CEDD-D073-ED55-9D1AF1441C07}"/>
              </a:ext>
            </a:extLst>
          </p:cNvPr>
          <p:cNvSpPr>
            <a:spLocks noGrp="1" noChangeArrowheads="1"/>
          </p:cNvSpPr>
          <p:nvPr>
            <p:ph type="sldNum" sz="quarter" idx="11"/>
          </p:nvPr>
        </p:nvSpPr>
        <p:spPr>
          <a:ln/>
        </p:spPr>
        <p:txBody>
          <a:bodyPr/>
          <a:lstStyle>
            <a:lvl1pPr>
              <a:defRPr/>
            </a:lvl1pPr>
          </a:lstStyle>
          <a:p>
            <a:fld id="{1C5C2828-F3F8-4094-88DC-349D3681C8D6}" type="slidenum">
              <a:rPr lang="en-US" altLang="en-US"/>
              <a:pPr/>
              <a:t>‹#›</a:t>
            </a:fld>
            <a:endParaRPr lang="en-US" altLang="en-US"/>
          </a:p>
        </p:txBody>
      </p:sp>
    </p:spTree>
    <p:extLst>
      <p:ext uri="{BB962C8B-B14F-4D97-AF65-F5344CB8AC3E}">
        <p14:creationId xmlns:p14="http://schemas.microsoft.com/office/powerpoint/2010/main" val="496065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57463928-5AB9-6F8F-51A3-910EBB13A47C}"/>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5" name="Rectangle 6">
            <a:extLst>
              <a:ext uri="{FF2B5EF4-FFF2-40B4-BE49-F238E27FC236}">
                <a16:creationId xmlns:a16="http://schemas.microsoft.com/office/drawing/2014/main" id="{0B6116DF-832E-94F2-3256-ADF9177634CF}"/>
              </a:ext>
            </a:extLst>
          </p:cNvPr>
          <p:cNvSpPr>
            <a:spLocks noGrp="1" noChangeArrowheads="1"/>
          </p:cNvSpPr>
          <p:nvPr>
            <p:ph type="sldNum" sz="quarter" idx="11"/>
          </p:nvPr>
        </p:nvSpPr>
        <p:spPr>
          <a:ln/>
        </p:spPr>
        <p:txBody>
          <a:bodyPr/>
          <a:lstStyle>
            <a:lvl1pPr>
              <a:defRPr/>
            </a:lvl1pPr>
          </a:lstStyle>
          <a:p>
            <a:fld id="{4F1452B3-D03E-432B-86BF-64E2EB910569}" type="slidenum">
              <a:rPr lang="en-US" altLang="en-US"/>
              <a:pPr/>
              <a:t>‹#›</a:t>
            </a:fld>
            <a:endParaRPr lang="en-US" altLang="en-US"/>
          </a:p>
        </p:txBody>
      </p:sp>
    </p:spTree>
    <p:extLst>
      <p:ext uri="{BB962C8B-B14F-4D97-AF65-F5344CB8AC3E}">
        <p14:creationId xmlns:p14="http://schemas.microsoft.com/office/powerpoint/2010/main" val="45298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533400"/>
            <a:ext cx="4038600" cy="559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533400"/>
            <a:ext cx="4038600" cy="5592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BD6757B-EEB5-3CDB-2DCB-D638B10CE31B}"/>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6" name="Rectangle 6">
            <a:extLst>
              <a:ext uri="{FF2B5EF4-FFF2-40B4-BE49-F238E27FC236}">
                <a16:creationId xmlns:a16="http://schemas.microsoft.com/office/drawing/2014/main" id="{A4310ADD-695E-63D2-060E-352735A01DC9}"/>
              </a:ext>
            </a:extLst>
          </p:cNvPr>
          <p:cNvSpPr>
            <a:spLocks noGrp="1" noChangeArrowheads="1"/>
          </p:cNvSpPr>
          <p:nvPr>
            <p:ph type="sldNum" sz="quarter" idx="11"/>
          </p:nvPr>
        </p:nvSpPr>
        <p:spPr>
          <a:ln/>
        </p:spPr>
        <p:txBody>
          <a:bodyPr/>
          <a:lstStyle>
            <a:lvl1pPr>
              <a:defRPr/>
            </a:lvl1pPr>
          </a:lstStyle>
          <a:p>
            <a:fld id="{816CC862-B5F7-4A39-9FC5-8BA64CFC8583}" type="slidenum">
              <a:rPr lang="en-US" altLang="en-US"/>
              <a:pPr/>
              <a:t>‹#›</a:t>
            </a:fld>
            <a:endParaRPr lang="en-US" altLang="en-US"/>
          </a:p>
        </p:txBody>
      </p:sp>
    </p:spTree>
    <p:extLst>
      <p:ext uri="{BB962C8B-B14F-4D97-AF65-F5344CB8AC3E}">
        <p14:creationId xmlns:p14="http://schemas.microsoft.com/office/powerpoint/2010/main" val="3413594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71EDAFBF-54F7-8430-EAD9-8B6558F80184}"/>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8" name="Rectangle 6">
            <a:extLst>
              <a:ext uri="{FF2B5EF4-FFF2-40B4-BE49-F238E27FC236}">
                <a16:creationId xmlns:a16="http://schemas.microsoft.com/office/drawing/2014/main" id="{475BEC4A-EFFB-2833-849E-7F7709CE7B77}"/>
              </a:ext>
            </a:extLst>
          </p:cNvPr>
          <p:cNvSpPr>
            <a:spLocks noGrp="1" noChangeArrowheads="1"/>
          </p:cNvSpPr>
          <p:nvPr>
            <p:ph type="sldNum" sz="quarter" idx="11"/>
          </p:nvPr>
        </p:nvSpPr>
        <p:spPr>
          <a:ln/>
        </p:spPr>
        <p:txBody>
          <a:bodyPr/>
          <a:lstStyle>
            <a:lvl1pPr>
              <a:defRPr/>
            </a:lvl1pPr>
          </a:lstStyle>
          <a:p>
            <a:fld id="{A657C0FD-DE19-4548-9FB7-C731D1BBCBCF}" type="slidenum">
              <a:rPr lang="en-US" altLang="en-US"/>
              <a:pPr/>
              <a:t>‹#›</a:t>
            </a:fld>
            <a:endParaRPr lang="en-US" altLang="en-US"/>
          </a:p>
        </p:txBody>
      </p:sp>
    </p:spTree>
    <p:extLst>
      <p:ext uri="{BB962C8B-B14F-4D97-AF65-F5344CB8AC3E}">
        <p14:creationId xmlns:p14="http://schemas.microsoft.com/office/powerpoint/2010/main" val="1234338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4D809DF2-FFA7-8363-3853-9BA1408C38D9}"/>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4" name="Rectangle 6">
            <a:extLst>
              <a:ext uri="{FF2B5EF4-FFF2-40B4-BE49-F238E27FC236}">
                <a16:creationId xmlns:a16="http://schemas.microsoft.com/office/drawing/2014/main" id="{9F3352E7-F654-508C-4BD1-249B34E09185}"/>
              </a:ext>
            </a:extLst>
          </p:cNvPr>
          <p:cNvSpPr>
            <a:spLocks noGrp="1" noChangeArrowheads="1"/>
          </p:cNvSpPr>
          <p:nvPr>
            <p:ph type="sldNum" sz="quarter" idx="11"/>
          </p:nvPr>
        </p:nvSpPr>
        <p:spPr>
          <a:ln/>
        </p:spPr>
        <p:txBody>
          <a:bodyPr/>
          <a:lstStyle>
            <a:lvl1pPr>
              <a:defRPr/>
            </a:lvl1pPr>
          </a:lstStyle>
          <a:p>
            <a:fld id="{67985398-B35B-4C78-A696-736FFAABBB19}" type="slidenum">
              <a:rPr lang="en-US" altLang="en-US"/>
              <a:pPr/>
              <a:t>‹#›</a:t>
            </a:fld>
            <a:endParaRPr lang="en-US" altLang="en-US"/>
          </a:p>
        </p:txBody>
      </p:sp>
    </p:spTree>
    <p:extLst>
      <p:ext uri="{BB962C8B-B14F-4D97-AF65-F5344CB8AC3E}">
        <p14:creationId xmlns:p14="http://schemas.microsoft.com/office/powerpoint/2010/main" val="277332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C962E27-C43A-B383-91C6-CCEE8CB693F6}"/>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3" name="Rectangle 6">
            <a:extLst>
              <a:ext uri="{FF2B5EF4-FFF2-40B4-BE49-F238E27FC236}">
                <a16:creationId xmlns:a16="http://schemas.microsoft.com/office/drawing/2014/main" id="{0EDAC90D-24CF-2037-F763-D83D85521CD4}"/>
              </a:ext>
            </a:extLst>
          </p:cNvPr>
          <p:cNvSpPr>
            <a:spLocks noGrp="1" noChangeArrowheads="1"/>
          </p:cNvSpPr>
          <p:nvPr>
            <p:ph type="sldNum" sz="quarter" idx="11"/>
          </p:nvPr>
        </p:nvSpPr>
        <p:spPr>
          <a:ln/>
        </p:spPr>
        <p:txBody>
          <a:bodyPr/>
          <a:lstStyle>
            <a:lvl1pPr>
              <a:defRPr/>
            </a:lvl1pPr>
          </a:lstStyle>
          <a:p>
            <a:fld id="{08532C8C-1394-4E21-9E72-F9D96C0F2DCC}" type="slidenum">
              <a:rPr lang="en-US" altLang="en-US"/>
              <a:pPr/>
              <a:t>‹#›</a:t>
            </a:fld>
            <a:endParaRPr lang="en-US" altLang="en-US"/>
          </a:p>
        </p:txBody>
      </p:sp>
    </p:spTree>
    <p:extLst>
      <p:ext uri="{BB962C8B-B14F-4D97-AF65-F5344CB8AC3E}">
        <p14:creationId xmlns:p14="http://schemas.microsoft.com/office/powerpoint/2010/main" val="1668996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D0D76DC8-206A-1246-BAAC-70DB1C267A9D}"/>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6" name="Rectangle 6">
            <a:extLst>
              <a:ext uri="{FF2B5EF4-FFF2-40B4-BE49-F238E27FC236}">
                <a16:creationId xmlns:a16="http://schemas.microsoft.com/office/drawing/2014/main" id="{633EEAE1-C57A-CB1B-A363-1EE0B10711AB}"/>
              </a:ext>
            </a:extLst>
          </p:cNvPr>
          <p:cNvSpPr>
            <a:spLocks noGrp="1" noChangeArrowheads="1"/>
          </p:cNvSpPr>
          <p:nvPr>
            <p:ph type="sldNum" sz="quarter" idx="11"/>
          </p:nvPr>
        </p:nvSpPr>
        <p:spPr>
          <a:ln/>
        </p:spPr>
        <p:txBody>
          <a:bodyPr/>
          <a:lstStyle>
            <a:lvl1pPr>
              <a:defRPr/>
            </a:lvl1pPr>
          </a:lstStyle>
          <a:p>
            <a:fld id="{70F1ADA5-60F9-41E1-9C93-ABAD1ADBA2C4}" type="slidenum">
              <a:rPr lang="en-US" altLang="en-US"/>
              <a:pPr/>
              <a:t>‹#›</a:t>
            </a:fld>
            <a:endParaRPr lang="en-US" altLang="en-US"/>
          </a:p>
        </p:txBody>
      </p:sp>
    </p:spTree>
    <p:extLst>
      <p:ext uri="{BB962C8B-B14F-4D97-AF65-F5344CB8AC3E}">
        <p14:creationId xmlns:p14="http://schemas.microsoft.com/office/powerpoint/2010/main" val="450020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18BDFDA7-8F57-3D0A-AE00-E8269F1BB5CB}"/>
              </a:ext>
            </a:extLst>
          </p:cNvPr>
          <p:cNvSpPr>
            <a:spLocks noGrp="1" noChangeArrowheads="1"/>
          </p:cNvSpPr>
          <p:nvPr>
            <p:ph type="ftr" sz="quarter" idx="10"/>
          </p:nvPr>
        </p:nvSpPr>
        <p:spPr>
          <a:ln/>
        </p:spPr>
        <p:txBody>
          <a:bodyPr/>
          <a:lstStyle>
            <a:lvl1pPr>
              <a:defRPr/>
            </a:lvl1pPr>
          </a:lstStyle>
          <a:p>
            <a:pPr>
              <a:defRPr/>
            </a:pPr>
            <a:r>
              <a:rPr lang="en-US"/>
              <a:t>Biochemistry 3070 – Oxygen Transport Proteins</a:t>
            </a:r>
          </a:p>
        </p:txBody>
      </p:sp>
      <p:sp>
        <p:nvSpPr>
          <p:cNvPr id="6" name="Rectangle 6">
            <a:extLst>
              <a:ext uri="{FF2B5EF4-FFF2-40B4-BE49-F238E27FC236}">
                <a16:creationId xmlns:a16="http://schemas.microsoft.com/office/drawing/2014/main" id="{A1F30B8C-DAE8-F79B-1B29-3BC199CDB2D2}"/>
              </a:ext>
            </a:extLst>
          </p:cNvPr>
          <p:cNvSpPr>
            <a:spLocks noGrp="1" noChangeArrowheads="1"/>
          </p:cNvSpPr>
          <p:nvPr>
            <p:ph type="sldNum" sz="quarter" idx="11"/>
          </p:nvPr>
        </p:nvSpPr>
        <p:spPr>
          <a:ln/>
        </p:spPr>
        <p:txBody>
          <a:bodyPr/>
          <a:lstStyle>
            <a:lvl1pPr>
              <a:defRPr/>
            </a:lvl1pPr>
          </a:lstStyle>
          <a:p>
            <a:fld id="{F591C95D-D854-4BEE-8306-FC30F8EAAC2C}" type="slidenum">
              <a:rPr lang="en-US" altLang="en-US"/>
              <a:pPr/>
              <a:t>‹#›</a:t>
            </a:fld>
            <a:endParaRPr lang="en-US" altLang="en-US"/>
          </a:p>
        </p:txBody>
      </p:sp>
    </p:spTree>
    <p:extLst>
      <p:ext uri="{BB962C8B-B14F-4D97-AF65-F5344CB8AC3E}">
        <p14:creationId xmlns:p14="http://schemas.microsoft.com/office/powerpoint/2010/main" val="4251020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CFFFF"/>
            </a:gs>
            <a:gs pos="100000">
              <a:srgbClr val="CCFFCC"/>
            </a:gs>
          </a:gsLst>
          <a:lin ang="27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8C8D6A-F30B-DD15-ABE1-B858D40A39D8}"/>
              </a:ext>
            </a:extLst>
          </p:cNvPr>
          <p:cNvSpPr>
            <a:spLocks noGrp="1" noChangeArrowheads="1"/>
          </p:cNvSpPr>
          <p:nvPr>
            <p:ph type="title"/>
          </p:nvPr>
        </p:nvSpPr>
        <p:spPr bwMode="auto">
          <a:xfrm>
            <a:off x="457200" y="152400"/>
            <a:ext cx="8229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F8376DB-8A32-5180-EA1D-4E2A6FD15BBA}"/>
              </a:ext>
            </a:extLst>
          </p:cNvPr>
          <p:cNvSpPr>
            <a:spLocks noGrp="1" noChangeArrowheads="1"/>
          </p:cNvSpPr>
          <p:nvPr>
            <p:ph type="body" idx="1"/>
          </p:nvPr>
        </p:nvSpPr>
        <p:spPr bwMode="auto">
          <a:xfrm>
            <a:off x="457200" y="533400"/>
            <a:ext cx="8229600"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0709" name="Rectangle 5">
            <a:extLst>
              <a:ext uri="{FF2B5EF4-FFF2-40B4-BE49-F238E27FC236}">
                <a16:creationId xmlns:a16="http://schemas.microsoft.com/office/drawing/2014/main" id="{CB5BBC68-D317-6105-D98C-82CE4B7FE6BD}"/>
              </a:ext>
            </a:extLst>
          </p:cNvPr>
          <p:cNvSpPr>
            <a:spLocks noGrp="1" noChangeArrowheads="1"/>
          </p:cNvSpPr>
          <p:nvPr>
            <p:ph type="ftr" sz="quarter" idx="3"/>
          </p:nvPr>
        </p:nvSpPr>
        <p:spPr bwMode="auto">
          <a:xfrm>
            <a:off x="0" y="6629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800" b="0" i="1" smtClean="0">
                <a:solidFill>
                  <a:srgbClr val="0066CC"/>
                </a:solidFill>
                <a:latin typeface="Arial" charset="0"/>
              </a:defRPr>
            </a:lvl1pPr>
          </a:lstStyle>
          <a:p>
            <a:pPr>
              <a:defRPr/>
            </a:pPr>
            <a:r>
              <a:rPr lang="en-US"/>
              <a:t>Biochemistry 3070 – Oxygen Transport Proteins</a:t>
            </a:r>
          </a:p>
        </p:txBody>
      </p:sp>
      <p:sp>
        <p:nvSpPr>
          <p:cNvPr id="200710" name="Rectangle 6">
            <a:extLst>
              <a:ext uri="{FF2B5EF4-FFF2-40B4-BE49-F238E27FC236}">
                <a16:creationId xmlns:a16="http://schemas.microsoft.com/office/drawing/2014/main" id="{FB3ED558-D0C2-C2EE-1F25-C1F6DF4F6C23}"/>
              </a:ext>
            </a:extLst>
          </p:cNvPr>
          <p:cNvSpPr>
            <a:spLocks noGrp="1" noChangeArrowheads="1"/>
          </p:cNvSpPr>
          <p:nvPr>
            <p:ph type="sldNum" sz="quarter" idx="4"/>
          </p:nvPr>
        </p:nvSpPr>
        <p:spPr bwMode="auto">
          <a:xfrm>
            <a:off x="8382000" y="6553200"/>
            <a:ext cx="533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i="1">
                <a:solidFill>
                  <a:srgbClr val="0066CC"/>
                </a:solidFill>
              </a:defRPr>
            </a:lvl1pPr>
          </a:lstStyle>
          <a:p>
            <a:fld id="{1ACF3C42-6B52-4258-809C-CE3524003B3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Lst>
  <p:hf hdr="0" dt="0"/>
  <p:txStyles>
    <p:titleStyle>
      <a:lvl1pPr algn="l" rtl="0" eaLnBrk="0" fontAlgn="base" hangingPunct="0">
        <a:spcBef>
          <a:spcPct val="0"/>
        </a:spcBef>
        <a:spcAft>
          <a:spcPct val="0"/>
        </a:spcAft>
        <a:defRPr i="1">
          <a:solidFill>
            <a:schemeClr val="tx2"/>
          </a:solidFill>
          <a:latin typeface="+mj-lt"/>
          <a:ea typeface="+mj-ea"/>
          <a:cs typeface="+mj-cs"/>
        </a:defRPr>
      </a:lvl1pPr>
      <a:lvl2pPr algn="l" rtl="0" eaLnBrk="0" fontAlgn="base" hangingPunct="0">
        <a:spcBef>
          <a:spcPct val="0"/>
        </a:spcBef>
        <a:spcAft>
          <a:spcPct val="0"/>
        </a:spcAft>
        <a:defRPr i="1">
          <a:solidFill>
            <a:schemeClr val="tx2"/>
          </a:solidFill>
          <a:latin typeface="Arial" charset="0"/>
        </a:defRPr>
      </a:lvl2pPr>
      <a:lvl3pPr algn="l" rtl="0" eaLnBrk="0" fontAlgn="base" hangingPunct="0">
        <a:spcBef>
          <a:spcPct val="0"/>
        </a:spcBef>
        <a:spcAft>
          <a:spcPct val="0"/>
        </a:spcAft>
        <a:defRPr i="1">
          <a:solidFill>
            <a:schemeClr val="tx2"/>
          </a:solidFill>
          <a:latin typeface="Arial" charset="0"/>
        </a:defRPr>
      </a:lvl3pPr>
      <a:lvl4pPr algn="l" rtl="0" eaLnBrk="0" fontAlgn="base" hangingPunct="0">
        <a:spcBef>
          <a:spcPct val="0"/>
        </a:spcBef>
        <a:spcAft>
          <a:spcPct val="0"/>
        </a:spcAft>
        <a:defRPr i="1">
          <a:solidFill>
            <a:schemeClr val="tx2"/>
          </a:solidFill>
          <a:latin typeface="Arial" charset="0"/>
        </a:defRPr>
      </a:lvl4pPr>
      <a:lvl5pPr algn="l" rtl="0" eaLnBrk="0" fontAlgn="base" hangingPunct="0">
        <a:spcBef>
          <a:spcPct val="0"/>
        </a:spcBef>
        <a:spcAft>
          <a:spcPct val="0"/>
        </a:spcAft>
        <a:defRPr i="1">
          <a:solidFill>
            <a:schemeClr val="tx2"/>
          </a:solidFill>
          <a:latin typeface="Arial" charset="0"/>
        </a:defRPr>
      </a:lvl5pPr>
      <a:lvl6pPr marL="457200" algn="l" rtl="0" fontAlgn="base">
        <a:spcBef>
          <a:spcPct val="0"/>
        </a:spcBef>
        <a:spcAft>
          <a:spcPct val="0"/>
        </a:spcAft>
        <a:defRPr i="1">
          <a:solidFill>
            <a:schemeClr val="tx2"/>
          </a:solidFill>
          <a:latin typeface="Arial" charset="0"/>
        </a:defRPr>
      </a:lvl6pPr>
      <a:lvl7pPr marL="914400" algn="l" rtl="0" fontAlgn="base">
        <a:spcBef>
          <a:spcPct val="0"/>
        </a:spcBef>
        <a:spcAft>
          <a:spcPct val="0"/>
        </a:spcAft>
        <a:defRPr i="1">
          <a:solidFill>
            <a:schemeClr val="tx2"/>
          </a:solidFill>
          <a:latin typeface="Arial" charset="0"/>
        </a:defRPr>
      </a:lvl7pPr>
      <a:lvl8pPr marL="1371600" algn="l" rtl="0" fontAlgn="base">
        <a:spcBef>
          <a:spcPct val="0"/>
        </a:spcBef>
        <a:spcAft>
          <a:spcPct val="0"/>
        </a:spcAft>
        <a:defRPr i="1">
          <a:solidFill>
            <a:schemeClr val="tx2"/>
          </a:solidFill>
          <a:latin typeface="Arial" charset="0"/>
        </a:defRPr>
      </a:lvl8pPr>
      <a:lvl9pPr marL="1828800" algn="l" rtl="0" fontAlgn="base">
        <a:spcBef>
          <a:spcPct val="0"/>
        </a:spcBef>
        <a:spcAft>
          <a:spcPct val="0"/>
        </a:spcAft>
        <a:defRPr i="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3.bin"/><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5.bin"/><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oleObject" Target="../embeddings/oleObject6.bin"/><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8.bin"/><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9.bin"/><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10.bin"/><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11.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oleObject" Target="../embeddings/oleObject12.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13.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14.bin"/><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oleObject" Target="../embeddings/oleObject15.bin"/><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16.bin"/><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oleObject" Target="../embeddings/oleObject17.bin"/><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oleObject" Target="../embeddings/oleObject18.bin"/></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oleObject" Target="../embeddings/oleObject19.bin"/><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oleObject" Target="../embeddings/oleObject20.bin"/></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oleObject" Target="../embeddings/oleObject21.bin"/><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oleObject" Target="../embeddings/oleObject22.bin"/><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2.bin"/><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ooter Placeholder 3">
            <a:extLst>
              <a:ext uri="{FF2B5EF4-FFF2-40B4-BE49-F238E27FC236}">
                <a16:creationId xmlns:a16="http://schemas.microsoft.com/office/drawing/2014/main" id="{5EB6C2D4-3368-3EA1-3E02-D17C195EB5F2}"/>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051" name="Slide Number Placeholder 4">
            <a:extLst>
              <a:ext uri="{FF2B5EF4-FFF2-40B4-BE49-F238E27FC236}">
                <a16:creationId xmlns:a16="http://schemas.microsoft.com/office/drawing/2014/main" id="{54722C1C-DF18-2273-39BB-940C877C0AB0}"/>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34449E96-32A9-4F1A-B4DC-1B8A43DB0386}" type="slidenum">
              <a:rPr lang="en-US" altLang="en-US" b="0">
                <a:solidFill>
                  <a:srgbClr val="0066CC"/>
                </a:solidFill>
              </a:rPr>
              <a:pPr eaLnBrk="1" hangingPunct="1"/>
              <a:t>1</a:t>
            </a:fld>
            <a:endParaRPr lang="en-US" altLang="en-US" b="0">
              <a:solidFill>
                <a:srgbClr val="0066CC"/>
              </a:solidFill>
            </a:endParaRPr>
          </a:p>
        </p:txBody>
      </p:sp>
      <p:sp>
        <p:nvSpPr>
          <p:cNvPr id="2052" name="Rectangle 2">
            <a:extLst>
              <a:ext uri="{FF2B5EF4-FFF2-40B4-BE49-F238E27FC236}">
                <a16:creationId xmlns:a16="http://schemas.microsoft.com/office/drawing/2014/main" id="{D079549C-6B50-8E22-8C9A-DAF41A4970D6}"/>
              </a:ext>
            </a:extLst>
          </p:cNvPr>
          <p:cNvSpPr>
            <a:spLocks noGrp="1" noChangeArrowheads="1"/>
          </p:cNvSpPr>
          <p:nvPr>
            <p:ph type="title"/>
          </p:nvPr>
        </p:nvSpPr>
        <p:spPr>
          <a:xfrm>
            <a:off x="533400" y="838200"/>
            <a:ext cx="8077200" cy="4038600"/>
          </a:xfrm>
        </p:spPr>
        <p:txBody>
          <a:bodyPr/>
          <a:lstStyle/>
          <a:p>
            <a:pPr algn="ctr" eaLnBrk="1" hangingPunct="1"/>
            <a:r>
              <a:rPr lang="en-US" altLang="en-US" sz="5400" dirty="0"/>
              <a:t>Oxygen Transport Proteins:</a:t>
            </a:r>
            <a:br>
              <a:rPr lang="en-US" altLang="en-US" sz="5400" dirty="0"/>
            </a:br>
            <a:r>
              <a:rPr lang="en-US" altLang="en-US" sz="5400" dirty="0"/>
              <a:t>Myoglobin &amp; Hemoglobin</a:t>
            </a:r>
            <a:br>
              <a:rPr lang="en-US" altLang="en-US" sz="5400" dirty="0"/>
            </a:br>
            <a:r>
              <a:rPr lang="en-US" altLang="en-US" sz="3200" dirty="0"/>
              <a:t>Chapter 3, Berg 10</a:t>
            </a:r>
            <a:r>
              <a:rPr lang="en-US" altLang="en-US" sz="3200" baseline="30000" dirty="0"/>
              <a:t>th</a:t>
            </a:r>
            <a:r>
              <a:rPr lang="en-US" altLang="en-US" sz="3200" dirty="0"/>
              <a:t> ed.</a:t>
            </a:r>
            <a:endParaRPr lang="en-US" altLang="en-US" sz="5400" dirty="0"/>
          </a:p>
        </p:txBody>
      </p:sp>
      <p:sp>
        <p:nvSpPr>
          <p:cNvPr id="2053" name="Text Box 4">
            <a:extLst>
              <a:ext uri="{FF2B5EF4-FFF2-40B4-BE49-F238E27FC236}">
                <a16:creationId xmlns:a16="http://schemas.microsoft.com/office/drawing/2014/main" id="{8F955CD6-344B-1F19-4318-52D7995F4B31}"/>
              </a:ext>
            </a:extLst>
          </p:cNvPr>
          <p:cNvSpPr txBox="1">
            <a:spLocks noChangeArrowheads="1"/>
          </p:cNvSpPr>
          <p:nvPr/>
        </p:nvSpPr>
        <p:spPr bwMode="auto">
          <a:xfrm>
            <a:off x="152400" y="152400"/>
            <a:ext cx="3962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b="0" i="1"/>
              <a:t>Biochemistry 3070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a:extLst>
              <a:ext uri="{FF2B5EF4-FFF2-40B4-BE49-F238E27FC236}">
                <a16:creationId xmlns:a16="http://schemas.microsoft.com/office/drawing/2014/main" id="{0C9A9C6D-692C-BA26-DF88-33D0EEBB50E1}"/>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1267" name="Slide Number Placeholder 4">
            <a:extLst>
              <a:ext uri="{FF2B5EF4-FFF2-40B4-BE49-F238E27FC236}">
                <a16:creationId xmlns:a16="http://schemas.microsoft.com/office/drawing/2014/main" id="{576E5505-EE8B-5507-5AA1-1B6F3C8C1D10}"/>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BB70AB18-8F8C-4765-854D-EF9CD83EC0BA}" type="slidenum">
              <a:rPr lang="en-US" altLang="en-US" b="0">
                <a:solidFill>
                  <a:srgbClr val="0066CC"/>
                </a:solidFill>
              </a:rPr>
              <a:pPr eaLnBrk="1" hangingPunct="1"/>
              <a:t>10</a:t>
            </a:fld>
            <a:endParaRPr lang="en-US" altLang="en-US" b="0">
              <a:solidFill>
                <a:srgbClr val="0066CC"/>
              </a:solidFill>
            </a:endParaRPr>
          </a:p>
        </p:txBody>
      </p:sp>
      <p:sp>
        <p:nvSpPr>
          <p:cNvPr id="11268" name="Rectangle 2">
            <a:extLst>
              <a:ext uri="{FF2B5EF4-FFF2-40B4-BE49-F238E27FC236}">
                <a16:creationId xmlns:a16="http://schemas.microsoft.com/office/drawing/2014/main" id="{188CD107-85F0-B459-F801-9B066A40FA5E}"/>
              </a:ext>
            </a:extLst>
          </p:cNvPr>
          <p:cNvSpPr>
            <a:spLocks noGrp="1" noChangeArrowheads="1"/>
          </p:cNvSpPr>
          <p:nvPr>
            <p:ph type="title"/>
          </p:nvPr>
        </p:nvSpPr>
        <p:spPr/>
        <p:txBody>
          <a:bodyPr/>
          <a:lstStyle/>
          <a:p>
            <a:pPr eaLnBrk="1" hangingPunct="1"/>
            <a:r>
              <a:rPr lang="en-US" altLang="en-US" sz="1600"/>
              <a:t>Hemoglobin</a:t>
            </a:r>
          </a:p>
        </p:txBody>
      </p:sp>
      <p:sp>
        <p:nvSpPr>
          <p:cNvPr id="11269" name="Rectangle 3">
            <a:extLst>
              <a:ext uri="{FF2B5EF4-FFF2-40B4-BE49-F238E27FC236}">
                <a16:creationId xmlns:a16="http://schemas.microsoft.com/office/drawing/2014/main" id="{14CA98E0-96E4-7E8F-268C-BF30534307FD}"/>
              </a:ext>
            </a:extLst>
          </p:cNvPr>
          <p:cNvSpPr>
            <a:spLocks noGrp="1" noChangeArrowheads="1"/>
          </p:cNvSpPr>
          <p:nvPr>
            <p:ph type="body" idx="1"/>
          </p:nvPr>
        </p:nvSpPr>
        <p:spPr/>
        <p:txBody>
          <a:bodyPr/>
          <a:lstStyle/>
          <a:p>
            <a:pPr eaLnBrk="1" hangingPunct="1">
              <a:lnSpc>
                <a:spcPct val="90000"/>
              </a:lnSpc>
            </a:pPr>
            <a:r>
              <a:rPr lang="en-US" altLang="en-US"/>
              <a:t>Hemoglobin is a much more complex molecule than myoglobin.</a:t>
            </a:r>
          </a:p>
          <a:p>
            <a:pPr eaLnBrk="1" hangingPunct="1">
              <a:lnSpc>
                <a:spcPct val="90000"/>
              </a:lnSpc>
            </a:pPr>
            <a:r>
              <a:rPr lang="en-US" altLang="en-US"/>
              <a:t>The protein is nearly spherical with a 55 angstrom diameter and molecular mass of 64.45 kD.  </a:t>
            </a:r>
          </a:p>
          <a:p>
            <a:pPr eaLnBrk="1" hangingPunct="1">
              <a:lnSpc>
                <a:spcPct val="90000"/>
              </a:lnSpc>
            </a:pPr>
            <a:r>
              <a:rPr lang="en-US" altLang="en-US"/>
              <a:t>It is a tetrahedron containing:</a:t>
            </a:r>
          </a:p>
          <a:p>
            <a:pPr lvl="4" eaLnBrk="1" hangingPunct="1">
              <a:lnSpc>
                <a:spcPct val="90000"/>
              </a:lnSpc>
              <a:buFontTx/>
              <a:buNone/>
            </a:pPr>
            <a:r>
              <a:rPr lang="en-US" altLang="en-US" sz="3200" i="1"/>
              <a:t>4 protein subunits, </a:t>
            </a:r>
          </a:p>
          <a:p>
            <a:pPr lvl="4" eaLnBrk="1" hangingPunct="1">
              <a:lnSpc>
                <a:spcPct val="90000"/>
              </a:lnSpc>
              <a:buFontTx/>
              <a:buNone/>
            </a:pPr>
            <a:r>
              <a:rPr lang="en-US" altLang="en-US" sz="3200" i="1"/>
              <a:t>4 protoporphyrins, and</a:t>
            </a:r>
          </a:p>
          <a:p>
            <a:pPr lvl="4" eaLnBrk="1" hangingPunct="1">
              <a:lnSpc>
                <a:spcPct val="90000"/>
              </a:lnSpc>
              <a:buFontTx/>
              <a:buNone/>
            </a:pPr>
            <a:r>
              <a:rPr lang="en-US" altLang="en-US" sz="3200" i="1"/>
              <a:t>4 iron atoms</a:t>
            </a:r>
            <a:r>
              <a:rPr lang="en-US" altLang="en-US"/>
              <a:t>. </a:t>
            </a:r>
          </a:p>
          <a:p>
            <a:pPr eaLnBrk="1" hangingPunct="1">
              <a:lnSpc>
                <a:spcPct val="90000"/>
              </a:lnSpc>
            </a:pPr>
            <a:r>
              <a:rPr lang="en-US" altLang="en-US"/>
              <a:t>Each hemoglobin molecule can transport four oxygen molecules (one per Fe atom).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12290" name="Footer Placeholder 4">
            <a:extLst>
              <a:ext uri="{FF2B5EF4-FFF2-40B4-BE49-F238E27FC236}">
                <a16:creationId xmlns:a16="http://schemas.microsoft.com/office/drawing/2014/main" id="{BBD4B010-D918-40CF-7B8C-4DD139B17518}"/>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2291" name="Slide Number Placeholder 5">
            <a:extLst>
              <a:ext uri="{FF2B5EF4-FFF2-40B4-BE49-F238E27FC236}">
                <a16:creationId xmlns:a16="http://schemas.microsoft.com/office/drawing/2014/main" id="{BBAE1080-6FAC-A72E-F412-A2BD89537F23}"/>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81475669-6FBA-4DCC-9B40-E9AC0C95AAF7}" type="slidenum">
              <a:rPr lang="en-US" altLang="en-US" b="0">
                <a:solidFill>
                  <a:srgbClr val="0066CC"/>
                </a:solidFill>
              </a:rPr>
              <a:pPr eaLnBrk="1" hangingPunct="1"/>
              <a:t>11</a:t>
            </a:fld>
            <a:endParaRPr lang="en-US" altLang="en-US" b="0">
              <a:solidFill>
                <a:srgbClr val="0066CC"/>
              </a:solidFill>
            </a:endParaRPr>
          </a:p>
        </p:txBody>
      </p:sp>
      <p:sp>
        <p:nvSpPr>
          <p:cNvPr id="12292" name="Rectangle 2">
            <a:extLst>
              <a:ext uri="{FF2B5EF4-FFF2-40B4-BE49-F238E27FC236}">
                <a16:creationId xmlns:a16="http://schemas.microsoft.com/office/drawing/2014/main" id="{323CF9B3-6412-7E54-92FD-8AF82F306340}"/>
              </a:ext>
            </a:extLst>
          </p:cNvPr>
          <p:cNvSpPr>
            <a:spLocks noGrp="1" noChangeArrowheads="1"/>
          </p:cNvSpPr>
          <p:nvPr>
            <p:ph type="title"/>
          </p:nvPr>
        </p:nvSpPr>
        <p:spPr/>
        <p:txBody>
          <a:bodyPr/>
          <a:lstStyle/>
          <a:p>
            <a:pPr eaLnBrk="1" hangingPunct="1"/>
            <a:r>
              <a:rPr lang="en-US" altLang="en-US" sz="1600"/>
              <a:t>Hemoglobin – Tetrameric Structure</a:t>
            </a:r>
          </a:p>
        </p:txBody>
      </p:sp>
      <p:graphicFrame>
        <p:nvGraphicFramePr>
          <p:cNvPr id="12293" name="Object 3">
            <a:extLst>
              <a:ext uri="{FF2B5EF4-FFF2-40B4-BE49-F238E27FC236}">
                <a16:creationId xmlns:a16="http://schemas.microsoft.com/office/drawing/2014/main" id="{4C5A31D1-7A78-C916-8563-F3DC5E2F31FA}"/>
              </a:ext>
            </a:extLst>
          </p:cNvPr>
          <p:cNvGraphicFramePr>
            <a:graphicFrameLocks noChangeAspect="1"/>
          </p:cNvGraphicFramePr>
          <p:nvPr>
            <p:ph sz="half" idx="1"/>
          </p:nvPr>
        </p:nvGraphicFramePr>
        <p:xfrm>
          <a:off x="457200" y="1905000"/>
          <a:ext cx="4267200" cy="3678238"/>
        </p:xfrm>
        <a:graphic>
          <a:graphicData uri="http://schemas.openxmlformats.org/presentationml/2006/ole">
            <mc:AlternateContent xmlns:mc="http://schemas.openxmlformats.org/markup-compatibility/2006">
              <mc:Choice xmlns:v="urn:schemas-microsoft-com:vml" Requires="v">
                <p:oleObj name="Bitmap Image" r:id="rId2" imgW="6849431" imgH="5904762" progId="Paint.Picture">
                  <p:embed/>
                </p:oleObj>
              </mc:Choice>
              <mc:Fallback>
                <p:oleObj name="Bitmap Image" r:id="rId2" imgW="6849431" imgH="5904762"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4267200" cy="3678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4" name="Object 7">
            <a:extLst>
              <a:ext uri="{FF2B5EF4-FFF2-40B4-BE49-F238E27FC236}">
                <a16:creationId xmlns:a16="http://schemas.microsoft.com/office/drawing/2014/main" id="{679B8FBF-2E59-CC0E-5D8F-8EF3026982C6}"/>
              </a:ext>
            </a:extLst>
          </p:cNvPr>
          <p:cNvGraphicFramePr>
            <a:graphicFrameLocks noChangeAspect="1"/>
          </p:cNvGraphicFramePr>
          <p:nvPr>
            <p:ph sz="half" idx="2"/>
          </p:nvPr>
        </p:nvGraphicFramePr>
        <p:xfrm>
          <a:off x="5029200" y="1905000"/>
          <a:ext cx="3427413" cy="3962400"/>
        </p:xfrm>
        <a:graphic>
          <a:graphicData uri="http://schemas.openxmlformats.org/presentationml/2006/ole">
            <mc:AlternateContent xmlns:mc="http://schemas.openxmlformats.org/markup-compatibility/2006">
              <mc:Choice xmlns:v="urn:schemas-microsoft-com:vml" Requires="v">
                <p:oleObj name="Bitmap Image" r:id="rId4" imgW="3780952" imgH="4371429" progId="Paint.Picture">
                  <p:embed/>
                </p:oleObj>
              </mc:Choice>
              <mc:Fallback>
                <p:oleObj name="Bitmap Image" r:id="rId4" imgW="3780952" imgH="4371429" progId="Paint.Pictur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905000"/>
                        <a:ext cx="342741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5" name="Text Box 9">
            <a:extLst>
              <a:ext uri="{FF2B5EF4-FFF2-40B4-BE49-F238E27FC236}">
                <a16:creationId xmlns:a16="http://schemas.microsoft.com/office/drawing/2014/main" id="{285C9139-A208-E21E-C10B-6E08567255FA}"/>
              </a:ext>
            </a:extLst>
          </p:cNvPr>
          <p:cNvSpPr txBox="1">
            <a:spLocks noChangeArrowheads="1"/>
          </p:cNvSpPr>
          <p:nvPr/>
        </p:nvSpPr>
        <p:spPr bwMode="auto">
          <a:xfrm>
            <a:off x="609600" y="609600"/>
            <a:ext cx="777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a:t>The two alpha subunits have 141 amino acids, while the two beta subunits contain 146 residues.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13314" name="Footer Placeholder 5">
            <a:extLst>
              <a:ext uri="{FF2B5EF4-FFF2-40B4-BE49-F238E27FC236}">
                <a16:creationId xmlns:a16="http://schemas.microsoft.com/office/drawing/2014/main" id="{3C15B609-A41C-7B78-5567-CD1E75E962BA}"/>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3315" name="Slide Number Placeholder 6">
            <a:extLst>
              <a:ext uri="{FF2B5EF4-FFF2-40B4-BE49-F238E27FC236}">
                <a16:creationId xmlns:a16="http://schemas.microsoft.com/office/drawing/2014/main" id="{21C8C56A-5CCE-4E28-16CA-FC422D6C2BB4}"/>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92964858-380E-460B-9E7F-ADE6AECC8892}" type="slidenum">
              <a:rPr lang="en-US" altLang="en-US" b="0">
                <a:solidFill>
                  <a:srgbClr val="0066CC"/>
                </a:solidFill>
              </a:rPr>
              <a:pPr eaLnBrk="1" hangingPunct="1"/>
              <a:t>12</a:t>
            </a:fld>
            <a:endParaRPr lang="en-US" altLang="en-US" b="0">
              <a:solidFill>
                <a:srgbClr val="0066CC"/>
              </a:solidFill>
            </a:endParaRPr>
          </a:p>
        </p:txBody>
      </p:sp>
      <p:sp>
        <p:nvSpPr>
          <p:cNvPr id="13316" name="Rectangle 11">
            <a:extLst>
              <a:ext uri="{FF2B5EF4-FFF2-40B4-BE49-F238E27FC236}">
                <a16:creationId xmlns:a16="http://schemas.microsoft.com/office/drawing/2014/main" id="{902E8605-BC35-1882-F28E-5382F2B54B40}"/>
              </a:ext>
            </a:extLst>
          </p:cNvPr>
          <p:cNvSpPr>
            <a:spLocks noGrp="1" noChangeArrowheads="1"/>
          </p:cNvSpPr>
          <p:nvPr>
            <p:ph type="title"/>
          </p:nvPr>
        </p:nvSpPr>
        <p:spPr/>
        <p:txBody>
          <a:bodyPr/>
          <a:lstStyle/>
          <a:p>
            <a:pPr eaLnBrk="1" hangingPunct="1"/>
            <a:r>
              <a:rPr lang="en-US" altLang="en-US" sz="1600"/>
              <a:t>Hemoglobin – Tetrameric Structure</a:t>
            </a:r>
          </a:p>
        </p:txBody>
      </p:sp>
      <p:sp>
        <p:nvSpPr>
          <p:cNvPr id="13317" name="Rectangle 3">
            <a:extLst>
              <a:ext uri="{FF2B5EF4-FFF2-40B4-BE49-F238E27FC236}">
                <a16:creationId xmlns:a16="http://schemas.microsoft.com/office/drawing/2014/main" id="{2E1F8637-FDB1-F366-78D2-96D8C1A0F601}"/>
              </a:ext>
            </a:extLst>
          </p:cNvPr>
          <p:cNvSpPr>
            <a:spLocks noGrp="1" noChangeArrowheads="1"/>
          </p:cNvSpPr>
          <p:nvPr>
            <p:ph type="body" sz="half" idx="1"/>
          </p:nvPr>
        </p:nvSpPr>
        <p:spPr/>
        <p:txBody>
          <a:bodyPr/>
          <a:lstStyle/>
          <a:p>
            <a:pPr eaLnBrk="1" hangingPunct="1">
              <a:buFontTx/>
              <a:buNone/>
            </a:pPr>
            <a:endParaRPr lang="en-US" altLang="en-US" sz="2800">
              <a:solidFill>
                <a:srgbClr val="FF0000"/>
              </a:solidFill>
            </a:endParaRPr>
          </a:p>
          <a:p>
            <a:pPr eaLnBrk="1" hangingPunct="1">
              <a:buFontTx/>
              <a:buNone/>
            </a:pPr>
            <a:r>
              <a:rPr lang="en-US" altLang="en-US" sz="2800">
                <a:solidFill>
                  <a:srgbClr val="FF0000"/>
                </a:solidFill>
              </a:rPr>
              <a:t>Adult hemoglobin</a:t>
            </a:r>
            <a:r>
              <a:rPr lang="en-US" altLang="en-US" sz="2800"/>
              <a:t> subunit composition differs from </a:t>
            </a:r>
            <a:r>
              <a:rPr lang="en-US" altLang="en-US" sz="2800">
                <a:solidFill>
                  <a:srgbClr val="0066CC"/>
                </a:solidFill>
              </a:rPr>
              <a:t>embryonic hemoglobin</a:t>
            </a:r>
            <a:r>
              <a:rPr lang="en-US" altLang="en-US" sz="2800"/>
              <a:t>.</a:t>
            </a:r>
          </a:p>
          <a:p>
            <a:pPr eaLnBrk="1" hangingPunct="1">
              <a:buFontTx/>
              <a:buNone/>
            </a:pPr>
            <a:endParaRPr lang="en-US" altLang="en-US" sz="2800"/>
          </a:p>
          <a:p>
            <a:pPr eaLnBrk="1" hangingPunct="1">
              <a:buFontTx/>
              <a:buNone/>
            </a:pPr>
            <a:r>
              <a:rPr lang="en-US" altLang="en-US" sz="2800"/>
              <a:t>Embryonic hemoglobin exhibits a higher affinity for oxygen than adult hemoglobin.</a:t>
            </a:r>
          </a:p>
        </p:txBody>
      </p:sp>
      <p:graphicFrame>
        <p:nvGraphicFramePr>
          <p:cNvPr id="13318" name="Object 10">
            <a:extLst>
              <a:ext uri="{FF2B5EF4-FFF2-40B4-BE49-F238E27FC236}">
                <a16:creationId xmlns:a16="http://schemas.microsoft.com/office/drawing/2014/main" id="{1FC74C04-3B0F-01DE-6391-1A9E2537E4FB}"/>
              </a:ext>
            </a:extLst>
          </p:cNvPr>
          <p:cNvGraphicFramePr>
            <a:graphicFrameLocks noChangeAspect="1"/>
          </p:cNvGraphicFramePr>
          <p:nvPr>
            <p:ph sz="quarter" idx="3"/>
          </p:nvPr>
        </p:nvGraphicFramePr>
        <p:xfrm>
          <a:off x="4267200" y="381000"/>
          <a:ext cx="4576763" cy="6019800"/>
        </p:xfrm>
        <a:graphic>
          <a:graphicData uri="http://schemas.openxmlformats.org/presentationml/2006/ole">
            <mc:AlternateContent xmlns:mc="http://schemas.openxmlformats.org/markup-compatibility/2006">
              <mc:Choice xmlns:v="urn:schemas-microsoft-com:vml" Requires="v">
                <p:oleObj name="Bitmap Image" r:id="rId2" imgW="4258269" imgH="5601482" progId="Paint.Picture">
                  <p:embed/>
                </p:oleObj>
              </mc:Choice>
              <mc:Fallback>
                <p:oleObj name="Bitmap Image" r:id="rId2" imgW="4258269" imgH="5601482" progId="Paint.Picture">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81000"/>
                        <a:ext cx="4576763"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14338" name="Footer Placeholder 4">
            <a:extLst>
              <a:ext uri="{FF2B5EF4-FFF2-40B4-BE49-F238E27FC236}">
                <a16:creationId xmlns:a16="http://schemas.microsoft.com/office/drawing/2014/main" id="{3F9C257A-8DB5-7195-9BE2-733FFB55616D}"/>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4339" name="Slide Number Placeholder 5">
            <a:extLst>
              <a:ext uri="{FF2B5EF4-FFF2-40B4-BE49-F238E27FC236}">
                <a16:creationId xmlns:a16="http://schemas.microsoft.com/office/drawing/2014/main" id="{ED1FA829-A9C9-4B29-8B7D-D34F5E5B7B64}"/>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84F8DD1C-17E5-4584-8DBB-60FBA22415DB}" type="slidenum">
              <a:rPr lang="en-US" altLang="en-US" b="0">
                <a:solidFill>
                  <a:srgbClr val="0066CC"/>
                </a:solidFill>
              </a:rPr>
              <a:pPr eaLnBrk="1" hangingPunct="1"/>
              <a:t>13</a:t>
            </a:fld>
            <a:endParaRPr lang="en-US" altLang="en-US" b="0">
              <a:solidFill>
                <a:srgbClr val="0066CC"/>
              </a:solidFill>
            </a:endParaRPr>
          </a:p>
        </p:txBody>
      </p:sp>
      <p:sp>
        <p:nvSpPr>
          <p:cNvPr id="14340" name="Rectangle 2">
            <a:extLst>
              <a:ext uri="{FF2B5EF4-FFF2-40B4-BE49-F238E27FC236}">
                <a16:creationId xmlns:a16="http://schemas.microsoft.com/office/drawing/2014/main" id="{E90062A0-E848-1F79-45CC-2CE808D18781}"/>
              </a:ext>
            </a:extLst>
          </p:cNvPr>
          <p:cNvSpPr>
            <a:spLocks noGrp="1" noChangeArrowheads="1"/>
          </p:cNvSpPr>
          <p:nvPr>
            <p:ph type="title"/>
          </p:nvPr>
        </p:nvSpPr>
        <p:spPr/>
        <p:txBody>
          <a:bodyPr/>
          <a:lstStyle/>
          <a:p>
            <a:pPr eaLnBrk="1" hangingPunct="1"/>
            <a:r>
              <a:rPr lang="en-US" altLang="en-US"/>
              <a:t>Hemoglobin – Tetrameric Structure</a:t>
            </a:r>
          </a:p>
        </p:txBody>
      </p:sp>
      <p:graphicFrame>
        <p:nvGraphicFramePr>
          <p:cNvPr id="14341" name="Object 3">
            <a:extLst>
              <a:ext uri="{FF2B5EF4-FFF2-40B4-BE49-F238E27FC236}">
                <a16:creationId xmlns:a16="http://schemas.microsoft.com/office/drawing/2014/main" id="{B842577A-A775-EAC7-DD7B-9817B8D03E29}"/>
              </a:ext>
            </a:extLst>
          </p:cNvPr>
          <p:cNvGraphicFramePr>
            <a:graphicFrameLocks noChangeAspect="1"/>
          </p:cNvGraphicFramePr>
          <p:nvPr>
            <p:ph sz="half" idx="1"/>
          </p:nvPr>
        </p:nvGraphicFramePr>
        <p:xfrm>
          <a:off x="4495800" y="2286000"/>
          <a:ext cx="4648200" cy="4335463"/>
        </p:xfrm>
        <a:graphic>
          <a:graphicData uri="http://schemas.openxmlformats.org/presentationml/2006/ole">
            <mc:AlternateContent xmlns:mc="http://schemas.openxmlformats.org/markup-compatibility/2006">
              <mc:Choice xmlns:v="urn:schemas-microsoft-com:vml" Requires="v">
                <p:oleObj name="Bitmap Image" r:id="rId2" imgW="5372850" imgH="5009524" progId="Paint.Picture">
                  <p:embed/>
                </p:oleObj>
              </mc:Choice>
              <mc:Fallback>
                <p:oleObj name="Bitmap Image" r:id="rId2" imgW="5372850" imgH="5009524"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0"/>
                        <a:ext cx="4648200" cy="433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342" name="Object 5">
            <a:extLst>
              <a:ext uri="{FF2B5EF4-FFF2-40B4-BE49-F238E27FC236}">
                <a16:creationId xmlns:a16="http://schemas.microsoft.com/office/drawing/2014/main" id="{0EF95D0C-124D-9B9B-BCAE-4BF3844EA152}"/>
              </a:ext>
            </a:extLst>
          </p:cNvPr>
          <p:cNvGraphicFramePr>
            <a:graphicFrameLocks noChangeAspect="1"/>
          </p:cNvGraphicFramePr>
          <p:nvPr>
            <p:ph sz="half" idx="2"/>
          </p:nvPr>
        </p:nvGraphicFramePr>
        <p:xfrm>
          <a:off x="0" y="2286000"/>
          <a:ext cx="4495800" cy="3335338"/>
        </p:xfrm>
        <a:graphic>
          <a:graphicData uri="http://schemas.openxmlformats.org/presentationml/2006/ole">
            <mc:AlternateContent xmlns:mc="http://schemas.openxmlformats.org/markup-compatibility/2006">
              <mc:Choice xmlns:v="urn:schemas-microsoft-com:vml" Requires="v">
                <p:oleObj name="Bitmap Image" r:id="rId4" imgW="5609524" imgH="4161905" progId="Paint.Picture">
                  <p:embed/>
                </p:oleObj>
              </mc:Choice>
              <mc:Fallback>
                <p:oleObj name="Bitmap Image" r:id="rId4" imgW="5609524" imgH="4161905" progId="Paint.Picture">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0"/>
                        <a:ext cx="4495800" cy="333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3" name="Text Box 7">
            <a:extLst>
              <a:ext uri="{FF2B5EF4-FFF2-40B4-BE49-F238E27FC236}">
                <a16:creationId xmlns:a16="http://schemas.microsoft.com/office/drawing/2014/main" id="{8336F7BA-5FE5-A997-E593-144257C8367B}"/>
              </a:ext>
            </a:extLst>
          </p:cNvPr>
          <p:cNvSpPr txBox="1">
            <a:spLocks noChangeArrowheads="1"/>
          </p:cNvSpPr>
          <p:nvPr/>
        </p:nvSpPr>
        <p:spPr bwMode="auto">
          <a:xfrm>
            <a:off x="533400" y="533400"/>
            <a:ext cx="8077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a:t>Hemoglobin is located in erythrocytes, where it greatly increases oxygen solubility, facilitating as much as 68 times higher oxygen concentrations than in water alone.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15362" name="Footer Placeholder 4">
            <a:extLst>
              <a:ext uri="{FF2B5EF4-FFF2-40B4-BE49-F238E27FC236}">
                <a16:creationId xmlns:a16="http://schemas.microsoft.com/office/drawing/2014/main" id="{1FAD90BA-EA53-7784-F428-D6346C0A44DE}"/>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5363" name="Slide Number Placeholder 5">
            <a:extLst>
              <a:ext uri="{FF2B5EF4-FFF2-40B4-BE49-F238E27FC236}">
                <a16:creationId xmlns:a16="http://schemas.microsoft.com/office/drawing/2014/main" id="{D1E6D6EE-81DB-CBD5-5474-3C75D226A1D9}"/>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A85B6FA6-A0C6-4704-B465-324BDAA80C4B}" type="slidenum">
              <a:rPr lang="en-US" altLang="en-US" b="0">
                <a:solidFill>
                  <a:srgbClr val="0066CC"/>
                </a:solidFill>
              </a:rPr>
              <a:pPr eaLnBrk="1" hangingPunct="1"/>
              <a:t>14</a:t>
            </a:fld>
            <a:endParaRPr lang="en-US" altLang="en-US" b="0">
              <a:solidFill>
                <a:srgbClr val="0066CC"/>
              </a:solidFill>
            </a:endParaRPr>
          </a:p>
        </p:txBody>
      </p:sp>
      <p:sp>
        <p:nvSpPr>
          <p:cNvPr id="15364" name="Rectangle 2">
            <a:extLst>
              <a:ext uri="{FF2B5EF4-FFF2-40B4-BE49-F238E27FC236}">
                <a16:creationId xmlns:a16="http://schemas.microsoft.com/office/drawing/2014/main" id="{6DAF04F9-86BD-486F-9C27-A3AAC41C1218}"/>
              </a:ext>
            </a:extLst>
          </p:cNvPr>
          <p:cNvSpPr>
            <a:spLocks noGrp="1" noChangeArrowheads="1"/>
          </p:cNvSpPr>
          <p:nvPr>
            <p:ph type="title"/>
          </p:nvPr>
        </p:nvSpPr>
        <p:spPr/>
        <p:txBody>
          <a:bodyPr/>
          <a:lstStyle/>
          <a:p>
            <a:pPr eaLnBrk="1" hangingPunct="1"/>
            <a:r>
              <a:rPr lang="en-US" altLang="en-US"/>
              <a:t>Hemoglobin -  Oxygen Transport</a:t>
            </a:r>
          </a:p>
        </p:txBody>
      </p:sp>
      <p:sp>
        <p:nvSpPr>
          <p:cNvPr id="15365" name="Rectangle 3">
            <a:extLst>
              <a:ext uri="{FF2B5EF4-FFF2-40B4-BE49-F238E27FC236}">
                <a16:creationId xmlns:a16="http://schemas.microsoft.com/office/drawing/2014/main" id="{57044968-92FE-C229-9943-04435A02DDCE}"/>
              </a:ext>
            </a:extLst>
          </p:cNvPr>
          <p:cNvSpPr>
            <a:spLocks noGrp="1" noChangeArrowheads="1"/>
          </p:cNvSpPr>
          <p:nvPr>
            <p:ph type="body" sz="half" idx="1"/>
          </p:nvPr>
        </p:nvSpPr>
        <p:spPr>
          <a:xfrm>
            <a:off x="457200" y="533400"/>
            <a:ext cx="8458200" cy="3124200"/>
          </a:xfrm>
        </p:spPr>
        <p:txBody>
          <a:bodyPr/>
          <a:lstStyle/>
          <a:p>
            <a:pPr eaLnBrk="1" hangingPunct="1">
              <a:lnSpc>
                <a:spcPct val="90000"/>
              </a:lnSpc>
            </a:pPr>
            <a:r>
              <a:rPr lang="en-US" altLang="en-US" sz="2800"/>
              <a:t>Oxygen binds to hemoglobin each of the four iron atoms.</a:t>
            </a:r>
          </a:p>
          <a:p>
            <a:pPr eaLnBrk="1" hangingPunct="1">
              <a:lnSpc>
                <a:spcPct val="90000"/>
              </a:lnSpc>
            </a:pPr>
            <a:r>
              <a:rPr lang="en-US" altLang="en-US" sz="2800"/>
              <a:t>This occurs sequentially, with the affinity of each the four sites changing as the sites become occupied with oxygen.</a:t>
            </a:r>
          </a:p>
          <a:p>
            <a:pPr eaLnBrk="1" hangingPunct="1">
              <a:lnSpc>
                <a:spcPct val="90000"/>
              </a:lnSpc>
              <a:buFontTx/>
              <a:buNone/>
            </a:pPr>
            <a:endParaRPr lang="en-US" altLang="en-US" sz="2800" i="1"/>
          </a:p>
          <a:p>
            <a:pPr eaLnBrk="1" hangingPunct="1">
              <a:lnSpc>
                <a:spcPct val="90000"/>
              </a:lnSpc>
              <a:buFontTx/>
              <a:buNone/>
            </a:pPr>
            <a:r>
              <a:rPr lang="en-US" altLang="en-US" sz="2800" i="1"/>
              <a:t>L = “</a:t>
            </a:r>
            <a:r>
              <a:rPr lang="en-US" altLang="en-US" sz="2800" b="1" i="1">
                <a:solidFill>
                  <a:srgbClr val="FF3399"/>
                </a:solidFill>
              </a:rPr>
              <a:t>ligand</a:t>
            </a:r>
            <a:r>
              <a:rPr lang="en-US" altLang="en-US" sz="2800" i="1"/>
              <a:t>” of molecular oxygen (</a:t>
            </a:r>
            <a:r>
              <a:rPr lang="en-US" altLang="en-US" sz="2800" b="1" i="1">
                <a:solidFill>
                  <a:srgbClr val="FF3399"/>
                </a:solidFill>
              </a:rPr>
              <a:t>O</a:t>
            </a:r>
            <a:r>
              <a:rPr lang="en-US" altLang="en-US" sz="2800" b="1" i="1" baseline="-25000">
                <a:solidFill>
                  <a:srgbClr val="FF3399"/>
                </a:solidFill>
              </a:rPr>
              <a:t>2</a:t>
            </a:r>
            <a:r>
              <a:rPr lang="en-US" altLang="en-US" sz="2800" i="1"/>
              <a:t>).</a:t>
            </a:r>
          </a:p>
        </p:txBody>
      </p:sp>
      <p:graphicFrame>
        <p:nvGraphicFramePr>
          <p:cNvPr id="15366" name="Object 4">
            <a:extLst>
              <a:ext uri="{FF2B5EF4-FFF2-40B4-BE49-F238E27FC236}">
                <a16:creationId xmlns:a16="http://schemas.microsoft.com/office/drawing/2014/main" id="{DD60F1F8-4A37-46CF-6D3F-8084BD77D83E}"/>
              </a:ext>
            </a:extLst>
          </p:cNvPr>
          <p:cNvGraphicFramePr>
            <a:graphicFrameLocks noChangeAspect="1"/>
          </p:cNvGraphicFramePr>
          <p:nvPr>
            <p:ph sz="half" idx="2"/>
          </p:nvPr>
        </p:nvGraphicFramePr>
        <p:xfrm>
          <a:off x="457200" y="3657600"/>
          <a:ext cx="8686800" cy="1373188"/>
        </p:xfrm>
        <a:graphic>
          <a:graphicData uri="http://schemas.openxmlformats.org/presentationml/2006/ole">
            <mc:AlternateContent xmlns:mc="http://schemas.openxmlformats.org/markup-compatibility/2006">
              <mc:Choice xmlns:v="urn:schemas-microsoft-com:vml" Requires="v">
                <p:oleObj name="Bitmap Image" r:id="rId2" imgW="8438095" imgH="1333333" progId="Paint.Picture">
                  <p:embed/>
                </p:oleObj>
              </mc:Choice>
              <mc:Fallback>
                <p:oleObj name="Bitmap Image" r:id="rId2" imgW="8438095" imgH="1333333"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657600"/>
                        <a:ext cx="86868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7" name="Text Box 6">
            <a:extLst>
              <a:ext uri="{FF2B5EF4-FFF2-40B4-BE49-F238E27FC236}">
                <a16:creationId xmlns:a16="http://schemas.microsoft.com/office/drawing/2014/main" id="{B689283E-E52E-A921-6CE0-948C49678772}"/>
              </a:ext>
            </a:extLst>
          </p:cNvPr>
          <p:cNvSpPr txBox="1">
            <a:spLocks noChangeArrowheads="1"/>
          </p:cNvSpPr>
          <p:nvPr/>
        </p:nvSpPr>
        <p:spPr bwMode="auto">
          <a:xfrm>
            <a:off x="304800" y="5257800"/>
            <a:ext cx="8382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a:t>The hemoblogin molecule exhibits lower affinity for the first molecule of oxygen to bind.  It’s affinity </a:t>
            </a:r>
            <a:r>
              <a:rPr lang="en-US" altLang="en-US" sz="2400" b="0" i="1" u="sng"/>
              <a:t>increases</a:t>
            </a:r>
            <a:r>
              <a:rPr lang="en-US" altLang="en-US" sz="2400" b="0"/>
              <a:t> as subsequent oxygen molecules bind</a:t>
            </a:r>
            <a:r>
              <a:rPr lang="en-US" altLang="en-US" b="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16386" name="Footer Placeholder 4">
            <a:extLst>
              <a:ext uri="{FF2B5EF4-FFF2-40B4-BE49-F238E27FC236}">
                <a16:creationId xmlns:a16="http://schemas.microsoft.com/office/drawing/2014/main" id="{4DAA9C37-3BBE-56EB-5B5F-B633BC3876FA}"/>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6387" name="Slide Number Placeholder 5">
            <a:extLst>
              <a:ext uri="{FF2B5EF4-FFF2-40B4-BE49-F238E27FC236}">
                <a16:creationId xmlns:a16="http://schemas.microsoft.com/office/drawing/2014/main" id="{19898169-3399-543A-7DB6-FFA2B070157C}"/>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44196E17-FBEC-4612-9FC7-AA3E3771184D}" type="slidenum">
              <a:rPr lang="en-US" altLang="en-US" b="0">
                <a:solidFill>
                  <a:srgbClr val="0066CC"/>
                </a:solidFill>
              </a:rPr>
              <a:pPr eaLnBrk="1" hangingPunct="1"/>
              <a:t>15</a:t>
            </a:fld>
            <a:endParaRPr lang="en-US" altLang="en-US" b="0">
              <a:solidFill>
                <a:srgbClr val="0066CC"/>
              </a:solidFill>
            </a:endParaRPr>
          </a:p>
        </p:txBody>
      </p:sp>
      <p:sp>
        <p:nvSpPr>
          <p:cNvPr id="16388" name="Rectangle 2">
            <a:extLst>
              <a:ext uri="{FF2B5EF4-FFF2-40B4-BE49-F238E27FC236}">
                <a16:creationId xmlns:a16="http://schemas.microsoft.com/office/drawing/2014/main" id="{504B01E3-EC84-6E2D-2A24-BD4DD5E4BAA0}"/>
              </a:ext>
            </a:extLst>
          </p:cNvPr>
          <p:cNvSpPr>
            <a:spLocks noGrp="1" noChangeArrowheads="1"/>
          </p:cNvSpPr>
          <p:nvPr>
            <p:ph type="title"/>
          </p:nvPr>
        </p:nvSpPr>
        <p:spPr/>
        <p:txBody>
          <a:bodyPr/>
          <a:lstStyle/>
          <a:p>
            <a:pPr eaLnBrk="1" hangingPunct="1"/>
            <a:r>
              <a:rPr lang="en-US" altLang="en-US"/>
              <a:t>Hemoglobin -  Oxygen Transport</a:t>
            </a:r>
          </a:p>
        </p:txBody>
      </p:sp>
      <p:sp>
        <p:nvSpPr>
          <p:cNvPr id="16389" name="Rectangle 3">
            <a:extLst>
              <a:ext uri="{FF2B5EF4-FFF2-40B4-BE49-F238E27FC236}">
                <a16:creationId xmlns:a16="http://schemas.microsoft.com/office/drawing/2014/main" id="{B3D320B6-407E-C29D-BEB5-EF6D25451240}"/>
              </a:ext>
            </a:extLst>
          </p:cNvPr>
          <p:cNvSpPr>
            <a:spLocks noGrp="1" noChangeArrowheads="1"/>
          </p:cNvSpPr>
          <p:nvPr>
            <p:ph type="body" sz="half" idx="1"/>
          </p:nvPr>
        </p:nvSpPr>
        <p:spPr>
          <a:xfrm>
            <a:off x="457200" y="533400"/>
            <a:ext cx="8077200" cy="1600200"/>
          </a:xfrm>
        </p:spPr>
        <p:txBody>
          <a:bodyPr/>
          <a:lstStyle/>
          <a:p>
            <a:pPr eaLnBrk="1" hangingPunct="1"/>
            <a:r>
              <a:rPr lang="en-US" altLang="en-US" sz="2800"/>
              <a:t>Plotting oxygen binding to hemoglobin at various oxygen concentrations shows this change in affinity:</a:t>
            </a:r>
          </a:p>
        </p:txBody>
      </p:sp>
      <p:graphicFrame>
        <p:nvGraphicFramePr>
          <p:cNvPr id="16390" name="Object 4">
            <a:extLst>
              <a:ext uri="{FF2B5EF4-FFF2-40B4-BE49-F238E27FC236}">
                <a16:creationId xmlns:a16="http://schemas.microsoft.com/office/drawing/2014/main" id="{A718594D-B705-CE5E-609E-7452C690F136}"/>
              </a:ext>
            </a:extLst>
          </p:cNvPr>
          <p:cNvGraphicFramePr>
            <a:graphicFrameLocks noChangeAspect="1"/>
          </p:cNvGraphicFramePr>
          <p:nvPr>
            <p:ph sz="half" idx="2"/>
          </p:nvPr>
        </p:nvGraphicFramePr>
        <p:xfrm>
          <a:off x="1676400" y="2065338"/>
          <a:ext cx="6248400" cy="4430712"/>
        </p:xfrm>
        <a:graphic>
          <a:graphicData uri="http://schemas.openxmlformats.org/presentationml/2006/ole">
            <mc:AlternateContent xmlns:mc="http://schemas.openxmlformats.org/markup-compatibility/2006">
              <mc:Choice xmlns:v="urn:schemas-microsoft-com:vml" Requires="v">
                <p:oleObj name="Chart" r:id="rId2" imgW="3371856" imgH="2390953" progId="Excel.Chart.8">
                  <p:embed/>
                </p:oleObj>
              </mc:Choice>
              <mc:Fallback>
                <p:oleObj name="Chart" r:id="rId2" imgW="3371856" imgH="2390953" progId="Excel.Chart.8">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065338"/>
                        <a:ext cx="6248400" cy="443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17410" name="Footer Placeholder 5">
            <a:extLst>
              <a:ext uri="{FF2B5EF4-FFF2-40B4-BE49-F238E27FC236}">
                <a16:creationId xmlns:a16="http://schemas.microsoft.com/office/drawing/2014/main" id="{BC4C3302-40DE-0C3A-B5E0-2BB7CA12E767}"/>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7411" name="Slide Number Placeholder 6">
            <a:extLst>
              <a:ext uri="{FF2B5EF4-FFF2-40B4-BE49-F238E27FC236}">
                <a16:creationId xmlns:a16="http://schemas.microsoft.com/office/drawing/2014/main" id="{EAD7AB29-4168-EB60-191E-59B828BE4058}"/>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6B74631D-D830-4596-8F08-14FF555C9B0B}" type="slidenum">
              <a:rPr lang="en-US" altLang="en-US" b="0">
                <a:solidFill>
                  <a:srgbClr val="0066CC"/>
                </a:solidFill>
              </a:rPr>
              <a:pPr eaLnBrk="1" hangingPunct="1"/>
              <a:t>16</a:t>
            </a:fld>
            <a:endParaRPr lang="en-US" altLang="en-US" b="0">
              <a:solidFill>
                <a:srgbClr val="0066CC"/>
              </a:solidFill>
            </a:endParaRPr>
          </a:p>
        </p:txBody>
      </p:sp>
      <p:sp>
        <p:nvSpPr>
          <p:cNvPr id="17412" name="Rectangle 2">
            <a:extLst>
              <a:ext uri="{FF2B5EF4-FFF2-40B4-BE49-F238E27FC236}">
                <a16:creationId xmlns:a16="http://schemas.microsoft.com/office/drawing/2014/main" id="{55FEE05A-DE20-456D-1B38-861BC7211F36}"/>
              </a:ext>
            </a:extLst>
          </p:cNvPr>
          <p:cNvSpPr>
            <a:spLocks noGrp="1" noChangeArrowheads="1"/>
          </p:cNvSpPr>
          <p:nvPr>
            <p:ph type="title"/>
          </p:nvPr>
        </p:nvSpPr>
        <p:spPr/>
        <p:txBody>
          <a:bodyPr/>
          <a:lstStyle/>
          <a:p>
            <a:pPr eaLnBrk="1" hangingPunct="1"/>
            <a:r>
              <a:rPr lang="en-US" altLang="en-US"/>
              <a:t>Hemoglobin -  Oxygen Transport</a:t>
            </a:r>
          </a:p>
        </p:txBody>
      </p:sp>
      <p:sp>
        <p:nvSpPr>
          <p:cNvPr id="17413" name="Rectangle 3">
            <a:extLst>
              <a:ext uri="{FF2B5EF4-FFF2-40B4-BE49-F238E27FC236}">
                <a16:creationId xmlns:a16="http://schemas.microsoft.com/office/drawing/2014/main" id="{7A9F310E-5A54-2A75-04FF-91C666FDEC9E}"/>
              </a:ext>
            </a:extLst>
          </p:cNvPr>
          <p:cNvSpPr>
            <a:spLocks noGrp="1" noChangeArrowheads="1"/>
          </p:cNvSpPr>
          <p:nvPr>
            <p:ph type="body" sz="half" idx="1"/>
          </p:nvPr>
        </p:nvSpPr>
        <p:spPr>
          <a:xfrm>
            <a:off x="457200" y="533400"/>
            <a:ext cx="8001000" cy="5592763"/>
          </a:xfrm>
        </p:spPr>
        <p:txBody>
          <a:bodyPr/>
          <a:lstStyle/>
          <a:p>
            <a:pPr eaLnBrk="1" hangingPunct="1"/>
            <a:r>
              <a:rPr lang="en-US" altLang="en-US" sz="2800"/>
              <a:t>When the binding curve for myoglobin is compared to hemoglobin, a distinctly different binding profile is observed:</a:t>
            </a:r>
          </a:p>
        </p:txBody>
      </p:sp>
      <p:graphicFrame>
        <p:nvGraphicFramePr>
          <p:cNvPr id="17414" name="Object 5">
            <a:extLst>
              <a:ext uri="{FF2B5EF4-FFF2-40B4-BE49-F238E27FC236}">
                <a16:creationId xmlns:a16="http://schemas.microsoft.com/office/drawing/2014/main" id="{B517AEDE-493C-597F-28C4-B01696064E90}"/>
              </a:ext>
            </a:extLst>
          </p:cNvPr>
          <p:cNvGraphicFramePr>
            <a:graphicFrameLocks noChangeAspect="1"/>
          </p:cNvGraphicFramePr>
          <p:nvPr>
            <p:ph sz="quarter" idx="3"/>
          </p:nvPr>
        </p:nvGraphicFramePr>
        <p:xfrm>
          <a:off x="1828800" y="2057400"/>
          <a:ext cx="6477000" cy="4592638"/>
        </p:xfrm>
        <a:graphic>
          <a:graphicData uri="http://schemas.openxmlformats.org/presentationml/2006/ole">
            <mc:AlternateContent xmlns:mc="http://schemas.openxmlformats.org/markup-compatibility/2006">
              <mc:Choice xmlns:v="urn:schemas-microsoft-com:vml" Requires="v">
                <p:oleObj name="Chart" r:id="rId2" imgW="3371856" imgH="2390953" progId="Excel.Chart.8">
                  <p:embed/>
                </p:oleObj>
              </mc:Choice>
              <mc:Fallback>
                <p:oleObj name="Chart" r:id="rId2" imgW="3371856" imgH="2390953" progId="Excel.Chart.8">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057400"/>
                        <a:ext cx="6477000" cy="459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a:extLst>
              <a:ext uri="{FF2B5EF4-FFF2-40B4-BE49-F238E27FC236}">
                <a16:creationId xmlns:a16="http://schemas.microsoft.com/office/drawing/2014/main" id="{73D595F9-9063-B3B6-E455-6C4B9D3D48A6}"/>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8435" name="Slide Number Placeholder 4">
            <a:extLst>
              <a:ext uri="{FF2B5EF4-FFF2-40B4-BE49-F238E27FC236}">
                <a16:creationId xmlns:a16="http://schemas.microsoft.com/office/drawing/2014/main" id="{B060F7DC-2B58-1919-6E37-F4F693701278}"/>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5D4031E7-C596-4B6B-8BF3-2E53F080DBE9}" type="slidenum">
              <a:rPr lang="en-US" altLang="en-US" b="0">
                <a:solidFill>
                  <a:srgbClr val="0066CC"/>
                </a:solidFill>
              </a:rPr>
              <a:pPr eaLnBrk="1" hangingPunct="1"/>
              <a:t>17</a:t>
            </a:fld>
            <a:endParaRPr lang="en-US" altLang="en-US" b="0">
              <a:solidFill>
                <a:srgbClr val="0066CC"/>
              </a:solidFill>
            </a:endParaRPr>
          </a:p>
        </p:txBody>
      </p:sp>
      <p:sp>
        <p:nvSpPr>
          <p:cNvPr id="18436" name="Rectangle 4">
            <a:extLst>
              <a:ext uri="{FF2B5EF4-FFF2-40B4-BE49-F238E27FC236}">
                <a16:creationId xmlns:a16="http://schemas.microsoft.com/office/drawing/2014/main" id="{9F19D647-9764-46FD-DFF2-58E762EA2559}"/>
              </a:ext>
            </a:extLst>
          </p:cNvPr>
          <p:cNvSpPr>
            <a:spLocks noGrp="1" noChangeArrowheads="1"/>
          </p:cNvSpPr>
          <p:nvPr>
            <p:ph type="title"/>
          </p:nvPr>
        </p:nvSpPr>
        <p:spPr/>
        <p:txBody>
          <a:bodyPr/>
          <a:lstStyle/>
          <a:p>
            <a:pPr eaLnBrk="1" hangingPunct="1"/>
            <a:r>
              <a:rPr lang="en-US" altLang="en-US" sz="1600"/>
              <a:t>Oxygen Binding:  Myoglobin vs. Hemoglobin</a:t>
            </a:r>
          </a:p>
        </p:txBody>
      </p:sp>
      <p:graphicFrame>
        <p:nvGraphicFramePr>
          <p:cNvPr id="18437" name="Object 3">
            <a:extLst>
              <a:ext uri="{FF2B5EF4-FFF2-40B4-BE49-F238E27FC236}">
                <a16:creationId xmlns:a16="http://schemas.microsoft.com/office/drawing/2014/main" id="{92B5C81C-CE60-697C-7ACF-2C1F045A8B12}"/>
              </a:ext>
            </a:extLst>
          </p:cNvPr>
          <p:cNvGraphicFramePr>
            <a:graphicFrameLocks noChangeAspect="1"/>
          </p:cNvGraphicFramePr>
          <p:nvPr>
            <p:ph idx="1"/>
          </p:nvPr>
        </p:nvGraphicFramePr>
        <p:xfrm>
          <a:off x="838200" y="1414463"/>
          <a:ext cx="7239000" cy="5138737"/>
        </p:xfrm>
        <a:graphic>
          <a:graphicData uri="http://schemas.openxmlformats.org/presentationml/2006/ole">
            <mc:AlternateContent xmlns:mc="http://schemas.openxmlformats.org/markup-compatibility/2006">
              <mc:Choice xmlns:v="urn:schemas-microsoft-com:vml" Requires="v">
                <p:oleObj name="Chart" r:id="rId2" imgW="3381248" imgH="2400323" progId="Excel.Chart.8">
                  <p:embed/>
                </p:oleObj>
              </mc:Choice>
              <mc:Fallback>
                <p:oleObj name="Chart" r:id="rId2" imgW="3381248" imgH="2400323" progId="Excel.Char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414463"/>
                        <a:ext cx="7239000" cy="513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38" name="Text Box 6">
            <a:extLst>
              <a:ext uri="{FF2B5EF4-FFF2-40B4-BE49-F238E27FC236}">
                <a16:creationId xmlns:a16="http://schemas.microsoft.com/office/drawing/2014/main" id="{90BED5A3-242B-8BBD-F6C5-22A029FD75FB}"/>
              </a:ext>
            </a:extLst>
          </p:cNvPr>
          <p:cNvSpPr txBox="1">
            <a:spLocks noChangeArrowheads="1"/>
          </p:cNvSpPr>
          <p:nvPr/>
        </p:nvSpPr>
        <p:spPr bwMode="auto">
          <a:xfrm>
            <a:off x="914400" y="457200"/>
            <a:ext cx="74676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000"/>
              <a:t>At lower concentrations of oxygen (as in the capillary), myoglobin has higher affinity for oxygen than does hemoglobin: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a:extLst>
              <a:ext uri="{FF2B5EF4-FFF2-40B4-BE49-F238E27FC236}">
                <a16:creationId xmlns:a16="http://schemas.microsoft.com/office/drawing/2014/main" id="{C7F9327A-532C-678D-B94B-986E59B4992B}"/>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9459" name="Slide Number Placeholder 4">
            <a:extLst>
              <a:ext uri="{FF2B5EF4-FFF2-40B4-BE49-F238E27FC236}">
                <a16:creationId xmlns:a16="http://schemas.microsoft.com/office/drawing/2014/main" id="{A05A4CF0-2CF6-39D1-E3E6-1F449F979636}"/>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BE3355A2-9891-4D23-B861-23CD0FF662F4}" type="slidenum">
              <a:rPr lang="en-US" altLang="en-US" b="0">
                <a:solidFill>
                  <a:srgbClr val="0066CC"/>
                </a:solidFill>
              </a:rPr>
              <a:pPr eaLnBrk="1" hangingPunct="1"/>
              <a:t>18</a:t>
            </a:fld>
            <a:endParaRPr lang="en-US" altLang="en-US" b="0">
              <a:solidFill>
                <a:srgbClr val="0066CC"/>
              </a:solidFill>
            </a:endParaRPr>
          </a:p>
        </p:txBody>
      </p:sp>
      <p:sp>
        <p:nvSpPr>
          <p:cNvPr id="19460" name="Rectangle 2">
            <a:extLst>
              <a:ext uri="{FF2B5EF4-FFF2-40B4-BE49-F238E27FC236}">
                <a16:creationId xmlns:a16="http://schemas.microsoft.com/office/drawing/2014/main" id="{9919DBF1-D743-DE3B-8C1B-38EE8779055A}"/>
              </a:ext>
            </a:extLst>
          </p:cNvPr>
          <p:cNvSpPr>
            <a:spLocks noGrp="1" noChangeArrowheads="1"/>
          </p:cNvSpPr>
          <p:nvPr>
            <p:ph type="title"/>
          </p:nvPr>
        </p:nvSpPr>
        <p:spPr/>
        <p:txBody>
          <a:bodyPr/>
          <a:lstStyle/>
          <a:p>
            <a:pPr eaLnBrk="1" hangingPunct="1"/>
            <a:r>
              <a:rPr lang="en-US" altLang="en-US" sz="1600"/>
              <a:t>Oxygen Binding:  Myoglobin vs. Hemoglobin</a:t>
            </a:r>
          </a:p>
        </p:txBody>
      </p:sp>
      <p:graphicFrame>
        <p:nvGraphicFramePr>
          <p:cNvPr id="19461" name="Object 3">
            <a:extLst>
              <a:ext uri="{FF2B5EF4-FFF2-40B4-BE49-F238E27FC236}">
                <a16:creationId xmlns:a16="http://schemas.microsoft.com/office/drawing/2014/main" id="{AF21F454-A32C-A56C-DCF1-1473E0BD0BB9}"/>
              </a:ext>
            </a:extLst>
          </p:cNvPr>
          <p:cNvGraphicFramePr>
            <a:graphicFrameLocks noChangeAspect="1"/>
          </p:cNvGraphicFramePr>
          <p:nvPr>
            <p:ph idx="1"/>
          </p:nvPr>
        </p:nvGraphicFramePr>
        <p:xfrm>
          <a:off x="2133600" y="3352800"/>
          <a:ext cx="5410200" cy="3378200"/>
        </p:xfrm>
        <a:graphic>
          <a:graphicData uri="http://schemas.openxmlformats.org/presentationml/2006/ole">
            <mc:AlternateContent xmlns:mc="http://schemas.openxmlformats.org/markup-compatibility/2006">
              <mc:Choice xmlns:v="urn:schemas-microsoft-com:vml" Requires="v">
                <p:oleObj name="Chart" r:id="rId2" imgW="3295633" imgH="2057265" progId="Excel.Chart.8">
                  <p:embed/>
                </p:oleObj>
              </mc:Choice>
              <mc:Fallback>
                <p:oleObj name="Chart" r:id="rId2" imgW="3295633" imgH="2057265" progId="Excel.Chart.8">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352800"/>
                        <a:ext cx="5410200" cy="337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62" name="Text Box 4">
            <a:extLst>
              <a:ext uri="{FF2B5EF4-FFF2-40B4-BE49-F238E27FC236}">
                <a16:creationId xmlns:a16="http://schemas.microsoft.com/office/drawing/2014/main" id="{56E1303B-A176-5BF0-A48D-034CCA942D21}"/>
              </a:ext>
            </a:extLst>
          </p:cNvPr>
          <p:cNvSpPr txBox="1">
            <a:spLocks noChangeArrowheads="1"/>
          </p:cNvSpPr>
          <p:nvPr/>
        </p:nvSpPr>
        <p:spPr bwMode="auto">
          <a:xfrm>
            <a:off x="381000" y="381000"/>
            <a:ext cx="85344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000"/>
              <a:t>Questions:</a:t>
            </a:r>
          </a:p>
          <a:p>
            <a:pPr eaLnBrk="1" hangingPunct="1">
              <a:spcBef>
                <a:spcPct val="50000"/>
              </a:spcBef>
              <a:buFontTx/>
              <a:buAutoNum type="arabicPeriod"/>
            </a:pPr>
            <a:r>
              <a:rPr lang="en-US" altLang="en-US" sz="2000" i="1"/>
              <a:t>When Mb and Hb are present in the same solution, which would compete more effectively for oxygen?</a:t>
            </a:r>
          </a:p>
          <a:p>
            <a:pPr eaLnBrk="1" hangingPunct="1">
              <a:spcBef>
                <a:spcPct val="50000"/>
              </a:spcBef>
              <a:buFontTx/>
              <a:buAutoNum type="arabicPeriod"/>
            </a:pPr>
            <a:r>
              <a:rPr lang="en-US" altLang="en-US" sz="2000" i="1"/>
              <a:t>What if Mb and Hb solutions were separated by a semi-permeable membrane?</a:t>
            </a:r>
          </a:p>
          <a:p>
            <a:pPr eaLnBrk="1" hangingPunct="1">
              <a:spcBef>
                <a:spcPct val="50000"/>
              </a:spcBef>
              <a:buFontTx/>
              <a:buAutoNum type="arabicPeriod"/>
            </a:pPr>
            <a:r>
              <a:rPr lang="en-US" altLang="en-US" sz="2000" i="1"/>
              <a:t>What if a solution of O</a:t>
            </a:r>
            <a:r>
              <a:rPr lang="en-US" altLang="en-US" sz="2000" i="1" baseline="-25000"/>
              <a:t>2</a:t>
            </a:r>
            <a:r>
              <a:rPr lang="en-US" altLang="en-US" sz="2000" i="1"/>
              <a:t>-saturated Hb were placed on one side of a membrane and a soolution of free (unbound) Mb were placed on the other side of the membrane.  (pO2=10Torr)?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a:extLst>
              <a:ext uri="{FF2B5EF4-FFF2-40B4-BE49-F238E27FC236}">
                <a16:creationId xmlns:a16="http://schemas.microsoft.com/office/drawing/2014/main" id="{E5FD3D15-AAB8-64F1-567C-AF270490D4D1}"/>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0483" name="Slide Number Placeholder 4">
            <a:extLst>
              <a:ext uri="{FF2B5EF4-FFF2-40B4-BE49-F238E27FC236}">
                <a16:creationId xmlns:a16="http://schemas.microsoft.com/office/drawing/2014/main" id="{173072E0-CAA6-2D1F-9BF9-E7499EC6F142}"/>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46BCFF0E-8539-4850-8A2A-7F407D2A5F9C}" type="slidenum">
              <a:rPr lang="en-US" altLang="en-US" b="0">
                <a:solidFill>
                  <a:srgbClr val="0066CC"/>
                </a:solidFill>
              </a:rPr>
              <a:pPr eaLnBrk="1" hangingPunct="1"/>
              <a:t>19</a:t>
            </a:fld>
            <a:endParaRPr lang="en-US" altLang="en-US" b="0">
              <a:solidFill>
                <a:srgbClr val="0066CC"/>
              </a:solidFill>
            </a:endParaRPr>
          </a:p>
        </p:txBody>
      </p:sp>
      <p:sp>
        <p:nvSpPr>
          <p:cNvPr id="20484" name="Rectangle 2">
            <a:extLst>
              <a:ext uri="{FF2B5EF4-FFF2-40B4-BE49-F238E27FC236}">
                <a16:creationId xmlns:a16="http://schemas.microsoft.com/office/drawing/2014/main" id="{C97E73D0-A107-81DB-A5D3-21058E49FEB2}"/>
              </a:ext>
            </a:extLst>
          </p:cNvPr>
          <p:cNvSpPr>
            <a:spLocks noGrp="1" noChangeArrowheads="1"/>
          </p:cNvSpPr>
          <p:nvPr>
            <p:ph type="title"/>
          </p:nvPr>
        </p:nvSpPr>
        <p:spPr/>
        <p:txBody>
          <a:bodyPr/>
          <a:lstStyle/>
          <a:p>
            <a:pPr eaLnBrk="1" hangingPunct="1"/>
            <a:r>
              <a:rPr lang="en-US" altLang="en-US"/>
              <a:t>Hemoglobin – Oxygen Transport</a:t>
            </a:r>
          </a:p>
        </p:txBody>
      </p:sp>
      <p:sp>
        <p:nvSpPr>
          <p:cNvPr id="20485" name="Rectangle 3">
            <a:extLst>
              <a:ext uri="{FF2B5EF4-FFF2-40B4-BE49-F238E27FC236}">
                <a16:creationId xmlns:a16="http://schemas.microsoft.com/office/drawing/2014/main" id="{F34D3AE3-4CD9-8DEF-CFB0-EBBED9BB2A5E}"/>
              </a:ext>
            </a:extLst>
          </p:cNvPr>
          <p:cNvSpPr>
            <a:spLocks noGrp="1" noChangeArrowheads="1"/>
          </p:cNvSpPr>
          <p:nvPr>
            <p:ph type="body" idx="1"/>
          </p:nvPr>
        </p:nvSpPr>
        <p:spPr/>
        <p:txBody>
          <a:bodyPr/>
          <a:lstStyle/>
          <a:p>
            <a:pPr marL="609600" indent="-609600" eaLnBrk="1" hangingPunct="1"/>
            <a:r>
              <a:rPr lang="en-US" altLang="en-US"/>
              <a:t>Discussion Questions:</a:t>
            </a:r>
          </a:p>
          <a:p>
            <a:pPr marL="609600" indent="-609600" eaLnBrk="1" hangingPunct="1">
              <a:buFontTx/>
              <a:buAutoNum type="arabicPeriod"/>
            </a:pPr>
            <a:r>
              <a:rPr lang="en-US" altLang="en-US" i="1"/>
              <a:t>Why is it beneficial for hemoglobin to exhibit such different affinities for oxygen?</a:t>
            </a:r>
          </a:p>
          <a:p>
            <a:pPr marL="609600" indent="-609600" eaLnBrk="1" hangingPunct="1">
              <a:buFontTx/>
              <a:buAutoNum type="arabicPeriod"/>
            </a:pPr>
            <a:endParaRPr lang="en-US" altLang="en-US"/>
          </a:p>
          <a:p>
            <a:pPr marL="609600" indent="-609600" eaLnBrk="1" hangingPunct="1">
              <a:buFontTx/>
              <a:buAutoNum type="arabicPeriod"/>
            </a:pPr>
            <a:r>
              <a:rPr lang="en-US" altLang="en-US" i="1"/>
              <a:t>What good is an oxygen “transport” protein that never delivers its oxygen to the tissues?</a:t>
            </a:r>
          </a:p>
          <a:p>
            <a:pPr marL="609600" indent="-609600" eaLnBrk="1" hangingPunct="1"/>
            <a:endParaRPr lang="en-US" altLang="en-US" i="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Footer Placeholder 3">
            <a:extLst>
              <a:ext uri="{FF2B5EF4-FFF2-40B4-BE49-F238E27FC236}">
                <a16:creationId xmlns:a16="http://schemas.microsoft.com/office/drawing/2014/main" id="{D506A578-10F9-C0AD-07CE-A0DDD20F9A38}"/>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075" name="Slide Number Placeholder 4">
            <a:extLst>
              <a:ext uri="{FF2B5EF4-FFF2-40B4-BE49-F238E27FC236}">
                <a16:creationId xmlns:a16="http://schemas.microsoft.com/office/drawing/2014/main" id="{9AEA87F9-57C4-2A8B-C806-4A2F1FF651DF}"/>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E2A44ECA-6346-4DBC-B816-4F3268195E5E}" type="slidenum">
              <a:rPr lang="en-US" altLang="en-US" b="0">
                <a:solidFill>
                  <a:srgbClr val="0066CC"/>
                </a:solidFill>
              </a:rPr>
              <a:pPr eaLnBrk="1" hangingPunct="1"/>
              <a:t>2</a:t>
            </a:fld>
            <a:endParaRPr lang="en-US" altLang="en-US" b="0">
              <a:solidFill>
                <a:srgbClr val="0066CC"/>
              </a:solidFill>
            </a:endParaRPr>
          </a:p>
        </p:txBody>
      </p:sp>
      <p:sp>
        <p:nvSpPr>
          <p:cNvPr id="3076" name="Rectangle 2">
            <a:extLst>
              <a:ext uri="{FF2B5EF4-FFF2-40B4-BE49-F238E27FC236}">
                <a16:creationId xmlns:a16="http://schemas.microsoft.com/office/drawing/2014/main" id="{28536463-562B-F9BB-7C03-0994D85275EC}"/>
              </a:ext>
            </a:extLst>
          </p:cNvPr>
          <p:cNvSpPr>
            <a:spLocks noGrp="1" noChangeArrowheads="1"/>
          </p:cNvSpPr>
          <p:nvPr>
            <p:ph type="title"/>
          </p:nvPr>
        </p:nvSpPr>
        <p:spPr/>
        <p:txBody>
          <a:bodyPr/>
          <a:lstStyle/>
          <a:p>
            <a:pPr eaLnBrk="1" hangingPunct="1"/>
            <a:r>
              <a:rPr lang="en-US" altLang="en-US" sz="1600"/>
              <a:t>Myoglobin</a:t>
            </a:r>
          </a:p>
        </p:txBody>
      </p:sp>
      <p:sp>
        <p:nvSpPr>
          <p:cNvPr id="3077" name="Rectangle 3">
            <a:extLst>
              <a:ext uri="{FF2B5EF4-FFF2-40B4-BE49-F238E27FC236}">
                <a16:creationId xmlns:a16="http://schemas.microsoft.com/office/drawing/2014/main" id="{FE7FBD2B-2211-ADB3-1689-B57958ECBD91}"/>
              </a:ext>
            </a:extLst>
          </p:cNvPr>
          <p:cNvSpPr>
            <a:spLocks noGrp="1" noChangeArrowheads="1"/>
          </p:cNvSpPr>
          <p:nvPr>
            <p:ph type="body" idx="1"/>
          </p:nvPr>
        </p:nvSpPr>
        <p:spPr/>
        <p:txBody>
          <a:bodyPr/>
          <a:lstStyle/>
          <a:p>
            <a:pPr eaLnBrk="1" hangingPunct="1">
              <a:lnSpc>
                <a:spcPct val="90000"/>
              </a:lnSpc>
            </a:pPr>
            <a:r>
              <a:rPr lang="en-US" altLang="en-US" u="sng">
                <a:solidFill>
                  <a:srgbClr val="0066CC"/>
                </a:solidFill>
              </a:rPr>
              <a:t>Myoglobin</a:t>
            </a:r>
            <a:r>
              <a:rPr lang="en-US" altLang="en-US"/>
              <a:t> functions as an oxygen transport protein in tissues.  It also provides a local oxygen storage site by enhancing the solubility of oxygen.</a:t>
            </a:r>
          </a:p>
          <a:p>
            <a:pPr eaLnBrk="1" hangingPunct="1">
              <a:lnSpc>
                <a:spcPct val="90000"/>
              </a:lnSpc>
            </a:pPr>
            <a:r>
              <a:rPr lang="en-US" altLang="en-US" u="sng">
                <a:solidFill>
                  <a:srgbClr val="0066CC"/>
                </a:solidFill>
              </a:rPr>
              <a:t>Hemoglobin</a:t>
            </a:r>
            <a:r>
              <a:rPr lang="en-US" altLang="en-US"/>
              <a:t> is also an oxygen transport protein, but functions in erythrocytes, enhancing the solubility of oxygen in the blood.</a:t>
            </a:r>
          </a:p>
          <a:p>
            <a:pPr eaLnBrk="1" hangingPunct="1">
              <a:lnSpc>
                <a:spcPct val="90000"/>
              </a:lnSpc>
            </a:pPr>
            <a:r>
              <a:rPr lang="en-US" altLang="en-US"/>
              <a:t>Both these proteins are excellent examples to study the relationship between protein structure and function.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a:extLst>
              <a:ext uri="{FF2B5EF4-FFF2-40B4-BE49-F238E27FC236}">
                <a16:creationId xmlns:a16="http://schemas.microsoft.com/office/drawing/2014/main" id="{FEE829BB-1C59-4B85-CE65-266594F64B30}"/>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1507" name="Slide Number Placeholder 4">
            <a:extLst>
              <a:ext uri="{FF2B5EF4-FFF2-40B4-BE49-F238E27FC236}">
                <a16:creationId xmlns:a16="http://schemas.microsoft.com/office/drawing/2014/main" id="{CAE9E24F-01FE-80E7-3C23-5EC13EB00423}"/>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CE8D6A6B-A3DA-4441-80B2-8A2DE3605872}" type="slidenum">
              <a:rPr lang="en-US" altLang="en-US" b="0">
                <a:solidFill>
                  <a:srgbClr val="0066CC"/>
                </a:solidFill>
              </a:rPr>
              <a:pPr eaLnBrk="1" hangingPunct="1"/>
              <a:t>20</a:t>
            </a:fld>
            <a:endParaRPr lang="en-US" altLang="en-US" b="0">
              <a:solidFill>
                <a:srgbClr val="0066CC"/>
              </a:solidFill>
            </a:endParaRPr>
          </a:p>
        </p:txBody>
      </p:sp>
      <p:sp>
        <p:nvSpPr>
          <p:cNvPr id="21508" name="Rectangle 2">
            <a:extLst>
              <a:ext uri="{FF2B5EF4-FFF2-40B4-BE49-F238E27FC236}">
                <a16:creationId xmlns:a16="http://schemas.microsoft.com/office/drawing/2014/main" id="{89FFB55F-1763-BFFC-3AB3-8136A504A34C}"/>
              </a:ext>
            </a:extLst>
          </p:cNvPr>
          <p:cNvSpPr>
            <a:spLocks noGrp="1" noChangeArrowheads="1"/>
          </p:cNvSpPr>
          <p:nvPr>
            <p:ph type="title"/>
          </p:nvPr>
        </p:nvSpPr>
        <p:spPr/>
        <p:txBody>
          <a:bodyPr/>
          <a:lstStyle/>
          <a:p>
            <a:pPr eaLnBrk="1" hangingPunct="1"/>
            <a:r>
              <a:rPr lang="en-US" altLang="en-US"/>
              <a:t>Hemoglobin – Oxygen Transport</a:t>
            </a:r>
          </a:p>
        </p:txBody>
      </p:sp>
      <p:sp>
        <p:nvSpPr>
          <p:cNvPr id="21509" name="Rectangle 3">
            <a:extLst>
              <a:ext uri="{FF2B5EF4-FFF2-40B4-BE49-F238E27FC236}">
                <a16:creationId xmlns:a16="http://schemas.microsoft.com/office/drawing/2014/main" id="{7667250D-711F-5268-88C7-E7251C0B4401}"/>
              </a:ext>
            </a:extLst>
          </p:cNvPr>
          <p:cNvSpPr>
            <a:spLocks noGrp="1" noChangeArrowheads="1"/>
          </p:cNvSpPr>
          <p:nvPr>
            <p:ph type="body" idx="1"/>
          </p:nvPr>
        </p:nvSpPr>
        <p:spPr/>
        <p:txBody>
          <a:bodyPr/>
          <a:lstStyle/>
          <a:p>
            <a:pPr eaLnBrk="1" hangingPunct="1"/>
            <a:r>
              <a:rPr lang="en-US" altLang="en-US" dirty="0"/>
              <a:t>Transport of oxygen by both myoglobin and hemoglobin can be modeled mathematically.</a:t>
            </a:r>
          </a:p>
          <a:p>
            <a:pPr eaLnBrk="1" hangingPunct="1"/>
            <a:r>
              <a:rPr lang="en-US" altLang="en-US" dirty="0"/>
              <a:t>This relatively simple algebraic formula is:</a:t>
            </a:r>
          </a:p>
          <a:p>
            <a:pPr eaLnBrk="1" hangingPunct="1">
              <a:spcBef>
                <a:spcPct val="0"/>
              </a:spcBef>
              <a:buFontTx/>
              <a:buNone/>
            </a:pPr>
            <a:r>
              <a:rPr lang="en-US" altLang="en-US" dirty="0"/>
              <a:t>		</a:t>
            </a:r>
            <a:r>
              <a:rPr lang="en-US" altLang="en-US" i="1" dirty="0"/>
              <a:t>	</a:t>
            </a:r>
            <a:r>
              <a:rPr lang="en-US" altLang="en-US" sz="2400" b="1" i="1" dirty="0"/>
              <a:t>			 </a:t>
            </a:r>
            <a:r>
              <a:rPr lang="en-US" altLang="en-US" b="1" i="1" dirty="0"/>
              <a:t>pO</a:t>
            </a:r>
            <a:r>
              <a:rPr lang="en-US" altLang="en-US" b="1" i="1" baseline="-25000" dirty="0"/>
              <a:t>2</a:t>
            </a:r>
            <a:r>
              <a:rPr lang="en-US" altLang="en-US" b="1" i="1" baseline="50000" dirty="0"/>
              <a:t>n</a:t>
            </a:r>
            <a:r>
              <a:rPr lang="en-US" altLang="en-US" b="1" i="1" baseline="-25000" dirty="0"/>
              <a:t> </a:t>
            </a:r>
            <a:r>
              <a:rPr lang="en-US" altLang="en-US" sz="2400" b="1" i="1" dirty="0"/>
              <a:t>	</a:t>
            </a:r>
          </a:p>
          <a:p>
            <a:pPr eaLnBrk="1" hangingPunct="1">
              <a:spcBef>
                <a:spcPct val="0"/>
              </a:spcBef>
              <a:buFontTx/>
              <a:buNone/>
            </a:pPr>
            <a:r>
              <a:rPr lang="en-US" altLang="en-US" sz="2400" b="1" i="1" dirty="0"/>
              <a:t>			</a:t>
            </a:r>
            <a:r>
              <a:rPr lang="en-US" altLang="en-US" sz="3600" b="1" i="1" dirty="0"/>
              <a:t>Y   =   </a:t>
            </a:r>
          </a:p>
          <a:p>
            <a:pPr eaLnBrk="1" hangingPunct="1">
              <a:spcBef>
                <a:spcPct val="0"/>
              </a:spcBef>
              <a:buFontTx/>
              <a:buNone/>
            </a:pPr>
            <a:r>
              <a:rPr lang="en-US" altLang="en-US" sz="2400" b="1" i="1" dirty="0"/>
              <a:t>					    </a:t>
            </a:r>
            <a:r>
              <a:rPr lang="en-US" altLang="en-US" b="1" i="1" dirty="0"/>
              <a:t>pO</a:t>
            </a:r>
            <a:r>
              <a:rPr lang="en-US" altLang="en-US" b="1" i="1" baseline="-25000" dirty="0"/>
              <a:t>2</a:t>
            </a:r>
            <a:r>
              <a:rPr lang="en-US" altLang="en-US" b="1" i="1" baseline="50000" dirty="0"/>
              <a:t>n</a:t>
            </a:r>
            <a:r>
              <a:rPr lang="en-US" altLang="en-US" b="1" i="1" dirty="0"/>
              <a:t>  +  p50</a:t>
            </a:r>
            <a:r>
              <a:rPr lang="en-US" altLang="en-US" b="1" i="1" baseline="50000" dirty="0"/>
              <a:t>n</a:t>
            </a:r>
            <a:r>
              <a:rPr lang="en-US" altLang="en-US" sz="4000" b="1" i="1" dirty="0"/>
              <a:t>  </a:t>
            </a:r>
            <a:r>
              <a:rPr lang="en-US" altLang="en-US" sz="4000" b="1" i="1" baseline="-25000" dirty="0"/>
              <a:t> </a:t>
            </a:r>
            <a:r>
              <a:rPr lang="en-US" altLang="en-US" sz="4000" b="1" i="1" dirty="0"/>
              <a:t>  </a:t>
            </a:r>
          </a:p>
        </p:txBody>
      </p:sp>
      <p:sp>
        <p:nvSpPr>
          <p:cNvPr id="21510" name="Line 4">
            <a:extLst>
              <a:ext uri="{FF2B5EF4-FFF2-40B4-BE49-F238E27FC236}">
                <a16:creationId xmlns:a16="http://schemas.microsoft.com/office/drawing/2014/main" id="{A8B0B2F3-1CC5-57E4-2457-23BF2FDB8564}"/>
              </a:ext>
            </a:extLst>
          </p:cNvPr>
          <p:cNvSpPr>
            <a:spLocks noChangeShapeType="1"/>
          </p:cNvSpPr>
          <p:nvPr/>
        </p:nvSpPr>
        <p:spPr bwMode="auto">
          <a:xfrm>
            <a:off x="4191000" y="3429000"/>
            <a:ext cx="28194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511" name="Text Box 5">
            <a:extLst>
              <a:ext uri="{FF2B5EF4-FFF2-40B4-BE49-F238E27FC236}">
                <a16:creationId xmlns:a16="http://schemas.microsoft.com/office/drawing/2014/main" id="{0E0B2E87-0732-F93E-3394-520281409DCB}"/>
              </a:ext>
            </a:extLst>
          </p:cNvPr>
          <p:cNvSpPr txBox="1">
            <a:spLocks noChangeArrowheads="1"/>
          </p:cNvSpPr>
          <p:nvPr/>
        </p:nvSpPr>
        <p:spPr bwMode="auto">
          <a:xfrm>
            <a:off x="1143000" y="4267200"/>
            <a:ext cx="7620000" cy="201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dirty="0"/>
              <a:t>Where </a:t>
            </a:r>
          </a:p>
          <a:p>
            <a:pPr eaLnBrk="1" hangingPunct="1">
              <a:spcBef>
                <a:spcPct val="50000"/>
              </a:spcBef>
            </a:pPr>
            <a:r>
              <a:rPr lang="en-US" altLang="en-US" dirty="0"/>
              <a:t>    Y = fraction of heme sites bound to oxygen, </a:t>
            </a:r>
          </a:p>
          <a:p>
            <a:pPr eaLnBrk="1" hangingPunct="1">
              <a:spcBef>
                <a:spcPct val="50000"/>
              </a:spcBef>
            </a:pPr>
            <a:r>
              <a:rPr lang="en-US" altLang="en-US" dirty="0"/>
              <a:t>pO</a:t>
            </a:r>
            <a:r>
              <a:rPr lang="en-US" altLang="en-US" baseline="-25000" dirty="0"/>
              <a:t>2</a:t>
            </a:r>
            <a:r>
              <a:rPr lang="en-US" altLang="en-US" dirty="0"/>
              <a:t> = partial pressure of oxygen, </a:t>
            </a:r>
          </a:p>
          <a:p>
            <a:pPr eaLnBrk="1" hangingPunct="1">
              <a:spcBef>
                <a:spcPct val="50000"/>
              </a:spcBef>
            </a:pPr>
            <a:r>
              <a:rPr lang="en-US" altLang="en-US" dirty="0"/>
              <a:t> P</a:t>
            </a:r>
            <a:r>
              <a:rPr lang="en-US" altLang="en-US" baseline="-25000" dirty="0"/>
              <a:t>50 </a:t>
            </a:r>
            <a:r>
              <a:rPr lang="en-US" altLang="en-US" dirty="0"/>
              <a:t> = partial pressure of oxygen at which 50% of sites are bound</a:t>
            </a:r>
          </a:p>
          <a:p>
            <a:pPr eaLnBrk="1" hangingPunct="1">
              <a:spcBef>
                <a:spcPct val="50000"/>
              </a:spcBef>
            </a:pPr>
            <a:r>
              <a:rPr lang="en-US" altLang="en-US" dirty="0"/>
              <a:t>    N = cooperativity coefficient  </a:t>
            </a:r>
            <a:r>
              <a:rPr lang="en-US" altLang="en-US" i="1" dirty="0"/>
              <a:t>(Hill coefficient)</a:t>
            </a:r>
            <a:r>
              <a:rPr lang="en-US" altLang="en-US"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3">
            <a:extLst>
              <a:ext uri="{FF2B5EF4-FFF2-40B4-BE49-F238E27FC236}">
                <a16:creationId xmlns:a16="http://schemas.microsoft.com/office/drawing/2014/main" id="{9ACF37E1-6119-EC5E-CCD3-81469D23A413}"/>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2531" name="Slide Number Placeholder 4">
            <a:extLst>
              <a:ext uri="{FF2B5EF4-FFF2-40B4-BE49-F238E27FC236}">
                <a16:creationId xmlns:a16="http://schemas.microsoft.com/office/drawing/2014/main" id="{51ABC207-0A71-2B21-B0BF-2125B5FDCF74}"/>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ABD9CDCF-6C28-4287-9F34-D6FA83DF3393}" type="slidenum">
              <a:rPr lang="en-US" altLang="en-US" b="0">
                <a:solidFill>
                  <a:srgbClr val="0066CC"/>
                </a:solidFill>
              </a:rPr>
              <a:pPr eaLnBrk="1" hangingPunct="1"/>
              <a:t>21</a:t>
            </a:fld>
            <a:endParaRPr lang="en-US" altLang="en-US" b="0">
              <a:solidFill>
                <a:srgbClr val="0066CC"/>
              </a:solidFill>
            </a:endParaRPr>
          </a:p>
        </p:txBody>
      </p:sp>
      <p:sp>
        <p:nvSpPr>
          <p:cNvPr id="22532" name="Rectangle 2">
            <a:extLst>
              <a:ext uri="{FF2B5EF4-FFF2-40B4-BE49-F238E27FC236}">
                <a16:creationId xmlns:a16="http://schemas.microsoft.com/office/drawing/2014/main" id="{37FA8072-B3FB-8080-EE55-BB8837D68151}"/>
              </a:ext>
            </a:extLst>
          </p:cNvPr>
          <p:cNvSpPr>
            <a:spLocks noGrp="1" noChangeArrowheads="1"/>
          </p:cNvSpPr>
          <p:nvPr>
            <p:ph type="title"/>
          </p:nvPr>
        </p:nvSpPr>
        <p:spPr/>
        <p:txBody>
          <a:bodyPr/>
          <a:lstStyle/>
          <a:p>
            <a:pPr eaLnBrk="1" hangingPunct="1"/>
            <a:r>
              <a:rPr lang="en-US" altLang="en-US"/>
              <a:t>Hemoglobin – Oxygen Transport</a:t>
            </a:r>
          </a:p>
        </p:txBody>
      </p:sp>
      <p:sp>
        <p:nvSpPr>
          <p:cNvPr id="22533" name="Rectangle 3">
            <a:extLst>
              <a:ext uri="{FF2B5EF4-FFF2-40B4-BE49-F238E27FC236}">
                <a16:creationId xmlns:a16="http://schemas.microsoft.com/office/drawing/2014/main" id="{332B7CCF-FB8E-1E26-DB38-0C76A124534D}"/>
              </a:ext>
            </a:extLst>
          </p:cNvPr>
          <p:cNvSpPr>
            <a:spLocks noGrp="1" noChangeArrowheads="1"/>
          </p:cNvSpPr>
          <p:nvPr>
            <p:ph type="body" idx="1"/>
          </p:nvPr>
        </p:nvSpPr>
        <p:spPr>
          <a:xfrm>
            <a:off x="457200" y="685800"/>
            <a:ext cx="8229600" cy="5592763"/>
          </a:xfrm>
        </p:spPr>
        <p:txBody>
          <a:bodyPr/>
          <a:lstStyle/>
          <a:p>
            <a:pPr eaLnBrk="1" hangingPunct="1">
              <a:lnSpc>
                <a:spcPct val="80000"/>
              </a:lnSpc>
            </a:pPr>
            <a:r>
              <a:rPr lang="en-US" altLang="en-US" sz="1800" u="sng"/>
              <a:t>Oxygen  Binding In the Pulmonary System:</a:t>
            </a:r>
          </a:p>
          <a:p>
            <a:pPr eaLnBrk="1" hangingPunct="1">
              <a:lnSpc>
                <a:spcPct val="80000"/>
              </a:lnSpc>
              <a:buFontTx/>
              <a:buNone/>
            </a:pPr>
            <a:r>
              <a:rPr lang="en-US" altLang="en-US" sz="1800"/>
              <a:t>	</a:t>
            </a:r>
            <a:r>
              <a:rPr lang="en-US" altLang="en-US" sz="1600"/>
              <a:t>Assume that </a:t>
            </a:r>
            <a:r>
              <a:rPr lang="en-US" altLang="en-US" sz="1600" i="1"/>
              <a:t>p50 = 35 Torr</a:t>
            </a:r>
            <a:r>
              <a:rPr lang="en-US" altLang="en-US" sz="1600"/>
              <a:t> in the alveolar capillaries:  </a:t>
            </a:r>
            <a:r>
              <a:rPr lang="en-US" altLang="en-US" sz="1600" i="1"/>
              <a:t>pO2 = 100 Torr:</a:t>
            </a:r>
            <a:r>
              <a:rPr lang="en-US" altLang="en-US" sz="1800"/>
              <a:t>	</a:t>
            </a:r>
            <a:r>
              <a:rPr lang="en-US" altLang="en-US" sz="2400"/>
              <a:t>	</a:t>
            </a:r>
            <a:r>
              <a:rPr lang="en-US" altLang="en-US" sz="1200" b="1" i="1"/>
              <a:t>    </a:t>
            </a:r>
            <a:r>
              <a:rPr lang="en-US" altLang="en-US" sz="1000" b="1" i="1"/>
              <a:t>    </a:t>
            </a:r>
            <a:r>
              <a:rPr lang="en-US" altLang="en-US" sz="1400" b="1" i="1"/>
              <a:t>                          </a:t>
            </a:r>
            <a:r>
              <a:rPr lang="en-US" altLang="en-US" sz="1800" b="1" i="1"/>
              <a:t>100</a:t>
            </a:r>
            <a:r>
              <a:rPr lang="en-US" altLang="en-US" sz="1800" b="1" i="1" baseline="50000"/>
              <a:t>3</a:t>
            </a:r>
            <a:r>
              <a:rPr lang="en-US" altLang="en-US" sz="1800" b="1" i="1" baseline="-25000"/>
              <a:t> </a:t>
            </a:r>
            <a:r>
              <a:rPr lang="en-US" altLang="en-US" sz="1200" b="1" i="1"/>
              <a:t>	</a:t>
            </a:r>
          </a:p>
          <a:p>
            <a:pPr eaLnBrk="1" hangingPunct="1">
              <a:lnSpc>
                <a:spcPct val="80000"/>
              </a:lnSpc>
              <a:spcBef>
                <a:spcPct val="0"/>
              </a:spcBef>
              <a:buFontTx/>
              <a:buNone/>
            </a:pPr>
            <a:r>
              <a:rPr lang="en-US" altLang="en-US" sz="1400" b="1" i="1"/>
              <a:t>		</a:t>
            </a:r>
            <a:r>
              <a:rPr lang="en-US" altLang="en-US" sz="2000" b="1" i="1"/>
              <a:t>Y</a:t>
            </a:r>
            <a:r>
              <a:rPr lang="en-US" altLang="en-US" sz="1200" b="1" i="1"/>
              <a:t>alv</a:t>
            </a:r>
            <a:r>
              <a:rPr lang="en-US" altLang="en-US" sz="2000" b="1" i="1"/>
              <a:t>   =   		  =  </a:t>
            </a:r>
            <a:r>
              <a:rPr lang="en-US" altLang="en-US" sz="2000" b="1" i="1" u="sng"/>
              <a:t>0.985</a:t>
            </a:r>
          </a:p>
          <a:p>
            <a:pPr eaLnBrk="1" hangingPunct="1">
              <a:lnSpc>
                <a:spcPct val="80000"/>
              </a:lnSpc>
              <a:spcBef>
                <a:spcPct val="0"/>
              </a:spcBef>
              <a:buFontTx/>
              <a:buNone/>
            </a:pPr>
            <a:r>
              <a:rPr lang="en-US" altLang="en-US" sz="1400" b="1" i="1"/>
              <a:t>			    </a:t>
            </a:r>
            <a:r>
              <a:rPr lang="en-US" altLang="en-US" sz="1800" b="1" i="1"/>
              <a:t>100</a:t>
            </a:r>
            <a:r>
              <a:rPr lang="en-US" altLang="en-US" sz="1800" b="1" i="1" baseline="50000"/>
              <a:t>3</a:t>
            </a:r>
            <a:r>
              <a:rPr lang="en-US" altLang="en-US" sz="1800" b="1" i="1"/>
              <a:t>  +  35</a:t>
            </a:r>
            <a:r>
              <a:rPr lang="en-US" altLang="en-US" sz="1800" b="1" i="1" baseline="50000"/>
              <a:t>3</a:t>
            </a:r>
          </a:p>
          <a:p>
            <a:pPr eaLnBrk="1" hangingPunct="1">
              <a:lnSpc>
                <a:spcPct val="80000"/>
              </a:lnSpc>
              <a:spcBef>
                <a:spcPct val="0"/>
              </a:spcBef>
              <a:buFontTx/>
              <a:buNone/>
            </a:pPr>
            <a:endParaRPr lang="en-US" altLang="en-US" sz="1800" b="1" i="1" baseline="50000"/>
          </a:p>
          <a:p>
            <a:pPr eaLnBrk="1" hangingPunct="1">
              <a:lnSpc>
                <a:spcPct val="80000"/>
              </a:lnSpc>
            </a:pPr>
            <a:r>
              <a:rPr lang="en-US" altLang="en-US" sz="1800" u="sng"/>
              <a:t>Oxygen Binding in the Perphieral Tissues:</a:t>
            </a:r>
          </a:p>
          <a:p>
            <a:pPr lvl="1" eaLnBrk="1" hangingPunct="1">
              <a:lnSpc>
                <a:spcPct val="90000"/>
              </a:lnSpc>
              <a:buFontTx/>
              <a:buNone/>
            </a:pPr>
            <a:r>
              <a:rPr lang="en-US" altLang="en-US" sz="1600"/>
              <a:t>Assume that </a:t>
            </a:r>
            <a:r>
              <a:rPr lang="en-US" altLang="en-US" sz="1600" i="1"/>
              <a:t>p50 = 35 Torr</a:t>
            </a:r>
            <a:r>
              <a:rPr lang="en-US" altLang="en-US" sz="1600"/>
              <a:t> in the capillaries and </a:t>
            </a:r>
            <a:r>
              <a:rPr lang="en-US" altLang="en-US" sz="1600" i="1"/>
              <a:t>pO2 = 20 Torr:</a:t>
            </a:r>
            <a:r>
              <a:rPr lang="en-US" altLang="en-US" sz="1200" b="1" i="1"/>
              <a:t> </a:t>
            </a:r>
          </a:p>
          <a:p>
            <a:pPr lvl="1" eaLnBrk="1" hangingPunct="1">
              <a:lnSpc>
                <a:spcPct val="90000"/>
              </a:lnSpc>
              <a:buFontTx/>
              <a:buNone/>
            </a:pPr>
            <a:r>
              <a:rPr lang="en-US" altLang="en-US" sz="1200" b="1" i="1"/>
              <a:t>  </a:t>
            </a:r>
            <a:r>
              <a:rPr lang="en-US" altLang="en-US" sz="1000" b="1" i="1"/>
              <a:t>	           </a:t>
            </a:r>
            <a:r>
              <a:rPr lang="en-US" altLang="en-US" sz="1400" b="1" i="1"/>
              <a:t>                          </a:t>
            </a:r>
            <a:r>
              <a:rPr lang="en-US" altLang="en-US" sz="1800" b="1" i="1"/>
              <a:t>20</a:t>
            </a:r>
            <a:r>
              <a:rPr lang="en-US" altLang="en-US" sz="1800" b="1" i="1" baseline="50000"/>
              <a:t>3</a:t>
            </a:r>
            <a:r>
              <a:rPr lang="en-US" altLang="en-US" sz="1800" b="1" i="1" baseline="-25000"/>
              <a:t> </a:t>
            </a:r>
            <a:r>
              <a:rPr lang="en-US" altLang="en-US" sz="1000" b="1" i="1"/>
              <a:t>	</a:t>
            </a:r>
          </a:p>
          <a:p>
            <a:pPr eaLnBrk="1" hangingPunct="1">
              <a:lnSpc>
                <a:spcPct val="90000"/>
              </a:lnSpc>
              <a:spcBef>
                <a:spcPct val="0"/>
              </a:spcBef>
              <a:buFontTx/>
              <a:buNone/>
            </a:pPr>
            <a:r>
              <a:rPr lang="en-US" altLang="en-US" sz="1400" b="1" i="1"/>
              <a:t>		</a:t>
            </a:r>
            <a:r>
              <a:rPr lang="en-US" altLang="en-US" sz="2000" b="1" i="1"/>
              <a:t>Y</a:t>
            </a:r>
            <a:r>
              <a:rPr lang="en-US" altLang="en-US" sz="1200" b="1" i="1"/>
              <a:t>alv</a:t>
            </a:r>
            <a:r>
              <a:rPr lang="en-US" altLang="en-US" sz="2000" b="1" i="1"/>
              <a:t>   =   		  =  </a:t>
            </a:r>
            <a:r>
              <a:rPr lang="en-US" altLang="en-US" sz="2000" b="1" i="1" u="sng"/>
              <a:t>0.157</a:t>
            </a:r>
          </a:p>
          <a:p>
            <a:pPr eaLnBrk="1" hangingPunct="1">
              <a:lnSpc>
                <a:spcPct val="80000"/>
              </a:lnSpc>
              <a:spcBef>
                <a:spcPct val="0"/>
              </a:spcBef>
              <a:buFontTx/>
              <a:buNone/>
            </a:pPr>
            <a:r>
              <a:rPr lang="en-US" altLang="en-US" sz="1400" b="1" i="1"/>
              <a:t>			    </a:t>
            </a:r>
            <a:r>
              <a:rPr lang="en-US" altLang="en-US" sz="1800" b="1" i="1"/>
              <a:t>20</a:t>
            </a:r>
            <a:r>
              <a:rPr lang="en-US" altLang="en-US" sz="1800" b="1" i="1" baseline="50000"/>
              <a:t>3</a:t>
            </a:r>
            <a:r>
              <a:rPr lang="en-US" altLang="en-US" sz="1800" b="1" i="1"/>
              <a:t>  +  35</a:t>
            </a:r>
            <a:r>
              <a:rPr lang="en-US" altLang="en-US" sz="1800" b="1" i="1" baseline="50000"/>
              <a:t>3</a:t>
            </a:r>
          </a:p>
          <a:p>
            <a:pPr eaLnBrk="1" hangingPunct="1">
              <a:lnSpc>
                <a:spcPct val="80000"/>
              </a:lnSpc>
              <a:spcBef>
                <a:spcPct val="0"/>
              </a:spcBef>
              <a:buFontTx/>
              <a:buNone/>
            </a:pPr>
            <a:endParaRPr lang="en-US" altLang="en-US" sz="1800" b="1" i="1" baseline="50000"/>
          </a:p>
          <a:p>
            <a:pPr eaLnBrk="1" hangingPunct="1">
              <a:lnSpc>
                <a:spcPct val="80000"/>
              </a:lnSpc>
              <a:spcBef>
                <a:spcPct val="100000"/>
              </a:spcBef>
              <a:buFontTx/>
              <a:buNone/>
            </a:pPr>
            <a:r>
              <a:rPr lang="en-US" altLang="en-US" sz="2800" b="1" i="1" baseline="50000"/>
              <a:t>	</a:t>
            </a:r>
            <a:r>
              <a:rPr lang="en-US" altLang="en-US" sz="2800" baseline="50000"/>
              <a:t>Difference:  </a:t>
            </a:r>
            <a:r>
              <a:rPr lang="en-US" altLang="en-US" b="1" baseline="50000"/>
              <a:t>(</a:t>
            </a:r>
            <a:r>
              <a:rPr lang="en-US" altLang="en-US" b="1" i="1" baseline="50000"/>
              <a:t>“Delta Y”</a:t>
            </a:r>
            <a:r>
              <a:rPr lang="en-US" altLang="en-US" b="1" baseline="50000"/>
              <a:t>)  =</a:t>
            </a:r>
            <a:r>
              <a:rPr lang="en-US" altLang="en-US" b="1"/>
              <a:t> </a:t>
            </a:r>
            <a:r>
              <a:rPr lang="en-US" altLang="en-US" b="1" baseline="50000"/>
              <a:t>0.985 – 0.157 = </a:t>
            </a:r>
            <a:r>
              <a:rPr lang="en-US" altLang="en-US" sz="3600" b="1" u="sng" baseline="50000"/>
              <a:t>0.828</a:t>
            </a:r>
          </a:p>
          <a:p>
            <a:pPr eaLnBrk="1" hangingPunct="1">
              <a:spcBef>
                <a:spcPct val="100000"/>
              </a:spcBef>
              <a:buFontTx/>
              <a:buNone/>
            </a:pPr>
            <a:r>
              <a:rPr lang="en-US" altLang="en-US" sz="2800" b="1" i="1" baseline="50000"/>
              <a:t>	</a:t>
            </a:r>
            <a:r>
              <a:rPr lang="en-US" altLang="en-US" sz="3600" b="1" i="1" baseline="50000"/>
              <a:t>This means that </a:t>
            </a:r>
            <a:r>
              <a:rPr lang="en-US" altLang="en-US" sz="3600" b="1" i="1" u="sng" baseline="50000"/>
              <a:t>82.8%</a:t>
            </a:r>
            <a:r>
              <a:rPr lang="en-US" altLang="en-US" sz="3600" b="1" i="1" baseline="50000"/>
              <a:t> of the hemoglobin sites transported  oxygen to the tissues.</a:t>
            </a:r>
            <a:endParaRPr lang="en-US" altLang="en-US" sz="3600" b="1" i="1"/>
          </a:p>
          <a:p>
            <a:pPr eaLnBrk="1" hangingPunct="1">
              <a:lnSpc>
                <a:spcPct val="80000"/>
              </a:lnSpc>
              <a:spcBef>
                <a:spcPct val="10000"/>
              </a:spcBef>
              <a:buFontTx/>
              <a:buNone/>
            </a:pPr>
            <a:r>
              <a:rPr lang="en-US" altLang="en-US" sz="2800" b="1" i="1" baseline="50000"/>
              <a:t> </a:t>
            </a:r>
            <a:r>
              <a:rPr lang="en-US" altLang="en-US" sz="2800" b="1" i="1"/>
              <a:t> </a:t>
            </a:r>
            <a:endParaRPr lang="en-US" altLang="en-US" sz="1800" b="1" i="1" baseline="50000"/>
          </a:p>
          <a:p>
            <a:pPr eaLnBrk="1" hangingPunct="1">
              <a:lnSpc>
                <a:spcPct val="80000"/>
              </a:lnSpc>
              <a:spcBef>
                <a:spcPct val="0"/>
              </a:spcBef>
            </a:pPr>
            <a:endParaRPr lang="en-US" altLang="en-US" sz="1800" b="1" i="1" baseline="50000"/>
          </a:p>
        </p:txBody>
      </p:sp>
      <p:sp>
        <p:nvSpPr>
          <p:cNvPr id="22534" name="Line 4">
            <a:extLst>
              <a:ext uri="{FF2B5EF4-FFF2-40B4-BE49-F238E27FC236}">
                <a16:creationId xmlns:a16="http://schemas.microsoft.com/office/drawing/2014/main" id="{4A4DD6A2-B079-B6ED-B7C1-DE387E444FC1}"/>
              </a:ext>
            </a:extLst>
          </p:cNvPr>
          <p:cNvSpPr>
            <a:spLocks noChangeShapeType="1"/>
          </p:cNvSpPr>
          <p:nvPr/>
        </p:nvSpPr>
        <p:spPr bwMode="auto">
          <a:xfrm>
            <a:off x="2438400" y="1600200"/>
            <a:ext cx="1600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6">
            <a:extLst>
              <a:ext uri="{FF2B5EF4-FFF2-40B4-BE49-F238E27FC236}">
                <a16:creationId xmlns:a16="http://schemas.microsoft.com/office/drawing/2014/main" id="{0D811D89-1BDC-41BB-2CCA-6D73B98F4702}"/>
              </a:ext>
            </a:extLst>
          </p:cNvPr>
          <p:cNvSpPr>
            <a:spLocks noChangeShapeType="1"/>
          </p:cNvSpPr>
          <p:nvPr/>
        </p:nvSpPr>
        <p:spPr bwMode="auto">
          <a:xfrm>
            <a:off x="2362200" y="3048000"/>
            <a:ext cx="1600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3">
            <a:extLst>
              <a:ext uri="{FF2B5EF4-FFF2-40B4-BE49-F238E27FC236}">
                <a16:creationId xmlns:a16="http://schemas.microsoft.com/office/drawing/2014/main" id="{311BFB15-751C-F0CF-5D91-BEF9C977E4F3}"/>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3555" name="Slide Number Placeholder 4">
            <a:extLst>
              <a:ext uri="{FF2B5EF4-FFF2-40B4-BE49-F238E27FC236}">
                <a16:creationId xmlns:a16="http://schemas.microsoft.com/office/drawing/2014/main" id="{11A5B368-3E77-AF20-7375-4033210B5D67}"/>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6BEA20A0-6CFB-4396-9A18-87D91FFFA439}" type="slidenum">
              <a:rPr lang="en-US" altLang="en-US" b="0">
                <a:solidFill>
                  <a:srgbClr val="0066CC"/>
                </a:solidFill>
              </a:rPr>
              <a:pPr eaLnBrk="1" hangingPunct="1"/>
              <a:t>22</a:t>
            </a:fld>
            <a:endParaRPr lang="en-US" altLang="en-US" b="0">
              <a:solidFill>
                <a:srgbClr val="0066CC"/>
              </a:solidFill>
            </a:endParaRPr>
          </a:p>
        </p:txBody>
      </p:sp>
      <p:sp>
        <p:nvSpPr>
          <p:cNvPr id="23556" name="Rectangle 2">
            <a:extLst>
              <a:ext uri="{FF2B5EF4-FFF2-40B4-BE49-F238E27FC236}">
                <a16:creationId xmlns:a16="http://schemas.microsoft.com/office/drawing/2014/main" id="{55DED339-D307-85D1-64BF-6920820D5A21}"/>
              </a:ext>
            </a:extLst>
          </p:cNvPr>
          <p:cNvSpPr>
            <a:spLocks noGrp="1" noChangeArrowheads="1"/>
          </p:cNvSpPr>
          <p:nvPr>
            <p:ph type="title"/>
          </p:nvPr>
        </p:nvSpPr>
        <p:spPr/>
        <p:txBody>
          <a:bodyPr/>
          <a:lstStyle/>
          <a:p>
            <a:pPr eaLnBrk="1" hangingPunct="1"/>
            <a:r>
              <a:rPr lang="en-US" altLang="en-US"/>
              <a:t>Myoglobin – Oxygen Transport</a:t>
            </a:r>
          </a:p>
        </p:txBody>
      </p:sp>
      <p:sp>
        <p:nvSpPr>
          <p:cNvPr id="23557" name="Rectangle 3">
            <a:extLst>
              <a:ext uri="{FF2B5EF4-FFF2-40B4-BE49-F238E27FC236}">
                <a16:creationId xmlns:a16="http://schemas.microsoft.com/office/drawing/2014/main" id="{4929E8FC-CE56-5AAF-F1CC-A214A0B2EE87}"/>
              </a:ext>
            </a:extLst>
          </p:cNvPr>
          <p:cNvSpPr>
            <a:spLocks noGrp="1" noChangeArrowheads="1"/>
          </p:cNvSpPr>
          <p:nvPr>
            <p:ph type="body" idx="1"/>
          </p:nvPr>
        </p:nvSpPr>
        <p:spPr>
          <a:xfrm>
            <a:off x="457200" y="533400"/>
            <a:ext cx="8229600" cy="6096000"/>
          </a:xfrm>
        </p:spPr>
        <p:txBody>
          <a:bodyPr/>
          <a:lstStyle/>
          <a:p>
            <a:pPr eaLnBrk="1" hangingPunct="1">
              <a:lnSpc>
                <a:spcPct val="90000"/>
              </a:lnSpc>
              <a:buFontTx/>
              <a:buNone/>
            </a:pPr>
            <a:r>
              <a:rPr lang="en-US" altLang="en-US" sz="2000" b="1" i="1" u="sng"/>
              <a:t>What if myoglobin were utilized to transport oxygen?  (n=1)</a:t>
            </a:r>
          </a:p>
          <a:p>
            <a:pPr eaLnBrk="1" hangingPunct="1">
              <a:lnSpc>
                <a:spcPct val="90000"/>
              </a:lnSpc>
            </a:pPr>
            <a:endParaRPr lang="en-US" altLang="en-US" sz="1800" u="sng"/>
          </a:p>
          <a:p>
            <a:pPr eaLnBrk="1" hangingPunct="1">
              <a:lnSpc>
                <a:spcPct val="90000"/>
              </a:lnSpc>
            </a:pPr>
            <a:r>
              <a:rPr lang="en-US" altLang="en-US" sz="1800" u="sng"/>
              <a:t>Oxygen  Binding In the Pulmonary System:</a:t>
            </a:r>
          </a:p>
          <a:p>
            <a:pPr eaLnBrk="1" hangingPunct="1">
              <a:lnSpc>
                <a:spcPct val="90000"/>
              </a:lnSpc>
              <a:buFontTx/>
              <a:buNone/>
            </a:pPr>
            <a:r>
              <a:rPr lang="en-US" altLang="en-US" sz="1800"/>
              <a:t>	</a:t>
            </a:r>
            <a:r>
              <a:rPr lang="en-US" altLang="en-US" sz="1600"/>
              <a:t>Assume that </a:t>
            </a:r>
            <a:r>
              <a:rPr lang="en-US" altLang="en-US" sz="1600" i="1"/>
              <a:t>p50 = 35 Torr</a:t>
            </a:r>
            <a:r>
              <a:rPr lang="en-US" altLang="en-US" sz="1600"/>
              <a:t> in the alveolar capillaries:  </a:t>
            </a:r>
            <a:r>
              <a:rPr lang="en-US" altLang="en-US" sz="1600" i="1"/>
              <a:t>pO2 = 100 Torr:</a:t>
            </a:r>
            <a:r>
              <a:rPr lang="en-US" altLang="en-US" sz="1800"/>
              <a:t>	</a:t>
            </a:r>
            <a:r>
              <a:rPr lang="en-US" altLang="en-US" sz="2400"/>
              <a:t>	</a:t>
            </a:r>
            <a:r>
              <a:rPr lang="en-US" altLang="en-US" sz="1200" b="1" i="1"/>
              <a:t>    </a:t>
            </a:r>
            <a:r>
              <a:rPr lang="en-US" altLang="en-US" sz="1000" b="1" i="1"/>
              <a:t>    </a:t>
            </a:r>
            <a:r>
              <a:rPr lang="en-US" altLang="en-US" sz="1400" b="1" i="1"/>
              <a:t>                          </a:t>
            </a:r>
            <a:r>
              <a:rPr lang="en-US" altLang="en-US" sz="1800" b="1" i="1"/>
              <a:t>100</a:t>
            </a:r>
            <a:r>
              <a:rPr lang="en-US" altLang="en-US" sz="1800" b="1" i="1" baseline="50000"/>
              <a:t>1</a:t>
            </a:r>
            <a:r>
              <a:rPr lang="en-US" altLang="en-US" sz="1800" b="1" i="1" baseline="-25000"/>
              <a:t> </a:t>
            </a:r>
            <a:r>
              <a:rPr lang="en-US" altLang="en-US" sz="1200" b="1" i="1"/>
              <a:t>	</a:t>
            </a:r>
          </a:p>
          <a:p>
            <a:pPr eaLnBrk="1" hangingPunct="1">
              <a:lnSpc>
                <a:spcPct val="90000"/>
              </a:lnSpc>
              <a:spcBef>
                <a:spcPct val="0"/>
              </a:spcBef>
              <a:buFontTx/>
              <a:buNone/>
            </a:pPr>
            <a:r>
              <a:rPr lang="en-US" altLang="en-US" sz="1400" b="1" i="1"/>
              <a:t>		</a:t>
            </a:r>
            <a:r>
              <a:rPr lang="en-US" altLang="en-US" sz="2000" b="1" i="1"/>
              <a:t>Y</a:t>
            </a:r>
            <a:r>
              <a:rPr lang="en-US" altLang="en-US" sz="1200" b="1" i="1"/>
              <a:t>alv</a:t>
            </a:r>
            <a:r>
              <a:rPr lang="en-US" altLang="en-US" sz="2000" b="1" i="1"/>
              <a:t>   =   		  =  </a:t>
            </a:r>
            <a:r>
              <a:rPr lang="en-US" altLang="en-US" sz="2000" b="1" i="1" u="sng"/>
              <a:t>0.741</a:t>
            </a:r>
          </a:p>
          <a:p>
            <a:pPr eaLnBrk="1" hangingPunct="1">
              <a:lnSpc>
                <a:spcPct val="90000"/>
              </a:lnSpc>
              <a:spcBef>
                <a:spcPct val="0"/>
              </a:spcBef>
              <a:buFontTx/>
              <a:buNone/>
            </a:pPr>
            <a:r>
              <a:rPr lang="en-US" altLang="en-US" sz="1400" b="1" i="1"/>
              <a:t>			    </a:t>
            </a:r>
            <a:r>
              <a:rPr lang="en-US" altLang="en-US" sz="1800" b="1" i="1"/>
              <a:t>100</a:t>
            </a:r>
            <a:r>
              <a:rPr lang="en-US" altLang="en-US" sz="1800" b="1" i="1" baseline="50000"/>
              <a:t>1</a:t>
            </a:r>
            <a:r>
              <a:rPr lang="en-US" altLang="en-US" sz="1800" b="1" i="1"/>
              <a:t>  +  35</a:t>
            </a:r>
            <a:r>
              <a:rPr lang="en-US" altLang="en-US" sz="1800" b="1" i="1" baseline="50000"/>
              <a:t>1</a:t>
            </a:r>
          </a:p>
          <a:p>
            <a:pPr eaLnBrk="1" hangingPunct="1">
              <a:lnSpc>
                <a:spcPct val="90000"/>
              </a:lnSpc>
              <a:spcBef>
                <a:spcPct val="0"/>
              </a:spcBef>
              <a:buFontTx/>
              <a:buNone/>
            </a:pPr>
            <a:endParaRPr lang="en-US" altLang="en-US" sz="1800" b="1" i="1" baseline="50000"/>
          </a:p>
          <a:p>
            <a:pPr eaLnBrk="1" hangingPunct="1">
              <a:lnSpc>
                <a:spcPct val="90000"/>
              </a:lnSpc>
            </a:pPr>
            <a:r>
              <a:rPr lang="en-US" altLang="en-US" sz="1800" u="sng"/>
              <a:t>Oxygen Binding in the Perphieral Tissues:</a:t>
            </a:r>
          </a:p>
          <a:p>
            <a:pPr lvl="1" eaLnBrk="1" hangingPunct="1">
              <a:lnSpc>
                <a:spcPct val="90000"/>
              </a:lnSpc>
              <a:buFontTx/>
              <a:buNone/>
            </a:pPr>
            <a:r>
              <a:rPr lang="en-US" altLang="en-US" sz="1600"/>
              <a:t>Assume that </a:t>
            </a:r>
            <a:r>
              <a:rPr lang="en-US" altLang="en-US" sz="1600" i="1"/>
              <a:t>p50 = 35 Torr</a:t>
            </a:r>
            <a:r>
              <a:rPr lang="en-US" altLang="en-US" sz="1600"/>
              <a:t> in the capillaries and </a:t>
            </a:r>
            <a:r>
              <a:rPr lang="en-US" altLang="en-US" sz="1600" i="1"/>
              <a:t>pO2 = 20 Torr:</a:t>
            </a:r>
            <a:r>
              <a:rPr lang="en-US" altLang="en-US" sz="1200" b="1" i="1"/>
              <a:t> </a:t>
            </a:r>
          </a:p>
          <a:p>
            <a:pPr lvl="1" eaLnBrk="1" hangingPunct="1">
              <a:lnSpc>
                <a:spcPct val="90000"/>
              </a:lnSpc>
              <a:buFontTx/>
              <a:buNone/>
            </a:pPr>
            <a:r>
              <a:rPr lang="en-US" altLang="en-US" sz="1200" b="1" i="1"/>
              <a:t>  </a:t>
            </a:r>
            <a:r>
              <a:rPr lang="en-US" altLang="en-US" sz="1000" b="1" i="1"/>
              <a:t>	           </a:t>
            </a:r>
            <a:r>
              <a:rPr lang="en-US" altLang="en-US" sz="1400" b="1" i="1"/>
              <a:t>                          </a:t>
            </a:r>
            <a:r>
              <a:rPr lang="en-US" altLang="en-US" sz="1800" b="1" i="1"/>
              <a:t>20</a:t>
            </a:r>
            <a:r>
              <a:rPr lang="en-US" altLang="en-US" sz="1800" b="1" i="1" baseline="50000"/>
              <a:t>1</a:t>
            </a:r>
            <a:r>
              <a:rPr lang="en-US" altLang="en-US" sz="1800" b="1" i="1" baseline="-25000"/>
              <a:t> </a:t>
            </a:r>
            <a:r>
              <a:rPr lang="en-US" altLang="en-US" sz="1000" b="1" i="1"/>
              <a:t>	</a:t>
            </a:r>
          </a:p>
          <a:p>
            <a:pPr eaLnBrk="1" hangingPunct="1">
              <a:lnSpc>
                <a:spcPct val="90000"/>
              </a:lnSpc>
              <a:spcBef>
                <a:spcPct val="0"/>
              </a:spcBef>
              <a:buFontTx/>
              <a:buNone/>
            </a:pPr>
            <a:r>
              <a:rPr lang="en-US" altLang="en-US" sz="1400" b="1" i="1"/>
              <a:t>		</a:t>
            </a:r>
            <a:r>
              <a:rPr lang="en-US" altLang="en-US" sz="2000" b="1" i="1"/>
              <a:t>Y</a:t>
            </a:r>
            <a:r>
              <a:rPr lang="en-US" altLang="en-US" sz="1200" b="1" i="1"/>
              <a:t>alv</a:t>
            </a:r>
            <a:r>
              <a:rPr lang="en-US" altLang="en-US" sz="2000" b="1" i="1"/>
              <a:t>   =   		  =  </a:t>
            </a:r>
            <a:r>
              <a:rPr lang="en-US" altLang="en-US" sz="2000" b="1" i="1" u="sng"/>
              <a:t>0.364</a:t>
            </a:r>
          </a:p>
          <a:p>
            <a:pPr eaLnBrk="1" hangingPunct="1">
              <a:lnSpc>
                <a:spcPct val="90000"/>
              </a:lnSpc>
              <a:spcBef>
                <a:spcPct val="0"/>
              </a:spcBef>
              <a:buFontTx/>
              <a:buNone/>
            </a:pPr>
            <a:r>
              <a:rPr lang="en-US" altLang="en-US" sz="1400" b="1" i="1"/>
              <a:t>			    </a:t>
            </a:r>
            <a:r>
              <a:rPr lang="en-US" altLang="en-US" sz="1800" b="1" i="1"/>
              <a:t>20</a:t>
            </a:r>
            <a:r>
              <a:rPr lang="en-US" altLang="en-US" sz="1800" b="1" i="1" baseline="50000"/>
              <a:t>1</a:t>
            </a:r>
            <a:r>
              <a:rPr lang="en-US" altLang="en-US" sz="1800" b="1" i="1"/>
              <a:t>  +  35</a:t>
            </a:r>
            <a:r>
              <a:rPr lang="en-US" altLang="en-US" sz="1800" b="1" i="1" baseline="50000"/>
              <a:t>1</a:t>
            </a:r>
          </a:p>
          <a:p>
            <a:pPr eaLnBrk="1" hangingPunct="1">
              <a:lnSpc>
                <a:spcPct val="90000"/>
              </a:lnSpc>
              <a:spcBef>
                <a:spcPct val="0"/>
              </a:spcBef>
              <a:buFontTx/>
              <a:buNone/>
            </a:pPr>
            <a:endParaRPr lang="en-US" altLang="en-US" sz="1800" b="1" i="1" baseline="50000"/>
          </a:p>
          <a:p>
            <a:pPr eaLnBrk="1" hangingPunct="1">
              <a:lnSpc>
                <a:spcPct val="80000"/>
              </a:lnSpc>
              <a:spcBef>
                <a:spcPct val="100000"/>
              </a:spcBef>
              <a:buFontTx/>
              <a:buNone/>
            </a:pPr>
            <a:r>
              <a:rPr lang="en-US" altLang="en-US" sz="2800" b="1" i="1" baseline="50000"/>
              <a:t>	</a:t>
            </a:r>
            <a:r>
              <a:rPr lang="en-US" altLang="en-US" sz="2800" baseline="50000"/>
              <a:t>Difference:  </a:t>
            </a:r>
            <a:r>
              <a:rPr lang="en-US" altLang="en-US" b="1" baseline="50000"/>
              <a:t>(</a:t>
            </a:r>
            <a:r>
              <a:rPr lang="en-US" altLang="en-US" b="1" i="1" baseline="50000"/>
              <a:t>“Delta Y”</a:t>
            </a:r>
            <a:r>
              <a:rPr lang="en-US" altLang="en-US" b="1" baseline="50000"/>
              <a:t>)  =</a:t>
            </a:r>
            <a:r>
              <a:rPr lang="en-US" altLang="en-US" b="1"/>
              <a:t> </a:t>
            </a:r>
            <a:r>
              <a:rPr lang="en-US" altLang="en-US" b="1" baseline="50000"/>
              <a:t>0.741 – 0.364 = </a:t>
            </a:r>
            <a:r>
              <a:rPr lang="en-US" altLang="en-US" sz="3600" b="1" u="sng" baseline="50000"/>
              <a:t>0.377</a:t>
            </a:r>
          </a:p>
          <a:p>
            <a:pPr eaLnBrk="1" hangingPunct="1">
              <a:spcBef>
                <a:spcPct val="100000"/>
              </a:spcBef>
              <a:buFontTx/>
              <a:buNone/>
            </a:pPr>
            <a:r>
              <a:rPr lang="en-US" altLang="en-US" sz="2800" b="1" i="1" baseline="50000"/>
              <a:t>	</a:t>
            </a:r>
            <a:r>
              <a:rPr lang="en-US" altLang="en-US" sz="3600" b="1" i="1" baseline="50000"/>
              <a:t>In this case only  </a:t>
            </a:r>
            <a:r>
              <a:rPr lang="en-US" altLang="en-US" sz="3600" b="1" i="1" u="sng" baseline="50000"/>
              <a:t>37.7%</a:t>
            </a:r>
            <a:r>
              <a:rPr lang="en-US" altLang="en-US" sz="3600" b="1" i="1" baseline="50000"/>
              <a:t> of the myoglobin sites transported  oxygen to the tissues!</a:t>
            </a:r>
            <a:endParaRPr lang="en-US" altLang="en-US" sz="3600" b="1" i="1"/>
          </a:p>
          <a:p>
            <a:pPr eaLnBrk="1" hangingPunct="1">
              <a:lnSpc>
                <a:spcPct val="90000"/>
              </a:lnSpc>
              <a:spcBef>
                <a:spcPct val="10000"/>
              </a:spcBef>
              <a:buFontTx/>
              <a:buNone/>
            </a:pPr>
            <a:endParaRPr lang="en-US" altLang="en-US" sz="1800" b="1" i="1" baseline="50000"/>
          </a:p>
        </p:txBody>
      </p:sp>
      <p:sp>
        <p:nvSpPr>
          <p:cNvPr id="23558" name="Line 4">
            <a:extLst>
              <a:ext uri="{FF2B5EF4-FFF2-40B4-BE49-F238E27FC236}">
                <a16:creationId xmlns:a16="http://schemas.microsoft.com/office/drawing/2014/main" id="{63701190-D3AD-A0BA-B3A9-67B600FE6EF1}"/>
              </a:ext>
            </a:extLst>
          </p:cNvPr>
          <p:cNvSpPr>
            <a:spLocks noChangeShapeType="1"/>
          </p:cNvSpPr>
          <p:nvPr/>
        </p:nvSpPr>
        <p:spPr bwMode="auto">
          <a:xfrm>
            <a:off x="2514600" y="2209800"/>
            <a:ext cx="1600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 name="Line 5">
            <a:extLst>
              <a:ext uri="{FF2B5EF4-FFF2-40B4-BE49-F238E27FC236}">
                <a16:creationId xmlns:a16="http://schemas.microsoft.com/office/drawing/2014/main" id="{89077D35-1487-113A-DD2D-3E4309B7CB86}"/>
              </a:ext>
            </a:extLst>
          </p:cNvPr>
          <p:cNvSpPr>
            <a:spLocks noChangeShapeType="1"/>
          </p:cNvSpPr>
          <p:nvPr/>
        </p:nvSpPr>
        <p:spPr bwMode="auto">
          <a:xfrm>
            <a:off x="2438400" y="3810000"/>
            <a:ext cx="16002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3">
            <a:extLst>
              <a:ext uri="{FF2B5EF4-FFF2-40B4-BE49-F238E27FC236}">
                <a16:creationId xmlns:a16="http://schemas.microsoft.com/office/drawing/2014/main" id="{3436EA5F-318F-B860-73CB-30B82770F071}"/>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4579" name="Slide Number Placeholder 4">
            <a:extLst>
              <a:ext uri="{FF2B5EF4-FFF2-40B4-BE49-F238E27FC236}">
                <a16:creationId xmlns:a16="http://schemas.microsoft.com/office/drawing/2014/main" id="{BBE4BC7E-7674-A398-0363-DEAA2442D46B}"/>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C77B8789-AB70-4D80-B4E0-DECAA425962D}" type="slidenum">
              <a:rPr lang="en-US" altLang="en-US" b="0">
                <a:solidFill>
                  <a:srgbClr val="0066CC"/>
                </a:solidFill>
              </a:rPr>
              <a:pPr eaLnBrk="1" hangingPunct="1"/>
              <a:t>23</a:t>
            </a:fld>
            <a:endParaRPr lang="en-US" altLang="en-US" b="0">
              <a:solidFill>
                <a:srgbClr val="0066CC"/>
              </a:solidFill>
            </a:endParaRPr>
          </a:p>
        </p:txBody>
      </p:sp>
      <p:sp>
        <p:nvSpPr>
          <p:cNvPr id="24580" name="Rectangle 2">
            <a:extLst>
              <a:ext uri="{FF2B5EF4-FFF2-40B4-BE49-F238E27FC236}">
                <a16:creationId xmlns:a16="http://schemas.microsoft.com/office/drawing/2014/main" id="{239E3A19-3572-3B3E-500F-16A79341B916}"/>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24581" name="Rectangle 3">
            <a:extLst>
              <a:ext uri="{FF2B5EF4-FFF2-40B4-BE49-F238E27FC236}">
                <a16:creationId xmlns:a16="http://schemas.microsoft.com/office/drawing/2014/main" id="{03985DC5-311A-F8F1-5139-2AF1EE17199D}"/>
              </a:ext>
            </a:extLst>
          </p:cNvPr>
          <p:cNvSpPr>
            <a:spLocks noGrp="1" noChangeArrowheads="1"/>
          </p:cNvSpPr>
          <p:nvPr>
            <p:ph type="body" idx="1"/>
          </p:nvPr>
        </p:nvSpPr>
        <p:spPr>
          <a:xfrm>
            <a:off x="457200" y="762000"/>
            <a:ext cx="8229600" cy="5592763"/>
          </a:xfrm>
        </p:spPr>
        <p:txBody>
          <a:bodyPr/>
          <a:lstStyle/>
          <a:p>
            <a:pPr eaLnBrk="1" hangingPunct="1"/>
            <a:r>
              <a:rPr lang="en-US" altLang="en-US"/>
              <a:t>The key to the dramatic difference in oxygen transport effeciency is hemoglobin’s “</a:t>
            </a:r>
            <a:r>
              <a:rPr lang="en-US" altLang="en-US" b="1" i="1">
                <a:solidFill>
                  <a:srgbClr val="0000FF"/>
                </a:solidFill>
              </a:rPr>
              <a:t>cooperativity</a:t>
            </a:r>
            <a:r>
              <a:rPr lang="en-US" altLang="en-US"/>
              <a:t>.”</a:t>
            </a:r>
          </a:p>
          <a:p>
            <a:pPr eaLnBrk="1" hangingPunct="1"/>
            <a:r>
              <a:rPr lang="en-US" altLang="en-US"/>
              <a:t>The exponent in the prior equation is often called the “</a:t>
            </a:r>
            <a:r>
              <a:rPr lang="en-US" altLang="en-US" i="1"/>
              <a:t>Hill Cooperativity Coefficient.</a:t>
            </a:r>
            <a:r>
              <a:rPr lang="en-US" altLang="en-US"/>
              <a:t>”</a:t>
            </a:r>
          </a:p>
          <a:p>
            <a:pPr eaLnBrk="1" hangingPunct="1"/>
            <a:r>
              <a:rPr lang="en-US" altLang="en-US"/>
              <a:t>As “n” changes, so does the sigmoidal shape of the oxygen binding curve.</a:t>
            </a:r>
          </a:p>
          <a:p>
            <a:pPr eaLnBrk="1" hangingPunct="1"/>
            <a:r>
              <a:rPr lang="en-US" altLang="en-US"/>
              <a:t>Let’s examine the graphical effect of changing values of 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a:extLst>
              <a:ext uri="{FF2B5EF4-FFF2-40B4-BE49-F238E27FC236}">
                <a16:creationId xmlns:a16="http://schemas.microsoft.com/office/drawing/2014/main" id="{A3B525E4-C83A-DC56-A8DC-FFD37FB3C798}"/>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5603" name="Slide Number Placeholder 4">
            <a:extLst>
              <a:ext uri="{FF2B5EF4-FFF2-40B4-BE49-F238E27FC236}">
                <a16:creationId xmlns:a16="http://schemas.microsoft.com/office/drawing/2014/main" id="{4C82222D-0353-9113-05C1-DAD4095963B9}"/>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3BA42B89-3CAA-47C3-B8A0-0DF43EF4E4C9}" type="slidenum">
              <a:rPr lang="en-US" altLang="en-US" b="0">
                <a:solidFill>
                  <a:srgbClr val="0066CC"/>
                </a:solidFill>
              </a:rPr>
              <a:pPr eaLnBrk="1" hangingPunct="1"/>
              <a:t>24</a:t>
            </a:fld>
            <a:endParaRPr lang="en-US" altLang="en-US" b="0">
              <a:solidFill>
                <a:srgbClr val="0066CC"/>
              </a:solidFill>
            </a:endParaRPr>
          </a:p>
        </p:txBody>
      </p:sp>
      <p:sp>
        <p:nvSpPr>
          <p:cNvPr id="25604" name="Rectangle 2">
            <a:extLst>
              <a:ext uri="{FF2B5EF4-FFF2-40B4-BE49-F238E27FC236}">
                <a16:creationId xmlns:a16="http://schemas.microsoft.com/office/drawing/2014/main" id="{7AE61050-3A94-6E99-1002-9FC7A18000F3}"/>
              </a:ext>
            </a:extLst>
          </p:cNvPr>
          <p:cNvSpPr>
            <a:spLocks noGrp="1" noChangeArrowheads="1"/>
          </p:cNvSpPr>
          <p:nvPr>
            <p:ph type="title"/>
          </p:nvPr>
        </p:nvSpPr>
        <p:spPr/>
        <p:txBody>
          <a:bodyPr/>
          <a:lstStyle/>
          <a:p>
            <a:pPr eaLnBrk="1" hangingPunct="1"/>
            <a:r>
              <a:rPr lang="en-US" altLang="en-US" sz="1600"/>
              <a:t>Hemoglobin – Oxygen Binding “Cooperativity”</a:t>
            </a:r>
          </a:p>
        </p:txBody>
      </p:sp>
      <p:graphicFrame>
        <p:nvGraphicFramePr>
          <p:cNvPr id="25605" name="Object 5">
            <a:extLst>
              <a:ext uri="{FF2B5EF4-FFF2-40B4-BE49-F238E27FC236}">
                <a16:creationId xmlns:a16="http://schemas.microsoft.com/office/drawing/2014/main" id="{4793EE7E-18B2-F728-D891-81D0C3474988}"/>
              </a:ext>
            </a:extLst>
          </p:cNvPr>
          <p:cNvGraphicFramePr>
            <a:graphicFrameLocks noChangeAspect="1"/>
          </p:cNvGraphicFramePr>
          <p:nvPr>
            <p:ph idx="1"/>
          </p:nvPr>
        </p:nvGraphicFramePr>
        <p:xfrm>
          <a:off x="623888" y="533400"/>
          <a:ext cx="7896225" cy="5592763"/>
        </p:xfrm>
        <a:graphic>
          <a:graphicData uri="http://schemas.openxmlformats.org/presentationml/2006/ole">
            <mc:AlternateContent xmlns:mc="http://schemas.openxmlformats.org/markup-compatibility/2006">
              <mc:Choice xmlns:v="urn:schemas-microsoft-com:vml" Requires="v">
                <p:oleObj name="Chart" r:id="rId2" imgW="3362463" imgH="2381224" progId="Excel.Chart.8">
                  <p:embed/>
                </p:oleObj>
              </mc:Choice>
              <mc:Fallback>
                <p:oleObj name="Chart" r:id="rId2" imgW="3362463" imgH="2381224" progId="Excel.Chart.8">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533400"/>
                        <a:ext cx="7896225" cy="559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26626" name="Footer Placeholder 4">
            <a:extLst>
              <a:ext uri="{FF2B5EF4-FFF2-40B4-BE49-F238E27FC236}">
                <a16:creationId xmlns:a16="http://schemas.microsoft.com/office/drawing/2014/main" id="{380813FA-F59E-F330-FF2E-1D1165478332}"/>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6627" name="Slide Number Placeholder 5">
            <a:extLst>
              <a:ext uri="{FF2B5EF4-FFF2-40B4-BE49-F238E27FC236}">
                <a16:creationId xmlns:a16="http://schemas.microsoft.com/office/drawing/2014/main" id="{B6F1B292-8EB8-067E-74B0-F8DEE578E3AB}"/>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62DC28CE-A291-4FB7-AA0E-74E387F3E9B4}" type="slidenum">
              <a:rPr lang="en-US" altLang="en-US" b="0">
                <a:solidFill>
                  <a:srgbClr val="0066CC"/>
                </a:solidFill>
              </a:rPr>
              <a:pPr eaLnBrk="1" hangingPunct="1"/>
              <a:t>25</a:t>
            </a:fld>
            <a:endParaRPr lang="en-US" altLang="en-US" b="0">
              <a:solidFill>
                <a:srgbClr val="0066CC"/>
              </a:solidFill>
            </a:endParaRPr>
          </a:p>
        </p:txBody>
      </p:sp>
      <p:sp>
        <p:nvSpPr>
          <p:cNvPr id="26628" name="Rectangle 2">
            <a:extLst>
              <a:ext uri="{FF2B5EF4-FFF2-40B4-BE49-F238E27FC236}">
                <a16:creationId xmlns:a16="http://schemas.microsoft.com/office/drawing/2014/main" id="{65A568FC-B44F-9A56-66B9-87015D41F155}"/>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26629" name="Rectangle 3">
            <a:extLst>
              <a:ext uri="{FF2B5EF4-FFF2-40B4-BE49-F238E27FC236}">
                <a16:creationId xmlns:a16="http://schemas.microsoft.com/office/drawing/2014/main" id="{35A9D3B1-C79B-24E4-ECE6-0968F745FCEA}"/>
              </a:ext>
            </a:extLst>
          </p:cNvPr>
          <p:cNvSpPr>
            <a:spLocks noGrp="1" noChangeArrowheads="1"/>
          </p:cNvSpPr>
          <p:nvPr>
            <p:ph type="body" sz="half" idx="1"/>
          </p:nvPr>
        </p:nvSpPr>
        <p:spPr>
          <a:xfrm>
            <a:off x="457200" y="533400"/>
            <a:ext cx="8229600" cy="5791200"/>
          </a:xfrm>
        </p:spPr>
        <p:txBody>
          <a:bodyPr/>
          <a:lstStyle/>
          <a:p>
            <a:pPr eaLnBrk="1" hangingPunct="1"/>
            <a:r>
              <a:rPr lang="en-US" altLang="en-US" sz="2800" i="1" dirty="0"/>
              <a:t>Assignment:</a:t>
            </a:r>
            <a:r>
              <a:rPr lang="en-US" altLang="en-US" sz="2800" dirty="0"/>
              <a:t>   Calculate four values for the oxygen binding to hemoglobin.  Assume the following set of variables:</a:t>
            </a:r>
          </a:p>
          <a:p>
            <a:pPr eaLnBrk="1" hangingPunct="1">
              <a:buFontTx/>
              <a:buNone/>
            </a:pPr>
            <a:r>
              <a:rPr lang="en-US" altLang="en-US" sz="2800" dirty="0"/>
              <a:t>						         </a:t>
            </a:r>
            <a:r>
              <a:rPr lang="en-US" altLang="en-US" sz="2800" i="1" dirty="0"/>
              <a:t>p</a:t>
            </a:r>
            <a:r>
              <a:rPr lang="en-US" altLang="en-US" sz="2800" i="1" baseline="-25000" dirty="0"/>
              <a:t>50</a:t>
            </a:r>
            <a:r>
              <a:rPr lang="en-US" altLang="en-US" sz="2400" i="1" dirty="0"/>
              <a:t> = </a:t>
            </a:r>
            <a:r>
              <a:rPr lang="en-US" altLang="en-US" sz="2800" i="1" dirty="0"/>
              <a:t>20</a:t>
            </a:r>
            <a:r>
              <a:rPr lang="en-US" altLang="en-US" sz="2400" i="1" dirty="0"/>
              <a:t>Torr</a:t>
            </a:r>
          </a:p>
          <a:p>
            <a:pPr eaLnBrk="1" hangingPunct="1"/>
            <a:endParaRPr lang="en-US" altLang="en-US" sz="2800" dirty="0"/>
          </a:p>
        </p:txBody>
      </p:sp>
      <p:graphicFrame>
        <p:nvGraphicFramePr>
          <p:cNvPr id="616564" name="Group 116">
            <a:extLst>
              <a:ext uri="{FF2B5EF4-FFF2-40B4-BE49-F238E27FC236}">
                <a16:creationId xmlns:a16="http://schemas.microsoft.com/office/drawing/2014/main" id="{3C05BA54-F238-A524-6D12-AA51B54BF866}"/>
              </a:ext>
            </a:extLst>
          </p:cNvPr>
          <p:cNvGraphicFramePr>
            <a:graphicFrameLocks noGrp="1"/>
          </p:cNvGraphicFramePr>
          <p:nvPr>
            <p:ph sz="half" idx="2"/>
            <p:extLst>
              <p:ext uri="{D42A27DB-BD31-4B8C-83A1-F6EECF244321}">
                <p14:modId xmlns:p14="http://schemas.microsoft.com/office/powerpoint/2010/main" val="1416901191"/>
              </p:ext>
            </p:extLst>
          </p:nvPr>
        </p:nvGraphicFramePr>
        <p:xfrm>
          <a:off x="685800" y="2743200"/>
          <a:ext cx="8001000" cy="3505200"/>
        </p:xfrm>
        <a:graphic>
          <a:graphicData uri="http://schemas.openxmlformats.org/drawingml/2006/table">
            <a:tbl>
              <a:tblPr/>
              <a:tblGrid>
                <a:gridCol w="42672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61753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Arial" charset="0"/>
                        </a:rPr>
                        <a:t> </a:t>
                      </a:r>
                      <a:endParaRPr kumimoji="0" lang="en-US" sz="3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cs typeface="Arial" charset="0"/>
                        </a:rPr>
                        <a:t>n=1</a:t>
                      </a:r>
                      <a:endParaRPr kumimoji="0" lang="en-US" sz="3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Arial" charset="0"/>
                          <a:cs typeface="Arial" charset="0"/>
                        </a:rPr>
                        <a:t>n=3</a:t>
                      </a:r>
                      <a:endParaRPr kumimoji="0" lang="en-US" sz="3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90612">
                <a:tc>
                  <a:txBody>
                    <a:bodyPr/>
                    <a:lstStyle/>
                    <a:p>
                      <a:pPr marL="0" marR="0" lvl="0" indent="0" algn="l" defTabSz="914400" rtl="0" eaLnBrk="1" fontAlgn="t"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pO</a:t>
                      </a:r>
                      <a:r>
                        <a:rPr kumimoji="0" lang="en-US" sz="2400" b="0" i="0" u="none" strike="noStrike" cap="none" normalizeH="0" baseline="-50000" dirty="0">
                          <a:ln>
                            <a:noFill/>
                          </a:ln>
                          <a:solidFill>
                            <a:schemeClr val="tx1"/>
                          </a:solidFill>
                          <a:effectLst/>
                          <a:latin typeface="Arial" charset="0"/>
                          <a:cs typeface="Arial" charset="0"/>
                        </a:rPr>
                        <a:t>2</a:t>
                      </a:r>
                      <a:r>
                        <a:rPr kumimoji="0" lang="en-US" sz="2400" b="0" i="0" u="none" strike="noStrike" cap="none" normalizeH="0" baseline="0" dirty="0">
                          <a:ln>
                            <a:noFill/>
                          </a:ln>
                          <a:solidFill>
                            <a:schemeClr val="tx1"/>
                          </a:solidFill>
                          <a:effectLst/>
                          <a:latin typeface="Arial" charset="0"/>
                          <a:cs typeface="Arial" charset="0"/>
                        </a:rPr>
                        <a:t> = 100 Torr              </a:t>
                      </a:r>
                      <a:r>
                        <a:rPr kumimoji="0" lang="en-US" sz="2400" b="0" i="1" u="none" strike="noStrike" cap="none" normalizeH="0" baseline="0" dirty="0" err="1">
                          <a:ln>
                            <a:noFill/>
                          </a:ln>
                          <a:solidFill>
                            <a:schemeClr val="tx1"/>
                          </a:solidFill>
                          <a:effectLst/>
                          <a:latin typeface="Arial" charset="0"/>
                          <a:cs typeface="Arial" charset="0"/>
                        </a:rPr>
                        <a:t>Y</a:t>
                      </a:r>
                      <a:r>
                        <a:rPr kumimoji="0" lang="en-US" sz="3200" b="0" i="1" u="none" strike="noStrike" cap="none" normalizeH="0" baseline="-30000" dirty="0" err="1">
                          <a:ln>
                            <a:noFill/>
                          </a:ln>
                          <a:solidFill>
                            <a:schemeClr val="tx1"/>
                          </a:solidFill>
                          <a:effectLst/>
                          <a:latin typeface="Arial" charset="0"/>
                          <a:cs typeface="Arial" charset="0"/>
                        </a:rPr>
                        <a:t>alv</a:t>
                      </a:r>
                      <a:r>
                        <a:rPr kumimoji="0" lang="en-US" sz="2400" b="0" i="0" u="none" strike="noStrike" cap="none" normalizeH="0" baseline="0" dirty="0">
                          <a:ln>
                            <a:noFill/>
                          </a:ln>
                          <a:solidFill>
                            <a:schemeClr val="tx1"/>
                          </a:solidFill>
                          <a:effectLst/>
                          <a:latin typeface="Arial" charset="0"/>
                          <a:cs typeface="Arial" charset="0"/>
                        </a:rPr>
                        <a:t>=</a:t>
                      </a:r>
                    </a:p>
                    <a:p>
                      <a:pPr marL="0" marR="0" lvl="0" indent="0" algn="l" defTabSz="914400" rtl="0" eaLnBrk="1" fontAlgn="t" latinLnBrk="0" hangingPunct="1">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Arial" charset="0"/>
                        </a:rPr>
                        <a:t>(Alveolar Capillaries)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Arial" charset="0"/>
                        </a:rPr>
                        <a:t> </a:t>
                      </a:r>
                      <a:endParaRPr kumimoji="0" lang="en-US" sz="3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Arial" charset="0"/>
                        </a:rPr>
                        <a:t> </a:t>
                      </a:r>
                      <a:endParaRPr kumimoji="0" lang="en-US" sz="3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0612">
                <a:tc>
                  <a:txBody>
                    <a:bodyPr/>
                    <a:lstStyle/>
                    <a:p>
                      <a:pPr marL="0" marR="0" lvl="0" indent="0" algn="l" defTabSz="914400" rtl="0" eaLnBrk="1" fontAlgn="t"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pO</a:t>
                      </a:r>
                      <a:r>
                        <a:rPr kumimoji="0" lang="en-US" sz="2400" b="0" i="0" u="none" strike="noStrike" cap="none" normalizeH="0" baseline="-50000" dirty="0">
                          <a:ln>
                            <a:noFill/>
                          </a:ln>
                          <a:solidFill>
                            <a:schemeClr val="tx1"/>
                          </a:solidFill>
                          <a:effectLst/>
                          <a:latin typeface="Arial" charset="0"/>
                          <a:cs typeface="Arial" charset="0"/>
                        </a:rPr>
                        <a:t>2</a:t>
                      </a:r>
                      <a:r>
                        <a:rPr kumimoji="0" lang="en-US" sz="2400" b="0" i="0" u="none" strike="noStrike" cap="none" normalizeH="0" baseline="0" dirty="0">
                          <a:ln>
                            <a:noFill/>
                          </a:ln>
                          <a:solidFill>
                            <a:schemeClr val="tx1"/>
                          </a:solidFill>
                          <a:effectLst/>
                          <a:latin typeface="Arial" charset="0"/>
                          <a:cs typeface="Arial" charset="0"/>
                        </a:rPr>
                        <a:t> = 20 Torr                </a:t>
                      </a:r>
                      <a:r>
                        <a:rPr kumimoji="0" lang="en-US" sz="2400" b="0" i="1" u="none" strike="noStrike" cap="none" normalizeH="0" baseline="0" dirty="0" err="1">
                          <a:ln>
                            <a:noFill/>
                          </a:ln>
                          <a:solidFill>
                            <a:schemeClr val="tx1"/>
                          </a:solidFill>
                          <a:effectLst/>
                          <a:latin typeface="Arial" charset="0"/>
                          <a:cs typeface="Arial" charset="0"/>
                        </a:rPr>
                        <a:t>Y</a:t>
                      </a:r>
                      <a:r>
                        <a:rPr kumimoji="0" lang="en-US" sz="3200" b="0" i="1" u="none" strike="noStrike" cap="none" normalizeH="0" baseline="-30000" dirty="0" err="1">
                          <a:ln>
                            <a:noFill/>
                          </a:ln>
                          <a:solidFill>
                            <a:schemeClr val="tx1"/>
                          </a:solidFill>
                          <a:effectLst/>
                          <a:latin typeface="Arial" charset="0"/>
                          <a:cs typeface="Arial" charset="0"/>
                        </a:rPr>
                        <a:t>cap</a:t>
                      </a:r>
                      <a:r>
                        <a:rPr kumimoji="0" lang="en-US" sz="2400" b="0" i="0" u="none" strike="noStrike" cap="none" normalizeH="0" baseline="0" dirty="0">
                          <a:ln>
                            <a:noFill/>
                          </a:ln>
                          <a:solidFill>
                            <a:schemeClr val="tx1"/>
                          </a:solidFill>
                          <a:effectLst/>
                          <a:latin typeface="Arial" charset="0"/>
                          <a:cs typeface="Arial" charset="0"/>
                        </a:rPr>
                        <a:t>=</a:t>
                      </a:r>
                    </a:p>
                    <a:p>
                      <a:pPr marL="0" marR="0" lvl="0" indent="0" algn="l" defTabSz="914400" rtl="0" eaLnBrk="1" fontAlgn="t" latinLnBrk="0" hangingPunct="1">
                        <a:lnSpc>
                          <a:spcPct val="100000"/>
                        </a:lnSpc>
                        <a:spcBef>
                          <a:spcPct val="20000"/>
                        </a:spcBef>
                        <a:spcAft>
                          <a:spcPct val="0"/>
                        </a:spcAft>
                        <a:buClrTx/>
                        <a:buSzTx/>
                        <a:buFontTx/>
                        <a:buNone/>
                        <a:tabLst/>
                      </a:pPr>
                      <a:r>
                        <a:rPr kumimoji="0" lang="en-US" sz="1800" b="0" i="1" u="none" strike="noStrike" cap="none" normalizeH="0" baseline="0" dirty="0">
                          <a:ln>
                            <a:noFill/>
                          </a:ln>
                          <a:solidFill>
                            <a:schemeClr val="tx1"/>
                          </a:solidFill>
                          <a:effectLst/>
                          <a:latin typeface="Arial" charset="0"/>
                          <a:cs typeface="Arial" charset="0"/>
                        </a:rPr>
                        <a:t>(Peripheral Capillaries)</a:t>
                      </a:r>
                      <a:endParaRPr kumimoji="0" lang="en-US" sz="2800" b="0" i="1"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Arial" charset="0"/>
                        </a:rPr>
                        <a:t> </a:t>
                      </a:r>
                      <a:endParaRPr kumimoji="0" lang="en-US" sz="3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Arial" charset="0"/>
                        </a:rPr>
                        <a:t> </a:t>
                      </a:r>
                      <a:endParaRPr kumimoji="0" lang="en-US" sz="3600" b="0" i="0" u="none" strike="noStrike" cap="none" normalizeH="0" baseline="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43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cs typeface="Arial" charset="0"/>
                        </a:rPr>
                        <a:t>Difference                 </a:t>
                      </a:r>
                      <a:r>
                        <a:rPr kumimoji="0" lang="en-US" sz="2400" b="0" i="1" u="none" strike="noStrike" cap="none" normalizeH="0" baseline="0" dirty="0">
                          <a:ln>
                            <a:noFill/>
                          </a:ln>
                          <a:solidFill>
                            <a:schemeClr val="tx1"/>
                          </a:solidFill>
                          <a:effectLst/>
                          <a:latin typeface="Arial" charset="0"/>
                          <a:cs typeface="Arial" charset="0"/>
                        </a:rPr>
                        <a:t>Delta Y</a:t>
                      </a:r>
                      <a:r>
                        <a:rPr kumimoji="0" lang="en-US" sz="2400" b="0" i="0" u="none" strike="noStrike" cap="none" normalizeH="0" baseline="0" dirty="0">
                          <a:ln>
                            <a:noFill/>
                          </a:ln>
                          <a:solidFill>
                            <a:schemeClr val="tx1"/>
                          </a:solidFill>
                          <a:effectLst/>
                          <a:latin typeface="Arial" charset="0"/>
                          <a:cs typeface="Arial" charset="0"/>
                        </a:rPr>
                        <a:t> =</a:t>
                      </a:r>
                    </a:p>
                    <a:p>
                      <a:pPr marL="0" marR="0" lvl="0" indent="0" algn="l" defTabSz="914400" rtl="0" eaLnBrk="1" fontAlgn="t"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chemeClr val="tx1"/>
                          </a:solidFill>
                          <a:effectLst/>
                          <a:latin typeface="Arial" charset="0"/>
                          <a:cs typeface="Arial" charset="0"/>
                        </a:rPr>
                        <a:t>(Fraction Transporting O</a:t>
                      </a:r>
                      <a:r>
                        <a:rPr kumimoji="0" lang="en-US" sz="1600" b="0" i="1" u="none" strike="noStrike" cap="none" normalizeH="0" baseline="-50000" dirty="0">
                          <a:ln>
                            <a:noFill/>
                          </a:ln>
                          <a:solidFill>
                            <a:schemeClr val="tx1"/>
                          </a:solidFill>
                          <a:effectLst/>
                          <a:latin typeface="Arial" charset="0"/>
                          <a:cs typeface="Arial" charset="0"/>
                        </a:rPr>
                        <a:t>2</a:t>
                      </a:r>
                      <a:r>
                        <a:rPr kumimoji="0" lang="en-US" sz="1600" b="0" i="1" u="none" strike="noStrike" cap="none" normalizeH="0" baseline="0" dirty="0">
                          <a:ln>
                            <a:noFill/>
                          </a:ln>
                          <a:solidFill>
                            <a:schemeClr val="tx1"/>
                          </a:solidFill>
                          <a:effectLst/>
                          <a:latin typeface="Arial" charset="0"/>
                          <a:cs typeface="Arial" charset="0"/>
                        </a:rPr>
                        <a:t>)</a:t>
                      </a:r>
                      <a:endParaRPr kumimoji="0" lang="en-US" sz="2400" b="0" i="1" u="none" strike="noStrike" cap="none" normalizeH="0" baseline="0" dirty="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cs typeface="Arial" charset="0"/>
                        </a:rPr>
                        <a:t> </a:t>
                      </a:r>
                      <a:endParaRPr kumimoji="0" lang="en-US" sz="3600" b="0" i="0" u="none" strike="noStrike" cap="none" normalizeH="0" baseline="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Arial" charset="0"/>
                          <a:cs typeface="Arial" charset="0"/>
                        </a:rPr>
                        <a:t> </a:t>
                      </a:r>
                      <a:endParaRPr kumimoji="0" lang="en-US" sz="3600" b="0" i="0" u="none" strike="noStrike" cap="none" normalizeH="0" baseline="0" dirty="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27650" name="Footer Placeholder 4">
            <a:extLst>
              <a:ext uri="{FF2B5EF4-FFF2-40B4-BE49-F238E27FC236}">
                <a16:creationId xmlns:a16="http://schemas.microsoft.com/office/drawing/2014/main" id="{0405AAC1-966F-643D-1966-6263AC28F101}"/>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7651" name="Slide Number Placeholder 5">
            <a:extLst>
              <a:ext uri="{FF2B5EF4-FFF2-40B4-BE49-F238E27FC236}">
                <a16:creationId xmlns:a16="http://schemas.microsoft.com/office/drawing/2014/main" id="{8BBB92EB-3539-0D98-BFF7-50BF89842F1E}"/>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66CC6C7C-E32B-43D8-9658-C4D36B587202}" type="slidenum">
              <a:rPr lang="en-US" altLang="en-US" b="0">
                <a:solidFill>
                  <a:srgbClr val="0066CC"/>
                </a:solidFill>
              </a:rPr>
              <a:pPr eaLnBrk="1" hangingPunct="1"/>
              <a:t>26</a:t>
            </a:fld>
            <a:endParaRPr lang="en-US" altLang="en-US" b="0">
              <a:solidFill>
                <a:srgbClr val="0066CC"/>
              </a:solidFill>
            </a:endParaRPr>
          </a:p>
        </p:txBody>
      </p:sp>
      <p:sp>
        <p:nvSpPr>
          <p:cNvPr id="27652" name="Rectangle 2">
            <a:extLst>
              <a:ext uri="{FF2B5EF4-FFF2-40B4-BE49-F238E27FC236}">
                <a16:creationId xmlns:a16="http://schemas.microsoft.com/office/drawing/2014/main" id="{1BFAD6E7-BD1E-D1A4-3A77-C7D4F5327CB7}"/>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27653" name="Rectangle 3">
            <a:extLst>
              <a:ext uri="{FF2B5EF4-FFF2-40B4-BE49-F238E27FC236}">
                <a16:creationId xmlns:a16="http://schemas.microsoft.com/office/drawing/2014/main" id="{CAD6F86C-4F83-5CC3-4D48-6D76C226FB7B}"/>
              </a:ext>
            </a:extLst>
          </p:cNvPr>
          <p:cNvSpPr>
            <a:spLocks noGrp="1" noChangeArrowheads="1"/>
          </p:cNvSpPr>
          <p:nvPr>
            <p:ph type="body" sz="half" idx="1"/>
          </p:nvPr>
        </p:nvSpPr>
        <p:spPr>
          <a:xfrm>
            <a:off x="457200" y="533400"/>
            <a:ext cx="8305800" cy="2057400"/>
          </a:xfrm>
        </p:spPr>
        <p:txBody>
          <a:bodyPr/>
          <a:lstStyle/>
          <a:p>
            <a:pPr eaLnBrk="1" hangingPunct="1"/>
            <a:r>
              <a:rPr lang="en-US" altLang="en-US" sz="2400"/>
              <a:t>What causes cooperativity in Hb?</a:t>
            </a:r>
          </a:p>
          <a:p>
            <a:pPr eaLnBrk="1" hangingPunct="1"/>
            <a:r>
              <a:rPr lang="en-US" altLang="en-US" sz="2400"/>
              <a:t>The key to understanding this is understanding the changes in Hb’s tetrameric structure when O</a:t>
            </a:r>
            <a:r>
              <a:rPr lang="en-US" altLang="en-US" sz="2400" baseline="-25000"/>
              <a:t>2</a:t>
            </a:r>
            <a:r>
              <a:rPr lang="en-US" altLang="en-US" sz="2400"/>
              <a:t> binds.</a:t>
            </a:r>
          </a:p>
        </p:txBody>
      </p:sp>
      <p:pic>
        <p:nvPicPr>
          <p:cNvPr id="27654" name="Picture 4">
            <a:extLst>
              <a:ext uri="{FF2B5EF4-FFF2-40B4-BE49-F238E27FC236}">
                <a16:creationId xmlns:a16="http://schemas.microsoft.com/office/drawing/2014/main" id="{ADF1A553-E927-1DAB-E53F-439A396ADDD5}"/>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4000" y="1905000"/>
            <a:ext cx="6248400" cy="4213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a:extLst>
              <a:ext uri="{FF2B5EF4-FFF2-40B4-BE49-F238E27FC236}">
                <a16:creationId xmlns:a16="http://schemas.microsoft.com/office/drawing/2014/main" id="{094A0562-A23A-98B7-06D2-7087A54EF221}"/>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8675" name="Slide Number Placeholder 4">
            <a:extLst>
              <a:ext uri="{FF2B5EF4-FFF2-40B4-BE49-F238E27FC236}">
                <a16:creationId xmlns:a16="http://schemas.microsoft.com/office/drawing/2014/main" id="{DABA7831-4D3A-F0AC-EECC-A12DA3DDC409}"/>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D78BBECA-44B1-4E81-B1A3-55E5850195DC}" type="slidenum">
              <a:rPr lang="en-US" altLang="en-US" b="0">
                <a:solidFill>
                  <a:srgbClr val="0066CC"/>
                </a:solidFill>
              </a:rPr>
              <a:pPr eaLnBrk="1" hangingPunct="1"/>
              <a:t>27</a:t>
            </a:fld>
            <a:endParaRPr lang="en-US" altLang="en-US" b="0">
              <a:solidFill>
                <a:srgbClr val="0066CC"/>
              </a:solidFill>
            </a:endParaRPr>
          </a:p>
        </p:txBody>
      </p:sp>
      <p:sp>
        <p:nvSpPr>
          <p:cNvPr id="28676" name="Rectangle 2">
            <a:extLst>
              <a:ext uri="{FF2B5EF4-FFF2-40B4-BE49-F238E27FC236}">
                <a16:creationId xmlns:a16="http://schemas.microsoft.com/office/drawing/2014/main" id="{14BA9FB9-168E-4517-D483-55E870649590}"/>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28677" name="Rectangle 3">
            <a:extLst>
              <a:ext uri="{FF2B5EF4-FFF2-40B4-BE49-F238E27FC236}">
                <a16:creationId xmlns:a16="http://schemas.microsoft.com/office/drawing/2014/main" id="{8F6B2E58-34FA-4195-EC0D-EF002A7BA9C3}"/>
              </a:ext>
            </a:extLst>
          </p:cNvPr>
          <p:cNvSpPr>
            <a:spLocks noGrp="1" noChangeArrowheads="1"/>
          </p:cNvSpPr>
          <p:nvPr>
            <p:ph type="body" idx="1"/>
          </p:nvPr>
        </p:nvSpPr>
        <p:spPr>
          <a:xfrm>
            <a:off x="457200" y="533400"/>
            <a:ext cx="8229600" cy="6019800"/>
          </a:xfrm>
        </p:spPr>
        <p:txBody>
          <a:bodyPr/>
          <a:lstStyle/>
          <a:p>
            <a:pPr eaLnBrk="1" hangingPunct="1"/>
            <a:r>
              <a:rPr lang="en-US" altLang="en-US" sz="2800" dirty="0"/>
              <a:t>When the first O</a:t>
            </a:r>
            <a:r>
              <a:rPr lang="en-US" altLang="en-US" sz="2800" baseline="-25000" dirty="0"/>
              <a:t>2</a:t>
            </a:r>
            <a:r>
              <a:rPr lang="en-US" altLang="en-US" sz="2800" dirty="0"/>
              <a:t> molecule binds to one of the four heme groups a number of structural changes occur:</a:t>
            </a:r>
          </a:p>
          <a:p>
            <a:pPr lvl="1" eaLnBrk="1" hangingPunct="1"/>
            <a:r>
              <a:rPr lang="en-US" altLang="en-US" sz="2400" dirty="0"/>
              <a:t>The movement of the Fe atom into the heme plane also draws in the F8 [proximal] histidine, leveraging a big change in its subunit. </a:t>
            </a:r>
          </a:p>
          <a:p>
            <a:pPr lvl="1" eaLnBrk="1" hangingPunct="1"/>
            <a:r>
              <a:rPr lang="en-US" altLang="en-US" sz="2400" dirty="0"/>
              <a:t>The alpha and beta groups rotate ~ 15° with respect to one another, disrupting non-covalent linkages between its neighboring subunits. </a:t>
            </a:r>
          </a:p>
          <a:p>
            <a:pPr lvl="1" eaLnBrk="1" hangingPunct="1"/>
            <a:r>
              <a:rPr lang="en-US" altLang="en-US" sz="2400" dirty="0"/>
              <a:t>The open “channel” in the center of the subunits becomes much smaller, bringing the beta chains much closer than before</a:t>
            </a:r>
          </a:p>
          <a:p>
            <a:pPr eaLnBrk="1" hangingPunct="1"/>
            <a:r>
              <a:rPr lang="en-US" altLang="en-US" sz="2800" dirty="0"/>
              <a:t>These structural changes </a:t>
            </a:r>
            <a:r>
              <a:rPr lang="en-US" altLang="en-US" sz="2800" i="1" u="sng" dirty="0"/>
              <a:t>increase</a:t>
            </a:r>
            <a:r>
              <a:rPr lang="en-US" altLang="en-US" sz="2800" dirty="0"/>
              <a:t> affinity for oxygen in the remaining three subunits.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a:extLst>
              <a:ext uri="{FF2B5EF4-FFF2-40B4-BE49-F238E27FC236}">
                <a16:creationId xmlns:a16="http://schemas.microsoft.com/office/drawing/2014/main" id="{EBA5C017-C8BE-094E-4345-FC7059B74552}"/>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29699" name="Slide Number Placeholder 4">
            <a:extLst>
              <a:ext uri="{FF2B5EF4-FFF2-40B4-BE49-F238E27FC236}">
                <a16:creationId xmlns:a16="http://schemas.microsoft.com/office/drawing/2014/main" id="{902C5329-48B7-27FB-4D6C-3382D1320D35}"/>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D586EB49-8128-4E33-80AF-A70F4A21B294}" type="slidenum">
              <a:rPr lang="en-US" altLang="en-US" b="0">
                <a:solidFill>
                  <a:srgbClr val="0066CC"/>
                </a:solidFill>
              </a:rPr>
              <a:pPr eaLnBrk="1" hangingPunct="1"/>
              <a:t>28</a:t>
            </a:fld>
            <a:endParaRPr lang="en-US" altLang="en-US" b="0">
              <a:solidFill>
                <a:srgbClr val="0066CC"/>
              </a:solidFill>
            </a:endParaRPr>
          </a:p>
        </p:txBody>
      </p:sp>
      <p:sp>
        <p:nvSpPr>
          <p:cNvPr id="29700" name="Rectangle 2">
            <a:extLst>
              <a:ext uri="{FF2B5EF4-FFF2-40B4-BE49-F238E27FC236}">
                <a16:creationId xmlns:a16="http://schemas.microsoft.com/office/drawing/2014/main" id="{A8E57FAE-8D84-9F8F-A1F0-9D91A069A194}"/>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29701" name="Rectangle 3">
            <a:extLst>
              <a:ext uri="{FF2B5EF4-FFF2-40B4-BE49-F238E27FC236}">
                <a16:creationId xmlns:a16="http://schemas.microsoft.com/office/drawing/2014/main" id="{884B55AD-09CA-0C0B-C222-D70E6F2F98A7}"/>
              </a:ext>
            </a:extLst>
          </p:cNvPr>
          <p:cNvSpPr>
            <a:spLocks noGrp="1" noChangeArrowheads="1"/>
          </p:cNvSpPr>
          <p:nvPr>
            <p:ph type="body" idx="1"/>
          </p:nvPr>
        </p:nvSpPr>
        <p:spPr/>
        <p:txBody>
          <a:bodyPr/>
          <a:lstStyle/>
          <a:p>
            <a:pPr eaLnBrk="1" hangingPunct="1"/>
            <a:r>
              <a:rPr lang="en-US" altLang="en-US"/>
              <a:t>Simple dialysis revealed a key mechanism in Hb cooperativity:</a:t>
            </a:r>
          </a:p>
          <a:p>
            <a:pPr eaLnBrk="1" hangingPunct="1"/>
            <a:endParaRPr lang="en-US" altLang="en-US"/>
          </a:p>
          <a:p>
            <a:pPr eaLnBrk="1" hangingPunct="1"/>
            <a:r>
              <a:rPr lang="en-US" altLang="en-US"/>
              <a:t>When erythrocyte contents are dialyzed, the Hill coeffecient drops to n=1!  When the permeate is remixed with hemoglobin, the value of n returns to normal (~ 3.3).</a:t>
            </a:r>
          </a:p>
          <a:p>
            <a:pPr eaLnBrk="1" hangingPunct="1"/>
            <a:endParaRPr lang="en-US" altLang="en-US"/>
          </a:p>
          <a:p>
            <a:pPr eaLnBrk="1" hangingPunct="1"/>
            <a:r>
              <a:rPr lang="en-US" altLang="en-US"/>
              <a:t>What conclusion can be drawn from this experiment?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30722" name="Footer Placeholder 4">
            <a:extLst>
              <a:ext uri="{FF2B5EF4-FFF2-40B4-BE49-F238E27FC236}">
                <a16:creationId xmlns:a16="http://schemas.microsoft.com/office/drawing/2014/main" id="{50CCF4F3-0065-3917-D847-2CD4D5E15257}"/>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0723" name="Slide Number Placeholder 5">
            <a:extLst>
              <a:ext uri="{FF2B5EF4-FFF2-40B4-BE49-F238E27FC236}">
                <a16:creationId xmlns:a16="http://schemas.microsoft.com/office/drawing/2014/main" id="{1181BA1A-7F43-C738-1A1B-792BA401BD91}"/>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5B79917B-6C80-416F-96E4-CDBEA70C5836}" type="slidenum">
              <a:rPr lang="en-US" altLang="en-US" b="0">
                <a:solidFill>
                  <a:srgbClr val="0066CC"/>
                </a:solidFill>
              </a:rPr>
              <a:pPr eaLnBrk="1" hangingPunct="1"/>
              <a:t>29</a:t>
            </a:fld>
            <a:endParaRPr lang="en-US" altLang="en-US" b="0">
              <a:solidFill>
                <a:srgbClr val="0066CC"/>
              </a:solidFill>
            </a:endParaRPr>
          </a:p>
        </p:txBody>
      </p:sp>
      <p:sp>
        <p:nvSpPr>
          <p:cNvPr id="30724" name="Rectangle 2">
            <a:extLst>
              <a:ext uri="{FF2B5EF4-FFF2-40B4-BE49-F238E27FC236}">
                <a16:creationId xmlns:a16="http://schemas.microsoft.com/office/drawing/2014/main" id="{FD4841D8-3271-D344-00E0-A15647D2557C}"/>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30725" name="Rectangle 3">
            <a:extLst>
              <a:ext uri="{FF2B5EF4-FFF2-40B4-BE49-F238E27FC236}">
                <a16:creationId xmlns:a16="http://schemas.microsoft.com/office/drawing/2014/main" id="{6EF6C90A-770C-DDA9-F0D6-E666D56093D4}"/>
              </a:ext>
            </a:extLst>
          </p:cNvPr>
          <p:cNvSpPr>
            <a:spLocks noGrp="1" noChangeArrowheads="1"/>
          </p:cNvSpPr>
          <p:nvPr>
            <p:ph type="body" sz="half" idx="1"/>
          </p:nvPr>
        </p:nvSpPr>
        <p:spPr>
          <a:xfrm>
            <a:off x="457200" y="533400"/>
            <a:ext cx="8305800" cy="1371600"/>
          </a:xfrm>
        </p:spPr>
        <p:txBody>
          <a:bodyPr/>
          <a:lstStyle/>
          <a:p>
            <a:pPr eaLnBrk="1" hangingPunct="1">
              <a:lnSpc>
                <a:spcPct val="90000"/>
              </a:lnSpc>
            </a:pPr>
            <a:r>
              <a:rPr lang="en-US" altLang="en-US"/>
              <a:t>A small, highly polar molecule,               2,3-bisphosphoglycerate is responsible for  much of the cooperativity in Hb.</a:t>
            </a:r>
          </a:p>
        </p:txBody>
      </p:sp>
      <p:pic>
        <p:nvPicPr>
          <p:cNvPr id="30726" name="Picture 4">
            <a:extLst>
              <a:ext uri="{FF2B5EF4-FFF2-40B4-BE49-F238E27FC236}">
                <a16:creationId xmlns:a16="http://schemas.microsoft.com/office/drawing/2014/main" id="{4FA6F8BE-DFDE-82C7-15C8-EC6518018B98}"/>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81200" y="2209800"/>
            <a:ext cx="5105400" cy="363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Footer Placeholder 3">
            <a:extLst>
              <a:ext uri="{FF2B5EF4-FFF2-40B4-BE49-F238E27FC236}">
                <a16:creationId xmlns:a16="http://schemas.microsoft.com/office/drawing/2014/main" id="{7DC6EC1C-6CA5-5476-CB7A-605B322AF756}"/>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4099" name="Slide Number Placeholder 4">
            <a:extLst>
              <a:ext uri="{FF2B5EF4-FFF2-40B4-BE49-F238E27FC236}">
                <a16:creationId xmlns:a16="http://schemas.microsoft.com/office/drawing/2014/main" id="{5FDB5DF4-C292-E3B0-A580-31CF040395A9}"/>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124467CF-F8F2-494B-9B4F-AFB7FDD58DA0}" type="slidenum">
              <a:rPr lang="en-US" altLang="en-US" b="0">
                <a:solidFill>
                  <a:srgbClr val="0066CC"/>
                </a:solidFill>
              </a:rPr>
              <a:pPr eaLnBrk="1" hangingPunct="1"/>
              <a:t>3</a:t>
            </a:fld>
            <a:endParaRPr lang="en-US" altLang="en-US" b="0">
              <a:solidFill>
                <a:srgbClr val="0066CC"/>
              </a:solidFill>
            </a:endParaRPr>
          </a:p>
        </p:txBody>
      </p:sp>
      <p:sp>
        <p:nvSpPr>
          <p:cNvPr id="4100" name="Rectangle 2">
            <a:extLst>
              <a:ext uri="{FF2B5EF4-FFF2-40B4-BE49-F238E27FC236}">
                <a16:creationId xmlns:a16="http://schemas.microsoft.com/office/drawing/2014/main" id="{7DD81BD0-5327-D776-8FBC-3838CF88F072}"/>
              </a:ext>
            </a:extLst>
          </p:cNvPr>
          <p:cNvSpPr>
            <a:spLocks noGrp="1" noChangeArrowheads="1"/>
          </p:cNvSpPr>
          <p:nvPr>
            <p:ph type="title"/>
          </p:nvPr>
        </p:nvSpPr>
        <p:spPr/>
        <p:txBody>
          <a:bodyPr/>
          <a:lstStyle/>
          <a:p>
            <a:pPr eaLnBrk="1" hangingPunct="1"/>
            <a:r>
              <a:rPr lang="en-US" altLang="en-US" sz="1600"/>
              <a:t>Myoglobin Structure</a:t>
            </a:r>
          </a:p>
        </p:txBody>
      </p:sp>
      <p:sp>
        <p:nvSpPr>
          <p:cNvPr id="4101" name="Text Box 6">
            <a:extLst>
              <a:ext uri="{FF2B5EF4-FFF2-40B4-BE49-F238E27FC236}">
                <a16:creationId xmlns:a16="http://schemas.microsoft.com/office/drawing/2014/main" id="{F8755195-A650-BFD4-7CC4-71D346EA34F5}"/>
              </a:ext>
            </a:extLst>
          </p:cNvPr>
          <p:cNvSpPr txBox="1">
            <a:spLocks noChangeArrowheads="1"/>
          </p:cNvSpPr>
          <p:nvPr/>
        </p:nvSpPr>
        <p:spPr bwMode="auto">
          <a:xfrm>
            <a:off x="533400" y="533400"/>
            <a:ext cx="79248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a:t>Myoglobin is composed of a single polypeptide chain with 153 amino acid residues..  It measures 45x35x25 angstroms with about 70% alpha-helix content.</a:t>
            </a:r>
          </a:p>
          <a:p>
            <a:pPr eaLnBrk="1" hangingPunct="1">
              <a:spcBef>
                <a:spcPct val="50000"/>
              </a:spcBef>
            </a:pPr>
            <a:r>
              <a:rPr lang="en-US" altLang="en-US"/>
              <a:t>Each myoglobin molecule contains a prosthetic (helper) group: a Protoporphyrin IX and a central iron atom collectively called “heme.”: </a:t>
            </a:r>
          </a:p>
        </p:txBody>
      </p:sp>
      <p:pic>
        <p:nvPicPr>
          <p:cNvPr id="4102" name="Picture 8">
            <a:extLst>
              <a:ext uri="{FF2B5EF4-FFF2-40B4-BE49-F238E27FC236}">
                <a16:creationId xmlns:a16="http://schemas.microsoft.com/office/drawing/2014/main" id="{666680BF-6776-AD5C-C9BE-0178E9E7A8A3}"/>
              </a:ext>
            </a:extLst>
          </p:cNvPr>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609600" y="2286000"/>
            <a:ext cx="3784600" cy="3992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9">
            <a:extLst>
              <a:ext uri="{FF2B5EF4-FFF2-40B4-BE49-F238E27FC236}">
                <a16:creationId xmlns:a16="http://schemas.microsoft.com/office/drawing/2014/main" id="{1E312BBE-CCD1-636F-7B10-979959EDE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05050"/>
            <a:ext cx="353695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ooter Placeholder 3">
            <a:extLst>
              <a:ext uri="{FF2B5EF4-FFF2-40B4-BE49-F238E27FC236}">
                <a16:creationId xmlns:a16="http://schemas.microsoft.com/office/drawing/2014/main" id="{AC71C093-7715-C1D6-3413-E7F5DC378323}"/>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1747" name="Slide Number Placeholder 4">
            <a:extLst>
              <a:ext uri="{FF2B5EF4-FFF2-40B4-BE49-F238E27FC236}">
                <a16:creationId xmlns:a16="http://schemas.microsoft.com/office/drawing/2014/main" id="{5183A4D3-9ACD-9182-83CA-D0EFB4607392}"/>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74222B32-7635-4861-9AC4-D5672F0A15B0}" type="slidenum">
              <a:rPr lang="en-US" altLang="en-US" b="0">
                <a:solidFill>
                  <a:srgbClr val="0066CC"/>
                </a:solidFill>
              </a:rPr>
              <a:pPr eaLnBrk="1" hangingPunct="1"/>
              <a:t>30</a:t>
            </a:fld>
            <a:endParaRPr lang="en-US" altLang="en-US" b="0">
              <a:solidFill>
                <a:srgbClr val="0066CC"/>
              </a:solidFill>
            </a:endParaRPr>
          </a:p>
        </p:txBody>
      </p:sp>
      <p:sp>
        <p:nvSpPr>
          <p:cNvPr id="31748" name="Rectangle 2">
            <a:extLst>
              <a:ext uri="{FF2B5EF4-FFF2-40B4-BE49-F238E27FC236}">
                <a16:creationId xmlns:a16="http://schemas.microsoft.com/office/drawing/2014/main" id="{69AF83FE-8ADA-C897-0833-0685037B4A72}"/>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31749" name="Rectangle 3">
            <a:extLst>
              <a:ext uri="{FF2B5EF4-FFF2-40B4-BE49-F238E27FC236}">
                <a16:creationId xmlns:a16="http://schemas.microsoft.com/office/drawing/2014/main" id="{334B48A8-8C90-F278-1FA9-36D0FA4BFFF0}"/>
              </a:ext>
            </a:extLst>
          </p:cNvPr>
          <p:cNvSpPr>
            <a:spLocks noGrp="1" noChangeArrowheads="1"/>
          </p:cNvSpPr>
          <p:nvPr>
            <p:ph type="body" idx="1"/>
          </p:nvPr>
        </p:nvSpPr>
        <p:spPr/>
        <p:txBody>
          <a:bodyPr/>
          <a:lstStyle/>
          <a:p>
            <a:pPr eaLnBrk="1" hangingPunct="1">
              <a:lnSpc>
                <a:spcPct val="90000"/>
              </a:lnSpc>
            </a:pPr>
            <a:r>
              <a:rPr lang="en-US" altLang="en-US" dirty="0"/>
              <a:t>2,3-BPG binds inside the cavity between the four subunits of Hb.</a:t>
            </a:r>
          </a:p>
          <a:p>
            <a:pPr eaLnBrk="1" hangingPunct="1">
              <a:lnSpc>
                <a:spcPct val="90000"/>
              </a:lnSpc>
            </a:pPr>
            <a:r>
              <a:rPr lang="en-US" altLang="en-US" dirty="0"/>
              <a:t>2,3-BPG binds only to deoxygenated Hb, when there is room in the cavity.</a:t>
            </a:r>
          </a:p>
          <a:p>
            <a:pPr eaLnBrk="1" hangingPunct="1">
              <a:lnSpc>
                <a:spcPct val="90000"/>
              </a:lnSpc>
            </a:pPr>
            <a:r>
              <a:rPr lang="en-US" altLang="en-US" dirty="0"/>
              <a:t>When one or more O</a:t>
            </a:r>
            <a:r>
              <a:rPr lang="en-US" altLang="en-US" baseline="-25000" dirty="0"/>
              <a:t>2</a:t>
            </a:r>
            <a:r>
              <a:rPr lang="en-US" altLang="en-US" dirty="0"/>
              <a:t> molecules are bound, 2,3-BPG can not fit into the smaller cavity.</a:t>
            </a:r>
          </a:p>
          <a:p>
            <a:pPr eaLnBrk="1" hangingPunct="1">
              <a:lnSpc>
                <a:spcPct val="90000"/>
              </a:lnSpc>
            </a:pPr>
            <a:r>
              <a:rPr lang="en-US" altLang="en-US" dirty="0"/>
              <a:t>Therefore, the binding of O</a:t>
            </a:r>
            <a:r>
              <a:rPr lang="en-US" altLang="en-US" baseline="-25000" dirty="0"/>
              <a:t>2</a:t>
            </a:r>
            <a:r>
              <a:rPr lang="en-US" altLang="en-US" dirty="0"/>
              <a:t> and 2,3-BPG is mutually exclusive (only one or the other).  Both can not bind at the same time.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a:extLst>
              <a:ext uri="{FF2B5EF4-FFF2-40B4-BE49-F238E27FC236}">
                <a16:creationId xmlns:a16="http://schemas.microsoft.com/office/drawing/2014/main" id="{59C1B05B-A618-E43D-E58B-DFA486BC922C}"/>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2771" name="Slide Number Placeholder 4">
            <a:extLst>
              <a:ext uri="{FF2B5EF4-FFF2-40B4-BE49-F238E27FC236}">
                <a16:creationId xmlns:a16="http://schemas.microsoft.com/office/drawing/2014/main" id="{425F9DA5-9404-1A83-4B54-21617BF534B1}"/>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8795A73A-1BA2-4F0F-9871-99ED1AE19661}" type="slidenum">
              <a:rPr lang="en-US" altLang="en-US" b="0">
                <a:solidFill>
                  <a:srgbClr val="0066CC"/>
                </a:solidFill>
              </a:rPr>
              <a:pPr eaLnBrk="1" hangingPunct="1"/>
              <a:t>31</a:t>
            </a:fld>
            <a:endParaRPr lang="en-US" altLang="en-US" b="0">
              <a:solidFill>
                <a:srgbClr val="0066CC"/>
              </a:solidFill>
            </a:endParaRPr>
          </a:p>
        </p:txBody>
      </p:sp>
      <p:sp>
        <p:nvSpPr>
          <p:cNvPr id="32772" name="Rectangle 2">
            <a:extLst>
              <a:ext uri="{FF2B5EF4-FFF2-40B4-BE49-F238E27FC236}">
                <a16:creationId xmlns:a16="http://schemas.microsoft.com/office/drawing/2014/main" id="{8048FAAA-6DB8-B11C-F54F-B352FBDFA748}"/>
              </a:ext>
            </a:extLst>
          </p:cNvPr>
          <p:cNvSpPr>
            <a:spLocks noGrp="1" noChangeArrowheads="1"/>
          </p:cNvSpPr>
          <p:nvPr>
            <p:ph type="title"/>
          </p:nvPr>
        </p:nvSpPr>
        <p:spPr/>
        <p:txBody>
          <a:bodyPr/>
          <a:lstStyle/>
          <a:p>
            <a:pPr eaLnBrk="1" hangingPunct="1"/>
            <a:r>
              <a:rPr lang="en-US" altLang="en-US" sz="1600"/>
              <a:t>Hemoglobin – Oxygen Binding “Cooperativity”</a:t>
            </a:r>
          </a:p>
        </p:txBody>
      </p:sp>
      <p:pic>
        <p:nvPicPr>
          <p:cNvPr id="32773" name="Picture 4">
            <a:extLst>
              <a:ext uri="{FF2B5EF4-FFF2-40B4-BE49-F238E27FC236}">
                <a16:creationId xmlns:a16="http://schemas.microsoft.com/office/drawing/2014/main" id="{05E9A391-5332-159D-71BF-5A86F6FDAB99}"/>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 y="1219200"/>
            <a:ext cx="8686800" cy="4552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33794" name="Footer Placeholder 4">
            <a:extLst>
              <a:ext uri="{FF2B5EF4-FFF2-40B4-BE49-F238E27FC236}">
                <a16:creationId xmlns:a16="http://schemas.microsoft.com/office/drawing/2014/main" id="{01588996-1056-5664-5DE5-AEBA35CE17BC}"/>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3795" name="Slide Number Placeholder 5">
            <a:extLst>
              <a:ext uri="{FF2B5EF4-FFF2-40B4-BE49-F238E27FC236}">
                <a16:creationId xmlns:a16="http://schemas.microsoft.com/office/drawing/2014/main" id="{FB8898CA-9FB4-D9D1-6BCF-0FC8D08FE1A0}"/>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4C536D20-A8EC-4A58-A0DE-2F80E19438B0}" type="slidenum">
              <a:rPr lang="en-US" altLang="en-US" b="0">
                <a:solidFill>
                  <a:srgbClr val="0066CC"/>
                </a:solidFill>
              </a:rPr>
              <a:pPr eaLnBrk="1" hangingPunct="1"/>
              <a:t>32</a:t>
            </a:fld>
            <a:endParaRPr lang="en-US" altLang="en-US" b="0">
              <a:solidFill>
                <a:srgbClr val="0066CC"/>
              </a:solidFill>
            </a:endParaRPr>
          </a:p>
        </p:txBody>
      </p:sp>
      <p:sp>
        <p:nvSpPr>
          <p:cNvPr id="33796" name="Rectangle 2">
            <a:extLst>
              <a:ext uri="{FF2B5EF4-FFF2-40B4-BE49-F238E27FC236}">
                <a16:creationId xmlns:a16="http://schemas.microsoft.com/office/drawing/2014/main" id="{20903187-5AE8-528A-F7C7-D87D0F096E8F}"/>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33797" name="Rectangle 3">
            <a:extLst>
              <a:ext uri="{FF2B5EF4-FFF2-40B4-BE49-F238E27FC236}">
                <a16:creationId xmlns:a16="http://schemas.microsoft.com/office/drawing/2014/main" id="{4126930F-7D75-CF13-9B1E-D8469B4233F8}"/>
              </a:ext>
            </a:extLst>
          </p:cNvPr>
          <p:cNvSpPr>
            <a:spLocks noGrp="1" noChangeArrowheads="1"/>
          </p:cNvSpPr>
          <p:nvPr>
            <p:ph type="body" sz="half" idx="1"/>
          </p:nvPr>
        </p:nvSpPr>
        <p:spPr>
          <a:xfrm>
            <a:off x="457200" y="533400"/>
            <a:ext cx="8153400" cy="1524000"/>
          </a:xfrm>
        </p:spPr>
        <p:txBody>
          <a:bodyPr/>
          <a:lstStyle/>
          <a:p>
            <a:pPr eaLnBrk="1" hangingPunct="1"/>
            <a:r>
              <a:rPr lang="en-US" altLang="en-US" sz="2800"/>
              <a:t>Increasing the concentration of 2,3-BPG shifts the plot of oxygen binding to Hb.  This increases the dissociation of O</a:t>
            </a:r>
            <a:r>
              <a:rPr lang="en-US" altLang="en-US" sz="2800" baseline="-25000"/>
              <a:t>2</a:t>
            </a:r>
            <a:r>
              <a:rPr lang="en-US" altLang="en-US" sz="2800"/>
              <a:t> in the peripheral tissues.</a:t>
            </a:r>
          </a:p>
        </p:txBody>
      </p:sp>
      <p:graphicFrame>
        <p:nvGraphicFramePr>
          <p:cNvPr id="33798" name="Object 5">
            <a:extLst>
              <a:ext uri="{FF2B5EF4-FFF2-40B4-BE49-F238E27FC236}">
                <a16:creationId xmlns:a16="http://schemas.microsoft.com/office/drawing/2014/main" id="{FA9863D2-7C2C-C29B-1836-DEB1A0917275}"/>
              </a:ext>
            </a:extLst>
          </p:cNvPr>
          <p:cNvGraphicFramePr>
            <a:graphicFrameLocks noChangeAspect="1"/>
          </p:cNvGraphicFramePr>
          <p:nvPr>
            <p:ph sz="half" idx="2"/>
          </p:nvPr>
        </p:nvGraphicFramePr>
        <p:xfrm>
          <a:off x="1524000" y="2179638"/>
          <a:ext cx="6248400" cy="4027487"/>
        </p:xfrm>
        <a:graphic>
          <a:graphicData uri="http://schemas.openxmlformats.org/presentationml/2006/ole">
            <mc:AlternateContent xmlns:mc="http://schemas.openxmlformats.org/markup-compatibility/2006">
              <mc:Choice xmlns:v="urn:schemas-microsoft-com:vml" Requires="v">
                <p:oleObj name="Chart" r:id="rId2" imgW="3295633" imgH="2123930" progId="Excel.Chart.8">
                  <p:embed/>
                </p:oleObj>
              </mc:Choice>
              <mc:Fallback>
                <p:oleObj name="Chart" r:id="rId2" imgW="3295633" imgH="2123930" progId="Excel.Chart.8">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79638"/>
                        <a:ext cx="6248400" cy="402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oter Placeholder 3">
            <a:extLst>
              <a:ext uri="{FF2B5EF4-FFF2-40B4-BE49-F238E27FC236}">
                <a16:creationId xmlns:a16="http://schemas.microsoft.com/office/drawing/2014/main" id="{42AA2B22-82AB-6AB0-F79B-1C6BD091ECE6}"/>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4819" name="Slide Number Placeholder 4">
            <a:extLst>
              <a:ext uri="{FF2B5EF4-FFF2-40B4-BE49-F238E27FC236}">
                <a16:creationId xmlns:a16="http://schemas.microsoft.com/office/drawing/2014/main" id="{652AB862-1973-90CE-361E-C3171BB034F7}"/>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8FAF5A49-BFF8-4FC0-B725-FDEB1745DEE6}" type="slidenum">
              <a:rPr lang="en-US" altLang="en-US" b="0">
                <a:solidFill>
                  <a:srgbClr val="0066CC"/>
                </a:solidFill>
              </a:rPr>
              <a:pPr eaLnBrk="1" hangingPunct="1"/>
              <a:t>33</a:t>
            </a:fld>
            <a:endParaRPr lang="en-US" altLang="en-US" b="0">
              <a:solidFill>
                <a:srgbClr val="0066CC"/>
              </a:solidFill>
            </a:endParaRPr>
          </a:p>
        </p:txBody>
      </p:sp>
      <p:sp>
        <p:nvSpPr>
          <p:cNvPr id="34820" name="Rectangle 2">
            <a:extLst>
              <a:ext uri="{FF2B5EF4-FFF2-40B4-BE49-F238E27FC236}">
                <a16:creationId xmlns:a16="http://schemas.microsoft.com/office/drawing/2014/main" id="{B861464C-B8D9-7241-8917-DC7368F29B35}"/>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34821" name="Rectangle 3">
            <a:extLst>
              <a:ext uri="{FF2B5EF4-FFF2-40B4-BE49-F238E27FC236}">
                <a16:creationId xmlns:a16="http://schemas.microsoft.com/office/drawing/2014/main" id="{E05B25D5-6551-37EA-FF94-D75BA956D698}"/>
              </a:ext>
            </a:extLst>
          </p:cNvPr>
          <p:cNvSpPr>
            <a:spLocks noGrp="1" noChangeArrowheads="1"/>
          </p:cNvSpPr>
          <p:nvPr>
            <p:ph type="body" idx="1"/>
          </p:nvPr>
        </p:nvSpPr>
        <p:spPr/>
        <p:txBody>
          <a:bodyPr/>
          <a:lstStyle/>
          <a:p>
            <a:pPr eaLnBrk="1" hangingPunct="1">
              <a:lnSpc>
                <a:spcPct val="90000"/>
              </a:lnSpc>
              <a:buFontTx/>
              <a:buNone/>
            </a:pPr>
            <a:r>
              <a:rPr lang="en-US" altLang="en-US" i="1" u="sng" dirty="0">
                <a:solidFill>
                  <a:srgbClr val="0000FF"/>
                </a:solidFill>
              </a:rPr>
              <a:t>Assignment Question:</a:t>
            </a:r>
          </a:p>
          <a:p>
            <a:pPr eaLnBrk="1" hangingPunct="1">
              <a:lnSpc>
                <a:spcPct val="90000"/>
              </a:lnSpc>
              <a:buFontTx/>
              <a:buNone/>
            </a:pPr>
            <a:r>
              <a:rPr lang="en-US" altLang="en-US" dirty="0"/>
              <a:t>When we change altitude, during the next few days, the body responds by adjusting Hb cooperativity. This can be accomplished by changing the concentration of 2,3-BPG in the blood.</a:t>
            </a:r>
          </a:p>
          <a:p>
            <a:pPr eaLnBrk="1" hangingPunct="1">
              <a:lnSpc>
                <a:spcPct val="90000"/>
              </a:lnSpc>
              <a:buFontTx/>
              <a:buNone/>
            </a:pPr>
            <a:r>
              <a:rPr lang="en-US" altLang="en-US" dirty="0"/>
              <a:t>After moving from a </a:t>
            </a:r>
            <a:r>
              <a:rPr lang="en-US" altLang="en-US" u="sng" dirty="0"/>
              <a:t>low altitude </a:t>
            </a:r>
            <a:r>
              <a:rPr lang="en-US" altLang="en-US" dirty="0"/>
              <a:t>to a </a:t>
            </a:r>
            <a:r>
              <a:rPr lang="en-US" altLang="en-US" u="sng" dirty="0"/>
              <a:t>higher altitude</a:t>
            </a:r>
            <a:r>
              <a:rPr lang="en-US" altLang="en-US" dirty="0"/>
              <a:t>, does 2,3,-BPG increase or decrease?</a:t>
            </a:r>
          </a:p>
          <a:p>
            <a:pPr eaLnBrk="1" hangingPunct="1">
              <a:lnSpc>
                <a:spcPct val="90000"/>
              </a:lnSpc>
              <a:buFontTx/>
              <a:buNone/>
            </a:pPr>
            <a:r>
              <a:rPr lang="en-US" altLang="en-US" dirty="0"/>
              <a:t>Explain how this affects oxygen transport capacity.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35842" name="Footer Placeholder 4">
            <a:extLst>
              <a:ext uri="{FF2B5EF4-FFF2-40B4-BE49-F238E27FC236}">
                <a16:creationId xmlns:a16="http://schemas.microsoft.com/office/drawing/2014/main" id="{761E6F65-7E8D-BAAE-28F6-CD37D243B96A}"/>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5843" name="Slide Number Placeholder 5">
            <a:extLst>
              <a:ext uri="{FF2B5EF4-FFF2-40B4-BE49-F238E27FC236}">
                <a16:creationId xmlns:a16="http://schemas.microsoft.com/office/drawing/2014/main" id="{8B1AEB96-AE6F-139D-DFD1-49435730BECA}"/>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4E3CBCF2-53D5-405C-9285-2819EA51BA37}" type="slidenum">
              <a:rPr lang="en-US" altLang="en-US" b="0">
                <a:solidFill>
                  <a:srgbClr val="0066CC"/>
                </a:solidFill>
              </a:rPr>
              <a:pPr eaLnBrk="1" hangingPunct="1"/>
              <a:t>34</a:t>
            </a:fld>
            <a:endParaRPr lang="en-US" altLang="en-US" b="0">
              <a:solidFill>
                <a:srgbClr val="0066CC"/>
              </a:solidFill>
            </a:endParaRPr>
          </a:p>
        </p:txBody>
      </p:sp>
      <p:sp>
        <p:nvSpPr>
          <p:cNvPr id="35844" name="Rectangle 2">
            <a:extLst>
              <a:ext uri="{FF2B5EF4-FFF2-40B4-BE49-F238E27FC236}">
                <a16:creationId xmlns:a16="http://schemas.microsoft.com/office/drawing/2014/main" id="{76F093F6-6F04-0D0F-C1CA-FC23AE0CBA0A}"/>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35845" name="Rectangle 3">
            <a:extLst>
              <a:ext uri="{FF2B5EF4-FFF2-40B4-BE49-F238E27FC236}">
                <a16:creationId xmlns:a16="http://schemas.microsoft.com/office/drawing/2014/main" id="{C52617AB-6393-EEB4-161B-D2076C65219D}"/>
              </a:ext>
            </a:extLst>
          </p:cNvPr>
          <p:cNvSpPr>
            <a:spLocks noGrp="1" noChangeArrowheads="1"/>
          </p:cNvSpPr>
          <p:nvPr>
            <p:ph type="body" sz="half" idx="1"/>
          </p:nvPr>
        </p:nvSpPr>
        <p:spPr>
          <a:xfrm>
            <a:off x="228600" y="533400"/>
            <a:ext cx="4267200" cy="5592763"/>
          </a:xfrm>
        </p:spPr>
        <p:txBody>
          <a:bodyPr/>
          <a:lstStyle/>
          <a:p>
            <a:pPr eaLnBrk="1" hangingPunct="1"/>
            <a:r>
              <a:rPr lang="en-US" altLang="en-US" sz="2400"/>
              <a:t>pH of the blood also affects oxygen affinity for Hb.</a:t>
            </a:r>
          </a:p>
          <a:p>
            <a:pPr eaLnBrk="1" hangingPunct="1"/>
            <a:r>
              <a:rPr lang="en-US" altLang="en-US" sz="2400"/>
              <a:t>Lower pH decreases oxygen affinity.</a:t>
            </a:r>
          </a:p>
          <a:p>
            <a:pPr eaLnBrk="1" hangingPunct="1"/>
            <a:r>
              <a:rPr lang="en-US" altLang="en-US" sz="2400"/>
              <a:t>This automatically releases oxygen in peripheral tissues where active respiration has produced increased levels of carbon dioxide, resulting in lower pH caused by carbonic acid: CO</a:t>
            </a:r>
            <a:r>
              <a:rPr lang="en-US" altLang="en-US" sz="2400" baseline="-25000"/>
              <a:t>2</a:t>
            </a:r>
            <a:r>
              <a:rPr lang="en-US" altLang="en-US" sz="2400"/>
              <a:t> + H</a:t>
            </a:r>
            <a:r>
              <a:rPr lang="en-US" altLang="en-US" sz="2400" baseline="-25000"/>
              <a:t>2</a:t>
            </a:r>
            <a:r>
              <a:rPr lang="en-US" altLang="en-US" sz="2400"/>
              <a:t>O </a:t>
            </a:r>
            <a:r>
              <a:rPr lang="en-US" altLang="en-US" sz="2400">
                <a:cs typeface="Arial" panose="020B0604020202020204" pitchFamily="34" charset="0"/>
              </a:rPr>
              <a:t>→</a:t>
            </a:r>
            <a:r>
              <a:rPr lang="en-US" altLang="en-US" sz="2400"/>
              <a:t> H</a:t>
            </a:r>
            <a:r>
              <a:rPr lang="en-US" altLang="en-US" sz="2400" baseline="-25000"/>
              <a:t>2</a:t>
            </a:r>
            <a:r>
              <a:rPr lang="en-US" altLang="en-US" sz="2400"/>
              <a:t>CO</a:t>
            </a:r>
            <a:r>
              <a:rPr lang="en-US" altLang="en-US" sz="2400" baseline="-25000"/>
              <a:t>3</a:t>
            </a:r>
          </a:p>
          <a:p>
            <a:pPr eaLnBrk="1" hangingPunct="1"/>
            <a:r>
              <a:rPr lang="en-US" altLang="en-US" sz="2400"/>
              <a:t>This phenomenon is often call the “Bohr Effect.”</a:t>
            </a:r>
          </a:p>
          <a:p>
            <a:pPr eaLnBrk="1" hangingPunct="1">
              <a:buFontTx/>
              <a:buNone/>
            </a:pPr>
            <a:endParaRPr lang="en-US" altLang="en-US" sz="2000"/>
          </a:p>
        </p:txBody>
      </p:sp>
      <p:graphicFrame>
        <p:nvGraphicFramePr>
          <p:cNvPr id="35846" name="Object 5">
            <a:extLst>
              <a:ext uri="{FF2B5EF4-FFF2-40B4-BE49-F238E27FC236}">
                <a16:creationId xmlns:a16="http://schemas.microsoft.com/office/drawing/2014/main" id="{2A1376FF-6F27-049C-B4F6-B5056C0B2E58}"/>
              </a:ext>
            </a:extLst>
          </p:cNvPr>
          <p:cNvGraphicFramePr>
            <a:graphicFrameLocks noChangeAspect="1"/>
          </p:cNvGraphicFramePr>
          <p:nvPr>
            <p:ph sz="half" idx="2"/>
          </p:nvPr>
        </p:nvGraphicFramePr>
        <p:xfrm>
          <a:off x="4495800" y="914400"/>
          <a:ext cx="4419600" cy="4648200"/>
        </p:xfrm>
        <a:graphic>
          <a:graphicData uri="http://schemas.openxmlformats.org/presentationml/2006/ole">
            <mc:AlternateContent xmlns:mc="http://schemas.openxmlformats.org/markup-compatibility/2006">
              <mc:Choice xmlns:v="urn:schemas-microsoft-com:vml" Requires="v">
                <p:oleObj name="Bitmap Image" r:id="rId2" imgW="4191585" imgH="4095238" progId="Paint.Picture">
                  <p:embed/>
                </p:oleObj>
              </mc:Choice>
              <mc:Fallback>
                <p:oleObj name="Bitmap Image" r:id="rId2" imgW="4191585" imgH="4095238" progId="Paint.Picture">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914400"/>
                        <a:ext cx="4419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36866" name="Footer Placeholder 4">
            <a:extLst>
              <a:ext uri="{FF2B5EF4-FFF2-40B4-BE49-F238E27FC236}">
                <a16:creationId xmlns:a16="http://schemas.microsoft.com/office/drawing/2014/main" id="{41E65C60-C289-9148-6A46-CFD2FA71E782}"/>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6867" name="Slide Number Placeholder 5">
            <a:extLst>
              <a:ext uri="{FF2B5EF4-FFF2-40B4-BE49-F238E27FC236}">
                <a16:creationId xmlns:a16="http://schemas.microsoft.com/office/drawing/2014/main" id="{D94BCA78-1DD8-BC91-3580-A45E38C1C2B4}"/>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AEE9D0D0-C1F3-466E-BAC7-05DA0CE45BA7}" type="slidenum">
              <a:rPr lang="en-US" altLang="en-US" b="0">
                <a:solidFill>
                  <a:srgbClr val="0066CC"/>
                </a:solidFill>
              </a:rPr>
              <a:pPr eaLnBrk="1" hangingPunct="1"/>
              <a:t>35</a:t>
            </a:fld>
            <a:endParaRPr lang="en-US" altLang="en-US" b="0">
              <a:solidFill>
                <a:srgbClr val="0066CC"/>
              </a:solidFill>
            </a:endParaRPr>
          </a:p>
        </p:txBody>
      </p:sp>
      <p:sp>
        <p:nvSpPr>
          <p:cNvPr id="36868" name="Rectangle 2">
            <a:extLst>
              <a:ext uri="{FF2B5EF4-FFF2-40B4-BE49-F238E27FC236}">
                <a16:creationId xmlns:a16="http://schemas.microsoft.com/office/drawing/2014/main" id="{4549A6D3-8B18-3096-03E4-D6DCDD617818}"/>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36869" name="Rectangle 3">
            <a:extLst>
              <a:ext uri="{FF2B5EF4-FFF2-40B4-BE49-F238E27FC236}">
                <a16:creationId xmlns:a16="http://schemas.microsoft.com/office/drawing/2014/main" id="{15385E9D-0FC2-4AC6-0898-F9E7EA7D58BA}"/>
              </a:ext>
            </a:extLst>
          </p:cNvPr>
          <p:cNvSpPr>
            <a:spLocks noGrp="1" noChangeArrowheads="1"/>
          </p:cNvSpPr>
          <p:nvPr>
            <p:ph type="body" sz="half" idx="1"/>
          </p:nvPr>
        </p:nvSpPr>
        <p:spPr>
          <a:xfrm>
            <a:off x="228600" y="762000"/>
            <a:ext cx="3733800" cy="5592763"/>
          </a:xfrm>
        </p:spPr>
        <p:txBody>
          <a:bodyPr/>
          <a:lstStyle/>
          <a:p>
            <a:pPr eaLnBrk="1" hangingPunct="1"/>
            <a:r>
              <a:rPr lang="en-US" altLang="en-US"/>
              <a:t>The result of the Bohr Effect is to deliver more total oxygen between the lungs and the peripheral tissues at lower pH: </a:t>
            </a:r>
          </a:p>
        </p:txBody>
      </p:sp>
      <p:pic>
        <p:nvPicPr>
          <p:cNvPr id="36870" name="Picture 4">
            <a:extLst>
              <a:ext uri="{FF2B5EF4-FFF2-40B4-BE49-F238E27FC236}">
                <a16:creationId xmlns:a16="http://schemas.microsoft.com/office/drawing/2014/main" id="{DBDF3CF0-7288-C1C2-6E3F-CA992F213C68}"/>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962400" y="533400"/>
            <a:ext cx="4924425" cy="601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37890" name="Footer Placeholder 4">
            <a:extLst>
              <a:ext uri="{FF2B5EF4-FFF2-40B4-BE49-F238E27FC236}">
                <a16:creationId xmlns:a16="http://schemas.microsoft.com/office/drawing/2014/main" id="{79230CC2-80E0-30A1-5CD4-E1A9522B31A4}"/>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7891" name="Slide Number Placeholder 5">
            <a:extLst>
              <a:ext uri="{FF2B5EF4-FFF2-40B4-BE49-F238E27FC236}">
                <a16:creationId xmlns:a16="http://schemas.microsoft.com/office/drawing/2014/main" id="{9220802F-24F0-0F92-7A7D-176A6E8EB423}"/>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3044FFDA-72BA-4FE4-A701-64D8756F333B}" type="slidenum">
              <a:rPr lang="en-US" altLang="en-US" b="0">
                <a:solidFill>
                  <a:srgbClr val="0066CC"/>
                </a:solidFill>
              </a:rPr>
              <a:pPr eaLnBrk="1" hangingPunct="1"/>
              <a:t>36</a:t>
            </a:fld>
            <a:endParaRPr lang="en-US" altLang="en-US" b="0">
              <a:solidFill>
                <a:srgbClr val="0066CC"/>
              </a:solidFill>
            </a:endParaRPr>
          </a:p>
        </p:txBody>
      </p:sp>
      <p:sp>
        <p:nvSpPr>
          <p:cNvPr id="37892" name="Rectangle 2">
            <a:extLst>
              <a:ext uri="{FF2B5EF4-FFF2-40B4-BE49-F238E27FC236}">
                <a16:creationId xmlns:a16="http://schemas.microsoft.com/office/drawing/2014/main" id="{5D61913A-5779-B089-4812-24684C8D8AAC}"/>
              </a:ext>
            </a:extLst>
          </p:cNvPr>
          <p:cNvSpPr>
            <a:spLocks noGrp="1" noChangeArrowheads="1"/>
          </p:cNvSpPr>
          <p:nvPr>
            <p:ph type="title"/>
          </p:nvPr>
        </p:nvSpPr>
        <p:spPr/>
        <p:txBody>
          <a:bodyPr/>
          <a:lstStyle/>
          <a:p>
            <a:pPr eaLnBrk="1" hangingPunct="1"/>
            <a:r>
              <a:rPr lang="en-US" altLang="en-US" sz="1600"/>
              <a:t>Hemoglobin -  Carbon Dioxide Transport</a:t>
            </a:r>
          </a:p>
        </p:txBody>
      </p:sp>
      <p:sp>
        <p:nvSpPr>
          <p:cNvPr id="37893" name="Rectangle 3">
            <a:extLst>
              <a:ext uri="{FF2B5EF4-FFF2-40B4-BE49-F238E27FC236}">
                <a16:creationId xmlns:a16="http://schemas.microsoft.com/office/drawing/2014/main" id="{1F3FDF19-77C7-DD25-0F2B-BCFE9A0DAFEE}"/>
              </a:ext>
            </a:extLst>
          </p:cNvPr>
          <p:cNvSpPr>
            <a:spLocks noGrp="1" noChangeArrowheads="1"/>
          </p:cNvSpPr>
          <p:nvPr>
            <p:ph type="body" sz="half" idx="1"/>
          </p:nvPr>
        </p:nvSpPr>
        <p:spPr>
          <a:xfrm>
            <a:off x="457200" y="533400"/>
            <a:ext cx="8458200" cy="5592763"/>
          </a:xfrm>
        </p:spPr>
        <p:txBody>
          <a:bodyPr/>
          <a:lstStyle/>
          <a:p>
            <a:pPr eaLnBrk="1" hangingPunct="1"/>
            <a:r>
              <a:rPr lang="en-US" altLang="en-US" sz="2800" dirty="0"/>
              <a:t>In addition to its role in oxygen transport, hemoglobin also transports CO</a:t>
            </a:r>
            <a:r>
              <a:rPr lang="en-US" altLang="en-US" sz="2800" baseline="-25000" dirty="0"/>
              <a:t>2</a:t>
            </a:r>
            <a:r>
              <a:rPr lang="en-US" altLang="en-US" sz="2800" dirty="0"/>
              <a:t> from the tissues back to the lungs for disposal.</a:t>
            </a:r>
          </a:p>
          <a:p>
            <a:pPr eaLnBrk="1" hangingPunct="1"/>
            <a:r>
              <a:rPr lang="en-US" altLang="en-US" sz="2800" dirty="0"/>
              <a:t>CO</a:t>
            </a:r>
            <a:r>
              <a:rPr lang="en-US" altLang="en-US" sz="2800" baseline="-25000" dirty="0"/>
              <a:t>2</a:t>
            </a:r>
            <a:r>
              <a:rPr lang="en-US" altLang="en-US" sz="2800" dirty="0"/>
              <a:t> is not transported by the heme group.  Rather, it binds to the terminal amino groups by forming “carbamates.”</a:t>
            </a:r>
          </a:p>
          <a:p>
            <a:pPr eaLnBrk="1" hangingPunct="1"/>
            <a:r>
              <a:rPr lang="en-US" altLang="en-US" sz="2800" dirty="0"/>
              <a:t>In the alveolae, the equilibrium shifts and the  carbamates revert to free amines, releasing CO</a:t>
            </a:r>
            <a:r>
              <a:rPr lang="en-US" altLang="en-US" sz="2800" baseline="-25000" dirty="0"/>
              <a:t>2</a:t>
            </a:r>
            <a:r>
              <a:rPr lang="en-US" altLang="en-US" sz="2800" dirty="0"/>
              <a:t>. </a:t>
            </a:r>
          </a:p>
        </p:txBody>
      </p:sp>
      <p:pic>
        <p:nvPicPr>
          <p:cNvPr id="37894" name="Picture 4">
            <a:extLst>
              <a:ext uri="{FF2B5EF4-FFF2-40B4-BE49-F238E27FC236}">
                <a16:creationId xmlns:a16="http://schemas.microsoft.com/office/drawing/2014/main" id="{EA6EF673-E6F6-7C9F-FDDF-0EC67AD27953}"/>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981200" y="4572000"/>
            <a:ext cx="5181600" cy="1762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a:extLst>
              <a:ext uri="{FF2B5EF4-FFF2-40B4-BE49-F238E27FC236}">
                <a16:creationId xmlns:a16="http://schemas.microsoft.com/office/drawing/2014/main" id="{A0FE5D74-C984-2621-46A3-7D2D0A7A0622}"/>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8915" name="Slide Number Placeholder 4">
            <a:extLst>
              <a:ext uri="{FF2B5EF4-FFF2-40B4-BE49-F238E27FC236}">
                <a16:creationId xmlns:a16="http://schemas.microsoft.com/office/drawing/2014/main" id="{790D153C-B6C8-C0D6-15FE-E781E9ED2ABE}"/>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A538EB6D-8474-4B4B-AE42-F05296A0AFCA}" type="slidenum">
              <a:rPr lang="en-US" altLang="en-US" b="0">
                <a:solidFill>
                  <a:srgbClr val="0066CC"/>
                </a:solidFill>
              </a:rPr>
              <a:pPr eaLnBrk="1" hangingPunct="1"/>
              <a:t>37</a:t>
            </a:fld>
            <a:endParaRPr lang="en-US" altLang="en-US" b="0">
              <a:solidFill>
                <a:srgbClr val="0066CC"/>
              </a:solidFill>
            </a:endParaRPr>
          </a:p>
        </p:txBody>
      </p:sp>
      <p:sp>
        <p:nvSpPr>
          <p:cNvPr id="38916" name="Rectangle 2">
            <a:extLst>
              <a:ext uri="{FF2B5EF4-FFF2-40B4-BE49-F238E27FC236}">
                <a16:creationId xmlns:a16="http://schemas.microsoft.com/office/drawing/2014/main" id="{71398640-5787-6ECA-E0B4-45DEF7F7DD44}"/>
              </a:ext>
            </a:extLst>
          </p:cNvPr>
          <p:cNvSpPr>
            <a:spLocks noGrp="1" noChangeArrowheads="1"/>
          </p:cNvSpPr>
          <p:nvPr>
            <p:ph type="title"/>
          </p:nvPr>
        </p:nvSpPr>
        <p:spPr/>
        <p:txBody>
          <a:bodyPr/>
          <a:lstStyle/>
          <a:p>
            <a:pPr eaLnBrk="1" hangingPunct="1"/>
            <a:r>
              <a:rPr lang="en-US" altLang="en-US" sz="1600"/>
              <a:t>Hemoglobin – Oxygen Binding “Cooperativity”</a:t>
            </a:r>
          </a:p>
        </p:txBody>
      </p:sp>
      <p:sp>
        <p:nvSpPr>
          <p:cNvPr id="38917" name="Rectangle 3">
            <a:extLst>
              <a:ext uri="{FF2B5EF4-FFF2-40B4-BE49-F238E27FC236}">
                <a16:creationId xmlns:a16="http://schemas.microsoft.com/office/drawing/2014/main" id="{BC631DA9-1002-B371-F2FC-4D769B8E99A7}"/>
              </a:ext>
            </a:extLst>
          </p:cNvPr>
          <p:cNvSpPr>
            <a:spLocks noGrp="1" noChangeArrowheads="1"/>
          </p:cNvSpPr>
          <p:nvPr>
            <p:ph type="body" idx="1"/>
          </p:nvPr>
        </p:nvSpPr>
        <p:spPr/>
        <p:txBody>
          <a:bodyPr/>
          <a:lstStyle/>
          <a:p>
            <a:pPr eaLnBrk="1" hangingPunct="1"/>
            <a:r>
              <a:rPr lang="en-US" altLang="en-US" dirty="0"/>
              <a:t>Fetal hemoglobin’s “gamma” chains have </a:t>
            </a:r>
            <a:r>
              <a:rPr lang="en-US" altLang="en-US" b="1" dirty="0"/>
              <a:t>serine</a:t>
            </a:r>
            <a:r>
              <a:rPr lang="en-US" altLang="en-US" dirty="0"/>
              <a:t> in place of </a:t>
            </a:r>
            <a:r>
              <a:rPr lang="en-US" altLang="en-US" b="1" dirty="0"/>
              <a:t>histidine</a:t>
            </a:r>
            <a:r>
              <a:rPr lang="en-US" altLang="en-US" dirty="0"/>
              <a:t> 143 (adult beta chains). This serine is near the binding site for 2,3-BPG and reduces the affinity of fetal Hb for 2,3-BPG.</a:t>
            </a:r>
          </a:p>
          <a:p>
            <a:pPr eaLnBrk="1" hangingPunct="1"/>
            <a:r>
              <a:rPr lang="en-US" altLang="en-US" dirty="0"/>
              <a:t>The result of this change in fetal hemoglobin is reduced affinity for 2,3-BPG, leading to an increased affinity for oxygen.</a:t>
            </a:r>
          </a:p>
          <a:p>
            <a:pPr eaLnBrk="1" hangingPunct="1"/>
            <a:r>
              <a:rPr lang="en-US" altLang="en-US" dirty="0"/>
              <a:t>Therefore, a fetus can effectively draw oxygen across the placental membrane.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3">
            <a:extLst>
              <a:ext uri="{FF2B5EF4-FFF2-40B4-BE49-F238E27FC236}">
                <a16:creationId xmlns:a16="http://schemas.microsoft.com/office/drawing/2014/main" id="{A041A43C-3B9C-CAAB-4CC3-DFD092516D4F}"/>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39939" name="Slide Number Placeholder 4">
            <a:extLst>
              <a:ext uri="{FF2B5EF4-FFF2-40B4-BE49-F238E27FC236}">
                <a16:creationId xmlns:a16="http://schemas.microsoft.com/office/drawing/2014/main" id="{E8A02500-D87B-3A08-A991-A63D4441D77C}"/>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17B6723E-837A-48F7-BA0B-830231EDE4EB}" type="slidenum">
              <a:rPr lang="en-US" altLang="en-US" b="0">
                <a:solidFill>
                  <a:srgbClr val="0066CC"/>
                </a:solidFill>
              </a:rPr>
              <a:pPr eaLnBrk="1" hangingPunct="1"/>
              <a:t>38</a:t>
            </a:fld>
            <a:endParaRPr lang="en-US" altLang="en-US" b="0">
              <a:solidFill>
                <a:srgbClr val="0066CC"/>
              </a:solidFill>
            </a:endParaRPr>
          </a:p>
        </p:txBody>
      </p:sp>
      <p:sp>
        <p:nvSpPr>
          <p:cNvPr id="39940" name="Rectangle 2">
            <a:extLst>
              <a:ext uri="{FF2B5EF4-FFF2-40B4-BE49-F238E27FC236}">
                <a16:creationId xmlns:a16="http://schemas.microsoft.com/office/drawing/2014/main" id="{257E9415-259C-C01E-265C-0895AB6022FB}"/>
              </a:ext>
            </a:extLst>
          </p:cNvPr>
          <p:cNvSpPr>
            <a:spLocks noGrp="1" noChangeArrowheads="1"/>
          </p:cNvSpPr>
          <p:nvPr>
            <p:ph type="title"/>
          </p:nvPr>
        </p:nvSpPr>
        <p:spPr/>
        <p:txBody>
          <a:bodyPr/>
          <a:lstStyle/>
          <a:p>
            <a:pPr eaLnBrk="1" hangingPunct="1"/>
            <a:r>
              <a:rPr lang="en-US" altLang="en-US" sz="1600"/>
              <a:t>Hemoglobin – Oxygen Binding “Cooperativity”</a:t>
            </a:r>
          </a:p>
        </p:txBody>
      </p:sp>
      <p:pic>
        <p:nvPicPr>
          <p:cNvPr id="39941" name="Picture 4">
            <a:extLst>
              <a:ext uri="{FF2B5EF4-FFF2-40B4-BE49-F238E27FC236}">
                <a16:creationId xmlns:a16="http://schemas.microsoft.com/office/drawing/2014/main" id="{CA187D9C-592C-323F-CBA3-47945B58F0BB}"/>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9200" y="685800"/>
            <a:ext cx="6643688" cy="5592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40962" name="Footer Placeholder 4">
            <a:extLst>
              <a:ext uri="{FF2B5EF4-FFF2-40B4-BE49-F238E27FC236}">
                <a16:creationId xmlns:a16="http://schemas.microsoft.com/office/drawing/2014/main" id="{5E1A00C6-53BC-E67B-D314-E2E0E251C1DF}"/>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40963" name="Slide Number Placeholder 5">
            <a:extLst>
              <a:ext uri="{FF2B5EF4-FFF2-40B4-BE49-F238E27FC236}">
                <a16:creationId xmlns:a16="http://schemas.microsoft.com/office/drawing/2014/main" id="{F02030A9-269D-AEE9-614C-7120848451CB}"/>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E535C49D-D5B7-4B32-B916-31764A996486}" type="slidenum">
              <a:rPr lang="en-US" altLang="en-US" b="0">
                <a:solidFill>
                  <a:srgbClr val="0066CC"/>
                </a:solidFill>
              </a:rPr>
              <a:pPr eaLnBrk="1" hangingPunct="1"/>
              <a:t>39</a:t>
            </a:fld>
            <a:endParaRPr lang="en-US" altLang="en-US" b="0">
              <a:solidFill>
                <a:srgbClr val="0066CC"/>
              </a:solidFill>
            </a:endParaRPr>
          </a:p>
        </p:txBody>
      </p:sp>
      <p:sp>
        <p:nvSpPr>
          <p:cNvPr id="40964" name="Rectangle 2">
            <a:extLst>
              <a:ext uri="{FF2B5EF4-FFF2-40B4-BE49-F238E27FC236}">
                <a16:creationId xmlns:a16="http://schemas.microsoft.com/office/drawing/2014/main" id="{F1346C1A-4C05-917F-5BF8-919E9281BF5F}"/>
              </a:ext>
            </a:extLst>
          </p:cNvPr>
          <p:cNvSpPr>
            <a:spLocks noGrp="1" noChangeArrowheads="1"/>
          </p:cNvSpPr>
          <p:nvPr>
            <p:ph type="title"/>
          </p:nvPr>
        </p:nvSpPr>
        <p:spPr/>
        <p:txBody>
          <a:bodyPr/>
          <a:lstStyle/>
          <a:p>
            <a:pPr eaLnBrk="1" hangingPunct="1"/>
            <a:r>
              <a:rPr lang="en-US" altLang="en-US" sz="1600"/>
              <a:t>Hemoglobin – Sickle Cell Anemia</a:t>
            </a:r>
          </a:p>
        </p:txBody>
      </p:sp>
      <p:sp>
        <p:nvSpPr>
          <p:cNvPr id="40965" name="Rectangle 3">
            <a:extLst>
              <a:ext uri="{FF2B5EF4-FFF2-40B4-BE49-F238E27FC236}">
                <a16:creationId xmlns:a16="http://schemas.microsoft.com/office/drawing/2014/main" id="{04D82DA4-0E7F-9A43-44EE-863D225CEC80}"/>
              </a:ext>
            </a:extLst>
          </p:cNvPr>
          <p:cNvSpPr>
            <a:spLocks noGrp="1" noChangeArrowheads="1"/>
          </p:cNvSpPr>
          <p:nvPr>
            <p:ph type="body" sz="half" idx="1"/>
          </p:nvPr>
        </p:nvSpPr>
        <p:spPr/>
        <p:txBody>
          <a:bodyPr/>
          <a:lstStyle/>
          <a:p>
            <a:pPr eaLnBrk="1" hangingPunct="1"/>
            <a:r>
              <a:rPr lang="en-US" altLang="en-US" sz="2800"/>
              <a:t>A slight change in amino acid composition causes “</a:t>
            </a:r>
            <a:r>
              <a:rPr lang="en-US" altLang="en-US" sz="2800" i="1">
                <a:solidFill>
                  <a:srgbClr val="0000FF"/>
                </a:solidFill>
              </a:rPr>
              <a:t>Sickle Cell Anemia.</a:t>
            </a:r>
            <a:r>
              <a:rPr lang="en-US" altLang="en-US" sz="2800"/>
              <a:t>”</a:t>
            </a:r>
          </a:p>
          <a:p>
            <a:pPr eaLnBrk="1" hangingPunct="1"/>
            <a:endParaRPr lang="en-US" altLang="en-US" sz="2800"/>
          </a:p>
          <a:p>
            <a:pPr eaLnBrk="1" hangingPunct="1"/>
            <a:endParaRPr lang="en-US" altLang="en-US" sz="2800"/>
          </a:p>
          <a:p>
            <a:pPr eaLnBrk="1" hangingPunct="1"/>
            <a:r>
              <a:rPr lang="en-US" altLang="en-US" sz="2800"/>
              <a:t>This genetic disease drastically impedes oxygen transport and is manifested as distorted  “</a:t>
            </a:r>
            <a:r>
              <a:rPr lang="en-US" altLang="en-US" sz="2800" i="1"/>
              <a:t>sickled </a:t>
            </a:r>
            <a:r>
              <a:rPr lang="en-US" altLang="en-US" sz="2800"/>
              <a:t>” erythrocyte shapes:    </a:t>
            </a:r>
          </a:p>
        </p:txBody>
      </p:sp>
      <p:graphicFrame>
        <p:nvGraphicFramePr>
          <p:cNvPr id="40966" name="Object 6">
            <a:extLst>
              <a:ext uri="{FF2B5EF4-FFF2-40B4-BE49-F238E27FC236}">
                <a16:creationId xmlns:a16="http://schemas.microsoft.com/office/drawing/2014/main" id="{78A2D433-D7D6-70F3-DCAE-7537913633B9}"/>
              </a:ext>
            </a:extLst>
          </p:cNvPr>
          <p:cNvGraphicFramePr>
            <a:graphicFrameLocks noChangeAspect="1"/>
          </p:cNvGraphicFramePr>
          <p:nvPr>
            <p:ph sz="half" idx="2"/>
          </p:nvPr>
        </p:nvGraphicFramePr>
        <p:xfrm>
          <a:off x="4776788" y="533400"/>
          <a:ext cx="3779837" cy="5592763"/>
        </p:xfrm>
        <a:graphic>
          <a:graphicData uri="http://schemas.openxmlformats.org/presentationml/2006/ole">
            <mc:AlternateContent xmlns:mc="http://schemas.openxmlformats.org/markup-compatibility/2006">
              <mc:Choice xmlns:v="urn:schemas-microsoft-com:vml" Requires="v">
                <p:oleObj name="Bitmap Image" r:id="rId2" imgW="5830114" imgH="8628571" progId="Paint.Picture">
                  <p:embed/>
                </p:oleObj>
              </mc:Choice>
              <mc:Fallback>
                <p:oleObj name="Bitmap Image" r:id="rId2" imgW="5830114" imgH="8628571" progId="Paint.Picture">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6788" y="533400"/>
                        <a:ext cx="3779837" cy="5592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a:extLst>
              <a:ext uri="{FF2B5EF4-FFF2-40B4-BE49-F238E27FC236}">
                <a16:creationId xmlns:a16="http://schemas.microsoft.com/office/drawing/2014/main" id="{D93809A7-2267-C584-04C3-019C5E7CA8A7}"/>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5123" name="Slide Number Placeholder 4">
            <a:extLst>
              <a:ext uri="{FF2B5EF4-FFF2-40B4-BE49-F238E27FC236}">
                <a16:creationId xmlns:a16="http://schemas.microsoft.com/office/drawing/2014/main" id="{47E23C6A-CFEA-B3DC-DE89-5CA36ACCDFC8}"/>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E7900E44-E7AF-46E2-A502-612A75ED3590}" type="slidenum">
              <a:rPr lang="en-US" altLang="en-US" b="0">
                <a:solidFill>
                  <a:srgbClr val="0066CC"/>
                </a:solidFill>
              </a:rPr>
              <a:pPr eaLnBrk="1" hangingPunct="1"/>
              <a:t>4</a:t>
            </a:fld>
            <a:endParaRPr lang="en-US" altLang="en-US" b="0">
              <a:solidFill>
                <a:srgbClr val="0066CC"/>
              </a:solidFill>
            </a:endParaRPr>
          </a:p>
        </p:txBody>
      </p:sp>
      <p:sp>
        <p:nvSpPr>
          <p:cNvPr id="5124" name="Rectangle 2">
            <a:extLst>
              <a:ext uri="{FF2B5EF4-FFF2-40B4-BE49-F238E27FC236}">
                <a16:creationId xmlns:a16="http://schemas.microsoft.com/office/drawing/2014/main" id="{056EB0F4-EB0E-4AB5-0FB6-65CCFB75056D}"/>
              </a:ext>
            </a:extLst>
          </p:cNvPr>
          <p:cNvSpPr>
            <a:spLocks noGrp="1" noChangeArrowheads="1"/>
          </p:cNvSpPr>
          <p:nvPr>
            <p:ph type="title"/>
          </p:nvPr>
        </p:nvSpPr>
        <p:spPr/>
        <p:txBody>
          <a:bodyPr/>
          <a:lstStyle/>
          <a:p>
            <a:pPr eaLnBrk="1" hangingPunct="1"/>
            <a:r>
              <a:rPr lang="en-US" altLang="en-US" sz="1600"/>
              <a:t>Myoglobin Structure</a:t>
            </a:r>
          </a:p>
        </p:txBody>
      </p:sp>
      <p:sp>
        <p:nvSpPr>
          <p:cNvPr id="5125" name="Text Box 3">
            <a:extLst>
              <a:ext uri="{FF2B5EF4-FFF2-40B4-BE49-F238E27FC236}">
                <a16:creationId xmlns:a16="http://schemas.microsoft.com/office/drawing/2014/main" id="{43765B2C-BA22-0E9F-F93C-CBE65093D28B}"/>
              </a:ext>
            </a:extLst>
          </p:cNvPr>
          <p:cNvSpPr txBox="1">
            <a:spLocks noChangeArrowheads="1"/>
          </p:cNvSpPr>
          <p:nvPr/>
        </p:nvSpPr>
        <p:spPr bwMode="auto">
          <a:xfrm>
            <a:off x="533400" y="533400"/>
            <a:ext cx="79248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dirty="0"/>
              <a:t>As with most water-soluble proteins, its polar amino acids are located on the external surface of the protein, to maximize interactions with water.  Non-polar amino acids are located almost entirely on the interior of the protein, leaving very little space inside.                      (</a:t>
            </a:r>
            <a:r>
              <a:rPr lang="en-US" altLang="en-US" u="sng" dirty="0">
                <a:solidFill>
                  <a:srgbClr val="0000FF"/>
                </a:solidFill>
              </a:rPr>
              <a:t>Blue</a:t>
            </a:r>
            <a:r>
              <a:rPr lang="en-US" altLang="en-US" u="sng" dirty="0"/>
              <a:t> </a:t>
            </a:r>
            <a:r>
              <a:rPr lang="en-US" altLang="en-US" dirty="0"/>
              <a:t>= charged amino acids; </a:t>
            </a:r>
            <a:r>
              <a:rPr lang="en-US" altLang="en-US" u="sng" dirty="0">
                <a:solidFill>
                  <a:srgbClr val="FFFF00"/>
                </a:solidFill>
              </a:rPr>
              <a:t>Yellow </a:t>
            </a:r>
            <a:r>
              <a:rPr lang="en-US" altLang="en-US" dirty="0"/>
              <a:t>= hydrophobic amino acids.) </a:t>
            </a:r>
          </a:p>
        </p:txBody>
      </p:sp>
      <p:pic>
        <p:nvPicPr>
          <p:cNvPr id="5126" name="Picture 7">
            <a:extLst>
              <a:ext uri="{FF2B5EF4-FFF2-40B4-BE49-F238E27FC236}">
                <a16:creationId xmlns:a16="http://schemas.microsoft.com/office/drawing/2014/main" id="{F5A46A2D-2501-331C-6619-2F994A560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0275"/>
            <a:ext cx="7543800"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41986" name="Footer Placeholder 5">
            <a:extLst>
              <a:ext uri="{FF2B5EF4-FFF2-40B4-BE49-F238E27FC236}">
                <a16:creationId xmlns:a16="http://schemas.microsoft.com/office/drawing/2014/main" id="{1A8AD3B3-A643-E987-66D1-A8A654D8D3D3}"/>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41987" name="Slide Number Placeholder 6">
            <a:extLst>
              <a:ext uri="{FF2B5EF4-FFF2-40B4-BE49-F238E27FC236}">
                <a16:creationId xmlns:a16="http://schemas.microsoft.com/office/drawing/2014/main" id="{8A1E3CAC-D754-8101-DB51-12BDBF86D88D}"/>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3BD85F03-06A5-4CAC-8073-8062A4FCB52C}" type="slidenum">
              <a:rPr lang="en-US" altLang="en-US" b="0">
                <a:solidFill>
                  <a:srgbClr val="0066CC"/>
                </a:solidFill>
              </a:rPr>
              <a:pPr eaLnBrk="1" hangingPunct="1"/>
              <a:t>40</a:t>
            </a:fld>
            <a:endParaRPr lang="en-US" altLang="en-US" b="0">
              <a:solidFill>
                <a:srgbClr val="0066CC"/>
              </a:solidFill>
            </a:endParaRPr>
          </a:p>
        </p:txBody>
      </p:sp>
      <p:sp>
        <p:nvSpPr>
          <p:cNvPr id="41988" name="Rectangle 2">
            <a:extLst>
              <a:ext uri="{FF2B5EF4-FFF2-40B4-BE49-F238E27FC236}">
                <a16:creationId xmlns:a16="http://schemas.microsoft.com/office/drawing/2014/main" id="{72B57291-C8C1-094E-BA7D-B136B69F03C8}"/>
              </a:ext>
            </a:extLst>
          </p:cNvPr>
          <p:cNvSpPr>
            <a:spLocks noGrp="1" noChangeArrowheads="1"/>
          </p:cNvSpPr>
          <p:nvPr>
            <p:ph type="title"/>
          </p:nvPr>
        </p:nvSpPr>
        <p:spPr/>
        <p:txBody>
          <a:bodyPr/>
          <a:lstStyle/>
          <a:p>
            <a:pPr eaLnBrk="1" hangingPunct="1"/>
            <a:r>
              <a:rPr lang="en-US" altLang="en-US" sz="1600"/>
              <a:t>Hemoglobin – Sickle Cell Anemia</a:t>
            </a:r>
          </a:p>
        </p:txBody>
      </p:sp>
      <p:sp>
        <p:nvSpPr>
          <p:cNvPr id="41989" name="Rectangle 3">
            <a:extLst>
              <a:ext uri="{FF2B5EF4-FFF2-40B4-BE49-F238E27FC236}">
                <a16:creationId xmlns:a16="http://schemas.microsoft.com/office/drawing/2014/main" id="{F3969398-366A-4804-1CC4-12031DD2ABF0}"/>
              </a:ext>
            </a:extLst>
          </p:cNvPr>
          <p:cNvSpPr>
            <a:spLocks noGrp="1" noChangeArrowheads="1"/>
          </p:cNvSpPr>
          <p:nvPr>
            <p:ph type="body" sz="half" idx="1"/>
          </p:nvPr>
        </p:nvSpPr>
        <p:spPr>
          <a:xfrm>
            <a:off x="457200" y="533400"/>
            <a:ext cx="4495800" cy="5592763"/>
          </a:xfrm>
        </p:spPr>
        <p:txBody>
          <a:bodyPr/>
          <a:lstStyle/>
          <a:p>
            <a:pPr eaLnBrk="1" hangingPunct="1"/>
            <a:r>
              <a:rPr lang="en-US" altLang="en-US" sz="2400"/>
              <a:t>In Hemoglobin “S,”  valine is substituted for glutamate at position #6 of the beta chains.  This </a:t>
            </a:r>
            <a:r>
              <a:rPr lang="el-GR" altLang="en-US" sz="2400">
                <a:cs typeface="Arial" panose="020B0604020202020204" pitchFamily="34" charset="0"/>
              </a:rPr>
              <a:t>β</a:t>
            </a:r>
            <a:r>
              <a:rPr lang="en-US" altLang="en-US" sz="2400">
                <a:cs typeface="Arial" panose="020B0604020202020204" pitchFamily="34" charset="0"/>
              </a:rPr>
              <a:t>6 </a:t>
            </a:r>
            <a:r>
              <a:rPr lang="en-US" altLang="en-US" sz="2400"/>
              <a:t>location is at the surface of the protein:</a:t>
            </a:r>
          </a:p>
          <a:p>
            <a:pPr eaLnBrk="1" hangingPunct="1"/>
            <a:endParaRPr lang="en-US" altLang="en-US" sz="2400"/>
          </a:p>
          <a:p>
            <a:pPr eaLnBrk="1" hangingPunct="1"/>
            <a:endParaRPr lang="en-US" altLang="en-US" sz="2400"/>
          </a:p>
          <a:p>
            <a:pPr eaLnBrk="1" hangingPunct="1"/>
            <a:endParaRPr lang="en-US" altLang="en-US" sz="2400"/>
          </a:p>
          <a:p>
            <a:pPr eaLnBrk="1" hangingPunct="1"/>
            <a:r>
              <a:rPr lang="en-US" altLang="en-US" sz="2400"/>
              <a:t>This results in “sticky” sites on the </a:t>
            </a:r>
            <a:r>
              <a:rPr lang="en-US" altLang="en-US" sz="2400" u="sng"/>
              <a:t>deoxy</a:t>
            </a:r>
            <a:r>
              <a:rPr lang="en-US" altLang="en-US" sz="2400"/>
              <a:t> beta chains:</a:t>
            </a:r>
            <a:r>
              <a:rPr lang="en-US" altLang="en-US" sz="2800"/>
              <a:t>   </a:t>
            </a:r>
          </a:p>
        </p:txBody>
      </p:sp>
      <p:graphicFrame>
        <p:nvGraphicFramePr>
          <p:cNvPr id="41990" name="Object 4">
            <a:extLst>
              <a:ext uri="{FF2B5EF4-FFF2-40B4-BE49-F238E27FC236}">
                <a16:creationId xmlns:a16="http://schemas.microsoft.com/office/drawing/2014/main" id="{AF41F35C-59E6-C8FE-94FF-0DFB6E04B4CA}"/>
              </a:ext>
            </a:extLst>
          </p:cNvPr>
          <p:cNvGraphicFramePr>
            <a:graphicFrameLocks noChangeAspect="1"/>
          </p:cNvGraphicFramePr>
          <p:nvPr>
            <p:ph sz="quarter" idx="2"/>
          </p:nvPr>
        </p:nvGraphicFramePr>
        <p:xfrm>
          <a:off x="5257800" y="533400"/>
          <a:ext cx="3276600" cy="3157538"/>
        </p:xfrm>
        <a:graphic>
          <a:graphicData uri="http://schemas.openxmlformats.org/presentationml/2006/ole">
            <mc:AlternateContent xmlns:mc="http://schemas.openxmlformats.org/markup-compatibility/2006">
              <mc:Choice xmlns:v="urn:schemas-microsoft-com:vml" Requires="v">
                <p:oleObj name="Bitmap Image" r:id="rId2" imgW="4161905" imgH="4009524" progId="Paint.Picture">
                  <p:embed/>
                </p:oleObj>
              </mc:Choice>
              <mc:Fallback>
                <p:oleObj name="Bitmap Image" r:id="rId2" imgW="4161905" imgH="4009524"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533400"/>
                        <a:ext cx="3276600" cy="315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1" name="Object 6">
            <a:extLst>
              <a:ext uri="{FF2B5EF4-FFF2-40B4-BE49-F238E27FC236}">
                <a16:creationId xmlns:a16="http://schemas.microsoft.com/office/drawing/2014/main" id="{46A9C80C-491C-1727-080B-045E1C3FDD42}"/>
              </a:ext>
            </a:extLst>
          </p:cNvPr>
          <p:cNvGraphicFramePr>
            <a:graphicFrameLocks noChangeAspect="1"/>
          </p:cNvGraphicFramePr>
          <p:nvPr>
            <p:ph sz="quarter" idx="3"/>
          </p:nvPr>
        </p:nvGraphicFramePr>
        <p:xfrm>
          <a:off x="609600" y="4724400"/>
          <a:ext cx="8077200" cy="1593850"/>
        </p:xfrm>
        <a:graphic>
          <a:graphicData uri="http://schemas.openxmlformats.org/presentationml/2006/ole">
            <mc:AlternateContent xmlns:mc="http://schemas.openxmlformats.org/markup-compatibility/2006">
              <mc:Choice xmlns:v="urn:schemas-microsoft-com:vml" Requires="v">
                <p:oleObj name="Bitmap Image" r:id="rId4" imgW="7676190" imgH="1514686" progId="Paint.Picture">
                  <p:embed/>
                </p:oleObj>
              </mc:Choice>
              <mc:Fallback>
                <p:oleObj name="Bitmap Image" r:id="rId4" imgW="7676190" imgH="1514686"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724400"/>
                        <a:ext cx="8077200" cy="159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43010" name="Footer Placeholder 5">
            <a:extLst>
              <a:ext uri="{FF2B5EF4-FFF2-40B4-BE49-F238E27FC236}">
                <a16:creationId xmlns:a16="http://schemas.microsoft.com/office/drawing/2014/main" id="{CA8D1FA9-38C7-5D24-47EF-C9E8CDE09195}"/>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43011" name="Slide Number Placeholder 6">
            <a:extLst>
              <a:ext uri="{FF2B5EF4-FFF2-40B4-BE49-F238E27FC236}">
                <a16:creationId xmlns:a16="http://schemas.microsoft.com/office/drawing/2014/main" id="{595A6FDE-2FE0-8F6C-C0E1-DC452E4E23B0}"/>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C2400EE2-A2CC-4601-9B38-49CBE899C9E8}" type="slidenum">
              <a:rPr lang="en-US" altLang="en-US" b="0">
                <a:solidFill>
                  <a:srgbClr val="0066CC"/>
                </a:solidFill>
              </a:rPr>
              <a:pPr eaLnBrk="1" hangingPunct="1"/>
              <a:t>41</a:t>
            </a:fld>
            <a:endParaRPr lang="en-US" altLang="en-US" b="0">
              <a:solidFill>
                <a:srgbClr val="0066CC"/>
              </a:solidFill>
            </a:endParaRPr>
          </a:p>
        </p:txBody>
      </p:sp>
      <p:sp>
        <p:nvSpPr>
          <p:cNvPr id="43012" name="Rectangle 2">
            <a:extLst>
              <a:ext uri="{FF2B5EF4-FFF2-40B4-BE49-F238E27FC236}">
                <a16:creationId xmlns:a16="http://schemas.microsoft.com/office/drawing/2014/main" id="{32FE006E-7D50-63D1-7064-6958F71618F0}"/>
              </a:ext>
            </a:extLst>
          </p:cNvPr>
          <p:cNvSpPr>
            <a:spLocks noGrp="1" noChangeArrowheads="1"/>
          </p:cNvSpPr>
          <p:nvPr>
            <p:ph type="title"/>
          </p:nvPr>
        </p:nvSpPr>
        <p:spPr/>
        <p:txBody>
          <a:bodyPr/>
          <a:lstStyle/>
          <a:p>
            <a:pPr eaLnBrk="1" hangingPunct="1"/>
            <a:r>
              <a:rPr lang="en-US" altLang="en-US" sz="1600"/>
              <a:t>Hemoglobin – Sickle Cell Anemia</a:t>
            </a:r>
          </a:p>
        </p:txBody>
      </p:sp>
      <p:sp>
        <p:nvSpPr>
          <p:cNvPr id="43013" name="Rectangle 3">
            <a:extLst>
              <a:ext uri="{FF2B5EF4-FFF2-40B4-BE49-F238E27FC236}">
                <a16:creationId xmlns:a16="http://schemas.microsoft.com/office/drawing/2014/main" id="{EDD1035E-C876-7F2E-9F4C-5619984C7129}"/>
              </a:ext>
            </a:extLst>
          </p:cNvPr>
          <p:cNvSpPr>
            <a:spLocks noGrp="1" noChangeArrowheads="1"/>
          </p:cNvSpPr>
          <p:nvPr>
            <p:ph type="body" sz="half" idx="1"/>
          </p:nvPr>
        </p:nvSpPr>
        <p:spPr>
          <a:xfrm>
            <a:off x="189602" y="457200"/>
            <a:ext cx="5188329" cy="1752600"/>
          </a:xfrm>
        </p:spPr>
        <p:txBody>
          <a:bodyPr/>
          <a:lstStyle/>
          <a:p>
            <a:pPr marL="0" indent="0" eaLnBrk="1" hangingPunct="1">
              <a:buNone/>
            </a:pPr>
            <a:r>
              <a:rPr lang="en-US" altLang="en-US" sz="2000" dirty="0"/>
              <a:t>At low concentrations of O</a:t>
            </a:r>
            <a:r>
              <a:rPr lang="en-US" altLang="en-US" sz="2000" baseline="-25000" dirty="0"/>
              <a:t>2</a:t>
            </a:r>
            <a:r>
              <a:rPr lang="en-US" altLang="en-US" sz="2000" dirty="0"/>
              <a:t>, Hemoglobin-S molecules stick to one another forming long polymeric aggregates.</a:t>
            </a:r>
          </a:p>
          <a:p>
            <a:pPr marL="0" indent="0" eaLnBrk="1" hangingPunct="1">
              <a:buNone/>
            </a:pPr>
            <a:r>
              <a:rPr lang="en-US" altLang="en-US" sz="2000" dirty="0"/>
              <a:t>These long polymeric forms are “locked” into deoxy forms, and </a:t>
            </a:r>
            <a:r>
              <a:rPr lang="en-US" altLang="en-US" sz="2000" i="1" u="sng" dirty="0"/>
              <a:t>can not bind oxygen.</a:t>
            </a:r>
          </a:p>
        </p:txBody>
      </p:sp>
      <p:graphicFrame>
        <p:nvGraphicFramePr>
          <p:cNvPr id="43014" name="Object 4">
            <a:extLst>
              <a:ext uri="{FF2B5EF4-FFF2-40B4-BE49-F238E27FC236}">
                <a16:creationId xmlns:a16="http://schemas.microsoft.com/office/drawing/2014/main" id="{C95AD9BC-E9F9-9920-E6A8-43590680BA29}"/>
              </a:ext>
            </a:extLst>
          </p:cNvPr>
          <p:cNvGraphicFramePr>
            <a:graphicFrameLocks noChangeAspect="1"/>
          </p:cNvGraphicFramePr>
          <p:nvPr>
            <p:ph sz="quarter" idx="2"/>
            <p:extLst>
              <p:ext uri="{D42A27DB-BD31-4B8C-83A1-F6EECF244321}">
                <p14:modId xmlns:p14="http://schemas.microsoft.com/office/powerpoint/2010/main" val="843846992"/>
              </p:ext>
            </p:extLst>
          </p:nvPr>
        </p:nvGraphicFramePr>
        <p:xfrm>
          <a:off x="5631931" y="152132"/>
          <a:ext cx="3177381" cy="5723316"/>
        </p:xfrm>
        <a:graphic>
          <a:graphicData uri="http://schemas.openxmlformats.org/presentationml/2006/ole">
            <mc:AlternateContent xmlns:mc="http://schemas.openxmlformats.org/markup-compatibility/2006">
              <mc:Choice xmlns:v="urn:schemas-microsoft-com:vml" Requires="v">
                <p:oleObj name="Bitmap Image" r:id="rId2" imgW="3238952" imgH="5830114" progId="Paint.Picture">
                  <p:embed/>
                </p:oleObj>
              </mc:Choice>
              <mc:Fallback>
                <p:oleObj name="Bitmap Image" r:id="rId2" imgW="3238952" imgH="5830114"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931" y="152132"/>
                        <a:ext cx="3177381" cy="5723316"/>
                      </a:xfrm>
                      <a:prstGeom prst="rect">
                        <a:avLst/>
                      </a:prstGeom>
                      <a:noFill/>
                      <a:ln>
                        <a:noFill/>
                      </a:ln>
                      <a:effectLst/>
                    </p:spPr>
                  </p:pic>
                </p:oleObj>
              </mc:Fallback>
            </mc:AlternateContent>
          </a:graphicData>
        </a:graphic>
      </p:graphicFrame>
      <p:graphicFrame>
        <p:nvGraphicFramePr>
          <p:cNvPr id="43015" name="Object 6">
            <a:extLst>
              <a:ext uri="{FF2B5EF4-FFF2-40B4-BE49-F238E27FC236}">
                <a16:creationId xmlns:a16="http://schemas.microsoft.com/office/drawing/2014/main" id="{B296B906-9CDE-E1BC-0EEA-4E543FF590FD}"/>
              </a:ext>
            </a:extLst>
          </p:cNvPr>
          <p:cNvGraphicFramePr>
            <a:graphicFrameLocks noChangeAspect="1"/>
          </p:cNvGraphicFramePr>
          <p:nvPr>
            <p:ph sz="quarter" idx="3"/>
            <p:extLst>
              <p:ext uri="{D42A27DB-BD31-4B8C-83A1-F6EECF244321}">
                <p14:modId xmlns:p14="http://schemas.microsoft.com/office/powerpoint/2010/main" val="1415057839"/>
              </p:ext>
            </p:extLst>
          </p:nvPr>
        </p:nvGraphicFramePr>
        <p:xfrm>
          <a:off x="5403331" y="5953760"/>
          <a:ext cx="3650415" cy="584775"/>
        </p:xfrm>
        <a:graphic>
          <a:graphicData uri="http://schemas.openxmlformats.org/presentationml/2006/ole">
            <mc:AlternateContent xmlns:mc="http://schemas.openxmlformats.org/markup-compatibility/2006">
              <mc:Choice xmlns:v="urn:schemas-microsoft-com:vml" Requires="v">
                <p:oleObj name="Bitmap Image" r:id="rId4" imgW="3924848" imgH="628571" progId="Paint.Picture">
                  <p:embed/>
                </p:oleObj>
              </mc:Choice>
              <mc:Fallback>
                <p:oleObj name="Bitmap Image" r:id="rId4" imgW="3924848" imgH="628571"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3331" y="5953760"/>
                        <a:ext cx="3650415" cy="584775"/>
                      </a:xfrm>
                      <a:prstGeom prst="rect">
                        <a:avLst/>
                      </a:prstGeom>
                      <a:noFill/>
                      <a:ln>
                        <a:noFill/>
                      </a:ln>
                      <a:effectLst/>
                    </p:spPr>
                  </p:pic>
                </p:oleObj>
              </mc:Fallback>
            </mc:AlternateContent>
          </a:graphicData>
        </a:graphic>
      </p:graphicFrame>
      <p:pic>
        <p:nvPicPr>
          <p:cNvPr id="2" name="Picture Placeholder 4" descr="A micrograph shows a ruptured sickled red blood cell. Thin and elongated hemoglobin fibers emerge out of the cell. ">
            <a:extLst>
              <a:ext uri="{FF2B5EF4-FFF2-40B4-BE49-F238E27FC236}">
                <a16:creationId xmlns:a16="http://schemas.microsoft.com/office/drawing/2014/main" id="{85FD7344-FDA9-C1F8-5989-4E655996981E}"/>
              </a:ext>
            </a:extLst>
          </p:cNvPr>
          <p:cNvPicPr>
            <a:picLocks noChangeAspect="1"/>
          </p:cNvPicPr>
          <p:nvPr/>
        </p:nvPicPr>
        <p:blipFill>
          <a:blip r:embed="rId6"/>
          <a:srcRect l="31085" t="4946" r="5355" b="7504"/>
          <a:stretch/>
        </p:blipFill>
        <p:spPr>
          <a:xfrm rot="5400000">
            <a:off x="1062681" y="1342957"/>
            <a:ext cx="3473807" cy="5207493"/>
          </a:xfrm>
          <a:prstGeom prst="rect">
            <a:avLst/>
          </a:prstGeom>
        </p:spPr>
      </p:pic>
      <p:sp>
        <p:nvSpPr>
          <p:cNvPr id="4" name="TextBox 3">
            <a:extLst>
              <a:ext uri="{FF2B5EF4-FFF2-40B4-BE49-F238E27FC236}">
                <a16:creationId xmlns:a16="http://schemas.microsoft.com/office/drawing/2014/main" id="{B9D64C4F-D6EC-E599-21EB-90FE04199349}"/>
              </a:ext>
            </a:extLst>
          </p:cNvPr>
          <p:cNvSpPr txBox="1"/>
          <p:nvPr/>
        </p:nvSpPr>
        <p:spPr>
          <a:xfrm>
            <a:off x="189602" y="5799871"/>
            <a:ext cx="4977541" cy="738664"/>
          </a:xfrm>
          <a:prstGeom prst="rect">
            <a:avLst/>
          </a:prstGeom>
          <a:noFill/>
        </p:spPr>
        <p:txBody>
          <a:bodyPr wrap="square">
            <a:spAutoFit/>
          </a:bodyPr>
          <a:lstStyle/>
          <a:p>
            <a:r>
              <a:rPr lang="en-US" sz="1400" b="0" kern="1200" dirty="0">
                <a:solidFill>
                  <a:schemeClr val="tx1"/>
                </a:solidFill>
                <a:effectLst/>
                <a:latin typeface="+mn-lt"/>
                <a:ea typeface="+mn-ea"/>
                <a:cs typeface="+mn-cs"/>
              </a:rPr>
              <a:t>10</a:t>
            </a:r>
            <a:r>
              <a:rPr lang="en-US" sz="1400" b="0" kern="1200" baseline="30000" dirty="0">
                <a:solidFill>
                  <a:schemeClr val="tx1"/>
                </a:solidFill>
                <a:effectLst/>
                <a:latin typeface="+mn-lt"/>
                <a:ea typeface="+mn-ea"/>
                <a:cs typeface="+mn-cs"/>
              </a:rPr>
              <a:t>th</a:t>
            </a:r>
            <a:r>
              <a:rPr lang="en-US" sz="1400" b="0" kern="1200" dirty="0">
                <a:solidFill>
                  <a:schemeClr val="tx1"/>
                </a:solidFill>
                <a:effectLst/>
                <a:latin typeface="+mn-lt"/>
                <a:ea typeface="+mn-ea"/>
                <a:cs typeface="+mn-cs"/>
              </a:rPr>
              <a:t> ed. FIGURE 3.33 An electron micrograph depicting a ruptured sickled red blood cell is shown with fibers of sickle-cell hemoglobin emerging. </a:t>
            </a:r>
            <a:endParaRPr lang="en-US" sz="1400" b="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44034" name="Footer Placeholder 4">
            <a:extLst>
              <a:ext uri="{FF2B5EF4-FFF2-40B4-BE49-F238E27FC236}">
                <a16:creationId xmlns:a16="http://schemas.microsoft.com/office/drawing/2014/main" id="{C3352697-AD17-40A2-ADC4-9B6B7F2EDA8D}"/>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44035" name="Slide Number Placeholder 5">
            <a:extLst>
              <a:ext uri="{FF2B5EF4-FFF2-40B4-BE49-F238E27FC236}">
                <a16:creationId xmlns:a16="http://schemas.microsoft.com/office/drawing/2014/main" id="{D189C001-ECCC-4A77-F969-B5A8AB8A792A}"/>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956911AE-E632-4345-9649-5945C0C7524D}" type="slidenum">
              <a:rPr lang="en-US" altLang="en-US" b="0">
                <a:solidFill>
                  <a:srgbClr val="0066CC"/>
                </a:solidFill>
              </a:rPr>
              <a:pPr eaLnBrk="1" hangingPunct="1"/>
              <a:t>42</a:t>
            </a:fld>
            <a:endParaRPr lang="en-US" altLang="en-US" b="0">
              <a:solidFill>
                <a:srgbClr val="0066CC"/>
              </a:solidFill>
            </a:endParaRPr>
          </a:p>
        </p:txBody>
      </p:sp>
      <p:sp>
        <p:nvSpPr>
          <p:cNvPr id="44036" name="Rectangle 2">
            <a:extLst>
              <a:ext uri="{FF2B5EF4-FFF2-40B4-BE49-F238E27FC236}">
                <a16:creationId xmlns:a16="http://schemas.microsoft.com/office/drawing/2014/main" id="{5268C964-94FC-E282-FA8D-EBB340B51C7D}"/>
              </a:ext>
            </a:extLst>
          </p:cNvPr>
          <p:cNvSpPr>
            <a:spLocks noGrp="1" noChangeArrowheads="1"/>
          </p:cNvSpPr>
          <p:nvPr>
            <p:ph type="title"/>
          </p:nvPr>
        </p:nvSpPr>
        <p:spPr/>
        <p:txBody>
          <a:bodyPr/>
          <a:lstStyle/>
          <a:p>
            <a:pPr eaLnBrk="1" hangingPunct="1"/>
            <a:r>
              <a:rPr lang="en-US" altLang="en-US" sz="1600"/>
              <a:t>Hemoglobin – Sickle Cell Anemia</a:t>
            </a:r>
          </a:p>
        </p:txBody>
      </p:sp>
      <p:sp>
        <p:nvSpPr>
          <p:cNvPr id="44037" name="Rectangle 3">
            <a:extLst>
              <a:ext uri="{FF2B5EF4-FFF2-40B4-BE49-F238E27FC236}">
                <a16:creationId xmlns:a16="http://schemas.microsoft.com/office/drawing/2014/main" id="{F4ED9479-AF93-38CC-46DC-A91CA680E89B}"/>
              </a:ext>
            </a:extLst>
          </p:cNvPr>
          <p:cNvSpPr>
            <a:spLocks noGrp="1" noChangeArrowheads="1"/>
          </p:cNvSpPr>
          <p:nvPr>
            <p:ph type="body" sz="half" idx="1"/>
          </p:nvPr>
        </p:nvSpPr>
        <p:spPr>
          <a:xfrm>
            <a:off x="304800" y="533400"/>
            <a:ext cx="4267200" cy="5592763"/>
          </a:xfrm>
        </p:spPr>
        <p:txBody>
          <a:bodyPr/>
          <a:lstStyle/>
          <a:p>
            <a:pPr eaLnBrk="1" hangingPunct="1">
              <a:lnSpc>
                <a:spcPct val="90000"/>
              </a:lnSpc>
            </a:pPr>
            <a:r>
              <a:rPr lang="en-US" altLang="en-US" sz="2400" dirty="0"/>
              <a:t>The frequency of the sickle gene is as high as 40% in certain parts of Africa.</a:t>
            </a:r>
          </a:p>
          <a:p>
            <a:pPr eaLnBrk="1" hangingPunct="1">
              <a:lnSpc>
                <a:spcPct val="90000"/>
              </a:lnSpc>
            </a:pPr>
            <a:r>
              <a:rPr lang="en-US" altLang="en-US" sz="2400" dirty="0"/>
              <a:t>The sickle cell trait confers a small but highly significant degree of protection against the most lethal form of malaria.</a:t>
            </a:r>
          </a:p>
          <a:p>
            <a:pPr eaLnBrk="1" hangingPunct="1">
              <a:lnSpc>
                <a:spcPct val="90000"/>
              </a:lnSpc>
            </a:pPr>
            <a:r>
              <a:rPr lang="en-US" altLang="en-US" sz="2400" dirty="0"/>
              <a:t>In a malaria-infested region, the reproductive fitness of a person with sickle-cell trait is about </a:t>
            </a:r>
            <a:r>
              <a:rPr lang="en-US" altLang="en-US" sz="2400" i="1" dirty="0"/>
              <a:t>15% higher than that of someone with normal hemoglobin</a:t>
            </a:r>
            <a:r>
              <a:rPr lang="en-US" altLang="en-US" sz="2400" dirty="0"/>
              <a:t>.</a:t>
            </a:r>
          </a:p>
        </p:txBody>
      </p:sp>
      <p:graphicFrame>
        <p:nvGraphicFramePr>
          <p:cNvPr id="44038" name="Object 4">
            <a:extLst>
              <a:ext uri="{FF2B5EF4-FFF2-40B4-BE49-F238E27FC236}">
                <a16:creationId xmlns:a16="http://schemas.microsoft.com/office/drawing/2014/main" id="{23C1D64D-5BB9-9358-39D1-526F9B371ED7}"/>
              </a:ext>
            </a:extLst>
          </p:cNvPr>
          <p:cNvGraphicFramePr>
            <a:graphicFrameLocks noChangeAspect="1"/>
          </p:cNvGraphicFramePr>
          <p:nvPr>
            <p:ph sz="half" idx="2"/>
            <p:extLst>
              <p:ext uri="{D42A27DB-BD31-4B8C-83A1-F6EECF244321}">
                <p14:modId xmlns:p14="http://schemas.microsoft.com/office/powerpoint/2010/main" val="3110539374"/>
              </p:ext>
            </p:extLst>
          </p:nvPr>
        </p:nvGraphicFramePr>
        <p:xfrm>
          <a:off x="4828540" y="457200"/>
          <a:ext cx="4076700" cy="5382827"/>
        </p:xfrm>
        <a:graphic>
          <a:graphicData uri="http://schemas.openxmlformats.org/presentationml/2006/ole">
            <mc:AlternateContent xmlns:mc="http://schemas.openxmlformats.org/markup-compatibility/2006">
              <mc:Choice xmlns:v="urn:schemas-microsoft-com:vml" Requires="v">
                <p:oleObj name="Bitmap Image" r:id="rId2" imgW="3390476" imgH="4476190" progId="Paint.Picture">
                  <p:embed/>
                </p:oleObj>
              </mc:Choice>
              <mc:Fallback>
                <p:oleObj name="Bitmap Image" r:id="rId2" imgW="3390476" imgH="4476190"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540" y="457200"/>
                        <a:ext cx="4076700" cy="5382827"/>
                      </a:xfrm>
                      <a:prstGeom prst="rect">
                        <a:avLst/>
                      </a:prstGeom>
                      <a:noFill/>
                      <a:ln>
                        <a:noFill/>
                      </a:ln>
                      <a:effectLst/>
                    </p:spPr>
                  </p:pic>
                </p:oleObj>
              </mc:Fallback>
            </mc:AlternateContent>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45058" name="Footer Placeholder 4">
            <a:extLst>
              <a:ext uri="{FF2B5EF4-FFF2-40B4-BE49-F238E27FC236}">
                <a16:creationId xmlns:a16="http://schemas.microsoft.com/office/drawing/2014/main" id="{37ECE382-752C-356A-27E5-8342DBF1C97F}"/>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45059" name="Slide Number Placeholder 5">
            <a:extLst>
              <a:ext uri="{FF2B5EF4-FFF2-40B4-BE49-F238E27FC236}">
                <a16:creationId xmlns:a16="http://schemas.microsoft.com/office/drawing/2014/main" id="{017097D6-73FD-C56C-D111-661CBE7766F6}"/>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94C24EE4-6856-486F-9C55-03D6C68CA042}" type="slidenum">
              <a:rPr lang="en-US" altLang="en-US" b="0">
                <a:solidFill>
                  <a:srgbClr val="0066CC"/>
                </a:solidFill>
              </a:rPr>
              <a:pPr eaLnBrk="1" hangingPunct="1"/>
              <a:t>43</a:t>
            </a:fld>
            <a:endParaRPr lang="en-US" altLang="en-US" b="0">
              <a:solidFill>
                <a:srgbClr val="0066CC"/>
              </a:solidFill>
            </a:endParaRPr>
          </a:p>
        </p:txBody>
      </p:sp>
      <p:sp>
        <p:nvSpPr>
          <p:cNvPr id="45060" name="Rectangle 2">
            <a:extLst>
              <a:ext uri="{FF2B5EF4-FFF2-40B4-BE49-F238E27FC236}">
                <a16:creationId xmlns:a16="http://schemas.microsoft.com/office/drawing/2014/main" id="{91408DF0-919F-67E0-E867-72F520807A08}"/>
              </a:ext>
            </a:extLst>
          </p:cNvPr>
          <p:cNvSpPr>
            <a:spLocks noGrp="1" noChangeArrowheads="1"/>
          </p:cNvSpPr>
          <p:nvPr>
            <p:ph type="title"/>
          </p:nvPr>
        </p:nvSpPr>
        <p:spPr/>
        <p:txBody>
          <a:bodyPr/>
          <a:lstStyle/>
          <a:p>
            <a:pPr eaLnBrk="1" hangingPunct="1"/>
            <a:r>
              <a:rPr lang="en-US" altLang="en-US" sz="1600"/>
              <a:t>Hemoglobin – Sickle Cell Anemia</a:t>
            </a:r>
          </a:p>
        </p:txBody>
      </p:sp>
      <p:sp>
        <p:nvSpPr>
          <p:cNvPr id="45061" name="Rectangle 3">
            <a:extLst>
              <a:ext uri="{FF2B5EF4-FFF2-40B4-BE49-F238E27FC236}">
                <a16:creationId xmlns:a16="http://schemas.microsoft.com/office/drawing/2014/main" id="{1DBF2FC0-0D18-3697-18B2-2A3A0B483155}"/>
              </a:ext>
            </a:extLst>
          </p:cNvPr>
          <p:cNvSpPr>
            <a:spLocks noGrp="1" noChangeArrowheads="1"/>
          </p:cNvSpPr>
          <p:nvPr>
            <p:ph type="body" sz="half" idx="1"/>
          </p:nvPr>
        </p:nvSpPr>
        <p:spPr>
          <a:xfrm>
            <a:off x="457200" y="381000"/>
            <a:ext cx="8458200" cy="5592763"/>
          </a:xfrm>
        </p:spPr>
        <p:txBody>
          <a:bodyPr/>
          <a:lstStyle/>
          <a:p>
            <a:pPr eaLnBrk="1" hangingPunct="1"/>
            <a:r>
              <a:rPr lang="en-US" altLang="en-US" sz="1800"/>
              <a:t>The Sickle Cell trait can be identified through DNA testing:</a:t>
            </a:r>
          </a:p>
          <a:p>
            <a:pPr eaLnBrk="1" hangingPunct="1"/>
            <a:r>
              <a:rPr lang="en-US" altLang="en-US" sz="1800"/>
              <a:t>Restriction enzyme digestion with MstII yields three fragments for a normal </a:t>
            </a:r>
            <a:r>
              <a:rPr lang="el-GR" altLang="en-US" sz="1800">
                <a:cs typeface="Arial" panose="020B0604020202020204" pitchFamily="34" charset="0"/>
              </a:rPr>
              <a:t>β</a:t>
            </a:r>
            <a:r>
              <a:rPr lang="en-US" altLang="en-US" sz="1800">
                <a:cs typeface="Arial" panose="020B0604020202020204" pitchFamily="34" charset="0"/>
              </a:rPr>
              <a:t> gene, but only two for the sickle-cell gene:</a:t>
            </a:r>
            <a:endParaRPr lang="el-GR" altLang="en-US" sz="1800">
              <a:cs typeface="Arial" panose="020B0604020202020204" pitchFamily="34" charset="0"/>
            </a:endParaRPr>
          </a:p>
        </p:txBody>
      </p:sp>
      <p:graphicFrame>
        <p:nvGraphicFramePr>
          <p:cNvPr id="45062" name="Object 4">
            <a:extLst>
              <a:ext uri="{FF2B5EF4-FFF2-40B4-BE49-F238E27FC236}">
                <a16:creationId xmlns:a16="http://schemas.microsoft.com/office/drawing/2014/main" id="{C2BC7445-7E06-1905-4F10-82BF21113959}"/>
              </a:ext>
            </a:extLst>
          </p:cNvPr>
          <p:cNvGraphicFramePr>
            <a:graphicFrameLocks noChangeAspect="1"/>
          </p:cNvGraphicFramePr>
          <p:nvPr>
            <p:ph sz="half" idx="2"/>
          </p:nvPr>
        </p:nvGraphicFramePr>
        <p:xfrm>
          <a:off x="304800" y="1371600"/>
          <a:ext cx="8686800" cy="5257800"/>
        </p:xfrm>
        <a:graphic>
          <a:graphicData uri="http://schemas.openxmlformats.org/presentationml/2006/ole">
            <mc:AlternateContent xmlns:mc="http://schemas.openxmlformats.org/markup-compatibility/2006">
              <mc:Choice xmlns:v="urn:schemas-microsoft-com:vml" Requires="v">
                <p:oleObj name="Bitmap Image" r:id="rId2" imgW="8430802" imgH="4495238" progId="Paint.Picture">
                  <p:embed/>
                </p:oleObj>
              </mc:Choice>
              <mc:Fallback>
                <p:oleObj name="Bitmap Image" r:id="rId2" imgW="8430802" imgH="4495238"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86868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3">
            <a:extLst>
              <a:ext uri="{FF2B5EF4-FFF2-40B4-BE49-F238E27FC236}">
                <a16:creationId xmlns:a16="http://schemas.microsoft.com/office/drawing/2014/main" id="{A85A77E5-94D1-9277-2A6F-4536CAD2BB75}"/>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46083" name="Slide Number Placeholder 4">
            <a:extLst>
              <a:ext uri="{FF2B5EF4-FFF2-40B4-BE49-F238E27FC236}">
                <a16:creationId xmlns:a16="http://schemas.microsoft.com/office/drawing/2014/main" id="{1FEED336-14A1-4619-F95C-A7061FB9F6BD}"/>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BDD40348-E424-4E2E-B39D-DABC3DB17EF7}" type="slidenum">
              <a:rPr lang="en-US" altLang="en-US" b="0">
                <a:solidFill>
                  <a:srgbClr val="0066CC"/>
                </a:solidFill>
              </a:rPr>
              <a:pPr eaLnBrk="1" hangingPunct="1"/>
              <a:t>44</a:t>
            </a:fld>
            <a:endParaRPr lang="en-US" altLang="en-US" b="0">
              <a:solidFill>
                <a:srgbClr val="0066CC"/>
              </a:solidFill>
            </a:endParaRPr>
          </a:p>
        </p:txBody>
      </p:sp>
      <p:sp>
        <p:nvSpPr>
          <p:cNvPr id="46084" name="Rectangle 2">
            <a:extLst>
              <a:ext uri="{FF2B5EF4-FFF2-40B4-BE49-F238E27FC236}">
                <a16:creationId xmlns:a16="http://schemas.microsoft.com/office/drawing/2014/main" id="{E1988A9D-8AEA-9DDD-5614-E3A712749C23}"/>
              </a:ext>
            </a:extLst>
          </p:cNvPr>
          <p:cNvSpPr>
            <a:spLocks noGrp="1" noChangeArrowheads="1"/>
          </p:cNvSpPr>
          <p:nvPr>
            <p:ph type="title"/>
          </p:nvPr>
        </p:nvSpPr>
        <p:spPr/>
        <p:txBody>
          <a:bodyPr/>
          <a:lstStyle/>
          <a:p>
            <a:pPr eaLnBrk="1" hangingPunct="1"/>
            <a:endParaRPr lang="en-US" altLang="en-US"/>
          </a:p>
        </p:txBody>
      </p:sp>
      <p:sp>
        <p:nvSpPr>
          <p:cNvPr id="46085" name="Rectangle 3">
            <a:extLst>
              <a:ext uri="{FF2B5EF4-FFF2-40B4-BE49-F238E27FC236}">
                <a16:creationId xmlns:a16="http://schemas.microsoft.com/office/drawing/2014/main" id="{2850B382-DB92-88C1-F464-8909D4516E62}"/>
              </a:ext>
            </a:extLst>
          </p:cNvPr>
          <p:cNvSpPr>
            <a:spLocks noGrp="1" noChangeArrowheads="1"/>
          </p:cNvSpPr>
          <p:nvPr>
            <p:ph type="body" idx="1"/>
          </p:nvPr>
        </p:nvSpPr>
        <p:spPr>
          <a:xfrm>
            <a:off x="533400" y="1371600"/>
            <a:ext cx="7924800" cy="5257800"/>
          </a:xfrm>
        </p:spPr>
        <p:txBody>
          <a:bodyPr/>
          <a:lstStyle/>
          <a:p>
            <a:pPr algn="ctr" eaLnBrk="1" hangingPunct="1">
              <a:lnSpc>
                <a:spcPct val="90000"/>
              </a:lnSpc>
              <a:buFontTx/>
              <a:buNone/>
            </a:pPr>
            <a:r>
              <a:rPr lang="en-US" altLang="en-US" sz="2800" i="1"/>
              <a:t>End of Lecture Slides </a:t>
            </a:r>
          </a:p>
          <a:p>
            <a:pPr algn="ctr" eaLnBrk="1" hangingPunct="1">
              <a:lnSpc>
                <a:spcPct val="90000"/>
              </a:lnSpc>
              <a:buFontTx/>
              <a:buNone/>
            </a:pPr>
            <a:r>
              <a:rPr lang="en-US" altLang="en-US" sz="2800" i="1"/>
              <a:t>for</a:t>
            </a:r>
          </a:p>
          <a:p>
            <a:pPr algn="ctr" eaLnBrk="1" hangingPunct="1">
              <a:lnSpc>
                <a:spcPct val="90000"/>
              </a:lnSpc>
              <a:buFontTx/>
              <a:buNone/>
            </a:pPr>
            <a:r>
              <a:rPr lang="en-US" altLang="en-US" sz="2800" i="1"/>
              <a:t>Oxygen Transport Proteins</a:t>
            </a:r>
          </a:p>
          <a:p>
            <a:pPr eaLnBrk="1" hangingPunct="1">
              <a:lnSpc>
                <a:spcPct val="90000"/>
              </a:lnSpc>
              <a:buFontTx/>
              <a:buNone/>
            </a:pPr>
            <a:endParaRPr lang="en-US" altLang="en-US" sz="2800" i="1"/>
          </a:p>
          <a:p>
            <a:pPr eaLnBrk="1" hangingPunct="1">
              <a:lnSpc>
                <a:spcPct val="90000"/>
              </a:lnSpc>
              <a:buFontTx/>
              <a:buNone/>
            </a:pPr>
            <a:endParaRPr lang="en-US" altLang="en-US" sz="2800" i="1"/>
          </a:p>
          <a:p>
            <a:pPr eaLnBrk="1" hangingPunct="1">
              <a:lnSpc>
                <a:spcPct val="90000"/>
              </a:lnSpc>
              <a:buFontTx/>
              <a:buNone/>
            </a:pPr>
            <a:endParaRPr lang="en-US" altLang="en-US" sz="2800" i="1"/>
          </a:p>
          <a:p>
            <a:pPr eaLnBrk="1" hangingPunct="1">
              <a:lnSpc>
                <a:spcPct val="90000"/>
              </a:lnSpc>
              <a:buFontTx/>
              <a:buNone/>
            </a:pPr>
            <a:endParaRPr lang="en-US" altLang="en-US" sz="2800" i="1"/>
          </a:p>
          <a:p>
            <a:pPr eaLnBrk="1" hangingPunct="1">
              <a:lnSpc>
                <a:spcPct val="90000"/>
              </a:lnSpc>
              <a:buFontTx/>
              <a:buNone/>
            </a:pPr>
            <a:endParaRPr lang="en-US" altLang="en-US" sz="2800" i="1"/>
          </a:p>
          <a:p>
            <a:pPr eaLnBrk="1" hangingPunct="1">
              <a:lnSpc>
                <a:spcPct val="90000"/>
              </a:lnSpc>
              <a:buFontTx/>
              <a:buNone/>
            </a:pPr>
            <a:endParaRPr lang="en-US" altLang="en-US" sz="2800" i="1"/>
          </a:p>
          <a:p>
            <a:pPr eaLnBrk="1" hangingPunct="1">
              <a:lnSpc>
                <a:spcPct val="90000"/>
              </a:lnSpc>
              <a:buFontTx/>
              <a:buNone/>
            </a:pPr>
            <a:endParaRPr lang="en-US" altLang="en-US" sz="2800" i="1"/>
          </a:p>
          <a:p>
            <a:pPr eaLnBrk="1" hangingPunct="1">
              <a:lnSpc>
                <a:spcPct val="90000"/>
              </a:lnSpc>
              <a:buFontTx/>
              <a:buNone/>
            </a:pPr>
            <a:r>
              <a:rPr lang="en-US" altLang="en-US" sz="1200" i="1"/>
              <a:t>Credits:  Most of the diagrams used in these slides were taken from Stryer, et.al, Biochemistry, 5</a:t>
            </a:r>
            <a:r>
              <a:rPr lang="en-US" altLang="en-US" sz="1200" i="1" baseline="30000"/>
              <a:t>th</a:t>
            </a:r>
            <a:r>
              <a:rPr lang="en-US" altLang="en-US" sz="1200" i="1"/>
              <a:t> Ed., Freeman Press, Chapter 10 (in our course textbook) and from prior editions of this work.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a:extLst>
              <a:ext uri="{FF2B5EF4-FFF2-40B4-BE49-F238E27FC236}">
                <a16:creationId xmlns:a16="http://schemas.microsoft.com/office/drawing/2014/main" id="{00E8AF39-1D8A-D857-93D6-26B9D8A7DF83}"/>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6147" name="Slide Number Placeholder 4">
            <a:extLst>
              <a:ext uri="{FF2B5EF4-FFF2-40B4-BE49-F238E27FC236}">
                <a16:creationId xmlns:a16="http://schemas.microsoft.com/office/drawing/2014/main" id="{DF03E0E2-3D07-EE40-7713-5AFE874BB7DE}"/>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6D0B1733-C5E4-4343-BE2F-0DF17F1F8FE6}" type="slidenum">
              <a:rPr lang="en-US" altLang="en-US" b="0">
                <a:solidFill>
                  <a:srgbClr val="0066CC"/>
                </a:solidFill>
              </a:rPr>
              <a:pPr eaLnBrk="1" hangingPunct="1"/>
              <a:t>5</a:t>
            </a:fld>
            <a:endParaRPr lang="en-US" altLang="en-US" b="0">
              <a:solidFill>
                <a:srgbClr val="0066CC"/>
              </a:solidFill>
            </a:endParaRPr>
          </a:p>
        </p:txBody>
      </p:sp>
      <p:sp>
        <p:nvSpPr>
          <p:cNvPr id="6148" name="Rectangle 2">
            <a:extLst>
              <a:ext uri="{FF2B5EF4-FFF2-40B4-BE49-F238E27FC236}">
                <a16:creationId xmlns:a16="http://schemas.microsoft.com/office/drawing/2014/main" id="{39893749-F91A-BEC9-860C-35AC5E8AE2A1}"/>
              </a:ext>
            </a:extLst>
          </p:cNvPr>
          <p:cNvSpPr>
            <a:spLocks noGrp="1" noChangeArrowheads="1"/>
          </p:cNvSpPr>
          <p:nvPr>
            <p:ph type="title"/>
          </p:nvPr>
        </p:nvSpPr>
        <p:spPr/>
        <p:txBody>
          <a:bodyPr/>
          <a:lstStyle/>
          <a:p>
            <a:pPr eaLnBrk="1" hangingPunct="1"/>
            <a:r>
              <a:rPr lang="en-US" altLang="en-US" sz="1600"/>
              <a:t>Myoglobin Structure</a:t>
            </a:r>
          </a:p>
        </p:txBody>
      </p:sp>
      <p:sp>
        <p:nvSpPr>
          <p:cNvPr id="6149" name="Text Box 3">
            <a:extLst>
              <a:ext uri="{FF2B5EF4-FFF2-40B4-BE49-F238E27FC236}">
                <a16:creationId xmlns:a16="http://schemas.microsoft.com/office/drawing/2014/main" id="{24A3825B-FAEC-3C22-8887-13C60B5BA89F}"/>
              </a:ext>
            </a:extLst>
          </p:cNvPr>
          <p:cNvSpPr txBox="1">
            <a:spLocks noChangeArrowheads="1"/>
          </p:cNvSpPr>
          <p:nvPr/>
        </p:nvSpPr>
        <p:spPr bwMode="auto">
          <a:xfrm>
            <a:off x="533400" y="533400"/>
            <a:ext cx="3200400" cy="407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dirty="0"/>
              <a:t>The heme group is held in place by hydrophobic interactions to the non-polar interior region of the protein.  It is not attached by any covalent linkages.  (In fact, it may be removed, leaving the “</a:t>
            </a:r>
            <a:r>
              <a:rPr lang="en-US" altLang="en-US" dirty="0">
                <a:solidFill>
                  <a:srgbClr val="0066CC"/>
                </a:solidFill>
              </a:rPr>
              <a:t>apoprotein</a:t>
            </a:r>
            <a:r>
              <a:rPr lang="en-US" altLang="en-US" dirty="0"/>
              <a:t>” behind.)</a:t>
            </a:r>
          </a:p>
          <a:p>
            <a:pPr eaLnBrk="1" hangingPunct="1">
              <a:spcBef>
                <a:spcPct val="50000"/>
              </a:spcBef>
            </a:pPr>
            <a:r>
              <a:rPr lang="en-US" altLang="en-US" dirty="0"/>
              <a:t>An iron ion fits perfectly into the center of the protoporphyrin, chelated by four nitrogen atoms of a </a:t>
            </a:r>
            <a:r>
              <a:rPr lang="en-US" altLang="en-US" dirty="0" err="1">
                <a:solidFill>
                  <a:srgbClr val="0066CC"/>
                </a:solidFill>
              </a:rPr>
              <a:t>tetrapyrole</a:t>
            </a:r>
            <a:r>
              <a:rPr lang="en-US" altLang="en-US" dirty="0"/>
              <a:t> ring </a:t>
            </a:r>
            <a:r>
              <a:rPr lang="en-US" altLang="en-US" dirty="0" err="1"/>
              <a:t>sytem</a:t>
            </a:r>
            <a:r>
              <a:rPr lang="en-US" altLang="en-US" dirty="0"/>
              <a:t>.</a:t>
            </a:r>
          </a:p>
        </p:txBody>
      </p:sp>
      <p:pic>
        <p:nvPicPr>
          <p:cNvPr id="6150" name="Picture 6">
            <a:extLst>
              <a:ext uri="{FF2B5EF4-FFF2-40B4-BE49-F238E27FC236}">
                <a16:creationId xmlns:a16="http://schemas.microsoft.com/office/drawing/2014/main" id="{A54BA110-E9F9-2571-A507-E37C26FFA78A}"/>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191000" y="533400"/>
            <a:ext cx="4102100"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a:extLst>
              <a:ext uri="{FF2B5EF4-FFF2-40B4-BE49-F238E27FC236}">
                <a16:creationId xmlns:a16="http://schemas.microsoft.com/office/drawing/2014/main" id="{3E71209D-F895-937F-8605-3F1B909C8382}"/>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7171" name="Slide Number Placeholder 4">
            <a:extLst>
              <a:ext uri="{FF2B5EF4-FFF2-40B4-BE49-F238E27FC236}">
                <a16:creationId xmlns:a16="http://schemas.microsoft.com/office/drawing/2014/main" id="{6D456851-8889-8143-B526-A63984A43C21}"/>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C78AE2AC-E8DD-41F9-ADF7-4E44D76D762E}" type="slidenum">
              <a:rPr lang="en-US" altLang="en-US" b="0">
                <a:solidFill>
                  <a:srgbClr val="0066CC"/>
                </a:solidFill>
              </a:rPr>
              <a:pPr eaLnBrk="1" hangingPunct="1"/>
              <a:t>6</a:t>
            </a:fld>
            <a:endParaRPr lang="en-US" altLang="en-US" b="0">
              <a:solidFill>
                <a:srgbClr val="0066CC"/>
              </a:solidFill>
            </a:endParaRPr>
          </a:p>
        </p:txBody>
      </p:sp>
      <p:sp>
        <p:nvSpPr>
          <p:cNvPr id="7172" name="Rectangle 4">
            <a:extLst>
              <a:ext uri="{FF2B5EF4-FFF2-40B4-BE49-F238E27FC236}">
                <a16:creationId xmlns:a16="http://schemas.microsoft.com/office/drawing/2014/main" id="{FA72FC09-5BFB-E2A1-B4EE-62952685BC4E}"/>
              </a:ext>
            </a:extLst>
          </p:cNvPr>
          <p:cNvSpPr>
            <a:spLocks noGrp="1" noChangeArrowheads="1"/>
          </p:cNvSpPr>
          <p:nvPr>
            <p:ph type="title"/>
          </p:nvPr>
        </p:nvSpPr>
        <p:spPr/>
        <p:txBody>
          <a:bodyPr/>
          <a:lstStyle/>
          <a:p>
            <a:pPr eaLnBrk="1" hangingPunct="1"/>
            <a:r>
              <a:rPr lang="en-US" altLang="en-US" sz="1600"/>
              <a:t>Myoglobin Structure</a:t>
            </a:r>
          </a:p>
        </p:txBody>
      </p:sp>
      <p:graphicFrame>
        <p:nvGraphicFramePr>
          <p:cNvPr id="7173" name="Object 3">
            <a:extLst>
              <a:ext uri="{FF2B5EF4-FFF2-40B4-BE49-F238E27FC236}">
                <a16:creationId xmlns:a16="http://schemas.microsoft.com/office/drawing/2014/main" id="{498AE849-C222-A228-4C2E-5C94E0116716}"/>
              </a:ext>
            </a:extLst>
          </p:cNvPr>
          <p:cNvGraphicFramePr>
            <a:graphicFrameLocks noChangeAspect="1"/>
          </p:cNvGraphicFramePr>
          <p:nvPr>
            <p:ph idx="1"/>
          </p:nvPr>
        </p:nvGraphicFramePr>
        <p:xfrm>
          <a:off x="3200400" y="762000"/>
          <a:ext cx="5478463" cy="5638800"/>
        </p:xfrm>
        <a:graphic>
          <a:graphicData uri="http://schemas.openxmlformats.org/presentationml/2006/ole">
            <mc:AlternateContent xmlns:mc="http://schemas.openxmlformats.org/markup-compatibility/2006">
              <mc:Choice xmlns:v="urn:schemas-microsoft-com:vml" Requires="v">
                <p:oleObj name="Bitmap Image" r:id="rId2" imgW="4877481" imgH="5020376" progId="Paint.Picture">
                  <p:embed/>
                </p:oleObj>
              </mc:Choice>
              <mc:Fallback>
                <p:oleObj name="Bitmap Image" r:id="rId2" imgW="4877481" imgH="5020376"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762000"/>
                        <a:ext cx="5478463"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4" name="Text Box 6">
            <a:extLst>
              <a:ext uri="{FF2B5EF4-FFF2-40B4-BE49-F238E27FC236}">
                <a16:creationId xmlns:a16="http://schemas.microsoft.com/office/drawing/2014/main" id="{6049744E-9D1D-6214-4285-43451742A154}"/>
              </a:ext>
            </a:extLst>
          </p:cNvPr>
          <p:cNvSpPr txBox="1">
            <a:spLocks noChangeArrowheads="1"/>
          </p:cNvSpPr>
          <p:nvPr/>
        </p:nvSpPr>
        <p:spPr bwMode="auto">
          <a:xfrm>
            <a:off x="152400" y="762000"/>
            <a:ext cx="2895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000" dirty="0"/>
              <a:t>Since iron ions are hexadentate, each has </a:t>
            </a:r>
            <a:r>
              <a:rPr lang="en-US" altLang="en-US" sz="2000" dirty="0">
                <a:solidFill>
                  <a:srgbClr val="0000FF"/>
                </a:solidFill>
              </a:rPr>
              <a:t>six coordination sites</a:t>
            </a:r>
            <a:r>
              <a:rPr lang="en-US" altLang="en-US" sz="2000" dirty="0"/>
              <a:t>.  One of these two other sites forms a coordinate covalent bond to a nitrogen atom in histidine F8 (proximal).  Another histidine E7 (distal) is close to the sixth coordination position.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8194" name="Footer Placeholder 4">
            <a:extLst>
              <a:ext uri="{FF2B5EF4-FFF2-40B4-BE49-F238E27FC236}">
                <a16:creationId xmlns:a16="http://schemas.microsoft.com/office/drawing/2014/main" id="{F4AFB4F6-F842-101F-21DB-F261BD385372}"/>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8195" name="Slide Number Placeholder 5">
            <a:extLst>
              <a:ext uri="{FF2B5EF4-FFF2-40B4-BE49-F238E27FC236}">
                <a16:creationId xmlns:a16="http://schemas.microsoft.com/office/drawing/2014/main" id="{C880CBAB-8052-2E52-3501-5777D3EB4F7E}"/>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3008FD61-D4F8-4966-9014-142BFAC57A16}" type="slidenum">
              <a:rPr lang="en-US" altLang="en-US" b="0">
                <a:solidFill>
                  <a:srgbClr val="0066CC"/>
                </a:solidFill>
              </a:rPr>
              <a:pPr eaLnBrk="1" hangingPunct="1"/>
              <a:t>7</a:t>
            </a:fld>
            <a:endParaRPr lang="en-US" altLang="en-US" b="0">
              <a:solidFill>
                <a:srgbClr val="0066CC"/>
              </a:solidFill>
            </a:endParaRPr>
          </a:p>
        </p:txBody>
      </p:sp>
      <p:sp>
        <p:nvSpPr>
          <p:cNvPr id="8196" name="Rectangle 2">
            <a:extLst>
              <a:ext uri="{FF2B5EF4-FFF2-40B4-BE49-F238E27FC236}">
                <a16:creationId xmlns:a16="http://schemas.microsoft.com/office/drawing/2014/main" id="{376314AA-7000-9367-F2A8-F2F1696C0CC8}"/>
              </a:ext>
            </a:extLst>
          </p:cNvPr>
          <p:cNvSpPr>
            <a:spLocks noGrp="1" noChangeArrowheads="1"/>
          </p:cNvSpPr>
          <p:nvPr>
            <p:ph type="title"/>
          </p:nvPr>
        </p:nvSpPr>
        <p:spPr/>
        <p:txBody>
          <a:bodyPr/>
          <a:lstStyle/>
          <a:p>
            <a:pPr eaLnBrk="1" hangingPunct="1"/>
            <a:r>
              <a:rPr lang="en-US" altLang="en-US" sz="1600"/>
              <a:t>Myoglobin Structure</a:t>
            </a:r>
          </a:p>
        </p:txBody>
      </p:sp>
      <p:sp>
        <p:nvSpPr>
          <p:cNvPr id="8197" name="Rectangle 3">
            <a:extLst>
              <a:ext uri="{FF2B5EF4-FFF2-40B4-BE49-F238E27FC236}">
                <a16:creationId xmlns:a16="http://schemas.microsoft.com/office/drawing/2014/main" id="{CE63D5F2-A397-A3D5-98F8-8D76C615F96B}"/>
              </a:ext>
            </a:extLst>
          </p:cNvPr>
          <p:cNvSpPr>
            <a:spLocks noGrp="1" noChangeArrowheads="1"/>
          </p:cNvSpPr>
          <p:nvPr>
            <p:ph type="body" sz="half" idx="1"/>
          </p:nvPr>
        </p:nvSpPr>
        <p:spPr>
          <a:xfrm>
            <a:off x="457200" y="381000"/>
            <a:ext cx="8001000" cy="3276600"/>
          </a:xfrm>
        </p:spPr>
        <p:txBody>
          <a:bodyPr/>
          <a:lstStyle/>
          <a:p>
            <a:pPr eaLnBrk="1" hangingPunct="1">
              <a:spcBef>
                <a:spcPct val="50000"/>
              </a:spcBef>
              <a:buFontTx/>
              <a:buNone/>
            </a:pPr>
            <a:r>
              <a:rPr lang="en-US" altLang="en-US" sz="1800" b="1"/>
              <a:t>	 The iron ion is the binding site for oxygen molecules. The iron ion often converts between the free Fe</a:t>
            </a:r>
            <a:r>
              <a:rPr lang="en-US" altLang="en-US" sz="1800" b="1" baseline="30000"/>
              <a:t>2+</a:t>
            </a:r>
            <a:r>
              <a:rPr lang="en-US" altLang="en-US" sz="1800" b="1"/>
              <a:t> (ferrous ion) state and the bound Fe</a:t>
            </a:r>
            <a:r>
              <a:rPr lang="en-US" altLang="en-US" sz="1800" b="1" baseline="30000"/>
              <a:t>3+</a:t>
            </a:r>
            <a:r>
              <a:rPr lang="en-US" altLang="en-US" sz="1800" b="1"/>
              <a:t> (ferric ion) state.  </a:t>
            </a:r>
          </a:p>
          <a:p>
            <a:pPr eaLnBrk="1" hangingPunct="1">
              <a:spcBef>
                <a:spcPct val="50000"/>
              </a:spcBef>
              <a:buFontTx/>
              <a:buNone/>
            </a:pPr>
            <a:r>
              <a:rPr lang="en-US" altLang="en-US" sz="1800" b="1"/>
              <a:t>	In the unbound state, the iron atom is slightly proximal (above) the plane of the protoporphyrin.  As oxygen binds to the distal side of the ring, it pulls the iron atom about 0.2 angstrom closer to the plane of the ring.</a:t>
            </a:r>
          </a:p>
          <a:p>
            <a:pPr eaLnBrk="1" hangingPunct="1">
              <a:spcBef>
                <a:spcPct val="50000"/>
              </a:spcBef>
              <a:buFontTx/>
              <a:buNone/>
            </a:pPr>
            <a:r>
              <a:rPr lang="en-US" altLang="en-US" sz="1800" b="1"/>
              <a:t>	Although this distance is small, the movement is amplified, causing significant shifts throughout the teritary structure of the protein.</a:t>
            </a:r>
            <a:endParaRPr lang="en-US" altLang="en-US" sz="3600"/>
          </a:p>
        </p:txBody>
      </p:sp>
      <p:pic>
        <p:nvPicPr>
          <p:cNvPr id="8198" name="Picture 4">
            <a:extLst>
              <a:ext uri="{FF2B5EF4-FFF2-40B4-BE49-F238E27FC236}">
                <a16:creationId xmlns:a16="http://schemas.microsoft.com/office/drawing/2014/main" id="{9D93DBF3-3CFF-FC3E-C84E-F62659955255}"/>
              </a:ext>
            </a:extLst>
          </p:cNvPr>
          <p:cNvPicPr>
            <a:picLocks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66800" y="3200400"/>
            <a:ext cx="7086600" cy="3381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a:extLst>
              <a:ext uri="{FF2B5EF4-FFF2-40B4-BE49-F238E27FC236}">
                <a16:creationId xmlns:a16="http://schemas.microsoft.com/office/drawing/2014/main" id="{44D7D789-C547-7D1E-72C5-A31C21D83263}"/>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9219" name="Slide Number Placeholder 4">
            <a:extLst>
              <a:ext uri="{FF2B5EF4-FFF2-40B4-BE49-F238E27FC236}">
                <a16:creationId xmlns:a16="http://schemas.microsoft.com/office/drawing/2014/main" id="{AC9FFB39-BCF9-82D5-88B8-C44AC2844173}"/>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5FD045F0-8C03-4F7B-B8E6-85DD943137B5}" type="slidenum">
              <a:rPr lang="en-US" altLang="en-US" b="0">
                <a:solidFill>
                  <a:srgbClr val="0066CC"/>
                </a:solidFill>
              </a:rPr>
              <a:pPr eaLnBrk="1" hangingPunct="1"/>
              <a:t>8</a:t>
            </a:fld>
            <a:endParaRPr lang="en-US" altLang="en-US" b="0">
              <a:solidFill>
                <a:srgbClr val="0066CC"/>
              </a:solidFill>
            </a:endParaRPr>
          </a:p>
        </p:txBody>
      </p:sp>
      <p:sp>
        <p:nvSpPr>
          <p:cNvPr id="9220" name="Rectangle 2">
            <a:extLst>
              <a:ext uri="{FF2B5EF4-FFF2-40B4-BE49-F238E27FC236}">
                <a16:creationId xmlns:a16="http://schemas.microsoft.com/office/drawing/2014/main" id="{FD9BFCE1-A3D3-B41B-F96E-777DBA1B65B3}"/>
              </a:ext>
            </a:extLst>
          </p:cNvPr>
          <p:cNvSpPr>
            <a:spLocks noGrp="1" noChangeArrowheads="1"/>
          </p:cNvSpPr>
          <p:nvPr>
            <p:ph type="title"/>
          </p:nvPr>
        </p:nvSpPr>
        <p:spPr/>
        <p:txBody>
          <a:bodyPr/>
          <a:lstStyle/>
          <a:p>
            <a:pPr eaLnBrk="1" hangingPunct="1"/>
            <a:r>
              <a:rPr lang="en-US" altLang="en-US" sz="1600"/>
              <a:t>Myoglobin Structure</a:t>
            </a:r>
          </a:p>
        </p:txBody>
      </p:sp>
      <p:sp>
        <p:nvSpPr>
          <p:cNvPr id="9221" name="Rectangle 3">
            <a:extLst>
              <a:ext uri="{FF2B5EF4-FFF2-40B4-BE49-F238E27FC236}">
                <a16:creationId xmlns:a16="http://schemas.microsoft.com/office/drawing/2014/main" id="{9A491697-FCB6-2510-102D-FDAA7A89BCA9}"/>
              </a:ext>
            </a:extLst>
          </p:cNvPr>
          <p:cNvSpPr>
            <a:spLocks noGrp="1" noChangeArrowheads="1"/>
          </p:cNvSpPr>
          <p:nvPr>
            <p:ph type="body" idx="1"/>
          </p:nvPr>
        </p:nvSpPr>
        <p:spPr/>
        <p:txBody>
          <a:bodyPr/>
          <a:lstStyle/>
          <a:p>
            <a:pPr eaLnBrk="1" hangingPunct="1">
              <a:spcBef>
                <a:spcPct val="50000"/>
              </a:spcBef>
              <a:buFontTx/>
              <a:buNone/>
            </a:pPr>
            <a:r>
              <a:rPr lang="en-US" altLang="en-US" sz="2400" b="1"/>
              <a:t>	The position of the distal histidine (E7) prevents O</a:t>
            </a:r>
            <a:r>
              <a:rPr lang="en-US" altLang="en-US" sz="2400" b="1" baseline="-25000"/>
              <a:t>2 </a:t>
            </a:r>
            <a:r>
              <a:rPr lang="en-US" altLang="en-US" sz="2400" b="1"/>
              <a:t>from binding too strongly to the iron atom.</a:t>
            </a:r>
          </a:p>
          <a:p>
            <a:pPr eaLnBrk="1" hangingPunct="1">
              <a:spcBef>
                <a:spcPct val="50000"/>
              </a:spcBef>
              <a:buFontTx/>
              <a:buNone/>
            </a:pPr>
            <a:r>
              <a:rPr lang="en-US" altLang="en-US" sz="2400" b="1"/>
              <a:t>	Maximal binding strength is achieved when the three atoms [Fe-O=O] form a linear sequence.  However, the distal histidine prevents this from occurring, and the diatomic oxygen binds in a “bent” configuration.</a:t>
            </a:r>
          </a:p>
          <a:p>
            <a:pPr eaLnBrk="1" hangingPunct="1">
              <a:spcBef>
                <a:spcPct val="50000"/>
              </a:spcBef>
              <a:buFontTx/>
              <a:buNone/>
            </a:pPr>
            <a:r>
              <a:rPr lang="en-US" altLang="en-US" sz="2400" b="1"/>
              <a:t>	Carbon monoxide also binds to the iron atom in myoglobin.  In fact, it will displace oxygen and form a much tighter bond than oxygen, due to its more polar bond.</a:t>
            </a:r>
          </a:p>
          <a:p>
            <a:pPr eaLnBrk="1" hangingPunct="1">
              <a:spcBef>
                <a:spcPct val="50000"/>
              </a:spcBef>
              <a:buFontTx/>
              <a:buNone/>
            </a:pPr>
            <a:r>
              <a:rPr lang="en-US" altLang="en-US" sz="2400" b="1"/>
              <a:t>	Even low concentrations of CO can displace O</a:t>
            </a:r>
            <a:r>
              <a:rPr lang="en-US" altLang="en-US" sz="2400" b="1" baseline="-25000"/>
              <a:t>2</a:t>
            </a:r>
            <a:r>
              <a:rPr lang="en-US" altLang="en-US" sz="2400" b="1"/>
              <a:t>.  This explains how even low concentrations of CO can cause asphyxiation in the presence of O</a:t>
            </a:r>
            <a:r>
              <a:rPr lang="en-US" altLang="en-US" sz="2400" b="1" baseline="-25000"/>
              <a:t>2</a:t>
            </a:r>
            <a:r>
              <a:rPr lang="en-US" altLang="en-US" sz="2400" b="1"/>
              <a:t>! </a:t>
            </a:r>
            <a:endParaRPr lang="en-US" altLang="en-US" baseline="-25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B0F0"/>
            </a:gs>
            <a:gs pos="100000">
              <a:srgbClr val="FFB9B9"/>
            </a:gs>
          </a:gsLst>
          <a:lin ang="2700000" scaled="1"/>
        </a:gradFill>
        <a:effectLst/>
      </p:bgPr>
    </p:bg>
    <p:spTree>
      <p:nvGrpSpPr>
        <p:cNvPr id="1" name=""/>
        <p:cNvGrpSpPr/>
        <p:nvPr/>
      </p:nvGrpSpPr>
      <p:grpSpPr>
        <a:xfrm>
          <a:off x="0" y="0"/>
          <a:ext cx="0" cy="0"/>
          <a:chOff x="0" y="0"/>
          <a:chExt cx="0" cy="0"/>
        </a:xfrm>
      </p:grpSpPr>
      <p:sp>
        <p:nvSpPr>
          <p:cNvPr id="10242" name="Footer Placeholder 4">
            <a:extLst>
              <a:ext uri="{FF2B5EF4-FFF2-40B4-BE49-F238E27FC236}">
                <a16:creationId xmlns:a16="http://schemas.microsoft.com/office/drawing/2014/main" id="{C4B2B5F3-3381-FF27-0836-40B623E54130}"/>
              </a:ext>
            </a:extLst>
          </p:cNvPr>
          <p:cNvSpPr>
            <a:spLocks noGrp="1"/>
          </p:cNvSpPr>
          <p:nvPr>
            <p:ph type="ftr" sz="quarter" idx="10"/>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r>
              <a:rPr lang="en-US" altLang="en-US" b="0">
                <a:solidFill>
                  <a:srgbClr val="0066CC"/>
                </a:solidFill>
              </a:rPr>
              <a:t>Biochemistry 3070 – Oxygen Transport Proteins</a:t>
            </a:r>
          </a:p>
        </p:txBody>
      </p:sp>
      <p:sp>
        <p:nvSpPr>
          <p:cNvPr id="10243" name="Slide Number Placeholder 5">
            <a:extLst>
              <a:ext uri="{FF2B5EF4-FFF2-40B4-BE49-F238E27FC236}">
                <a16:creationId xmlns:a16="http://schemas.microsoft.com/office/drawing/2014/main" id="{057D3C91-702B-824A-4FA0-3B13B92F7C22}"/>
              </a:ext>
            </a:extLst>
          </p:cNvPr>
          <p:cNvSpPr>
            <a:spLocks noGrp="1"/>
          </p:cNvSpPr>
          <p:nvPr>
            <p:ph type="sldNum" sz="quarter" idx="11"/>
          </p:nvPr>
        </p:nvSpPr>
        <p:spPr>
          <a:noFill/>
        </p:spPr>
        <p:txBody>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fld id="{69526884-4CD9-40BB-9454-900A185B0E4B}" type="slidenum">
              <a:rPr lang="en-US" altLang="en-US" b="0">
                <a:solidFill>
                  <a:srgbClr val="0066CC"/>
                </a:solidFill>
              </a:rPr>
              <a:pPr eaLnBrk="1" hangingPunct="1"/>
              <a:t>9</a:t>
            </a:fld>
            <a:endParaRPr lang="en-US" altLang="en-US" b="0">
              <a:solidFill>
                <a:srgbClr val="0066CC"/>
              </a:solidFill>
            </a:endParaRPr>
          </a:p>
        </p:txBody>
      </p:sp>
      <p:sp>
        <p:nvSpPr>
          <p:cNvPr id="10244" name="Rectangle 2">
            <a:extLst>
              <a:ext uri="{FF2B5EF4-FFF2-40B4-BE49-F238E27FC236}">
                <a16:creationId xmlns:a16="http://schemas.microsoft.com/office/drawing/2014/main" id="{27DEC08B-CF4D-5263-2A5D-A6A49B8DEDD6}"/>
              </a:ext>
            </a:extLst>
          </p:cNvPr>
          <p:cNvSpPr>
            <a:spLocks noGrp="1" noChangeArrowheads="1"/>
          </p:cNvSpPr>
          <p:nvPr>
            <p:ph type="title"/>
          </p:nvPr>
        </p:nvSpPr>
        <p:spPr/>
        <p:txBody>
          <a:bodyPr/>
          <a:lstStyle/>
          <a:p>
            <a:pPr eaLnBrk="1" hangingPunct="1"/>
            <a:r>
              <a:rPr lang="en-US" altLang="en-US" sz="1600"/>
              <a:t>Myoglobin Structure</a:t>
            </a:r>
          </a:p>
        </p:txBody>
      </p:sp>
      <p:sp>
        <p:nvSpPr>
          <p:cNvPr id="10245" name="Rectangle 3">
            <a:extLst>
              <a:ext uri="{FF2B5EF4-FFF2-40B4-BE49-F238E27FC236}">
                <a16:creationId xmlns:a16="http://schemas.microsoft.com/office/drawing/2014/main" id="{C01BA567-EBC4-4189-48A9-B4E6E6BE45FA}"/>
              </a:ext>
            </a:extLst>
          </p:cNvPr>
          <p:cNvSpPr>
            <a:spLocks noGrp="1" noChangeArrowheads="1"/>
          </p:cNvSpPr>
          <p:nvPr>
            <p:ph type="body" sz="half" idx="1"/>
          </p:nvPr>
        </p:nvSpPr>
        <p:spPr>
          <a:xfrm>
            <a:off x="457200" y="533400"/>
            <a:ext cx="7924800" cy="1295400"/>
          </a:xfrm>
        </p:spPr>
        <p:txBody>
          <a:bodyPr/>
          <a:lstStyle/>
          <a:p>
            <a:pPr eaLnBrk="1" hangingPunct="1">
              <a:buFontTx/>
              <a:buNone/>
            </a:pPr>
            <a:r>
              <a:rPr lang="en-US" altLang="en-US" sz="2800"/>
              <a:t>	</a:t>
            </a:r>
            <a:r>
              <a:rPr lang="en-US" altLang="en-US" sz="2400"/>
              <a:t>Fortunately, CO also binds in a “bent” configuration.  This weakens the attraction, such that eventually the CO will dissociate over time, allowing recovery.</a:t>
            </a:r>
          </a:p>
          <a:p>
            <a:pPr eaLnBrk="1" hangingPunct="1"/>
            <a:endParaRPr lang="en-US" altLang="en-US" sz="2400"/>
          </a:p>
        </p:txBody>
      </p:sp>
      <p:graphicFrame>
        <p:nvGraphicFramePr>
          <p:cNvPr id="10246" name="Object 4">
            <a:extLst>
              <a:ext uri="{FF2B5EF4-FFF2-40B4-BE49-F238E27FC236}">
                <a16:creationId xmlns:a16="http://schemas.microsoft.com/office/drawing/2014/main" id="{C259176C-C5B1-EF88-18F9-231B26E72286}"/>
              </a:ext>
            </a:extLst>
          </p:cNvPr>
          <p:cNvGraphicFramePr>
            <a:graphicFrameLocks noChangeAspect="1"/>
          </p:cNvGraphicFramePr>
          <p:nvPr>
            <p:ph sz="half" idx="2"/>
          </p:nvPr>
        </p:nvGraphicFramePr>
        <p:xfrm>
          <a:off x="1371600" y="1828800"/>
          <a:ext cx="6629400" cy="4781550"/>
        </p:xfrm>
        <a:graphic>
          <a:graphicData uri="http://schemas.openxmlformats.org/presentationml/2006/ole">
            <mc:AlternateContent xmlns:mc="http://schemas.openxmlformats.org/markup-compatibility/2006">
              <mc:Choice xmlns:v="urn:schemas-microsoft-com:vml" Requires="v">
                <p:oleObj name="Bitmap Image" r:id="rId2" imgW="4342857" imgH="3134162" progId="Paint.Picture">
                  <p:embed/>
                </p:oleObj>
              </mc:Choice>
              <mc:Fallback>
                <p:oleObj name="Bitmap Image" r:id="rId2" imgW="4342857" imgH="3134162" progId="Paint.Picture">
                  <p:embed/>
                  <p:pic>
                    <p:nvPicPr>
                      <p:cNvPr id="0"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66294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3581</TotalTime>
  <Words>2771</Words>
  <Application>Microsoft Office PowerPoint</Application>
  <PresentationFormat>On-screen Show (4:3)</PresentationFormat>
  <Paragraphs>302</Paragraphs>
  <Slides>44</Slides>
  <Notes>1</Notes>
  <HiddenSlides>0</HiddenSlides>
  <MMClips>0</MMClips>
  <ScaleCrop>false</ScaleCrop>
  <HeadingPairs>
    <vt:vector size="8" baseType="variant">
      <vt:variant>
        <vt:lpstr>Fonts Used</vt:lpstr>
      </vt:variant>
      <vt:variant>
        <vt:i4>1</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8" baseType="lpstr">
      <vt:lpstr>Arial</vt:lpstr>
      <vt:lpstr>Default Design</vt:lpstr>
      <vt:lpstr>Bitmap Image</vt:lpstr>
      <vt:lpstr>Microsoft Excel Chart</vt:lpstr>
      <vt:lpstr>Oxygen Transport Proteins: Myoglobin &amp; Hemoglobin Chapter 3, Berg 10th ed.</vt:lpstr>
      <vt:lpstr>Myoglobin</vt:lpstr>
      <vt:lpstr>Myoglobin Structure</vt:lpstr>
      <vt:lpstr>Myoglobin Structure</vt:lpstr>
      <vt:lpstr>Myoglobin Structure</vt:lpstr>
      <vt:lpstr>Myoglobin Structure</vt:lpstr>
      <vt:lpstr>Myoglobin Structure</vt:lpstr>
      <vt:lpstr>Myoglobin Structure</vt:lpstr>
      <vt:lpstr>Myoglobin Structure</vt:lpstr>
      <vt:lpstr>Hemoglobin</vt:lpstr>
      <vt:lpstr>Hemoglobin – Tetrameric Structure</vt:lpstr>
      <vt:lpstr>Hemoglobin – Tetrameric Structure</vt:lpstr>
      <vt:lpstr>Hemoglobin – Tetrameric Structure</vt:lpstr>
      <vt:lpstr>Hemoglobin -  Oxygen Transport</vt:lpstr>
      <vt:lpstr>Hemoglobin -  Oxygen Transport</vt:lpstr>
      <vt:lpstr>Hemoglobin -  Oxygen Transport</vt:lpstr>
      <vt:lpstr>Oxygen Binding:  Myoglobin vs. Hemoglobin</vt:lpstr>
      <vt:lpstr>Oxygen Binding:  Myoglobin vs. Hemoglobin</vt:lpstr>
      <vt:lpstr>Hemoglobin – Oxygen Transport</vt:lpstr>
      <vt:lpstr>Hemoglobin – Oxygen Transport</vt:lpstr>
      <vt:lpstr>Hemoglobin – Oxygen Transport</vt:lpstr>
      <vt:lpstr>Myoglobin – Oxygen Transport</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Oxygen Binding “Cooperativity”</vt:lpstr>
      <vt:lpstr>Hemoglobin -  Carbon Dioxide Transport</vt:lpstr>
      <vt:lpstr>Hemoglobin – Oxygen Binding “Cooperativity”</vt:lpstr>
      <vt:lpstr>Hemoglobin – Oxygen Binding “Cooperativity”</vt:lpstr>
      <vt:lpstr>Hemoglobin – Sickle Cell Anemia</vt:lpstr>
      <vt:lpstr>Hemoglobin – Sickle Cell Anemia</vt:lpstr>
      <vt:lpstr>Hemoglobin – Sickle Cell Anemia</vt:lpstr>
      <vt:lpstr>Hemoglobin – Sickle Cell Anemia</vt:lpstr>
      <vt:lpstr>Hemoglobin – Sickle Cell Anemia</vt:lpstr>
      <vt:lpstr>PowerPoint Presentation</vt:lpstr>
    </vt:vector>
  </TitlesOfParts>
  <Company>Weber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ewalker</dc:creator>
  <cp:lastModifiedBy>Owner</cp:lastModifiedBy>
  <cp:revision>246</cp:revision>
  <dcterms:created xsi:type="dcterms:W3CDTF">2004-08-30T17:27:51Z</dcterms:created>
  <dcterms:modified xsi:type="dcterms:W3CDTF">2026-01-01T18:12:29Z</dcterms:modified>
</cp:coreProperties>
</file>