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53"/>
  </p:notesMasterIdLst>
  <p:handoutMasterIdLst>
    <p:handoutMasterId r:id="rId54"/>
  </p:handoutMasterIdLst>
  <p:sldIdLst>
    <p:sldId id="257" r:id="rId2"/>
    <p:sldId id="311" r:id="rId3"/>
    <p:sldId id="312" r:id="rId4"/>
    <p:sldId id="313" r:id="rId5"/>
    <p:sldId id="315" r:id="rId6"/>
    <p:sldId id="316" r:id="rId7"/>
    <p:sldId id="317" r:id="rId8"/>
    <p:sldId id="318" r:id="rId9"/>
    <p:sldId id="319" r:id="rId10"/>
    <p:sldId id="320" r:id="rId11"/>
    <p:sldId id="321" r:id="rId12"/>
    <p:sldId id="322" r:id="rId13"/>
    <p:sldId id="323" r:id="rId14"/>
    <p:sldId id="324" r:id="rId15"/>
    <p:sldId id="325" r:id="rId16"/>
    <p:sldId id="326" r:id="rId17"/>
    <p:sldId id="327" r:id="rId18"/>
    <p:sldId id="333" r:id="rId19"/>
    <p:sldId id="334" r:id="rId20"/>
    <p:sldId id="342" r:id="rId21"/>
    <p:sldId id="328" r:id="rId22"/>
    <p:sldId id="314" r:id="rId23"/>
    <p:sldId id="329" r:id="rId24"/>
    <p:sldId id="332" r:id="rId25"/>
    <p:sldId id="330" r:id="rId26"/>
    <p:sldId id="331" r:id="rId27"/>
    <p:sldId id="351" r:id="rId28"/>
    <p:sldId id="352" r:id="rId29"/>
    <p:sldId id="343" r:id="rId30"/>
    <p:sldId id="344" r:id="rId31"/>
    <p:sldId id="359" r:id="rId32"/>
    <p:sldId id="335" r:id="rId33"/>
    <p:sldId id="353" r:id="rId34"/>
    <p:sldId id="354" r:id="rId35"/>
    <p:sldId id="355" r:id="rId36"/>
    <p:sldId id="356" r:id="rId37"/>
    <p:sldId id="360" r:id="rId38"/>
    <p:sldId id="357" r:id="rId39"/>
    <p:sldId id="345" r:id="rId40"/>
    <p:sldId id="346" r:id="rId41"/>
    <p:sldId id="361" r:id="rId42"/>
    <p:sldId id="347" r:id="rId43"/>
    <p:sldId id="348" r:id="rId44"/>
    <p:sldId id="349" r:id="rId45"/>
    <p:sldId id="350" r:id="rId46"/>
    <p:sldId id="337" r:id="rId47"/>
    <p:sldId id="338" r:id="rId48"/>
    <p:sldId id="358" r:id="rId49"/>
    <p:sldId id="339" r:id="rId50"/>
    <p:sldId id="340" r:id="rId51"/>
    <p:sldId id="310" r:id="rId52"/>
  </p:sldIdLst>
  <p:sldSz cx="9144000" cy="6858000" type="screen4x3"/>
  <p:notesSz cx="6858000" cy="9296400"/>
  <p:defaultTex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8BEEC"/>
    <a:srgbClr val="FFFF85"/>
    <a:srgbClr val="FF9900"/>
    <a:srgbClr val="000099"/>
    <a:srgbClr val="0033CC"/>
    <a:srgbClr val="CC0066"/>
    <a:srgbClr val="FF0000"/>
    <a:srgbClr val="4BFDA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66" autoAdjust="0"/>
    <p:restoredTop sz="94693" autoAdjust="0"/>
  </p:normalViewPr>
  <p:slideViewPr>
    <p:cSldViewPr>
      <p:cViewPr varScale="1">
        <p:scale>
          <a:sx n="94" d="100"/>
          <a:sy n="94" d="100"/>
        </p:scale>
        <p:origin x="1362" y="84"/>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9D6F5B5B-95D4-4898-EB21-816D0F9C9086}"/>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r>
              <a:rPr lang="en-US" altLang="en-US"/>
              <a:t>Biochem 3070 - Citric Acid Cycle -  EWalker</a:t>
            </a:r>
          </a:p>
        </p:txBody>
      </p:sp>
      <p:sp>
        <p:nvSpPr>
          <p:cNvPr id="291843" name="Rectangle 3">
            <a:extLst>
              <a:ext uri="{FF2B5EF4-FFF2-40B4-BE49-F238E27FC236}">
                <a16:creationId xmlns:a16="http://schemas.microsoft.com/office/drawing/2014/main" id="{0B967276-7C35-0E48-75D5-796184492D7B}"/>
              </a:ext>
            </a:extLst>
          </p:cNvPr>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fld id="{8023F34D-6A73-4117-900C-6F3A5BBD94B0}" type="datetime1">
              <a:rPr lang="en-US" altLang="en-US"/>
              <a:pPr/>
              <a:t>3/3/2026</a:t>
            </a:fld>
            <a:endParaRPr lang="en-US" altLang="en-US"/>
          </a:p>
        </p:txBody>
      </p:sp>
      <p:sp>
        <p:nvSpPr>
          <p:cNvPr id="291844" name="Rectangle 4">
            <a:extLst>
              <a:ext uri="{FF2B5EF4-FFF2-40B4-BE49-F238E27FC236}">
                <a16:creationId xmlns:a16="http://schemas.microsoft.com/office/drawing/2014/main" id="{958019E9-D751-22F4-7FEA-7393C765295D}"/>
              </a:ext>
            </a:extLst>
          </p:cNvPr>
          <p:cNvSpPr>
            <a:spLocks noGrp="1" noChangeArrowheads="1"/>
          </p:cNvSpPr>
          <p:nvPr>
            <p:ph type="ftr" sz="quarter" idx="2"/>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291845" name="Rectangle 5">
            <a:extLst>
              <a:ext uri="{FF2B5EF4-FFF2-40B4-BE49-F238E27FC236}">
                <a16:creationId xmlns:a16="http://schemas.microsoft.com/office/drawing/2014/main" id="{51BD5553-664A-4D98-4080-FADCE3434EE4}"/>
              </a:ext>
            </a:extLst>
          </p:cNvPr>
          <p:cNvSpPr>
            <a:spLocks noGrp="1" noChangeArrowheads="1"/>
          </p:cNvSpPr>
          <p:nvPr>
            <p:ph type="sldNum" sz="quarter" idx="3"/>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C7E4ADAD-39C2-4240-9AEB-118268B70A6E}"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84A2398B-2BD2-5644-8C90-A506576840BD}"/>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r>
              <a:rPr lang="en-US" altLang="en-US"/>
              <a:t>Biochem 3070 - Citric Acid Cycle -  EWalker</a:t>
            </a:r>
          </a:p>
        </p:txBody>
      </p:sp>
      <p:sp>
        <p:nvSpPr>
          <p:cNvPr id="210947" name="Rectangle 3">
            <a:extLst>
              <a:ext uri="{FF2B5EF4-FFF2-40B4-BE49-F238E27FC236}">
                <a16:creationId xmlns:a16="http://schemas.microsoft.com/office/drawing/2014/main" id="{F7FD30A9-6493-4AB9-7BED-93710B4B5FE9}"/>
              </a:ext>
            </a:extLst>
          </p:cNvPr>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fld id="{40E1ABA5-CF26-4527-90BB-41303889505F}" type="datetime1">
              <a:rPr lang="en-US" altLang="en-US"/>
              <a:pPr/>
              <a:t>3/3/2026</a:t>
            </a:fld>
            <a:endParaRPr lang="en-US" altLang="en-US"/>
          </a:p>
        </p:txBody>
      </p:sp>
      <p:sp>
        <p:nvSpPr>
          <p:cNvPr id="210948" name="Rectangle 4">
            <a:extLst>
              <a:ext uri="{FF2B5EF4-FFF2-40B4-BE49-F238E27FC236}">
                <a16:creationId xmlns:a16="http://schemas.microsoft.com/office/drawing/2014/main" id="{F57635D9-68E0-C13F-8DCB-938133C77DC3}"/>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0949" name="Rectangle 5">
            <a:extLst>
              <a:ext uri="{FF2B5EF4-FFF2-40B4-BE49-F238E27FC236}">
                <a16:creationId xmlns:a16="http://schemas.microsoft.com/office/drawing/2014/main" id="{0486D339-9AA0-D957-BAC2-1CED7C36947D}"/>
              </a:ext>
            </a:extLst>
          </p:cNvPr>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0950" name="Rectangle 6">
            <a:extLst>
              <a:ext uri="{FF2B5EF4-FFF2-40B4-BE49-F238E27FC236}">
                <a16:creationId xmlns:a16="http://schemas.microsoft.com/office/drawing/2014/main" id="{61714E1A-5A62-155A-87EA-1724019C37EB}"/>
              </a:ext>
            </a:extLst>
          </p:cNvPr>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210951" name="Rectangle 7">
            <a:extLst>
              <a:ext uri="{FF2B5EF4-FFF2-40B4-BE49-F238E27FC236}">
                <a16:creationId xmlns:a16="http://schemas.microsoft.com/office/drawing/2014/main" id="{3E27EB65-BA38-350A-2C3F-0F908F8C0871}"/>
              </a:ext>
            </a:extLst>
          </p:cNvPr>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23C70370-DF01-4EA3-8D45-CE430CB43082}" type="slidenum">
              <a:rPr lang="en-US" altLang="en-US"/>
              <a:pPr/>
              <a:t>‹#›</a:t>
            </a:fld>
            <a:endParaRPr lang="en-US" altLang="en-US"/>
          </a:p>
        </p:txBody>
      </p:sp>
    </p:spTree>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9DE1D5D-7FBE-A6F1-A8DC-5AD313882711}"/>
              </a:ext>
            </a:extLst>
          </p:cNvPr>
          <p:cNvSpPr>
            <a:spLocks noGrp="1" noChangeArrowheads="1"/>
          </p:cNvSpPr>
          <p:nvPr>
            <p:ph type="hdr" sz="quarter"/>
          </p:nvPr>
        </p:nvSpPr>
        <p:spPr>
          <a:ln/>
        </p:spPr>
        <p:txBody>
          <a:bodyPr/>
          <a:lstStyle/>
          <a:p>
            <a:r>
              <a:rPr lang="en-US" altLang="en-US"/>
              <a:t>Biochem 3070 - Citric Acid Cycle -  EWalker</a:t>
            </a:r>
          </a:p>
        </p:txBody>
      </p:sp>
      <p:sp>
        <p:nvSpPr>
          <p:cNvPr id="3" name="Rectangle 3">
            <a:extLst>
              <a:ext uri="{FF2B5EF4-FFF2-40B4-BE49-F238E27FC236}">
                <a16:creationId xmlns:a16="http://schemas.microsoft.com/office/drawing/2014/main" id="{9EC8530A-EA8E-F309-4B00-12AF626C286B}"/>
              </a:ext>
            </a:extLst>
          </p:cNvPr>
          <p:cNvSpPr>
            <a:spLocks noGrp="1" noChangeArrowheads="1"/>
          </p:cNvSpPr>
          <p:nvPr>
            <p:ph type="dt" idx="1"/>
          </p:nvPr>
        </p:nvSpPr>
        <p:spPr>
          <a:ln/>
        </p:spPr>
        <p:txBody>
          <a:bodyPr/>
          <a:lstStyle/>
          <a:p>
            <a:fld id="{37C7E535-815C-4A11-B292-F31130A2F80A}" type="datetime1">
              <a:rPr lang="en-US" altLang="en-US"/>
              <a:pPr/>
              <a:t>3/3/2026</a:t>
            </a:fld>
            <a:endParaRPr lang="en-US" altLang="en-US"/>
          </a:p>
        </p:txBody>
      </p:sp>
      <p:sp>
        <p:nvSpPr>
          <p:cNvPr id="4" name="Rectangle 7">
            <a:extLst>
              <a:ext uri="{FF2B5EF4-FFF2-40B4-BE49-F238E27FC236}">
                <a16:creationId xmlns:a16="http://schemas.microsoft.com/office/drawing/2014/main" id="{DA2F19BA-139A-0C05-5631-2B4419F1090E}"/>
              </a:ext>
            </a:extLst>
          </p:cNvPr>
          <p:cNvSpPr>
            <a:spLocks noGrp="1" noChangeArrowheads="1"/>
          </p:cNvSpPr>
          <p:nvPr>
            <p:ph type="sldNum" sz="quarter" idx="5"/>
          </p:nvPr>
        </p:nvSpPr>
        <p:spPr>
          <a:ln/>
        </p:spPr>
        <p:txBody>
          <a:bodyPr/>
          <a:lstStyle/>
          <a:p>
            <a:fld id="{ECCE958D-4501-4D28-88D1-3A291E49B425}" type="slidenum">
              <a:rPr lang="en-US" altLang="en-US"/>
              <a:pPr/>
              <a:t>1</a:t>
            </a:fld>
            <a:endParaRPr lang="en-US" altLang="en-US"/>
          </a:p>
        </p:txBody>
      </p:sp>
      <p:sp>
        <p:nvSpPr>
          <p:cNvPr id="299010" name="Rectangle 2">
            <a:extLst>
              <a:ext uri="{FF2B5EF4-FFF2-40B4-BE49-F238E27FC236}">
                <a16:creationId xmlns:a16="http://schemas.microsoft.com/office/drawing/2014/main" id="{EF8323EA-760D-0F68-6AFA-73C4C0DC455D}"/>
              </a:ext>
            </a:extLst>
          </p:cNvPr>
          <p:cNvSpPr>
            <a:spLocks noGrp="1" noRot="1" noChangeAspect="1" noChangeArrowheads="1" noTextEdit="1"/>
          </p:cNvSpPr>
          <p:nvPr>
            <p:ph type="sldImg"/>
          </p:nvPr>
        </p:nvSpPr>
        <p:spPr>
          <a:ln/>
        </p:spPr>
      </p:sp>
      <p:sp>
        <p:nvSpPr>
          <p:cNvPr id="299011" name="Rectangle 3">
            <a:extLst>
              <a:ext uri="{FF2B5EF4-FFF2-40B4-BE49-F238E27FC236}">
                <a16:creationId xmlns:a16="http://schemas.microsoft.com/office/drawing/2014/main" id="{7A14EBA6-5168-F2EF-8D1C-91E950E89CFE}"/>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60686-B4EB-80CD-D2EC-2F6F7A13B27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8079BC-C9CC-30EA-FB0F-3D4A012FBF3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411C6FB7-7BC3-6DC1-EB65-A93E29EBCC85}"/>
              </a:ext>
            </a:extLst>
          </p:cNvPr>
          <p:cNvSpPr>
            <a:spLocks noGrp="1"/>
          </p:cNvSpPr>
          <p:nvPr>
            <p:ph type="ftr" sz="quarter" idx="10"/>
          </p:nvPr>
        </p:nvSpPr>
        <p:spPr/>
        <p:txBody>
          <a:bodyPr/>
          <a:lstStyle>
            <a:lvl1pPr>
              <a:defRPr/>
            </a:lvl1pPr>
          </a:lstStyle>
          <a:p>
            <a:r>
              <a:rPr lang="en-US" altLang="en-US"/>
              <a:t>Biochemistry 3070 – Oxidative Phosphorylation</a:t>
            </a:r>
          </a:p>
        </p:txBody>
      </p:sp>
      <p:sp>
        <p:nvSpPr>
          <p:cNvPr id="5" name="Slide Number Placeholder 4">
            <a:extLst>
              <a:ext uri="{FF2B5EF4-FFF2-40B4-BE49-F238E27FC236}">
                <a16:creationId xmlns:a16="http://schemas.microsoft.com/office/drawing/2014/main" id="{4305B635-FD8D-EB89-9EBA-6E331BBB2EBF}"/>
              </a:ext>
            </a:extLst>
          </p:cNvPr>
          <p:cNvSpPr>
            <a:spLocks noGrp="1"/>
          </p:cNvSpPr>
          <p:nvPr>
            <p:ph type="sldNum" sz="quarter" idx="11"/>
          </p:nvPr>
        </p:nvSpPr>
        <p:spPr/>
        <p:txBody>
          <a:bodyPr/>
          <a:lstStyle>
            <a:lvl1pPr>
              <a:defRPr/>
            </a:lvl1pPr>
          </a:lstStyle>
          <a:p>
            <a:fld id="{8F4C1314-4850-478F-AF54-A292A7C4D9A4}" type="slidenum">
              <a:rPr lang="en-US" altLang="en-US"/>
              <a:pPr/>
              <a:t>‹#›</a:t>
            </a:fld>
            <a:endParaRPr lang="en-US" altLang="en-US"/>
          </a:p>
        </p:txBody>
      </p:sp>
    </p:spTree>
    <p:extLst>
      <p:ext uri="{BB962C8B-B14F-4D97-AF65-F5344CB8AC3E}">
        <p14:creationId xmlns:p14="http://schemas.microsoft.com/office/powerpoint/2010/main" val="3856790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0967A-4649-F559-318A-E02E011276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5D3926-1C6F-5D50-0922-8C49246D8B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76B8E7D-AE33-5966-9FC3-7FBB01E9B27C}"/>
              </a:ext>
            </a:extLst>
          </p:cNvPr>
          <p:cNvSpPr>
            <a:spLocks noGrp="1"/>
          </p:cNvSpPr>
          <p:nvPr>
            <p:ph type="ftr" sz="quarter" idx="10"/>
          </p:nvPr>
        </p:nvSpPr>
        <p:spPr/>
        <p:txBody>
          <a:bodyPr/>
          <a:lstStyle>
            <a:lvl1pPr>
              <a:defRPr/>
            </a:lvl1pPr>
          </a:lstStyle>
          <a:p>
            <a:r>
              <a:rPr lang="en-US" altLang="en-US"/>
              <a:t>Biochemistry 3070 – Oxidative Phosphorylation</a:t>
            </a:r>
          </a:p>
        </p:txBody>
      </p:sp>
      <p:sp>
        <p:nvSpPr>
          <p:cNvPr id="5" name="Slide Number Placeholder 4">
            <a:extLst>
              <a:ext uri="{FF2B5EF4-FFF2-40B4-BE49-F238E27FC236}">
                <a16:creationId xmlns:a16="http://schemas.microsoft.com/office/drawing/2014/main" id="{7DF68368-D629-9552-FC80-1DCC4A12D84B}"/>
              </a:ext>
            </a:extLst>
          </p:cNvPr>
          <p:cNvSpPr>
            <a:spLocks noGrp="1"/>
          </p:cNvSpPr>
          <p:nvPr>
            <p:ph type="sldNum" sz="quarter" idx="11"/>
          </p:nvPr>
        </p:nvSpPr>
        <p:spPr/>
        <p:txBody>
          <a:bodyPr/>
          <a:lstStyle>
            <a:lvl1pPr>
              <a:defRPr/>
            </a:lvl1pPr>
          </a:lstStyle>
          <a:p>
            <a:fld id="{63151229-18D6-4123-8A04-2EAABC68AC30}" type="slidenum">
              <a:rPr lang="en-US" altLang="en-US"/>
              <a:pPr/>
              <a:t>‹#›</a:t>
            </a:fld>
            <a:endParaRPr lang="en-US" altLang="en-US"/>
          </a:p>
        </p:txBody>
      </p:sp>
    </p:spTree>
    <p:extLst>
      <p:ext uri="{BB962C8B-B14F-4D97-AF65-F5344CB8AC3E}">
        <p14:creationId xmlns:p14="http://schemas.microsoft.com/office/powerpoint/2010/main" val="3144847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895C4-F92A-3D86-D7E4-43D9AD3D2B67}"/>
              </a:ext>
            </a:extLst>
          </p:cNvPr>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4FBD63-62C7-EF78-DA6F-1D943B55969F}"/>
              </a:ext>
            </a:extLst>
          </p:cNvPr>
          <p:cNvSpPr>
            <a:spLocks noGrp="1"/>
          </p:cNvSpPr>
          <p:nvPr>
            <p:ph type="body" orient="vert" idx="1"/>
          </p:nvPr>
        </p:nvSpPr>
        <p:spPr>
          <a:xfrm>
            <a:off x="457200" y="152400"/>
            <a:ext cx="60198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CAD35A3D-3283-8317-3CCD-C923DF3A8C39}"/>
              </a:ext>
            </a:extLst>
          </p:cNvPr>
          <p:cNvSpPr>
            <a:spLocks noGrp="1"/>
          </p:cNvSpPr>
          <p:nvPr>
            <p:ph type="ftr" sz="quarter" idx="10"/>
          </p:nvPr>
        </p:nvSpPr>
        <p:spPr/>
        <p:txBody>
          <a:bodyPr/>
          <a:lstStyle>
            <a:lvl1pPr>
              <a:defRPr/>
            </a:lvl1pPr>
          </a:lstStyle>
          <a:p>
            <a:r>
              <a:rPr lang="en-US" altLang="en-US"/>
              <a:t>Biochemistry 3070 – Oxidative Phosphorylation</a:t>
            </a:r>
          </a:p>
        </p:txBody>
      </p:sp>
      <p:sp>
        <p:nvSpPr>
          <p:cNvPr id="5" name="Slide Number Placeholder 4">
            <a:extLst>
              <a:ext uri="{FF2B5EF4-FFF2-40B4-BE49-F238E27FC236}">
                <a16:creationId xmlns:a16="http://schemas.microsoft.com/office/drawing/2014/main" id="{5BE0698D-645F-94A6-C335-337CB8F03ED3}"/>
              </a:ext>
            </a:extLst>
          </p:cNvPr>
          <p:cNvSpPr>
            <a:spLocks noGrp="1"/>
          </p:cNvSpPr>
          <p:nvPr>
            <p:ph type="sldNum" sz="quarter" idx="11"/>
          </p:nvPr>
        </p:nvSpPr>
        <p:spPr/>
        <p:txBody>
          <a:bodyPr/>
          <a:lstStyle>
            <a:lvl1pPr>
              <a:defRPr/>
            </a:lvl1pPr>
          </a:lstStyle>
          <a:p>
            <a:fld id="{5FA121D9-DC7E-4D17-A4F6-2E40423EBAD4}" type="slidenum">
              <a:rPr lang="en-US" altLang="en-US"/>
              <a:pPr/>
              <a:t>‹#›</a:t>
            </a:fld>
            <a:endParaRPr lang="en-US" altLang="en-US"/>
          </a:p>
        </p:txBody>
      </p:sp>
    </p:spTree>
    <p:extLst>
      <p:ext uri="{BB962C8B-B14F-4D97-AF65-F5344CB8AC3E}">
        <p14:creationId xmlns:p14="http://schemas.microsoft.com/office/powerpoint/2010/main" val="2155496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bg>
      <p:bgPr>
        <a:gradFill rotWithShape="0">
          <a:gsLst>
            <a:gs pos="0">
              <a:srgbClr val="00B0F0"/>
            </a:gs>
            <a:gs pos="100000">
              <a:srgbClr val="D8BEEC"/>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603B5-262D-CF67-4EED-3C7CDCDF388B}"/>
              </a:ext>
            </a:extLst>
          </p:cNvPr>
          <p:cNvSpPr>
            <a:spLocks noGrp="1"/>
          </p:cNvSpPr>
          <p:nvPr>
            <p:ph type="title"/>
          </p:nvPr>
        </p:nvSpPr>
        <p:spPr>
          <a:xfrm>
            <a:off x="457200" y="152400"/>
            <a:ext cx="8229600" cy="3048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454531B-CE54-80CD-B9BB-2C043944CBD4}"/>
              </a:ext>
            </a:extLst>
          </p:cNvPr>
          <p:cNvSpPr>
            <a:spLocks noGrp="1"/>
          </p:cNvSpPr>
          <p:nvPr>
            <p:ph sz="half" idx="1"/>
          </p:nvPr>
        </p:nvSpPr>
        <p:spPr>
          <a:xfrm>
            <a:off x="457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6BF0A2-39EA-3CED-CB0E-1E6C7ECC1FC4}"/>
              </a:ext>
            </a:extLst>
          </p:cNvPr>
          <p:cNvSpPr>
            <a:spLocks noGrp="1"/>
          </p:cNvSpPr>
          <p:nvPr>
            <p:ph sz="quarter" idx="2"/>
          </p:nvPr>
        </p:nvSpPr>
        <p:spPr>
          <a:xfrm>
            <a:off x="4648200" y="533400"/>
            <a:ext cx="4038600" cy="2719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F18F16CF-ADFA-5DDF-39E3-877934A64857}"/>
              </a:ext>
            </a:extLst>
          </p:cNvPr>
          <p:cNvSpPr>
            <a:spLocks noGrp="1"/>
          </p:cNvSpPr>
          <p:nvPr>
            <p:ph sz="quarter" idx="3"/>
          </p:nvPr>
        </p:nvSpPr>
        <p:spPr>
          <a:xfrm>
            <a:off x="4648200" y="3405188"/>
            <a:ext cx="4038600" cy="2720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BEA5C5D-4F4D-5DA6-5AEE-DC56F9499E87}"/>
              </a:ext>
            </a:extLst>
          </p:cNvPr>
          <p:cNvSpPr>
            <a:spLocks noGrp="1"/>
          </p:cNvSpPr>
          <p:nvPr>
            <p:ph type="ftr" sz="quarter" idx="10"/>
          </p:nvPr>
        </p:nvSpPr>
        <p:spPr>
          <a:xfrm>
            <a:off x="0" y="6629400"/>
            <a:ext cx="2895600" cy="228600"/>
          </a:xfrm>
        </p:spPr>
        <p:txBody>
          <a:bodyPr/>
          <a:lstStyle>
            <a:lvl1pPr>
              <a:defRPr/>
            </a:lvl1pPr>
          </a:lstStyle>
          <a:p>
            <a:r>
              <a:rPr lang="en-US" altLang="en-US"/>
              <a:t>Biochemistry 3070 – Oxidative Phosphorylation</a:t>
            </a:r>
          </a:p>
        </p:txBody>
      </p:sp>
      <p:sp>
        <p:nvSpPr>
          <p:cNvPr id="7" name="Slide Number Placeholder 6">
            <a:extLst>
              <a:ext uri="{FF2B5EF4-FFF2-40B4-BE49-F238E27FC236}">
                <a16:creationId xmlns:a16="http://schemas.microsoft.com/office/drawing/2014/main" id="{AE956EB8-A5E0-35BC-342A-07C82FDBEEC6}"/>
              </a:ext>
            </a:extLst>
          </p:cNvPr>
          <p:cNvSpPr>
            <a:spLocks noGrp="1"/>
          </p:cNvSpPr>
          <p:nvPr>
            <p:ph type="sldNum" sz="quarter" idx="11"/>
          </p:nvPr>
        </p:nvSpPr>
        <p:spPr>
          <a:xfrm>
            <a:off x="8382000" y="6553200"/>
            <a:ext cx="533400" cy="304800"/>
          </a:xfrm>
        </p:spPr>
        <p:txBody>
          <a:bodyPr/>
          <a:lstStyle>
            <a:lvl1pPr>
              <a:defRPr/>
            </a:lvl1pPr>
          </a:lstStyle>
          <a:p>
            <a:fld id="{20E19EA8-64E2-4433-88F0-B0D800AFB8E1}" type="slidenum">
              <a:rPr lang="en-US" altLang="en-US"/>
              <a:pPr/>
              <a:t>‹#›</a:t>
            </a:fld>
            <a:endParaRPr lang="en-US" altLang="en-US"/>
          </a:p>
        </p:txBody>
      </p:sp>
    </p:spTree>
    <p:extLst>
      <p:ext uri="{BB962C8B-B14F-4D97-AF65-F5344CB8AC3E}">
        <p14:creationId xmlns:p14="http://schemas.microsoft.com/office/powerpoint/2010/main" val="1378648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314-83ED-1FB7-36BD-ABD26F4CDCB2}"/>
              </a:ext>
            </a:extLst>
          </p:cNvPr>
          <p:cNvSpPr>
            <a:spLocks noGrp="1"/>
          </p:cNvSpPr>
          <p:nvPr>
            <p:ph type="title"/>
          </p:nvPr>
        </p:nvSpPr>
        <p:spPr>
          <a:xfrm>
            <a:off x="457200" y="152400"/>
            <a:ext cx="8229600" cy="3048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9AEA11-991B-FA27-2D28-68A642E811F1}"/>
              </a:ext>
            </a:extLst>
          </p:cNvPr>
          <p:cNvSpPr>
            <a:spLocks noGrp="1"/>
          </p:cNvSpPr>
          <p:nvPr>
            <p:ph type="body" sz="half" idx="1"/>
          </p:nvPr>
        </p:nvSpPr>
        <p:spPr>
          <a:xfrm>
            <a:off x="457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8067C1-9B95-2B9D-21AA-36BDB930B99F}"/>
              </a:ext>
            </a:extLst>
          </p:cNvPr>
          <p:cNvSpPr>
            <a:spLocks noGrp="1"/>
          </p:cNvSpPr>
          <p:nvPr>
            <p:ph sz="quarter" idx="2"/>
          </p:nvPr>
        </p:nvSpPr>
        <p:spPr>
          <a:xfrm>
            <a:off x="4648200" y="533400"/>
            <a:ext cx="4038600" cy="2719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261A7305-D567-33E4-A2B0-D4A63F843FED}"/>
              </a:ext>
            </a:extLst>
          </p:cNvPr>
          <p:cNvSpPr>
            <a:spLocks noGrp="1"/>
          </p:cNvSpPr>
          <p:nvPr>
            <p:ph sz="quarter" idx="3"/>
          </p:nvPr>
        </p:nvSpPr>
        <p:spPr>
          <a:xfrm>
            <a:off x="4648200" y="3405188"/>
            <a:ext cx="4038600" cy="2720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C3C349B-D176-B2A2-AD57-E3E29F2EC5CD}"/>
              </a:ext>
            </a:extLst>
          </p:cNvPr>
          <p:cNvSpPr>
            <a:spLocks noGrp="1"/>
          </p:cNvSpPr>
          <p:nvPr>
            <p:ph type="ftr" sz="quarter" idx="10"/>
          </p:nvPr>
        </p:nvSpPr>
        <p:spPr>
          <a:xfrm>
            <a:off x="0" y="6629400"/>
            <a:ext cx="2895600" cy="228600"/>
          </a:xfrm>
        </p:spPr>
        <p:txBody>
          <a:bodyPr/>
          <a:lstStyle>
            <a:lvl1pPr>
              <a:defRPr/>
            </a:lvl1pPr>
          </a:lstStyle>
          <a:p>
            <a:r>
              <a:rPr lang="en-US" altLang="en-US"/>
              <a:t>Biochemistry 3070 – Oxidative Phosphorylation</a:t>
            </a:r>
          </a:p>
        </p:txBody>
      </p:sp>
      <p:sp>
        <p:nvSpPr>
          <p:cNvPr id="7" name="Slide Number Placeholder 6">
            <a:extLst>
              <a:ext uri="{FF2B5EF4-FFF2-40B4-BE49-F238E27FC236}">
                <a16:creationId xmlns:a16="http://schemas.microsoft.com/office/drawing/2014/main" id="{834E9E68-6D81-F091-1C6B-31AB7BC525E7}"/>
              </a:ext>
            </a:extLst>
          </p:cNvPr>
          <p:cNvSpPr>
            <a:spLocks noGrp="1"/>
          </p:cNvSpPr>
          <p:nvPr>
            <p:ph type="sldNum" sz="quarter" idx="11"/>
          </p:nvPr>
        </p:nvSpPr>
        <p:spPr>
          <a:xfrm>
            <a:off x="8382000" y="6553200"/>
            <a:ext cx="533400" cy="304800"/>
          </a:xfrm>
        </p:spPr>
        <p:txBody>
          <a:bodyPr/>
          <a:lstStyle>
            <a:lvl1pPr>
              <a:defRPr/>
            </a:lvl1pPr>
          </a:lstStyle>
          <a:p>
            <a:fld id="{18655AB8-6CEF-4A26-9F7E-EAE024B00196}" type="slidenum">
              <a:rPr lang="en-US" altLang="en-US"/>
              <a:pPr/>
              <a:t>‹#›</a:t>
            </a:fld>
            <a:endParaRPr lang="en-US" altLang="en-US"/>
          </a:p>
        </p:txBody>
      </p:sp>
    </p:spTree>
    <p:extLst>
      <p:ext uri="{BB962C8B-B14F-4D97-AF65-F5344CB8AC3E}">
        <p14:creationId xmlns:p14="http://schemas.microsoft.com/office/powerpoint/2010/main" val="71254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8E17B-F99F-C8A7-F7E3-B58AD6860D97}"/>
              </a:ext>
            </a:extLst>
          </p:cNvPr>
          <p:cNvSpPr>
            <a:spLocks noGrp="1"/>
          </p:cNvSpPr>
          <p:nvPr>
            <p:ph type="title"/>
          </p:nvPr>
        </p:nvSpPr>
        <p:spPr>
          <a:xfrm>
            <a:off x="457200" y="152400"/>
            <a:ext cx="8229600" cy="3048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F08FC4-3FEB-BB1E-A16E-72E6E02B41A9}"/>
              </a:ext>
            </a:extLst>
          </p:cNvPr>
          <p:cNvSpPr>
            <a:spLocks noGrp="1"/>
          </p:cNvSpPr>
          <p:nvPr>
            <p:ph type="body" sz="half" idx="1"/>
          </p:nvPr>
        </p:nvSpPr>
        <p:spPr>
          <a:xfrm>
            <a:off x="457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1611FB-C52B-EEE3-8DC4-356CC05E7853}"/>
              </a:ext>
            </a:extLst>
          </p:cNvPr>
          <p:cNvSpPr>
            <a:spLocks noGrp="1"/>
          </p:cNvSpPr>
          <p:nvPr>
            <p:ph sz="half" idx="2"/>
          </p:nvPr>
        </p:nvSpPr>
        <p:spPr>
          <a:xfrm>
            <a:off x="4648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14C2B7B-D052-0BC8-C8A5-1D261EBEF8F7}"/>
              </a:ext>
            </a:extLst>
          </p:cNvPr>
          <p:cNvSpPr>
            <a:spLocks noGrp="1"/>
          </p:cNvSpPr>
          <p:nvPr>
            <p:ph type="ftr" sz="quarter" idx="10"/>
          </p:nvPr>
        </p:nvSpPr>
        <p:spPr>
          <a:xfrm>
            <a:off x="0" y="6629400"/>
            <a:ext cx="2895600" cy="228600"/>
          </a:xfrm>
        </p:spPr>
        <p:txBody>
          <a:bodyPr/>
          <a:lstStyle>
            <a:lvl1pPr>
              <a:defRPr/>
            </a:lvl1pPr>
          </a:lstStyle>
          <a:p>
            <a:r>
              <a:rPr lang="en-US" altLang="en-US"/>
              <a:t>Biochemistry 3070 – Oxidative Phosphorylation</a:t>
            </a:r>
          </a:p>
        </p:txBody>
      </p:sp>
      <p:sp>
        <p:nvSpPr>
          <p:cNvPr id="6" name="Slide Number Placeholder 5">
            <a:extLst>
              <a:ext uri="{FF2B5EF4-FFF2-40B4-BE49-F238E27FC236}">
                <a16:creationId xmlns:a16="http://schemas.microsoft.com/office/drawing/2014/main" id="{E325627D-7D37-0E61-B0CF-908C546B45E5}"/>
              </a:ext>
            </a:extLst>
          </p:cNvPr>
          <p:cNvSpPr>
            <a:spLocks noGrp="1"/>
          </p:cNvSpPr>
          <p:nvPr>
            <p:ph type="sldNum" sz="quarter" idx="11"/>
          </p:nvPr>
        </p:nvSpPr>
        <p:spPr>
          <a:xfrm>
            <a:off x="8382000" y="6553200"/>
            <a:ext cx="533400" cy="304800"/>
          </a:xfrm>
        </p:spPr>
        <p:txBody>
          <a:bodyPr/>
          <a:lstStyle>
            <a:lvl1pPr>
              <a:defRPr/>
            </a:lvl1pPr>
          </a:lstStyle>
          <a:p>
            <a:fld id="{67A662DA-B16A-4921-8E68-B10A1703B27A}" type="slidenum">
              <a:rPr lang="en-US" altLang="en-US"/>
              <a:pPr/>
              <a:t>‹#›</a:t>
            </a:fld>
            <a:endParaRPr lang="en-US" altLang="en-US"/>
          </a:p>
        </p:txBody>
      </p:sp>
    </p:spTree>
    <p:extLst>
      <p:ext uri="{BB962C8B-B14F-4D97-AF65-F5344CB8AC3E}">
        <p14:creationId xmlns:p14="http://schemas.microsoft.com/office/powerpoint/2010/main" val="3718093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DF375-0BBD-3F86-6D3C-34E601B68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7B09FC-EE6A-31C0-C134-A1088456E6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D41568F-7810-7261-5199-42B2EAA54933}"/>
              </a:ext>
            </a:extLst>
          </p:cNvPr>
          <p:cNvSpPr>
            <a:spLocks noGrp="1"/>
          </p:cNvSpPr>
          <p:nvPr>
            <p:ph type="ftr" sz="quarter" idx="10"/>
          </p:nvPr>
        </p:nvSpPr>
        <p:spPr/>
        <p:txBody>
          <a:bodyPr/>
          <a:lstStyle>
            <a:lvl1pPr>
              <a:defRPr/>
            </a:lvl1pPr>
          </a:lstStyle>
          <a:p>
            <a:r>
              <a:rPr lang="en-US" altLang="en-US"/>
              <a:t>Biochemistry 3070 – Oxidative Phosphorylation</a:t>
            </a:r>
          </a:p>
        </p:txBody>
      </p:sp>
      <p:sp>
        <p:nvSpPr>
          <p:cNvPr id="5" name="Slide Number Placeholder 4">
            <a:extLst>
              <a:ext uri="{FF2B5EF4-FFF2-40B4-BE49-F238E27FC236}">
                <a16:creationId xmlns:a16="http://schemas.microsoft.com/office/drawing/2014/main" id="{4135BA12-A45D-9B30-CC17-9869C2014DDE}"/>
              </a:ext>
            </a:extLst>
          </p:cNvPr>
          <p:cNvSpPr>
            <a:spLocks noGrp="1"/>
          </p:cNvSpPr>
          <p:nvPr>
            <p:ph type="sldNum" sz="quarter" idx="11"/>
          </p:nvPr>
        </p:nvSpPr>
        <p:spPr/>
        <p:txBody>
          <a:bodyPr/>
          <a:lstStyle>
            <a:lvl1pPr>
              <a:defRPr/>
            </a:lvl1pPr>
          </a:lstStyle>
          <a:p>
            <a:fld id="{F46E0383-E2D2-42F3-9D0F-ECF4AFAF06FE}" type="slidenum">
              <a:rPr lang="en-US" altLang="en-US"/>
              <a:pPr/>
              <a:t>‹#›</a:t>
            </a:fld>
            <a:endParaRPr lang="en-US" altLang="en-US"/>
          </a:p>
        </p:txBody>
      </p:sp>
    </p:spTree>
    <p:extLst>
      <p:ext uri="{BB962C8B-B14F-4D97-AF65-F5344CB8AC3E}">
        <p14:creationId xmlns:p14="http://schemas.microsoft.com/office/powerpoint/2010/main" val="3925232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331C-F2A6-D2D4-28A3-69CFF1168B0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9C157C-F444-8235-650D-6876D048B34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a:extLst>
              <a:ext uri="{FF2B5EF4-FFF2-40B4-BE49-F238E27FC236}">
                <a16:creationId xmlns:a16="http://schemas.microsoft.com/office/drawing/2014/main" id="{7D258CA6-E365-80AB-0133-0B7737B6D0E1}"/>
              </a:ext>
            </a:extLst>
          </p:cNvPr>
          <p:cNvSpPr>
            <a:spLocks noGrp="1"/>
          </p:cNvSpPr>
          <p:nvPr>
            <p:ph type="ftr" sz="quarter" idx="10"/>
          </p:nvPr>
        </p:nvSpPr>
        <p:spPr/>
        <p:txBody>
          <a:bodyPr/>
          <a:lstStyle>
            <a:lvl1pPr>
              <a:defRPr/>
            </a:lvl1pPr>
          </a:lstStyle>
          <a:p>
            <a:r>
              <a:rPr lang="en-US" altLang="en-US"/>
              <a:t>Biochemistry 3070 – Oxidative Phosphorylation</a:t>
            </a:r>
          </a:p>
        </p:txBody>
      </p:sp>
      <p:sp>
        <p:nvSpPr>
          <p:cNvPr id="5" name="Slide Number Placeholder 4">
            <a:extLst>
              <a:ext uri="{FF2B5EF4-FFF2-40B4-BE49-F238E27FC236}">
                <a16:creationId xmlns:a16="http://schemas.microsoft.com/office/drawing/2014/main" id="{7F7D7314-BA8A-F64D-E76B-F0D70001FB4D}"/>
              </a:ext>
            </a:extLst>
          </p:cNvPr>
          <p:cNvSpPr>
            <a:spLocks noGrp="1"/>
          </p:cNvSpPr>
          <p:nvPr>
            <p:ph type="sldNum" sz="quarter" idx="11"/>
          </p:nvPr>
        </p:nvSpPr>
        <p:spPr/>
        <p:txBody>
          <a:bodyPr/>
          <a:lstStyle>
            <a:lvl1pPr>
              <a:defRPr/>
            </a:lvl1pPr>
          </a:lstStyle>
          <a:p>
            <a:fld id="{A562A8A4-10C9-46F8-85BD-49619781A391}" type="slidenum">
              <a:rPr lang="en-US" altLang="en-US"/>
              <a:pPr/>
              <a:t>‹#›</a:t>
            </a:fld>
            <a:endParaRPr lang="en-US" altLang="en-US"/>
          </a:p>
        </p:txBody>
      </p:sp>
    </p:spTree>
    <p:extLst>
      <p:ext uri="{BB962C8B-B14F-4D97-AF65-F5344CB8AC3E}">
        <p14:creationId xmlns:p14="http://schemas.microsoft.com/office/powerpoint/2010/main" val="528900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B2106-C818-7DB4-433C-A0EFA9FC1A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8EB038-7866-05A7-DAA0-EE41AE1C6CBD}"/>
              </a:ext>
            </a:extLst>
          </p:cNvPr>
          <p:cNvSpPr>
            <a:spLocks noGrp="1"/>
          </p:cNvSpPr>
          <p:nvPr>
            <p:ph sz="half" idx="1"/>
          </p:nvPr>
        </p:nvSpPr>
        <p:spPr>
          <a:xfrm>
            <a:off x="457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732E5F-95C4-369C-82E1-7A7BC20442CD}"/>
              </a:ext>
            </a:extLst>
          </p:cNvPr>
          <p:cNvSpPr>
            <a:spLocks noGrp="1"/>
          </p:cNvSpPr>
          <p:nvPr>
            <p:ph sz="half" idx="2"/>
          </p:nvPr>
        </p:nvSpPr>
        <p:spPr>
          <a:xfrm>
            <a:off x="4648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3A263B3-A5F9-F4A7-474B-ECACADF1C328}"/>
              </a:ext>
            </a:extLst>
          </p:cNvPr>
          <p:cNvSpPr>
            <a:spLocks noGrp="1"/>
          </p:cNvSpPr>
          <p:nvPr>
            <p:ph type="ftr" sz="quarter" idx="10"/>
          </p:nvPr>
        </p:nvSpPr>
        <p:spPr/>
        <p:txBody>
          <a:bodyPr/>
          <a:lstStyle>
            <a:lvl1pPr>
              <a:defRPr/>
            </a:lvl1pPr>
          </a:lstStyle>
          <a:p>
            <a:r>
              <a:rPr lang="en-US" altLang="en-US"/>
              <a:t>Biochemistry 3070 – Oxidative Phosphorylation</a:t>
            </a:r>
          </a:p>
        </p:txBody>
      </p:sp>
      <p:sp>
        <p:nvSpPr>
          <p:cNvPr id="6" name="Slide Number Placeholder 5">
            <a:extLst>
              <a:ext uri="{FF2B5EF4-FFF2-40B4-BE49-F238E27FC236}">
                <a16:creationId xmlns:a16="http://schemas.microsoft.com/office/drawing/2014/main" id="{30E590C8-D766-9F18-D23A-1DEDDBD32A24}"/>
              </a:ext>
            </a:extLst>
          </p:cNvPr>
          <p:cNvSpPr>
            <a:spLocks noGrp="1"/>
          </p:cNvSpPr>
          <p:nvPr>
            <p:ph type="sldNum" sz="quarter" idx="11"/>
          </p:nvPr>
        </p:nvSpPr>
        <p:spPr/>
        <p:txBody>
          <a:bodyPr/>
          <a:lstStyle>
            <a:lvl1pPr>
              <a:defRPr/>
            </a:lvl1pPr>
          </a:lstStyle>
          <a:p>
            <a:fld id="{2FCC7657-EDA2-401E-B4D8-9A04A7D3A153}" type="slidenum">
              <a:rPr lang="en-US" altLang="en-US"/>
              <a:pPr/>
              <a:t>‹#›</a:t>
            </a:fld>
            <a:endParaRPr lang="en-US" altLang="en-US"/>
          </a:p>
        </p:txBody>
      </p:sp>
    </p:spTree>
    <p:extLst>
      <p:ext uri="{BB962C8B-B14F-4D97-AF65-F5344CB8AC3E}">
        <p14:creationId xmlns:p14="http://schemas.microsoft.com/office/powerpoint/2010/main" val="734940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5617D-4F3D-F738-2C56-A6B290A24D3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8C9F41-9C39-8A2E-FB5D-8651CDAE6B6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375CF6-8841-DB30-0E04-3918B6D5FDC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9F78C6-B5D1-308A-CBDD-198BC764270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BCA74-BDBD-3391-5753-CF58A87736B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E6910D-3C9F-5A6C-8A03-8D20FC3CB51A}"/>
              </a:ext>
            </a:extLst>
          </p:cNvPr>
          <p:cNvSpPr>
            <a:spLocks noGrp="1"/>
          </p:cNvSpPr>
          <p:nvPr>
            <p:ph type="ftr" sz="quarter" idx="10"/>
          </p:nvPr>
        </p:nvSpPr>
        <p:spPr/>
        <p:txBody>
          <a:bodyPr/>
          <a:lstStyle>
            <a:lvl1pPr>
              <a:defRPr/>
            </a:lvl1pPr>
          </a:lstStyle>
          <a:p>
            <a:r>
              <a:rPr lang="en-US" altLang="en-US"/>
              <a:t>Biochemistry 3070 – Oxidative Phosphorylation</a:t>
            </a:r>
          </a:p>
        </p:txBody>
      </p:sp>
      <p:sp>
        <p:nvSpPr>
          <p:cNvPr id="8" name="Slide Number Placeholder 7">
            <a:extLst>
              <a:ext uri="{FF2B5EF4-FFF2-40B4-BE49-F238E27FC236}">
                <a16:creationId xmlns:a16="http://schemas.microsoft.com/office/drawing/2014/main" id="{5E94CF63-9C52-66D7-B888-8722C96D774D}"/>
              </a:ext>
            </a:extLst>
          </p:cNvPr>
          <p:cNvSpPr>
            <a:spLocks noGrp="1"/>
          </p:cNvSpPr>
          <p:nvPr>
            <p:ph type="sldNum" sz="quarter" idx="11"/>
          </p:nvPr>
        </p:nvSpPr>
        <p:spPr/>
        <p:txBody>
          <a:bodyPr/>
          <a:lstStyle>
            <a:lvl1pPr>
              <a:defRPr/>
            </a:lvl1pPr>
          </a:lstStyle>
          <a:p>
            <a:fld id="{51CAEEE2-DE1B-450E-9A00-D773FC641C3C}" type="slidenum">
              <a:rPr lang="en-US" altLang="en-US"/>
              <a:pPr/>
              <a:t>‹#›</a:t>
            </a:fld>
            <a:endParaRPr lang="en-US" altLang="en-US"/>
          </a:p>
        </p:txBody>
      </p:sp>
    </p:spTree>
    <p:extLst>
      <p:ext uri="{BB962C8B-B14F-4D97-AF65-F5344CB8AC3E}">
        <p14:creationId xmlns:p14="http://schemas.microsoft.com/office/powerpoint/2010/main" val="3148114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3AAF0-7AD2-8E4D-1364-6D7432E9B4F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8B63BE46-EEAE-9CA7-6315-BFF6482628FB}"/>
              </a:ext>
            </a:extLst>
          </p:cNvPr>
          <p:cNvSpPr>
            <a:spLocks noGrp="1"/>
          </p:cNvSpPr>
          <p:nvPr>
            <p:ph type="ftr" sz="quarter" idx="10"/>
          </p:nvPr>
        </p:nvSpPr>
        <p:spPr/>
        <p:txBody>
          <a:bodyPr/>
          <a:lstStyle>
            <a:lvl1pPr>
              <a:defRPr/>
            </a:lvl1pPr>
          </a:lstStyle>
          <a:p>
            <a:r>
              <a:rPr lang="en-US" altLang="en-US"/>
              <a:t>Biochemistry 3070 – Oxidative Phosphorylation</a:t>
            </a:r>
          </a:p>
        </p:txBody>
      </p:sp>
      <p:sp>
        <p:nvSpPr>
          <p:cNvPr id="4" name="Slide Number Placeholder 3">
            <a:extLst>
              <a:ext uri="{FF2B5EF4-FFF2-40B4-BE49-F238E27FC236}">
                <a16:creationId xmlns:a16="http://schemas.microsoft.com/office/drawing/2014/main" id="{4D1F77C0-8FF1-3AE3-07FB-D8877CD5A345}"/>
              </a:ext>
            </a:extLst>
          </p:cNvPr>
          <p:cNvSpPr>
            <a:spLocks noGrp="1"/>
          </p:cNvSpPr>
          <p:nvPr>
            <p:ph type="sldNum" sz="quarter" idx="11"/>
          </p:nvPr>
        </p:nvSpPr>
        <p:spPr/>
        <p:txBody>
          <a:bodyPr/>
          <a:lstStyle>
            <a:lvl1pPr>
              <a:defRPr/>
            </a:lvl1pPr>
          </a:lstStyle>
          <a:p>
            <a:fld id="{D379D57D-81D9-41E8-BA2A-AD8D05F857BE}" type="slidenum">
              <a:rPr lang="en-US" altLang="en-US"/>
              <a:pPr/>
              <a:t>‹#›</a:t>
            </a:fld>
            <a:endParaRPr lang="en-US" altLang="en-US"/>
          </a:p>
        </p:txBody>
      </p:sp>
    </p:spTree>
    <p:extLst>
      <p:ext uri="{BB962C8B-B14F-4D97-AF65-F5344CB8AC3E}">
        <p14:creationId xmlns:p14="http://schemas.microsoft.com/office/powerpoint/2010/main" val="4051075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9F7E88-2FA1-9735-F5BD-095851041BC9}"/>
              </a:ext>
            </a:extLst>
          </p:cNvPr>
          <p:cNvSpPr>
            <a:spLocks noGrp="1"/>
          </p:cNvSpPr>
          <p:nvPr>
            <p:ph type="ftr" sz="quarter" idx="10"/>
          </p:nvPr>
        </p:nvSpPr>
        <p:spPr/>
        <p:txBody>
          <a:bodyPr/>
          <a:lstStyle>
            <a:lvl1pPr>
              <a:defRPr/>
            </a:lvl1pPr>
          </a:lstStyle>
          <a:p>
            <a:r>
              <a:rPr lang="en-US" altLang="en-US"/>
              <a:t>Biochemistry 3070 – Oxidative Phosphorylation</a:t>
            </a:r>
          </a:p>
        </p:txBody>
      </p:sp>
      <p:sp>
        <p:nvSpPr>
          <p:cNvPr id="3" name="Slide Number Placeholder 2">
            <a:extLst>
              <a:ext uri="{FF2B5EF4-FFF2-40B4-BE49-F238E27FC236}">
                <a16:creationId xmlns:a16="http://schemas.microsoft.com/office/drawing/2014/main" id="{320A8652-65CF-0CA9-1705-7AEDDBDB8FEC}"/>
              </a:ext>
            </a:extLst>
          </p:cNvPr>
          <p:cNvSpPr>
            <a:spLocks noGrp="1"/>
          </p:cNvSpPr>
          <p:nvPr>
            <p:ph type="sldNum" sz="quarter" idx="11"/>
          </p:nvPr>
        </p:nvSpPr>
        <p:spPr/>
        <p:txBody>
          <a:bodyPr/>
          <a:lstStyle>
            <a:lvl1pPr>
              <a:defRPr/>
            </a:lvl1pPr>
          </a:lstStyle>
          <a:p>
            <a:fld id="{2A77FEED-FBC2-469F-A378-52B90E3DA32B}" type="slidenum">
              <a:rPr lang="en-US" altLang="en-US"/>
              <a:pPr/>
              <a:t>‹#›</a:t>
            </a:fld>
            <a:endParaRPr lang="en-US" altLang="en-US"/>
          </a:p>
        </p:txBody>
      </p:sp>
    </p:spTree>
    <p:extLst>
      <p:ext uri="{BB962C8B-B14F-4D97-AF65-F5344CB8AC3E}">
        <p14:creationId xmlns:p14="http://schemas.microsoft.com/office/powerpoint/2010/main" val="409622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A128-053E-CE44-B038-D2A2098CDE9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422B4C-5FAD-0ED3-936D-121BB193B4F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611399-7FAD-2B4A-DEAF-7B2413BA37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103C5031-635A-F889-2D16-17070611682B}"/>
              </a:ext>
            </a:extLst>
          </p:cNvPr>
          <p:cNvSpPr>
            <a:spLocks noGrp="1"/>
          </p:cNvSpPr>
          <p:nvPr>
            <p:ph type="ftr" sz="quarter" idx="10"/>
          </p:nvPr>
        </p:nvSpPr>
        <p:spPr/>
        <p:txBody>
          <a:bodyPr/>
          <a:lstStyle>
            <a:lvl1pPr>
              <a:defRPr/>
            </a:lvl1pPr>
          </a:lstStyle>
          <a:p>
            <a:r>
              <a:rPr lang="en-US" altLang="en-US"/>
              <a:t>Biochemistry 3070 – Oxidative Phosphorylation</a:t>
            </a:r>
          </a:p>
        </p:txBody>
      </p:sp>
      <p:sp>
        <p:nvSpPr>
          <p:cNvPr id="6" name="Slide Number Placeholder 5">
            <a:extLst>
              <a:ext uri="{FF2B5EF4-FFF2-40B4-BE49-F238E27FC236}">
                <a16:creationId xmlns:a16="http://schemas.microsoft.com/office/drawing/2014/main" id="{E5581B52-2250-4E0E-C7A8-80D59500EC21}"/>
              </a:ext>
            </a:extLst>
          </p:cNvPr>
          <p:cNvSpPr>
            <a:spLocks noGrp="1"/>
          </p:cNvSpPr>
          <p:nvPr>
            <p:ph type="sldNum" sz="quarter" idx="11"/>
          </p:nvPr>
        </p:nvSpPr>
        <p:spPr/>
        <p:txBody>
          <a:bodyPr/>
          <a:lstStyle>
            <a:lvl1pPr>
              <a:defRPr/>
            </a:lvl1pPr>
          </a:lstStyle>
          <a:p>
            <a:fld id="{F200BE34-5A6E-4568-B31A-7056CEE133AC}" type="slidenum">
              <a:rPr lang="en-US" altLang="en-US"/>
              <a:pPr/>
              <a:t>‹#›</a:t>
            </a:fld>
            <a:endParaRPr lang="en-US" altLang="en-US"/>
          </a:p>
        </p:txBody>
      </p:sp>
    </p:spTree>
    <p:extLst>
      <p:ext uri="{BB962C8B-B14F-4D97-AF65-F5344CB8AC3E}">
        <p14:creationId xmlns:p14="http://schemas.microsoft.com/office/powerpoint/2010/main" val="682473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B497-637F-56D2-7B49-95F56D8E423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8EA43-0D3A-5876-184F-9AFFD1D5FDA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5C2645-D9F5-4C7B-A53A-A5CBB23F9CD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D384BA0C-D9F1-268E-A224-25B8B83D30D0}"/>
              </a:ext>
            </a:extLst>
          </p:cNvPr>
          <p:cNvSpPr>
            <a:spLocks noGrp="1"/>
          </p:cNvSpPr>
          <p:nvPr>
            <p:ph type="ftr" sz="quarter" idx="10"/>
          </p:nvPr>
        </p:nvSpPr>
        <p:spPr/>
        <p:txBody>
          <a:bodyPr/>
          <a:lstStyle>
            <a:lvl1pPr>
              <a:defRPr/>
            </a:lvl1pPr>
          </a:lstStyle>
          <a:p>
            <a:r>
              <a:rPr lang="en-US" altLang="en-US"/>
              <a:t>Biochemistry 3070 – Oxidative Phosphorylation</a:t>
            </a:r>
          </a:p>
        </p:txBody>
      </p:sp>
      <p:sp>
        <p:nvSpPr>
          <p:cNvPr id="6" name="Slide Number Placeholder 5">
            <a:extLst>
              <a:ext uri="{FF2B5EF4-FFF2-40B4-BE49-F238E27FC236}">
                <a16:creationId xmlns:a16="http://schemas.microsoft.com/office/drawing/2014/main" id="{815BA244-2CF4-D684-C56F-6D8B35ED44A4}"/>
              </a:ext>
            </a:extLst>
          </p:cNvPr>
          <p:cNvSpPr>
            <a:spLocks noGrp="1"/>
          </p:cNvSpPr>
          <p:nvPr>
            <p:ph type="sldNum" sz="quarter" idx="11"/>
          </p:nvPr>
        </p:nvSpPr>
        <p:spPr/>
        <p:txBody>
          <a:bodyPr/>
          <a:lstStyle>
            <a:lvl1pPr>
              <a:defRPr/>
            </a:lvl1pPr>
          </a:lstStyle>
          <a:p>
            <a:fld id="{C2A5EAA9-F3B8-4C8D-9FDD-F323A7097BD0}" type="slidenum">
              <a:rPr lang="en-US" altLang="en-US"/>
              <a:pPr/>
              <a:t>‹#›</a:t>
            </a:fld>
            <a:endParaRPr lang="en-US" altLang="en-US"/>
          </a:p>
        </p:txBody>
      </p:sp>
    </p:spTree>
    <p:extLst>
      <p:ext uri="{BB962C8B-B14F-4D97-AF65-F5344CB8AC3E}">
        <p14:creationId xmlns:p14="http://schemas.microsoft.com/office/powerpoint/2010/main" val="1931183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D8BEEC"/>
            </a:gs>
          </a:gsLst>
          <a:lin ang="2700000" scaled="1"/>
        </a:gradFill>
        <a:effectLst/>
      </p:bgPr>
    </p:bg>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53579273-2494-32E9-A244-3573B942038D}"/>
              </a:ext>
            </a:extLst>
          </p:cNvPr>
          <p:cNvSpPr>
            <a:spLocks noGrp="1" noChangeArrowheads="1"/>
          </p:cNvSpPr>
          <p:nvPr>
            <p:ph type="title"/>
          </p:nvPr>
        </p:nvSpPr>
        <p:spPr bwMode="auto">
          <a:xfrm>
            <a:off x="457200" y="152400"/>
            <a:ext cx="822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0707" name="Rectangle 3">
            <a:extLst>
              <a:ext uri="{FF2B5EF4-FFF2-40B4-BE49-F238E27FC236}">
                <a16:creationId xmlns:a16="http://schemas.microsoft.com/office/drawing/2014/main" id="{4B93CBD8-A744-2505-F3E2-9808296F4B61}"/>
              </a:ext>
            </a:extLst>
          </p:cNvPr>
          <p:cNvSpPr>
            <a:spLocks noGrp="1" noChangeArrowheads="1"/>
          </p:cNvSpPr>
          <p:nvPr>
            <p:ph type="body" idx="1"/>
          </p:nvPr>
        </p:nvSpPr>
        <p:spPr bwMode="auto">
          <a:xfrm>
            <a:off x="457200" y="533400"/>
            <a:ext cx="82296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0709" name="Rectangle 5">
            <a:extLst>
              <a:ext uri="{FF2B5EF4-FFF2-40B4-BE49-F238E27FC236}">
                <a16:creationId xmlns:a16="http://schemas.microsoft.com/office/drawing/2014/main" id="{9C6CD30C-FE34-6F68-C718-9CDCFF2598D5}"/>
              </a:ext>
            </a:extLst>
          </p:cNvPr>
          <p:cNvSpPr>
            <a:spLocks noGrp="1" noChangeArrowheads="1"/>
          </p:cNvSpPr>
          <p:nvPr>
            <p:ph type="ftr" sz="quarter" idx="3"/>
          </p:nvPr>
        </p:nvSpPr>
        <p:spPr bwMode="auto">
          <a:xfrm>
            <a:off x="0" y="6629400"/>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b="0" i="1">
                <a:solidFill>
                  <a:srgbClr val="0066CC"/>
                </a:solidFill>
              </a:defRPr>
            </a:lvl1pPr>
          </a:lstStyle>
          <a:p>
            <a:r>
              <a:rPr lang="en-US" altLang="en-US"/>
              <a:t>Biochemistry 3070 – Oxidative Phosphorylation</a:t>
            </a:r>
          </a:p>
        </p:txBody>
      </p:sp>
      <p:sp>
        <p:nvSpPr>
          <p:cNvPr id="200710" name="Rectangle 6">
            <a:extLst>
              <a:ext uri="{FF2B5EF4-FFF2-40B4-BE49-F238E27FC236}">
                <a16:creationId xmlns:a16="http://schemas.microsoft.com/office/drawing/2014/main" id="{9989B052-5595-77E1-3D32-11279FD6A2A0}"/>
              </a:ext>
            </a:extLst>
          </p:cNvPr>
          <p:cNvSpPr>
            <a:spLocks noGrp="1" noChangeArrowheads="1"/>
          </p:cNvSpPr>
          <p:nvPr>
            <p:ph type="sldNum" sz="quarter" idx="4"/>
          </p:nvPr>
        </p:nvSpPr>
        <p:spPr bwMode="auto">
          <a:xfrm>
            <a:off x="8382000" y="65532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i="1">
                <a:solidFill>
                  <a:srgbClr val="0066CC"/>
                </a:solidFill>
              </a:defRPr>
            </a:lvl1pPr>
          </a:lstStyle>
          <a:p>
            <a:fld id="{0A75A4CC-1D4A-4C44-8F9F-9BA587C8A66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p:hf hdr="0" ftr="0" dt="0"/>
  <p:txStyles>
    <p:titleStyle>
      <a:lvl1pPr algn="l" rtl="0" fontAlgn="base">
        <a:spcBef>
          <a:spcPct val="0"/>
        </a:spcBef>
        <a:spcAft>
          <a:spcPct val="0"/>
        </a:spcAft>
        <a:defRPr i="1" kern="1200">
          <a:solidFill>
            <a:schemeClr val="tx2"/>
          </a:solidFill>
          <a:latin typeface="+mj-lt"/>
          <a:ea typeface="+mj-ea"/>
          <a:cs typeface="+mj-cs"/>
        </a:defRPr>
      </a:lvl1pPr>
      <a:lvl2pPr algn="l" rtl="0" fontAlgn="base">
        <a:spcBef>
          <a:spcPct val="0"/>
        </a:spcBef>
        <a:spcAft>
          <a:spcPct val="0"/>
        </a:spcAft>
        <a:defRPr i="1">
          <a:solidFill>
            <a:schemeClr val="tx2"/>
          </a:solidFill>
          <a:latin typeface="Arial" panose="020B0604020202020204" pitchFamily="34" charset="0"/>
        </a:defRPr>
      </a:lvl2pPr>
      <a:lvl3pPr algn="l" rtl="0" fontAlgn="base">
        <a:spcBef>
          <a:spcPct val="0"/>
        </a:spcBef>
        <a:spcAft>
          <a:spcPct val="0"/>
        </a:spcAft>
        <a:defRPr i="1">
          <a:solidFill>
            <a:schemeClr val="tx2"/>
          </a:solidFill>
          <a:latin typeface="Arial" panose="020B0604020202020204" pitchFamily="34" charset="0"/>
        </a:defRPr>
      </a:lvl3pPr>
      <a:lvl4pPr algn="l" rtl="0" fontAlgn="base">
        <a:spcBef>
          <a:spcPct val="0"/>
        </a:spcBef>
        <a:spcAft>
          <a:spcPct val="0"/>
        </a:spcAft>
        <a:defRPr i="1">
          <a:solidFill>
            <a:schemeClr val="tx2"/>
          </a:solidFill>
          <a:latin typeface="Arial" panose="020B0604020202020204" pitchFamily="34" charset="0"/>
        </a:defRPr>
      </a:lvl4pPr>
      <a:lvl5pPr algn="l" rtl="0" fontAlgn="base">
        <a:spcBef>
          <a:spcPct val="0"/>
        </a:spcBef>
        <a:spcAft>
          <a:spcPct val="0"/>
        </a:spcAft>
        <a:defRPr i="1">
          <a:solidFill>
            <a:schemeClr val="tx2"/>
          </a:solidFill>
          <a:latin typeface="Arial" panose="020B0604020202020204" pitchFamily="34" charset="0"/>
        </a:defRPr>
      </a:lvl5pPr>
      <a:lvl6pPr marL="457200" algn="l" rtl="0" fontAlgn="base">
        <a:spcBef>
          <a:spcPct val="0"/>
        </a:spcBef>
        <a:spcAft>
          <a:spcPct val="0"/>
        </a:spcAft>
        <a:defRPr i="1">
          <a:solidFill>
            <a:schemeClr val="tx2"/>
          </a:solidFill>
          <a:latin typeface="Arial" panose="020B0604020202020204" pitchFamily="34" charset="0"/>
        </a:defRPr>
      </a:lvl6pPr>
      <a:lvl7pPr marL="914400" algn="l" rtl="0" fontAlgn="base">
        <a:spcBef>
          <a:spcPct val="0"/>
        </a:spcBef>
        <a:spcAft>
          <a:spcPct val="0"/>
        </a:spcAft>
        <a:defRPr i="1">
          <a:solidFill>
            <a:schemeClr val="tx2"/>
          </a:solidFill>
          <a:latin typeface="Arial" panose="020B0604020202020204" pitchFamily="34" charset="0"/>
        </a:defRPr>
      </a:lvl7pPr>
      <a:lvl8pPr marL="1371600" algn="l" rtl="0" fontAlgn="base">
        <a:spcBef>
          <a:spcPct val="0"/>
        </a:spcBef>
        <a:spcAft>
          <a:spcPct val="0"/>
        </a:spcAft>
        <a:defRPr i="1">
          <a:solidFill>
            <a:schemeClr val="tx2"/>
          </a:solidFill>
          <a:latin typeface="Arial" panose="020B0604020202020204" pitchFamily="34" charset="0"/>
        </a:defRPr>
      </a:lvl8pPr>
      <a:lvl9pPr marL="1828800" algn="l" rtl="0" fontAlgn="base">
        <a:spcBef>
          <a:spcPct val="0"/>
        </a:spcBef>
        <a:spcAft>
          <a:spcPct val="0"/>
        </a:spcAft>
        <a:defRPr i="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oleObject" Target="../embeddings/oleObject2.bin"/><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6.bin"/><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8.bin"/><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oleObject" Target="../embeddings/oleObject10.bin"/><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oleObject" Target="../embeddings/oleObject11.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oleObject" Target="../embeddings/oleObject12.bin"/><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Kxg9BSmkArc" TargetMode="External"/><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oleObject" Target="../embeddings/oleObject13.bin"/><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14.bin"/><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15.bin"/><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16.bin"/><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shorts/QeHCAFKaWM8"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oleObject" Target="../embeddings/oleObject17.bin"/><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oleObject" Target="../embeddings/oleObject18.bin"/><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oleObject" Target="../embeddings/oleObject19.bin"/><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youtube.com/watch?v=kXpzp4RDGJI"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oleObject" Target="../embeddings/oleObject1.bin"/><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D3BCF115-7389-54B8-2A34-A61235F0070C}"/>
              </a:ext>
            </a:extLst>
          </p:cNvPr>
          <p:cNvSpPr>
            <a:spLocks noGrp="1"/>
          </p:cNvSpPr>
          <p:nvPr>
            <p:ph type="sldNum" sz="quarter" idx="11"/>
          </p:nvPr>
        </p:nvSpPr>
        <p:spPr/>
        <p:txBody>
          <a:bodyPr/>
          <a:lstStyle/>
          <a:p>
            <a:fld id="{F9D5A00C-E065-4663-86A3-EA83FC0176FF}" type="slidenum">
              <a:rPr lang="en-US" altLang="en-US"/>
              <a:pPr/>
              <a:t>1</a:t>
            </a:fld>
            <a:endParaRPr lang="en-US" altLang="en-US"/>
          </a:p>
        </p:txBody>
      </p:sp>
      <p:pic>
        <p:nvPicPr>
          <p:cNvPr id="209939" name="Picture 19">
            <a:extLst>
              <a:ext uri="{FF2B5EF4-FFF2-40B4-BE49-F238E27FC236}">
                <a16:creationId xmlns:a16="http://schemas.microsoft.com/office/drawing/2014/main" id="{83AB7EF2-EE58-0BD3-9A1D-5958A40726F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38200" y="609600"/>
            <a:ext cx="2125663" cy="559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9941" name="Picture 21">
            <a:extLst>
              <a:ext uri="{FF2B5EF4-FFF2-40B4-BE49-F238E27FC236}">
                <a16:creationId xmlns:a16="http://schemas.microsoft.com/office/drawing/2014/main" id="{F0224D7E-1C25-1E8B-EE2D-219B6EFC095E}"/>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886200" y="2133600"/>
            <a:ext cx="4038600" cy="1857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9924" name="Text Box 4">
            <a:extLst>
              <a:ext uri="{FF2B5EF4-FFF2-40B4-BE49-F238E27FC236}">
                <a16:creationId xmlns:a16="http://schemas.microsoft.com/office/drawing/2014/main" id="{83AB26B2-B384-61DA-C5C9-85AD0EC292E3}"/>
              </a:ext>
            </a:extLst>
          </p:cNvPr>
          <p:cNvSpPr txBox="1">
            <a:spLocks noChangeArrowheads="1"/>
          </p:cNvSpPr>
          <p:nvPr/>
        </p:nvSpPr>
        <p:spPr bwMode="auto">
          <a:xfrm>
            <a:off x="152400" y="152400"/>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i="1"/>
              <a:t>Biochemistry 3070</a:t>
            </a:r>
          </a:p>
        </p:txBody>
      </p:sp>
      <p:sp>
        <p:nvSpPr>
          <p:cNvPr id="209930" name="Text Box 10">
            <a:extLst>
              <a:ext uri="{FF2B5EF4-FFF2-40B4-BE49-F238E27FC236}">
                <a16:creationId xmlns:a16="http://schemas.microsoft.com/office/drawing/2014/main" id="{5E176DA1-5CC1-8983-84BB-595A4BB7D1D5}"/>
              </a:ext>
            </a:extLst>
          </p:cNvPr>
          <p:cNvSpPr txBox="1">
            <a:spLocks noChangeArrowheads="1"/>
          </p:cNvSpPr>
          <p:nvPr/>
        </p:nvSpPr>
        <p:spPr bwMode="auto">
          <a:xfrm>
            <a:off x="3048000" y="838200"/>
            <a:ext cx="5486400" cy="10287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spcBef>
                <a:spcPct val="50000"/>
              </a:spcBef>
            </a:pPr>
            <a:r>
              <a:rPr lang="en-US" altLang="en-US" sz="4400" b="0" i="1">
                <a:solidFill>
                  <a:srgbClr val="FF0000"/>
                </a:solidFill>
              </a:rPr>
              <a:t>Oxidative Phosphorylation</a:t>
            </a:r>
          </a:p>
        </p:txBody>
      </p:sp>
      <p:pic>
        <p:nvPicPr>
          <p:cNvPr id="209944" name="Picture 24">
            <a:extLst>
              <a:ext uri="{FF2B5EF4-FFF2-40B4-BE49-F238E27FC236}">
                <a16:creationId xmlns:a16="http://schemas.microsoft.com/office/drawing/2014/main" id="{04664F36-8F45-EF77-C4E2-3AA2655BC5E1}"/>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886200" y="4267200"/>
            <a:ext cx="4038600" cy="2100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E5F948A-788F-B50C-E891-73E3F8C0810C}"/>
              </a:ext>
            </a:extLst>
          </p:cNvPr>
          <p:cNvSpPr>
            <a:spLocks noGrp="1"/>
          </p:cNvSpPr>
          <p:nvPr>
            <p:ph type="sldNum" sz="quarter" idx="11"/>
          </p:nvPr>
        </p:nvSpPr>
        <p:spPr/>
        <p:txBody>
          <a:bodyPr/>
          <a:lstStyle/>
          <a:p>
            <a:fld id="{3DDC485A-0B0C-4628-A849-D36E587546B9}" type="slidenum">
              <a:rPr lang="en-US" altLang="en-US"/>
              <a:pPr/>
              <a:t>10</a:t>
            </a:fld>
            <a:endParaRPr lang="en-US" altLang="en-US"/>
          </a:p>
        </p:txBody>
      </p:sp>
      <p:sp>
        <p:nvSpPr>
          <p:cNvPr id="1281026" name="Rectangle 2">
            <a:extLst>
              <a:ext uri="{FF2B5EF4-FFF2-40B4-BE49-F238E27FC236}">
                <a16:creationId xmlns:a16="http://schemas.microsoft.com/office/drawing/2014/main" id="{8F1AB756-2F74-8737-23D6-B35EFFE9F196}"/>
              </a:ext>
            </a:extLst>
          </p:cNvPr>
          <p:cNvSpPr>
            <a:spLocks noGrp="1" noChangeArrowheads="1"/>
          </p:cNvSpPr>
          <p:nvPr>
            <p:ph type="title"/>
          </p:nvPr>
        </p:nvSpPr>
        <p:spPr/>
        <p:txBody>
          <a:bodyPr/>
          <a:lstStyle/>
          <a:p>
            <a:r>
              <a:rPr lang="en-US" altLang="en-US" sz="1600"/>
              <a:t>Oxidative Phosphorylation</a:t>
            </a:r>
          </a:p>
        </p:txBody>
      </p:sp>
      <p:sp>
        <p:nvSpPr>
          <p:cNvPr id="1281027" name="Rectangle 3">
            <a:extLst>
              <a:ext uri="{FF2B5EF4-FFF2-40B4-BE49-F238E27FC236}">
                <a16:creationId xmlns:a16="http://schemas.microsoft.com/office/drawing/2014/main" id="{7EC78414-AA79-6E65-F6CE-1D183CB9258B}"/>
              </a:ext>
            </a:extLst>
          </p:cNvPr>
          <p:cNvSpPr>
            <a:spLocks noGrp="1" noChangeArrowheads="1"/>
          </p:cNvSpPr>
          <p:nvPr>
            <p:ph type="body" sz="half" idx="1"/>
          </p:nvPr>
        </p:nvSpPr>
        <p:spPr>
          <a:xfrm>
            <a:off x="457200" y="533400"/>
            <a:ext cx="8382000" cy="5592763"/>
          </a:xfrm>
        </p:spPr>
        <p:txBody>
          <a:bodyPr/>
          <a:lstStyle/>
          <a:p>
            <a:pPr marL="609600" indent="-609600">
              <a:buFontTx/>
              <a:buNone/>
            </a:pPr>
            <a:r>
              <a:rPr lang="en-US" altLang="en-US" sz="2400"/>
              <a:t>Electrons are transported through the membrane from Site 1 to Site 3 by </a:t>
            </a:r>
            <a:r>
              <a:rPr lang="en-US" altLang="en-US" sz="2400">
                <a:solidFill>
                  <a:srgbClr val="0000FF"/>
                </a:solidFill>
              </a:rPr>
              <a:t>ubiquinol (ubiquinone)</a:t>
            </a:r>
            <a:r>
              <a:rPr lang="en-US" altLang="en-US" sz="2400"/>
              <a:t>.</a:t>
            </a:r>
          </a:p>
          <a:p>
            <a:pPr marL="609600" indent="-609600">
              <a:buFontTx/>
              <a:buNone/>
            </a:pPr>
            <a:r>
              <a:rPr lang="en-US" altLang="en-US" sz="2400"/>
              <a:t>This fat-soluble carrier picks up electrons from Site 1 (Q</a:t>
            </a:r>
            <a:r>
              <a:rPr lang="en-US" altLang="en-US" sz="2400">
                <a:cs typeface="Arial" panose="020B0604020202020204" pitchFamily="34" charset="0"/>
              </a:rPr>
              <a:t>→QH</a:t>
            </a:r>
            <a:r>
              <a:rPr lang="en-US" altLang="en-US" sz="2400" baseline="-25000">
                <a:cs typeface="Arial" panose="020B0604020202020204" pitchFamily="34" charset="0"/>
              </a:rPr>
              <a:t>2</a:t>
            </a:r>
            <a:r>
              <a:rPr lang="en-US" altLang="en-US" sz="2400">
                <a:cs typeface="Arial" panose="020B0604020202020204" pitchFamily="34" charset="0"/>
              </a:rPr>
              <a:t>), then </a:t>
            </a:r>
            <a:r>
              <a:rPr lang="en-US" altLang="en-US" sz="2400"/>
              <a:t>diffuses laterally through the membrane delivering electrons to Site 3 (Q</a:t>
            </a:r>
            <a:r>
              <a:rPr lang="en-US" altLang="en-US" sz="2400">
                <a:cs typeface="Arial" panose="020B0604020202020204" pitchFamily="34" charset="0"/>
              </a:rPr>
              <a:t>H</a:t>
            </a:r>
            <a:r>
              <a:rPr lang="en-US" altLang="en-US" sz="2400" baseline="-25000">
                <a:cs typeface="Arial" panose="020B0604020202020204" pitchFamily="34" charset="0"/>
              </a:rPr>
              <a:t>2</a:t>
            </a:r>
            <a:r>
              <a:rPr lang="en-US" altLang="en-US" sz="2400">
                <a:cs typeface="Arial" panose="020B0604020202020204" pitchFamily="34" charset="0"/>
              </a:rPr>
              <a:t>→Q)</a:t>
            </a:r>
            <a:r>
              <a:rPr lang="en-US" altLang="en-US" sz="2400"/>
              <a:t>, then returns to Site 1 for more.</a:t>
            </a:r>
          </a:p>
        </p:txBody>
      </p:sp>
      <p:graphicFrame>
        <p:nvGraphicFramePr>
          <p:cNvPr id="1281028" name="Object 4">
            <a:extLst>
              <a:ext uri="{FF2B5EF4-FFF2-40B4-BE49-F238E27FC236}">
                <a16:creationId xmlns:a16="http://schemas.microsoft.com/office/drawing/2014/main" id="{6E199597-CB8E-7994-5FB0-4CA168F8A591}"/>
              </a:ext>
            </a:extLst>
          </p:cNvPr>
          <p:cNvGraphicFramePr>
            <a:graphicFrameLocks noGrp="1" noChangeAspect="1"/>
          </p:cNvGraphicFramePr>
          <p:nvPr>
            <p:ph sz="half" idx="2"/>
          </p:nvPr>
        </p:nvGraphicFramePr>
        <p:xfrm>
          <a:off x="304800" y="3581400"/>
          <a:ext cx="8534400" cy="2425700"/>
        </p:xfrm>
        <a:graphic>
          <a:graphicData uri="http://schemas.openxmlformats.org/presentationml/2006/ole">
            <mc:AlternateContent xmlns:mc="http://schemas.openxmlformats.org/markup-compatibility/2006">
              <mc:Choice xmlns:v="urn:schemas-microsoft-com:vml" Requires="v">
                <p:oleObj name="Bitmap Image" r:id="rId2" imgW="6601746" imgH="1876190" progId="Paint.Picture">
                  <p:embed/>
                </p:oleObj>
              </mc:Choice>
              <mc:Fallback>
                <p:oleObj name="Bitmap Image" r:id="rId2" imgW="6601746" imgH="1876190"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81400"/>
                        <a:ext cx="8534400"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E7FEEBC-F8DC-B7AA-3675-AC50EDD5E6A3}"/>
              </a:ext>
            </a:extLst>
          </p:cNvPr>
          <p:cNvSpPr>
            <a:spLocks noGrp="1"/>
          </p:cNvSpPr>
          <p:nvPr>
            <p:ph type="sldNum" sz="quarter" idx="11"/>
          </p:nvPr>
        </p:nvSpPr>
        <p:spPr/>
        <p:txBody>
          <a:bodyPr/>
          <a:lstStyle/>
          <a:p>
            <a:fld id="{9819AF61-A68C-4950-AEB2-F933CA533A60}" type="slidenum">
              <a:rPr lang="en-US" altLang="en-US"/>
              <a:pPr/>
              <a:t>11</a:t>
            </a:fld>
            <a:endParaRPr lang="en-US" altLang="en-US"/>
          </a:p>
        </p:txBody>
      </p:sp>
      <p:sp>
        <p:nvSpPr>
          <p:cNvPr id="1282050" name="Rectangle 2">
            <a:extLst>
              <a:ext uri="{FF2B5EF4-FFF2-40B4-BE49-F238E27FC236}">
                <a16:creationId xmlns:a16="http://schemas.microsoft.com/office/drawing/2014/main" id="{8422D1A3-22BA-9F99-197F-C5718DE2DA96}"/>
              </a:ext>
            </a:extLst>
          </p:cNvPr>
          <p:cNvSpPr>
            <a:spLocks noGrp="1" noChangeArrowheads="1"/>
          </p:cNvSpPr>
          <p:nvPr>
            <p:ph type="title"/>
          </p:nvPr>
        </p:nvSpPr>
        <p:spPr/>
        <p:txBody>
          <a:bodyPr/>
          <a:lstStyle/>
          <a:p>
            <a:r>
              <a:rPr lang="en-US" altLang="en-US" sz="1600"/>
              <a:t>Oxidative Phosphorylation</a:t>
            </a:r>
          </a:p>
        </p:txBody>
      </p:sp>
      <p:pic>
        <p:nvPicPr>
          <p:cNvPr id="1282052" name="Picture 4">
            <a:extLst>
              <a:ext uri="{FF2B5EF4-FFF2-40B4-BE49-F238E27FC236}">
                <a16:creationId xmlns:a16="http://schemas.microsoft.com/office/drawing/2014/main" id="{FAFFF8E2-FE6D-CE7A-DC20-6AA318FABC6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49888" y="152400"/>
            <a:ext cx="3486150" cy="396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2055" name="Text Box 7">
            <a:extLst>
              <a:ext uri="{FF2B5EF4-FFF2-40B4-BE49-F238E27FC236}">
                <a16:creationId xmlns:a16="http://schemas.microsoft.com/office/drawing/2014/main" id="{13DCDF1B-0F25-B4DD-2C57-610188FEEA7C}"/>
              </a:ext>
            </a:extLst>
          </p:cNvPr>
          <p:cNvSpPr txBox="1">
            <a:spLocks noChangeArrowheads="1"/>
          </p:cNvSpPr>
          <p:nvPr/>
        </p:nvSpPr>
        <p:spPr bwMode="auto">
          <a:xfrm>
            <a:off x="381000" y="609600"/>
            <a:ext cx="4572000" cy="355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900" b="0"/>
              <a:t>QH</a:t>
            </a:r>
            <a:r>
              <a:rPr lang="en-US" altLang="en-US" sz="1900" b="0" baseline="-25000"/>
              <a:t>2</a:t>
            </a:r>
            <a:r>
              <a:rPr lang="en-US" altLang="en-US" sz="1900" b="0"/>
              <a:t> delivers protons to Site III:  </a:t>
            </a:r>
          </a:p>
          <a:p>
            <a:r>
              <a:rPr lang="en-US" altLang="en-US" sz="1900" b="0"/>
              <a:t>        </a:t>
            </a:r>
            <a:r>
              <a:rPr lang="en-US" altLang="en-US" sz="1900" b="0" i="1"/>
              <a:t>“</a:t>
            </a:r>
            <a:r>
              <a:rPr lang="en-US" altLang="en-US" sz="1900" b="0" i="1">
                <a:solidFill>
                  <a:srgbClr val="0000FF"/>
                </a:solidFill>
              </a:rPr>
              <a:t>Q-Cytochrome c Oxidoreductase:</a:t>
            </a:r>
            <a:r>
              <a:rPr lang="en-US" altLang="en-US" sz="1900" b="0" i="1"/>
              <a:t>”</a:t>
            </a:r>
          </a:p>
          <a:p>
            <a:endParaRPr lang="en-US" altLang="en-US" sz="1900" b="0" i="1"/>
          </a:p>
          <a:p>
            <a:r>
              <a:rPr lang="en-US" altLang="en-US" sz="1900" b="0"/>
              <a:t>This complex moves electrons through a variety of carriers, including 3 hemes and another 2Fe-2S cluster.</a:t>
            </a:r>
          </a:p>
          <a:p>
            <a:endParaRPr lang="en-US" altLang="en-US" sz="1900" b="0"/>
          </a:p>
          <a:p>
            <a:r>
              <a:rPr lang="en-US" altLang="en-US" sz="1900" b="0"/>
              <a:t>As in Site 1, protons are taken from the matrix and deposited into the intermembrane space during passage of electrons through this site and reduction of the next carrier, </a:t>
            </a:r>
            <a:r>
              <a:rPr lang="en-US" altLang="en-US" sz="1900" b="0">
                <a:solidFill>
                  <a:srgbClr val="0000FF"/>
                </a:solidFill>
              </a:rPr>
              <a:t>cytochrome c:</a:t>
            </a:r>
          </a:p>
        </p:txBody>
      </p:sp>
      <p:pic>
        <p:nvPicPr>
          <p:cNvPr id="1282056" name="Picture 8">
            <a:extLst>
              <a:ext uri="{FF2B5EF4-FFF2-40B4-BE49-F238E27FC236}">
                <a16:creationId xmlns:a16="http://schemas.microsoft.com/office/drawing/2014/main" id="{73CFF9A5-C28C-284D-3200-5BCD2F92476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14400" y="4267200"/>
            <a:ext cx="7162800" cy="241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D45EB0A-1CCD-7E23-66C3-0FE2A85863ED}"/>
              </a:ext>
            </a:extLst>
          </p:cNvPr>
          <p:cNvSpPr>
            <a:spLocks noGrp="1"/>
          </p:cNvSpPr>
          <p:nvPr>
            <p:ph type="sldNum" sz="quarter" idx="11"/>
          </p:nvPr>
        </p:nvSpPr>
        <p:spPr/>
        <p:txBody>
          <a:bodyPr/>
          <a:lstStyle/>
          <a:p>
            <a:fld id="{ED5B7103-6267-4D7C-8C37-3E7C0140EEDA}" type="slidenum">
              <a:rPr lang="en-US" altLang="en-US"/>
              <a:pPr/>
              <a:t>12</a:t>
            </a:fld>
            <a:endParaRPr lang="en-US" altLang="en-US"/>
          </a:p>
        </p:txBody>
      </p:sp>
      <p:sp>
        <p:nvSpPr>
          <p:cNvPr id="1283074" name="Rectangle 2">
            <a:extLst>
              <a:ext uri="{FF2B5EF4-FFF2-40B4-BE49-F238E27FC236}">
                <a16:creationId xmlns:a16="http://schemas.microsoft.com/office/drawing/2014/main" id="{9AF13618-13FB-0505-0BAE-5AEE6EF51314}"/>
              </a:ext>
            </a:extLst>
          </p:cNvPr>
          <p:cNvSpPr>
            <a:spLocks noGrp="1" noChangeArrowheads="1"/>
          </p:cNvSpPr>
          <p:nvPr>
            <p:ph type="title"/>
          </p:nvPr>
        </p:nvSpPr>
        <p:spPr/>
        <p:txBody>
          <a:bodyPr/>
          <a:lstStyle/>
          <a:p>
            <a:r>
              <a:rPr lang="en-US" altLang="en-US" sz="1600"/>
              <a:t>Oxidative Phosphorylation</a:t>
            </a:r>
          </a:p>
        </p:txBody>
      </p:sp>
      <p:pic>
        <p:nvPicPr>
          <p:cNvPr id="1283076" name="Picture 4">
            <a:extLst>
              <a:ext uri="{FF2B5EF4-FFF2-40B4-BE49-F238E27FC236}">
                <a16:creationId xmlns:a16="http://schemas.microsoft.com/office/drawing/2014/main" id="{507C6929-EA10-4538-138C-F08E574016B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14400" y="3733800"/>
            <a:ext cx="7086600" cy="2713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3079" name="Text Box 7">
            <a:extLst>
              <a:ext uri="{FF2B5EF4-FFF2-40B4-BE49-F238E27FC236}">
                <a16:creationId xmlns:a16="http://schemas.microsoft.com/office/drawing/2014/main" id="{E6851693-D9C9-FB20-47F5-5BE3F58C9906}"/>
              </a:ext>
            </a:extLst>
          </p:cNvPr>
          <p:cNvSpPr txBox="1">
            <a:spLocks noChangeArrowheads="1"/>
          </p:cNvSpPr>
          <p:nvPr/>
        </p:nvSpPr>
        <p:spPr bwMode="auto">
          <a:xfrm>
            <a:off x="304800" y="533400"/>
            <a:ext cx="86106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b="0"/>
              <a:t> Cytochrome c (“</a:t>
            </a:r>
            <a:r>
              <a:rPr lang="en-US" altLang="en-US" sz="2000" b="0" i="1"/>
              <a:t>cyt c</a:t>
            </a:r>
            <a:r>
              <a:rPr lang="en-US" altLang="en-US" sz="2000" b="0"/>
              <a:t>”) is a </a:t>
            </a:r>
            <a:r>
              <a:rPr lang="en-US" altLang="en-US" sz="2000" b="0" i="1"/>
              <a:t>water-soluble</a:t>
            </a:r>
            <a:r>
              <a:rPr lang="en-US" altLang="en-US" sz="2000" b="0"/>
              <a:t> protein with a single heme prosthetic group.</a:t>
            </a:r>
          </a:p>
          <a:p>
            <a:endParaRPr lang="en-US" altLang="en-US" sz="2000" b="0"/>
          </a:p>
          <a:p>
            <a:pPr>
              <a:buFontTx/>
              <a:buChar char="•"/>
            </a:pPr>
            <a:r>
              <a:rPr lang="en-US" altLang="en-US" sz="2000" b="0"/>
              <a:t> Each cyt c transports a single electron from Site III to Site IV through the aqueous intermembrane space. </a:t>
            </a:r>
            <a:r>
              <a:rPr lang="en-US" altLang="en-US" sz="2000" b="0" i="1"/>
              <a:t>(Cyt c is the only electron carrier that is not located in the mitochondrial membrane!)</a:t>
            </a:r>
          </a:p>
          <a:p>
            <a:endParaRPr lang="en-US" altLang="en-US" sz="2000" b="0"/>
          </a:p>
          <a:p>
            <a:pPr>
              <a:buFontTx/>
              <a:buChar char="•"/>
            </a:pPr>
            <a:r>
              <a:rPr lang="en-US" altLang="en-US" sz="2000" b="0"/>
              <a:t> Cyt c is structurally similar in many organisms, so much so, that cyt c from one organism can sometimes be used </a:t>
            </a:r>
            <a:r>
              <a:rPr lang="en-US" altLang="en-US" sz="2000" b="0" i="1"/>
              <a:t>in vitro </a:t>
            </a:r>
            <a:r>
              <a:rPr lang="en-US" altLang="en-US" sz="2000" b="0"/>
              <a:t>to transport electrons from Site III→IV in electron transport pathways of </a:t>
            </a:r>
            <a:r>
              <a:rPr lang="en-US" altLang="en-US" sz="2000" b="0" i="1">
                <a:solidFill>
                  <a:srgbClr val="0000FF"/>
                </a:solidFill>
              </a:rPr>
              <a:t>other organisms!</a:t>
            </a:r>
            <a:endParaRPr lang="en-US" altLang="en-US" sz="2000" b="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C59F4A89-94BB-C86F-FF74-FB39CF98800B}"/>
              </a:ext>
            </a:extLst>
          </p:cNvPr>
          <p:cNvSpPr>
            <a:spLocks noGrp="1"/>
          </p:cNvSpPr>
          <p:nvPr>
            <p:ph type="sldNum" sz="quarter" idx="11"/>
          </p:nvPr>
        </p:nvSpPr>
        <p:spPr/>
        <p:txBody>
          <a:bodyPr/>
          <a:lstStyle/>
          <a:p>
            <a:fld id="{88A52C92-24E6-4110-89AB-392027B17F5E}" type="slidenum">
              <a:rPr lang="en-US" altLang="en-US"/>
              <a:pPr/>
              <a:t>13</a:t>
            </a:fld>
            <a:endParaRPr lang="en-US" altLang="en-US"/>
          </a:p>
        </p:txBody>
      </p:sp>
      <p:sp>
        <p:nvSpPr>
          <p:cNvPr id="1284101" name="Text Box 5">
            <a:extLst>
              <a:ext uri="{FF2B5EF4-FFF2-40B4-BE49-F238E27FC236}">
                <a16:creationId xmlns:a16="http://schemas.microsoft.com/office/drawing/2014/main" id="{22FA1B0B-8622-61CE-4212-AC3D36517217}"/>
              </a:ext>
            </a:extLst>
          </p:cNvPr>
          <p:cNvSpPr txBox="1">
            <a:spLocks noChangeArrowheads="1"/>
          </p:cNvSpPr>
          <p:nvPr/>
        </p:nvSpPr>
        <p:spPr bwMode="auto">
          <a:xfrm>
            <a:off x="457200" y="228600"/>
            <a:ext cx="8305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0"/>
              <a:t>Site IV (“</a:t>
            </a:r>
            <a:r>
              <a:rPr lang="en-US" altLang="en-US" sz="2000" b="0" i="1"/>
              <a:t>Cytochrome oxidase</a:t>
            </a:r>
            <a:r>
              <a:rPr lang="en-US" altLang="en-US" sz="2000" b="0"/>
              <a:t>”) takes electrons from cytochrome c and uses them to reduce oxygen to water.  As in previous sites, obligatory hydrogen withdrawal from the matrix accompanies this final electron transport process:</a:t>
            </a:r>
          </a:p>
        </p:txBody>
      </p:sp>
      <p:pic>
        <p:nvPicPr>
          <p:cNvPr id="1284102" name="Picture 6">
            <a:extLst>
              <a:ext uri="{FF2B5EF4-FFF2-40B4-BE49-F238E27FC236}">
                <a16:creationId xmlns:a16="http://schemas.microsoft.com/office/drawing/2014/main" id="{605E362D-C424-7379-43A5-4CA8798D0A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600200"/>
            <a:ext cx="7543800" cy="5083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342C93C-92BF-1DEB-EAB4-320BA81460F7}"/>
              </a:ext>
            </a:extLst>
          </p:cNvPr>
          <p:cNvSpPr>
            <a:spLocks noGrp="1"/>
          </p:cNvSpPr>
          <p:nvPr>
            <p:ph type="sldNum" sz="quarter" idx="11"/>
          </p:nvPr>
        </p:nvSpPr>
        <p:spPr/>
        <p:txBody>
          <a:bodyPr/>
          <a:lstStyle/>
          <a:p>
            <a:fld id="{7DDAA604-47E4-4761-B031-C132C592D9BD}" type="slidenum">
              <a:rPr lang="en-US" altLang="en-US"/>
              <a:pPr/>
              <a:t>14</a:t>
            </a:fld>
            <a:endParaRPr lang="en-US" altLang="en-US"/>
          </a:p>
        </p:txBody>
      </p:sp>
      <p:sp>
        <p:nvSpPr>
          <p:cNvPr id="1285122" name="Rectangle 2">
            <a:extLst>
              <a:ext uri="{FF2B5EF4-FFF2-40B4-BE49-F238E27FC236}">
                <a16:creationId xmlns:a16="http://schemas.microsoft.com/office/drawing/2014/main" id="{19C55B9B-6B9C-A6F7-1A6E-DAFE5D79B8C1}"/>
              </a:ext>
            </a:extLst>
          </p:cNvPr>
          <p:cNvSpPr>
            <a:spLocks noGrp="1" noChangeArrowheads="1"/>
          </p:cNvSpPr>
          <p:nvPr>
            <p:ph type="title"/>
          </p:nvPr>
        </p:nvSpPr>
        <p:spPr/>
        <p:txBody>
          <a:bodyPr/>
          <a:lstStyle/>
          <a:p>
            <a:r>
              <a:rPr lang="en-US" altLang="en-US" sz="1600"/>
              <a:t>Oxidative Phosphorylation</a:t>
            </a:r>
          </a:p>
        </p:txBody>
      </p:sp>
      <p:pic>
        <p:nvPicPr>
          <p:cNvPr id="1285124" name="Picture 4">
            <a:extLst>
              <a:ext uri="{FF2B5EF4-FFF2-40B4-BE49-F238E27FC236}">
                <a16:creationId xmlns:a16="http://schemas.microsoft.com/office/drawing/2014/main" id="{39C1329B-B5C4-ACC7-8BBB-8206E675F98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19600" y="228600"/>
            <a:ext cx="3730625" cy="647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5127" name="Text Box 7">
            <a:extLst>
              <a:ext uri="{FF2B5EF4-FFF2-40B4-BE49-F238E27FC236}">
                <a16:creationId xmlns:a16="http://schemas.microsoft.com/office/drawing/2014/main" id="{1EE3E549-8455-E45B-D1F2-E1DEB26E00CC}"/>
              </a:ext>
            </a:extLst>
          </p:cNvPr>
          <p:cNvSpPr txBox="1">
            <a:spLocks noChangeArrowheads="1"/>
          </p:cNvSpPr>
          <p:nvPr/>
        </p:nvSpPr>
        <p:spPr bwMode="auto">
          <a:xfrm>
            <a:off x="533400" y="533400"/>
            <a:ext cx="38100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0"/>
              <a:t>Additionally, extra protons are “pumped” from the matrix into the innermembrane space during the oxidation of cytochrome 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20064C73-5901-1C86-3E42-5372CFEE05A4}"/>
              </a:ext>
            </a:extLst>
          </p:cNvPr>
          <p:cNvSpPr>
            <a:spLocks noGrp="1"/>
          </p:cNvSpPr>
          <p:nvPr>
            <p:ph type="sldNum" sz="quarter" idx="11"/>
          </p:nvPr>
        </p:nvSpPr>
        <p:spPr/>
        <p:txBody>
          <a:bodyPr/>
          <a:lstStyle/>
          <a:p>
            <a:fld id="{D4B94C6D-B2C4-42BA-B1A6-A308F0528662}" type="slidenum">
              <a:rPr lang="en-US" altLang="en-US"/>
              <a:pPr/>
              <a:t>15</a:t>
            </a:fld>
            <a:endParaRPr lang="en-US" altLang="en-US"/>
          </a:p>
        </p:txBody>
      </p:sp>
      <p:sp>
        <p:nvSpPr>
          <p:cNvPr id="1286146" name="Rectangle 2">
            <a:extLst>
              <a:ext uri="{FF2B5EF4-FFF2-40B4-BE49-F238E27FC236}">
                <a16:creationId xmlns:a16="http://schemas.microsoft.com/office/drawing/2014/main" id="{390BD9C4-F570-FA7E-6CF2-89FF43F292B6}"/>
              </a:ext>
            </a:extLst>
          </p:cNvPr>
          <p:cNvSpPr>
            <a:spLocks noGrp="1" noChangeArrowheads="1"/>
          </p:cNvSpPr>
          <p:nvPr>
            <p:ph type="title"/>
          </p:nvPr>
        </p:nvSpPr>
        <p:spPr/>
        <p:txBody>
          <a:bodyPr/>
          <a:lstStyle/>
          <a:p>
            <a:r>
              <a:rPr lang="en-US" altLang="en-US" sz="1600"/>
              <a:t>Oxidative Phosphorylation</a:t>
            </a:r>
          </a:p>
        </p:txBody>
      </p:sp>
      <p:sp>
        <p:nvSpPr>
          <p:cNvPr id="1286148" name="Text Box 4">
            <a:extLst>
              <a:ext uri="{FF2B5EF4-FFF2-40B4-BE49-F238E27FC236}">
                <a16:creationId xmlns:a16="http://schemas.microsoft.com/office/drawing/2014/main" id="{DCEDEFD0-19C5-FA3B-89D2-50312B9ADE4F}"/>
              </a:ext>
            </a:extLst>
          </p:cNvPr>
          <p:cNvSpPr txBox="1">
            <a:spLocks noChangeArrowheads="1"/>
          </p:cNvSpPr>
          <p:nvPr/>
        </p:nvSpPr>
        <p:spPr bwMode="auto">
          <a:xfrm>
            <a:off x="381000" y="609600"/>
            <a:ext cx="8305800" cy="531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b="0"/>
              <a:t>This pathway of electron transport from NADH to H</a:t>
            </a:r>
            <a:r>
              <a:rPr lang="en-US" altLang="en-US" sz="2600" b="0" baseline="-25000"/>
              <a:t>2</a:t>
            </a:r>
            <a:r>
              <a:rPr lang="en-US" altLang="en-US" sz="2600" b="0"/>
              <a:t>O through a variety of electron carriers allows the transformation of redox energy into a proton gradient.</a:t>
            </a:r>
          </a:p>
          <a:p>
            <a:pPr>
              <a:spcBef>
                <a:spcPct val="50000"/>
              </a:spcBef>
            </a:pPr>
            <a:r>
              <a:rPr lang="en-US" altLang="en-US" sz="2600" b="0"/>
              <a:t>How do scientists know the order of the electron carriers in this pathway?</a:t>
            </a:r>
          </a:p>
          <a:p>
            <a:pPr>
              <a:spcBef>
                <a:spcPct val="50000"/>
              </a:spcBef>
            </a:pPr>
            <a:r>
              <a:rPr lang="en-US" altLang="en-US" sz="2600" b="0"/>
              <a:t>The reduction potential (E’</a:t>
            </a:r>
            <a:r>
              <a:rPr lang="en-US" altLang="en-US" sz="2600" b="0" baseline="-25000"/>
              <a:t>0</a:t>
            </a:r>
            <a:r>
              <a:rPr lang="en-US" altLang="en-US" sz="2600" b="0"/>
              <a:t>) of each carrier has been determined over the years.  Once a reduction potential for a carrier is known, it is relatively easy to place it in its correct position relative to the others since electrons move spontaneously from carriers with lower reduction potentials to carriers with higher reduction potentials.</a:t>
            </a:r>
            <a:r>
              <a:rPr lang="en-US" altLang="en-US" sz="2000" b="0"/>
              <a:t> </a:t>
            </a:r>
          </a:p>
          <a:p>
            <a:pPr>
              <a:spcBef>
                <a:spcPct val="50000"/>
              </a:spcBef>
            </a:pPr>
            <a:endParaRPr lang="en-US" altLang="en-US" sz="2000" b="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E2B22637-45FB-DB30-F386-10CEC5DCD192}"/>
              </a:ext>
            </a:extLst>
          </p:cNvPr>
          <p:cNvSpPr>
            <a:spLocks noGrp="1"/>
          </p:cNvSpPr>
          <p:nvPr>
            <p:ph type="sldNum" sz="quarter" idx="11"/>
          </p:nvPr>
        </p:nvSpPr>
        <p:spPr/>
        <p:txBody>
          <a:bodyPr/>
          <a:lstStyle/>
          <a:p>
            <a:fld id="{41A8D691-CC17-473F-822A-025CEBF901D6}" type="slidenum">
              <a:rPr lang="en-US" altLang="en-US"/>
              <a:pPr/>
              <a:t>16</a:t>
            </a:fld>
            <a:endParaRPr lang="en-US" altLang="en-US"/>
          </a:p>
        </p:txBody>
      </p:sp>
      <p:sp>
        <p:nvSpPr>
          <p:cNvPr id="1287170" name="Rectangle 2">
            <a:extLst>
              <a:ext uri="{FF2B5EF4-FFF2-40B4-BE49-F238E27FC236}">
                <a16:creationId xmlns:a16="http://schemas.microsoft.com/office/drawing/2014/main" id="{9CCE42D2-6D7B-1E8C-2A02-40075C97C3D2}"/>
              </a:ext>
            </a:extLst>
          </p:cNvPr>
          <p:cNvSpPr>
            <a:spLocks noGrp="1" noChangeArrowheads="1"/>
          </p:cNvSpPr>
          <p:nvPr>
            <p:ph type="title"/>
          </p:nvPr>
        </p:nvSpPr>
        <p:spPr/>
        <p:txBody>
          <a:bodyPr/>
          <a:lstStyle/>
          <a:p>
            <a:r>
              <a:rPr lang="en-US" altLang="en-US" sz="1600"/>
              <a:t>Oxidative Phosphorylation</a:t>
            </a:r>
          </a:p>
        </p:txBody>
      </p:sp>
      <p:pic>
        <p:nvPicPr>
          <p:cNvPr id="1287172" name="Picture 4">
            <a:extLst>
              <a:ext uri="{FF2B5EF4-FFF2-40B4-BE49-F238E27FC236}">
                <a16:creationId xmlns:a16="http://schemas.microsoft.com/office/drawing/2014/main" id="{6D883A50-38CB-B2C1-3950-1E9FC3484D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381000"/>
            <a:ext cx="6553200" cy="629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7174" name="Text Box 6">
            <a:extLst>
              <a:ext uri="{FF2B5EF4-FFF2-40B4-BE49-F238E27FC236}">
                <a16:creationId xmlns:a16="http://schemas.microsoft.com/office/drawing/2014/main" id="{7464D36F-BF05-3787-1435-FF4C75603EBF}"/>
              </a:ext>
            </a:extLst>
          </p:cNvPr>
          <p:cNvSpPr txBox="1">
            <a:spLocks noChangeArrowheads="1"/>
          </p:cNvSpPr>
          <p:nvPr/>
        </p:nvSpPr>
        <p:spPr bwMode="auto">
          <a:xfrm>
            <a:off x="228600" y="1066800"/>
            <a:ext cx="1676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0" i="1"/>
              <a:t>Note the different E’</a:t>
            </a:r>
            <a:r>
              <a:rPr lang="en-US" altLang="en-US" sz="2000" b="0" i="1" baseline="-25000"/>
              <a:t>0 </a:t>
            </a:r>
            <a:r>
              <a:rPr lang="en-US" altLang="en-US" sz="2000" b="0" i="1"/>
              <a:t>for NAD</a:t>
            </a:r>
            <a:r>
              <a:rPr lang="en-US" altLang="en-US" sz="2000" b="0" i="1" baseline="30000"/>
              <a:t>+</a:t>
            </a:r>
            <a:r>
              <a:rPr lang="en-US" altLang="en-US" sz="2000" b="0" i="1"/>
              <a:t> and FAD:</a:t>
            </a:r>
          </a:p>
        </p:txBody>
      </p:sp>
      <p:sp>
        <p:nvSpPr>
          <p:cNvPr id="1287176" name="Line 8">
            <a:extLst>
              <a:ext uri="{FF2B5EF4-FFF2-40B4-BE49-F238E27FC236}">
                <a16:creationId xmlns:a16="http://schemas.microsoft.com/office/drawing/2014/main" id="{ED5762AD-2B3C-39F3-7413-45A8827EF3B4}"/>
              </a:ext>
            </a:extLst>
          </p:cNvPr>
          <p:cNvSpPr>
            <a:spLocks noChangeShapeType="1"/>
          </p:cNvSpPr>
          <p:nvPr/>
        </p:nvSpPr>
        <p:spPr bwMode="auto">
          <a:xfrm>
            <a:off x="1524000" y="1981200"/>
            <a:ext cx="990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7177" name="Line 9">
            <a:extLst>
              <a:ext uri="{FF2B5EF4-FFF2-40B4-BE49-F238E27FC236}">
                <a16:creationId xmlns:a16="http://schemas.microsoft.com/office/drawing/2014/main" id="{3C4D5692-131A-BED6-0BE6-517729AC2364}"/>
              </a:ext>
            </a:extLst>
          </p:cNvPr>
          <p:cNvSpPr>
            <a:spLocks noChangeShapeType="1"/>
          </p:cNvSpPr>
          <p:nvPr/>
        </p:nvSpPr>
        <p:spPr bwMode="auto">
          <a:xfrm>
            <a:off x="1447800" y="2209800"/>
            <a:ext cx="9906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7178" name="Text Box 10">
            <a:extLst>
              <a:ext uri="{FF2B5EF4-FFF2-40B4-BE49-F238E27FC236}">
                <a16:creationId xmlns:a16="http://schemas.microsoft.com/office/drawing/2014/main" id="{6C4F0456-33B8-E686-2DC3-E745A9D69AB6}"/>
              </a:ext>
            </a:extLst>
          </p:cNvPr>
          <p:cNvSpPr txBox="1">
            <a:spLocks noChangeArrowheads="1"/>
          </p:cNvSpPr>
          <p:nvPr/>
        </p:nvSpPr>
        <p:spPr bwMode="auto">
          <a:xfrm>
            <a:off x="228600" y="2514600"/>
            <a:ext cx="14478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i="1"/>
              <a:t>FAD is not a strong enough reductant to reduce electron carriers at Site 1.</a:t>
            </a:r>
          </a:p>
          <a:p>
            <a:pPr>
              <a:spcBef>
                <a:spcPct val="50000"/>
              </a:spcBef>
            </a:pPr>
            <a:r>
              <a:rPr lang="en-US" altLang="en-US" b="0" i="1"/>
              <a:t>However, it can reduce ubiqinone.</a:t>
            </a:r>
          </a:p>
        </p:txBody>
      </p:sp>
      <p:sp>
        <p:nvSpPr>
          <p:cNvPr id="1287179" name="Line 11">
            <a:extLst>
              <a:ext uri="{FF2B5EF4-FFF2-40B4-BE49-F238E27FC236}">
                <a16:creationId xmlns:a16="http://schemas.microsoft.com/office/drawing/2014/main" id="{7C48DD50-3982-91EE-9D48-ED1792E22129}"/>
              </a:ext>
            </a:extLst>
          </p:cNvPr>
          <p:cNvSpPr>
            <a:spLocks noChangeShapeType="1"/>
          </p:cNvSpPr>
          <p:nvPr/>
        </p:nvSpPr>
        <p:spPr bwMode="auto">
          <a:xfrm flipV="1">
            <a:off x="1447800" y="4953000"/>
            <a:ext cx="10668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E3EC8FD-AA18-72C6-274D-5E80E9290CAC}"/>
              </a:ext>
            </a:extLst>
          </p:cNvPr>
          <p:cNvSpPr>
            <a:spLocks noGrp="1"/>
          </p:cNvSpPr>
          <p:nvPr>
            <p:ph type="sldNum" sz="quarter" idx="11"/>
          </p:nvPr>
        </p:nvSpPr>
        <p:spPr/>
        <p:txBody>
          <a:bodyPr/>
          <a:lstStyle/>
          <a:p>
            <a:fld id="{44CFF732-A001-4B41-BA15-A8FB36DA6F1D}" type="slidenum">
              <a:rPr lang="en-US" altLang="en-US"/>
              <a:pPr/>
              <a:t>17</a:t>
            </a:fld>
            <a:endParaRPr lang="en-US" altLang="en-US"/>
          </a:p>
        </p:txBody>
      </p:sp>
      <p:sp>
        <p:nvSpPr>
          <p:cNvPr id="1288194" name="Rectangle 2">
            <a:extLst>
              <a:ext uri="{FF2B5EF4-FFF2-40B4-BE49-F238E27FC236}">
                <a16:creationId xmlns:a16="http://schemas.microsoft.com/office/drawing/2014/main" id="{BFF38407-EA8E-E529-4E69-849065C2A659}"/>
              </a:ext>
            </a:extLst>
          </p:cNvPr>
          <p:cNvSpPr>
            <a:spLocks noGrp="1" noChangeArrowheads="1"/>
          </p:cNvSpPr>
          <p:nvPr>
            <p:ph type="title"/>
          </p:nvPr>
        </p:nvSpPr>
        <p:spPr/>
        <p:txBody>
          <a:bodyPr/>
          <a:lstStyle/>
          <a:p>
            <a:r>
              <a:rPr lang="en-US" altLang="en-US" sz="1600"/>
              <a:t>Oxidative Phosphorylation</a:t>
            </a:r>
          </a:p>
        </p:txBody>
      </p:sp>
      <p:sp>
        <p:nvSpPr>
          <p:cNvPr id="1288195" name="Rectangle 3">
            <a:extLst>
              <a:ext uri="{FF2B5EF4-FFF2-40B4-BE49-F238E27FC236}">
                <a16:creationId xmlns:a16="http://schemas.microsoft.com/office/drawing/2014/main" id="{4002379C-A377-DDE0-117A-D270AAC85490}"/>
              </a:ext>
            </a:extLst>
          </p:cNvPr>
          <p:cNvSpPr>
            <a:spLocks noGrp="1" noChangeArrowheads="1"/>
          </p:cNvSpPr>
          <p:nvPr>
            <p:ph type="body" sz="half" idx="1"/>
          </p:nvPr>
        </p:nvSpPr>
        <p:spPr/>
        <p:txBody>
          <a:bodyPr/>
          <a:lstStyle/>
          <a:p>
            <a:pPr marL="609600" indent="-609600"/>
            <a:r>
              <a:rPr lang="en-US" altLang="en-US" sz="2000"/>
              <a:t>FADH</a:t>
            </a:r>
            <a:r>
              <a:rPr lang="en-US" altLang="en-US" sz="2000" baseline="-25000"/>
              <a:t>2</a:t>
            </a:r>
            <a:r>
              <a:rPr lang="en-US" altLang="en-US" sz="2000"/>
              <a:t> delivers electrons to the electron transport pathway by reducing ubiquinol (Q) to ubiquinone (QH</a:t>
            </a:r>
            <a:r>
              <a:rPr lang="en-US" altLang="en-US" sz="2000" baseline="-25000"/>
              <a:t>2</a:t>
            </a:r>
            <a:r>
              <a:rPr lang="en-US" altLang="en-US" sz="2000"/>
              <a:t>).</a:t>
            </a:r>
          </a:p>
          <a:p>
            <a:pPr marL="609600" indent="-609600"/>
            <a:r>
              <a:rPr lang="en-US" altLang="en-US" sz="2000"/>
              <a:t>Recall that FADH</a:t>
            </a:r>
            <a:r>
              <a:rPr lang="en-US" altLang="en-US" sz="2000" baseline="-25000"/>
              <a:t>2</a:t>
            </a:r>
            <a:r>
              <a:rPr lang="en-US" altLang="en-US" sz="2000"/>
              <a:t> is formed in the TCA cycle when succinate is oxidized to malate.  Electrons from FADH</a:t>
            </a:r>
            <a:r>
              <a:rPr lang="en-US" altLang="en-US" sz="2000" baseline="-25000"/>
              <a:t>2</a:t>
            </a:r>
            <a:r>
              <a:rPr lang="en-US" altLang="en-US" sz="2000"/>
              <a:t> reduce Q to QH</a:t>
            </a:r>
            <a:r>
              <a:rPr lang="en-US" altLang="en-US" sz="2000" baseline="-25000"/>
              <a:t>2</a:t>
            </a:r>
            <a:r>
              <a:rPr lang="en-US" altLang="en-US" sz="2000"/>
              <a:t> and flow through electron transport, ending up on oxygen.</a:t>
            </a:r>
          </a:p>
          <a:p>
            <a:pPr marL="609600" indent="-609600"/>
            <a:r>
              <a:rPr lang="en-US" altLang="en-US" sz="2000"/>
              <a:t>Consequently, less ATP is formed from the oxidation of FADH</a:t>
            </a:r>
            <a:r>
              <a:rPr lang="en-US" altLang="en-US" sz="2000" baseline="-25000"/>
              <a:t>2</a:t>
            </a:r>
            <a:r>
              <a:rPr lang="en-US" altLang="en-US" sz="2000"/>
              <a:t> than from NADH.</a:t>
            </a:r>
          </a:p>
          <a:p>
            <a:pPr marL="609600" indent="-609600"/>
            <a:endParaRPr lang="en-US" altLang="en-US" sz="2400" baseline="-25000"/>
          </a:p>
        </p:txBody>
      </p:sp>
      <p:pic>
        <p:nvPicPr>
          <p:cNvPr id="1288196" name="Picture 4">
            <a:extLst>
              <a:ext uri="{FF2B5EF4-FFF2-40B4-BE49-F238E27FC236}">
                <a16:creationId xmlns:a16="http://schemas.microsoft.com/office/drawing/2014/main" id="{FD0CAAC7-279B-1CBE-A783-9849DAC6681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76800" y="228600"/>
            <a:ext cx="2374900" cy="624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8198" name="Text Box 6">
            <a:extLst>
              <a:ext uri="{FF2B5EF4-FFF2-40B4-BE49-F238E27FC236}">
                <a16:creationId xmlns:a16="http://schemas.microsoft.com/office/drawing/2014/main" id="{014D067A-9961-1144-3FC8-3A443F958617}"/>
              </a:ext>
            </a:extLst>
          </p:cNvPr>
          <p:cNvSpPr txBox="1">
            <a:spLocks noChangeArrowheads="1"/>
          </p:cNvSpPr>
          <p:nvPr/>
        </p:nvSpPr>
        <p:spPr bwMode="auto">
          <a:xfrm>
            <a:off x="7696200" y="21971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a:solidFill>
                  <a:srgbClr val="0000FF"/>
                </a:solidFill>
              </a:rPr>
              <a:t>FADH</a:t>
            </a:r>
            <a:r>
              <a:rPr lang="en-US" altLang="en-US" b="0" baseline="-25000">
                <a:solidFill>
                  <a:srgbClr val="0000FF"/>
                </a:solidFill>
              </a:rPr>
              <a:t>2</a:t>
            </a:r>
          </a:p>
        </p:txBody>
      </p:sp>
      <p:sp>
        <p:nvSpPr>
          <p:cNvPr id="1288199" name="Line 7">
            <a:extLst>
              <a:ext uri="{FF2B5EF4-FFF2-40B4-BE49-F238E27FC236}">
                <a16:creationId xmlns:a16="http://schemas.microsoft.com/office/drawing/2014/main" id="{D9CD2FAA-FF82-81B6-E432-B403745F8795}"/>
              </a:ext>
            </a:extLst>
          </p:cNvPr>
          <p:cNvSpPr>
            <a:spLocks noChangeShapeType="1"/>
          </p:cNvSpPr>
          <p:nvPr/>
        </p:nvSpPr>
        <p:spPr bwMode="auto">
          <a:xfrm flipH="1">
            <a:off x="7315200" y="2362200"/>
            <a:ext cx="381000"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013E16A9-2F0F-655E-9478-9DB7E4410882}"/>
              </a:ext>
            </a:extLst>
          </p:cNvPr>
          <p:cNvSpPr>
            <a:spLocks noGrp="1"/>
          </p:cNvSpPr>
          <p:nvPr>
            <p:ph type="sldNum" sz="quarter" idx="11"/>
          </p:nvPr>
        </p:nvSpPr>
        <p:spPr/>
        <p:txBody>
          <a:bodyPr/>
          <a:lstStyle/>
          <a:p>
            <a:fld id="{A16496F4-255A-4766-9467-79022456E491}" type="slidenum">
              <a:rPr lang="en-US" altLang="en-US"/>
              <a:pPr/>
              <a:t>18</a:t>
            </a:fld>
            <a:endParaRPr lang="en-US" altLang="en-US"/>
          </a:p>
        </p:txBody>
      </p:sp>
      <p:sp>
        <p:nvSpPr>
          <p:cNvPr id="1315844" name="Rectangle 4">
            <a:extLst>
              <a:ext uri="{FF2B5EF4-FFF2-40B4-BE49-F238E27FC236}">
                <a16:creationId xmlns:a16="http://schemas.microsoft.com/office/drawing/2014/main" id="{734F8A27-08CC-9DAD-9B6D-071A7B5362E5}"/>
              </a:ext>
            </a:extLst>
          </p:cNvPr>
          <p:cNvSpPr>
            <a:spLocks noGrp="1" noChangeArrowheads="1"/>
          </p:cNvSpPr>
          <p:nvPr>
            <p:ph type="title"/>
          </p:nvPr>
        </p:nvSpPr>
        <p:spPr/>
        <p:txBody>
          <a:bodyPr/>
          <a:lstStyle/>
          <a:p>
            <a:r>
              <a:rPr lang="en-US" altLang="en-US" sz="1600"/>
              <a:t>Oxidative Phosphorylation – Electron Carrier Postioning in Chain</a:t>
            </a:r>
          </a:p>
        </p:txBody>
      </p:sp>
      <p:graphicFrame>
        <p:nvGraphicFramePr>
          <p:cNvPr id="1315843" name="Object 3">
            <a:extLst>
              <a:ext uri="{FF2B5EF4-FFF2-40B4-BE49-F238E27FC236}">
                <a16:creationId xmlns:a16="http://schemas.microsoft.com/office/drawing/2014/main" id="{CBC5473C-0E77-37E9-CDC7-14BC28A9D79A}"/>
              </a:ext>
            </a:extLst>
          </p:cNvPr>
          <p:cNvGraphicFramePr>
            <a:graphicFrameLocks noGrp="1" noChangeAspect="1"/>
          </p:cNvGraphicFramePr>
          <p:nvPr>
            <p:ph idx="1"/>
          </p:nvPr>
        </p:nvGraphicFramePr>
        <p:xfrm>
          <a:off x="685800" y="1447800"/>
          <a:ext cx="8077200" cy="5029200"/>
        </p:xfrm>
        <a:graphic>
          <a:graphicData uri="http://schemas.openxmlformats.org/presentationml/2006/ole">
            <mc:AlternateContent xmlns:mc="http://schemas.openxmlformats.org/markup-compatibility/2006">
              <mc:Choice xmlns:v="urn:schemas-microsoft-com:vml" Requires="v">
                <p:oleObj name="Bitmap Image" r:id="rId2" imgW="6477904" imgH="3476190" progId="Paint.Picture">
                  <p:embed/>
                </p:oleObj>
              </mc:Choice>
              <mc:Fallback>
                <p:oleObj name="Bitmap Image" r:id="rId2" imgW="6477904" imgH="3476190"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8077200"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15846" name="Text Box 6">
            <a:extLst>
              <a:ext uri="{FF2B5EF4-FFF2-40B4-BE49-F238E27FC236}">
                <a16:creationId xmlns:a16="http://schemas.microsoft.com/office/drawing/2014/main" id="{B77168E8-5F6C-826A-4541-B51C06526D37}"/>
              </a:ext>
            </a:extLst>
          </p:cNvPr>
          <p:cNvSpPr txBox="1">
            <a:spLocks noChangeArrowheads="1"/>
          </p:cNvSpPr>
          <p:nvPr/>
        </p:nvSpPr>
        <p:spPr bwMode="auto">
          <a:xfrm>
            <a:off x="533400" y="533400"/>
            <a:ext cx="815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The pathway of electron transport is easily determined by comparing reduction potentials (E’</a:t>
            </a:r>
            <a:r>
              <a:rPr lang="en-US" altLang="en-US" baseline="-25000"/>
              <a:t>0</a:t>
            </a:r>
            <a:r>
              <a:rPr lang="en-US" altLang="en-US"/>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7E398558-0D17-0CB0-E60A-508E07A90E06}"/>
              </a:ext>
            </a:extLst>
          </p:cNvPr>
          <p:cNvSpPr>
            <a:spLocks noGrp="1"/>
          </p:cNvSpPr>
          <p:nvPr>
            <p:ph type="sldNum" sz="quarter" idx="11"/>
          </p:nvPr>
        </p:nvSpPr>
        <p:spPr/>
        <p:txBody>
          <a:bodyPr/>
          <a:lstStyle/>
          <a:p>
            <a:fld id="{6646BA71-EE0F-40B1-8AEB-3C83810BE42F}" type="slidenum">
              <a:rPr lang="en-US" altLang="en-US"/>
              <a:pPr/>
              <a:t>19</a:t>
            </a:fld>
            <a:endParaRPr lang="en-US" altLang="en-US"/>
          </a:p>
        </p:txBody>
      </p:sp>
      <p:sp>
        <p:nvSpPr>
          <p:cNvPr id="1317890" name="Rectangle 2">
            <a:extLst>
              <a:ext uri="{FF2B5EF4-FFF2-40B4-BE49-F238E27FC236}">
                <a16:creationId xmlns:a16="http://schemas.microsoft.com/office/drawing/2014/main" id="{218BA54E-F993-96F6-98FF-C724A4A5C8E6}"/>
              </a:ext>
            </a:extLst>
          </p:cNvPr>
          <p:cNvSpPr>
            <a:spLocks noGrp="1" noChangeArrowheads="1"/>
          </p:cNvSpPr>
          <p:nvPr>
            <p:ph type="title"/>
          </p:nvPr>
        </p:nvSpPr>
        <p:spPr/>
        <p:txBody>
          <a:bodyPr/>
          <a:lstStyle/>
          <a:p>
            <a:r>
              <a:rPr lang="en-US" altLang="en-US" sz="1600"/>
              <a:t>Oxidative Phosphorylation – Electron Carrier Postioning in Chain</a:t>
            </a:r>
          </a:p>
        </p:txBody>
      </p:sp>
      <p:graphicFrame>
        <p:nvGraphicFramePr>
          <p:cNvPr id="1317891" name="Object 3">
            <a:extLst>
              <a:ext uri="{FF2B5EF4-FFF2-40B4-BE49-F238E27FC236}">
                <a16:creationId xmlns:a16="http://schemas.microsoft.com/office/drawing/2014/main" id="{3A688FB7-7CD5-7A31-8E59-54893EC898AF}"/>
              </a:ext>
            </a:extLst>
          </p:cNvPr>
          <p:cNvGraphicFramePr>
            <a:graphicFrameLocks noGrp="1" noChangeAspect="1"/>
          </p:cNvGraphicFramePr>
          <p:nvPr>
            <p:ph idx="1"/>
          </p:nvPr>
        </p:nvGraphicFramePr>
        <p:xfrm>
          <a:off x="215900" y="990600"/>
          <a:ext cx="8699500" cy="5235575"/>
        </p:xfrm>
        <a:graphic>
          <a:graphicData uri="http://schemas.openxmlformats.org/presentationml/2006/ole">
            <mc:AlternateContent xmlns:mc="http://schemas.openxmlformats.org/markup-compatibility/2006">
              <mc:Choice xmlns:v="urn:schemas-microsoft-com:vml" Requires="v">
                <p:oleObj name="Bitmap Image" r:id="rId2" imgW="6361905" imgH="3828571" progId="Paint.Picture">
                  <p:embed/>
                </p:oleObj>
              </mc:Choice>
              <mc:Fallback>
                <p:oleObj name="Bitmap Image" r:id="rId2" imgW="6361905" imgH="3828571"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990600"/>
                        <a:ext cx="8699500" cy="5235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17893" name="Text Box 5">
            <a:extLst>
              <a:ext uri="{FF2B5EF4-FFF2-40B4-BE49-F238E27FC236}">
                <a16:creationId xmlns:a16="http://schemas.microsoft.com/office/drawing/2014/main" id="{3E376CA8-338B-0CBC-97E4-47D3166996F2}"/>
              </a:ext>
            </a:extLst>
          </p:cNvPr>
          <p:cNvSpPr txBox="1">
            <a:spLocks noChangeArrowheads="1"/>
          </p:cNvSpPr>
          <p:nvPr/>
        </p:nvSpPr>
        <p:spPr bwMode="auto">
          <a:xfrm>
            <a:off x="685800" y="457200"/>
            <a:ext cx="8229600" cy="612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b="0"/>
              <a:t>Diagram of electron transport chain and electron flow.</a:t>
            </a:r>
            <a:r>
              <a:rPr lang="en-US" altLang="en-US"/>
              <a:t> 	</a:t>
            </a:r>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r>
              <a:rPr lang="en-US" altLang="en-US"/>
              <a:t>			            </a:t>
            </a:r>
            <a:r>
              <a:rPr lang="en-US" altLang="en-US" sz="1200" i="1"/>
              <a:t>(Garrett &amp; Grisham, Biochemistry, 3</a:t>
            </a:r>
            <a:r>
              <a:rPr lang="en-US" altLang="en-US" sz="1200" i="1" baseline="30000"/>
              <a:t>rd</a:t>
            </a:r>
            <a:r>
              <a:rPr lang="en-US" altLang="en-US" sz="1200" i="1"/>
              <a:t> ed., Brooks/Cole)</a:t>
            </a:r>
          </a:p>
        </p:txBody>
      </p:sp>
      <p:sp>
        <p:nvSpPr>
          <p:cNvPr id="1317894" name="Text Box 6">
            <a:extLst>
              <a:ext uri="{FF2B5EF4-FFF2-40B4-BE49-F238E27FC236}">
                <a16:creationId xmlns:a16="http://schemas.microsoft.com/office/drawing/2014/main" id="{0ABAF70B-2BE5-7B2D-35C2-4E8B74831B57}"/>
              </a:ext>
            </a:extLst>
          </p:cNvPr>
          <p:cNvSpPr txBox="1">
            <a:spLocks noChangeArrowheads="1"/>
          </p:cNvSpPr>
          <p:nvPr/>
        </p:nvSpPr>
        <p:spPr bwMode="auto">
          <a:xfrm>
            <a:off x="5486400" y="3048000"/>
            <a:ext cx="9144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a:t>FADH</a:t>
            </a:r>
            <a:r>
              <a:rPr lang="en-US" altLang="en-US" sz="1400" baseline="-25000"/>
              <a:t>2</a:t>
            </a:r>
            <a:endParaRPr lang="en-US" altLang="en-US" sz="1400"/>
          </a:p>
          <a:p>
            <a:pPr algn="ctr">
              <a:spcBef>
                <a:spcPct val="50000"/>
              </a:spcBef>
            </a:pPr>
            <a:r>
              <a:rPr lang="en-US" altLang="en-US" sz="1400"/>
              <a:t>FAD</a:t>
            </a:r>
            <a:endParaRPr lang="en-US" altLang="en-US" sz="1400" baseline="-25000"/>
          </a:p>
        </p:txBody>
      </p:sp>
      <p:sp>
        <p:nvSpPr>
          <p:cNvPr id="1317895" name="Line 7">
            <a:extLst>
              <a:ext uri="{FF2B5EF4-FFF2-40B4-BE49-F238E27FC236}">
                <a16:creationId xmlns:a16="http://schemas.microsoft.com/office/drawing/2014/main" id="{9AEB7625-12BE-0194-42C8-24A322F79AF5}"/>
              </a:ext>
            </a:extLst>
          </p:cNvPr>
          <p:cNvSpPr>
            <a:spLocks noChangeShapeType="1"/>
          </p:cNvSpPr>
          <p:nvPr/>
        </p:nvSpPr>
        <p:spPr bwMode="auto">
          <a:xfrm flipV="1">
            <a:off x="5638800" y="32766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7896" name="Line 8">
            <a:extLst>
              <a:ext uri="{FF2B5EF4-FFF2-40B4-BE49-F238E27FC236}">
                <a16:creationId xmlns:a16="http://schemas.microsoft.com/office/drawing/2014/main" id="{B19269A9-D117-0095-9BA2-7771B13D790F}"/>
              </a:ext>
            </a:extLst>
          </p:cNvPr>
          <p:cNvSpPr>
            <a:spLocks noChangeShapeType="1"/>
          </p:cNvSpPr>
          <p:nvPr/>
        </p:nvSpPr>
        <p:spPr bwMode="auto">
          <a:xfrm>
            <a:off x="6096000" y="3352800"/>
            <a:ext cx="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E3D96051-DB8B-6264-C5E1-FF756CA2DB52}"/>
              </a:ext>
            </a:extLst>
          </p:cNvPr>
          <p:cNvSpPr>
            <a:spLocks noGrp="1"/>
          </p:cNvSpPr>
          <p:nvPr>
            <p:ph type="sldNum" sz="quarter" idx="11"/>
          </p:nvPr>
        </p:nvSpPr>
        <p:spPr/>
        <p:txBody>
          <a:bodyPr/>
          <a:lstStyle/>
          <a:p>
            <a:fld id="{B3FC87D9-9AA9-454A-93EC-A3EF0E8F258A}" type="slidenum">
              <a:rPr lang="en-US" altLang="en-US"/>
              <a:pPr/>
              <a:t>2</a:t>
            </a:fld>
            <a:endParaRPr lang="en-US" altLang="en-US"/>
          </a:p>
        </p:txBody>
      </p:sp>
      <p:sp>
        <p:nvSpPr>
          <p:cNvPr id="920578" name="Rectangle 2">
            <a:extLst>
              <a:ext uri="{FF2B5EF4-FFF2-40B4-BE49-F238E27FC236}">
                <a16:creationId xmlns:a16="http://schemas.microsoft.com/office/drawing/2014/main" id="{ADC53D3C-0543-C180-AB44-ABB8F1A9F7A3}"/>
              </a:ext>
            </a:extLst>
          </p:cNvPr>
          <p:cNvSpPr>
            <a:spLocks noGrp="1" noChangeArrowheads="1"/>
          </p:cNvSpPr>
          <p:nvPr>
            <p:ph type="title"/>
          </p:nvPr>
        </p:nvSpPr>
        <p:spPr/>
        <p:txBody>
          <a:bodyPr/>
          <a:lstStyle/>
          <a:p>
            <a:r>
              <a:rPr lang="en-US" altLang="en-US" sz="1600"/>
              <a:t>Oxidative Phosphorylation</a:t>
            </a:r>
          </a:p>
        </p:txBody>
      </p:sp>
      <p:sp>
        <p:nvSpPr>
          <p:cNvPr id="920579" name="Rectangle 3">
            <a:extLst>
              <a:ext uri="{FF2B5EF4-FFF2-40B4-BE49-F238E27FC236}">
                <a16:creationId xmlns:a16="http://schemas.microsoft.com/office/drawing/2014/main" id="{E57367EF-E5E0-A2E7-514D-8E27B6B2FE7B}"/>
              </a:ext>
            </a:extLst>
          </p:cNvPr>
          <p:cNvSpPr>
            <a:spLocks noGrp="1" noChangeArrowheads="1"/>
          </p:cNvSpPr>
          <p:nvPr>
            <p:ph type="body" idx="1"/>
          </p:nvPr>
        </p:nvSpPr>
        <p:spPr>
          <a:xfrm>
            <a:off x="304800" y="533400"/>
            <a:ext cx="8610600" cy="5592763"/>
          </a:xfrm>
        </p:spPr>
        <p:txBody>
          <a:bodyPr/>
          <a:lstStyle/>
          <a:p>
            <a:pPr marL="609600" indent="-609600">
              <a:lnSpc>
                <a:spcPct val="90000"/>
              </a:lnSpc>
            </a:pPr>
            <a:r>
              <a:rPr lang="en-US" altLang="en-US"/>
              <a:t>Glycolysis and the citric acid cycle yield NADH and FADH</a:t>
            </a:r>
            <a:r>
              <a:rPr lang="en-US" altLang="en-US" baseline="-25000"/>
              <a:t>2</a:t>
            </a:r>
            <a:r>
              <a:rPr lang="en-US" altLang="en-US"/>
              <a:t>.</a:t>
            </a:r>
          </a:p>
          <a:p>
            <a:pPr marL="609600" indent="-609600">
              <a:lnSpc>
                <a:spcPct val="90000"/>
              </a:lnSpc>
            </a:pPr>
            <a:r>
              <a:rPr lang="en-US" altLang="en-US"/>
              <a:t>Both these electron carriers are energy-rich molecules because their electrons have a high transfer [redox] potentials.</a:t>
            </a:r>
          </a:p>
          <a:p>
            <a:pPr marL="609600" indent="-609600">
              <a:lnSpc>
                <a:spcPct val="90000"/>
              </a:lnSpc>
            </a:pPr>
            <a:r>
              <a:rPr lang="en-US" altLang="en-US"/>
              <a:t>Oxidative phosphorylation is the process of converting this high redox potential into energy-rich ATP molecules.</a:t>
            </a:r>
          </a:p>
          <a:p>
            <a:pPr marL="609600" indent="-609600">
              <a:lnSpc>
                <a:spcPct val="90000"/>
              </a:lnSpc>
            </a:pPr>
            <a:r>
              <a:rPr lang="en-US" altLang="en-US"/>
              <a:t>This process, together with the reactions that form the electron carriers is often called </a:t>
            </a:r>
            <a:r>
              <a:rPr lang="en-US" altLang="en-US">
                <a:solidFill>
                  <a:srgbClr val="0033CC"/>
                </a:solidFill>
              </a:rPr>
              <a:t>respiration</a:t>
            </a:r>
            <a:r>
              <a:rPr lang="en-US" altLang="en-US"/>
              <a:t>.</a:t>
            </a:r>
          </a:p>
          <a:p>
            <a:pPr marL="609600" indent="-609600">
              <a:lnSpc>
                <a:spcPct val="90000"/>
              </a:lnSpc>
              <a:buFontTx/>
              <a:buNone/>
            </a:pPr>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C4F92A3-F900-8AF3-410B-39A2A57A149C}"/>
              </a:ext>
            </a:extLst>
          </p:cNvPr>
          <p:cNvSpPr>
            <a:spLocks noGrp="1"/>
          </p:cNvSpPr>
          <p:nvPr>
            <p:ph type="sldNum" sz="quarter" idx="11"/>
          </p:nvPr>
        </p:nvSpPr>
        <p:spPr/>
        <p:txBody>
          <a:bodyPr/>
          <a:lstStyle/>
          <a:p>
            <a:fld id="{CD1783A7-05DB-4A16-AEE7-2D4958715CED}" type="slidenum">
              <a:rPr lang="en-US" altLang="en-US"/>
              <a:pPr/>
              <a:t>20</a:t>
            </a:fld>
            <a:endParaRPr lang="en-US" altLang="en-US"/>
          </a:p>
        </p:txBody>
      </p:sp>
      <p:graphicFrame>
        <p:nvGraphicFramePr>
          <p:cNvPr id="1328132" name="Object 4">
            <a:extLst>
              <a:ext uri="{FF2B5EF4-FFF2-40B4-BE49-F238E27FC236}">
                <a16:creationId xmlns:a16="http://schemas.microsoft.com/office/drawing/2014/main" id="{0BD63364-7BD2-D8D3-97E8-9D30C04ECC9B}"/>
              </a:ext>
            </a:extLst>
          </p:cNvPr>
          <p:cNvGraphicFramePr>
            <a:graphicFrameLocks noGrp="1" noChangeAspect="1"/>
          </p:cNvGraphicFramePr>
          <p:nvPr>
            <p:ph idx="1"/>
          </p:nvPr>
        </p:nvGraphicFramePr>
        <p:xfrm>
          <a:off x="228600" y="533400"/>
          <a:ext cx="8686800" cy="5610225"/>
        </p:xfrm>
        <a:graphic>
          <a:graphicData uri="http://schemas.openxmlformats.org/presentationml/2006/ole">
            <mc:AlternateContent xmlns:mc="http://schemas.openxmlformats.org/markup-compatibility/2006">
              <mc:Choice xmlns:v="urn:schemas-microsoft-com:vml" Requires="v">
                <p:oleObj name="Bitmap Image" r:id="rId2" imgW="3982006" imgH="2572109" progId="Paint.Picture">
                  <p:embed/>
                </p:oleObj>
              </mc:Choice>
              <mc:Fallback>
                <p:oleObj name="Bitmap Image" r:id="rId2" imgW="3982006" imgH="2572109"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8686800" cy="561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28135" name="Text Box 7">
            <a:extLst>
              <a:ext uri="{FF2B5EF4-FFF2-40B4-BE49-F238E27FC236}">
                <a16:creationId xmlns:a16="http://schemas.microsoft.com/office/drawing/2014/main" id="{1573644C-B983-5EA2-54BC-75C48F542290}"/>
              </a:ext>
            </a:extLst>
          </p:cNvPr>
          <p:cNvSpPr txBox="1">
            <a:spLocks noChangeArrowheads="1"/>
          </p:cNvSpPr>
          <p:nvPr/>
        </p:nvSpPr>
        <p:spPr bwMode="auto">
          <a:xfrm>
            <a:off x="381000" y="0"/>
            <a:ext cx="8077200" cy="655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Another View of Electron Transport </a:t>
            </a:r>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sz="1200" i="1"/>
          </a:p>
          <a:p>
            <a:pPr>
              <a:spcBef>
                <a:spcPct val="50000"/>
              </a:spcBef>
            </a:pPr>
            <a:endParaRPr lang="en-US" altLang="en-US" sz="1200" i="1"/>
          </a:p>
          <a:p>
            <a:pPr>
              <a:spcBef>
                <a:spcPct val="50000"/>
              </a:spcBef>
            </a:pPr>
            <a:r>
              <a:rPr lang="en-US" altLang="en-US" sz="1200" i="1"/>
              <a:t>				(Mathews, et.al, Biochemistry, 3</a:t>
            </a:r>
            <a:r>
              <a:rPr lang="en-US" altLang="en-US" sz="1200" i="1" baseline="30000"/>
              <a:t>rd</a:t>
            </a:r>
            <a:r>
              <a:rPr lang="en-US" altLang="en-US" sz="1200" i="1"/>
              <a:t> ed., Addison Wesley)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2FC2B7C0-8933-A92D-FC03-FCF6FDD32D53}"/>
              </a:ext>
            </a:extLst>
          </p:cNvPr>
          <p:cNvSpPr>
            <a:spLocks noGrp="1"/>
          </p:cNvSpPr>
          <p:nvPr>
            <p:ph type="sldNum" sz="quarter" idx="11"/>
          </p:nvPr>
        </p:nvSpPr>
        <p:spPr/>
        <p:txBody>
          <a:bodyPr/>
          <a:lstStyle/>
          <a:p>
            <a:fld id="{48F7A3FF-1C98-4395-ABAB-79FF914D57B3}" type="slidenum">
              <a:rPr lang="en-US" altLang="en-US"/>
              <a:pPr/>
              <a:t>21</a:t>
            </a:fld>
            <a:endParaRPr lang="en-US" altLang="en-US"/>
          </a:p>
        </p:txBody>
      </p:sp>
      <p:sp>
        <p:nvSpPr>
          <p:cNvPr id="1289218" name="Rectangle 2">
            <a:extLst>
              <a:ext uri="{FF2B5EF4-FFF2-40B4-BE49-F238E27FC236}">
                <a16:creationId xmlns:a16="http://schemas.microsoft.com/office/drawing/2014/main" id="{8190F2CF-8445-7676-2466-0F23FA21A9CA}"/>
              </a:ext>
            </a:extLst>
          </p:cNvPr>
          <p:cNvSpPr>
            <a:spLocks noGrp="1" noChangeArrowheads="1"/>
          </p:cNvSpPr>
          <p:nvPr>
            <p:ph type="title"/>
          </p:nvPr>
        </p:nvSpPr>
        <p:spPr/>
        <p:txBody>
          <a:bodyPr/>
          <a:lstStyle/>
          <a:p>
            <a:r>
              <a:rPr lang="en-US" altLang="en-US" sz="1600"/>
              <a:t>Oxidative Phosphorylation</a:t>
            </a:r>
          </a:p>
        </p:txBody>
      </p:sp>
      <p:sp>
        <p:nvSpPr>
          <p:cNvPr id="1289219" name="Rectangle 3">
            <a:extLst>
              <a:ext uri="{FF2B5EF4-FFF2-40B4-BE49-F238E27FC236}">
                <a16:creationId xmlns:a16="http://schemas.microsoft.com/office/drawing/2014/main" id="{67FB4687-2F3C-0FEA-0140-647BAA5230B3}"/>
              </a:ext>
            </a:extLst>
          </p:cNvPr>
          <p:cNvSpPr>
            <a:spLocks noGrp="1" noChangeArrowheads="1"/>
          </p:cNvSpPr>
          <p:nvPr>
            <p:ph type="body" idx="1"/>
          </p:nvPr>
        </p:nvSpPr>
        <p:spPr>
          <a:xfrm>
            <a:off x="304800" y="762000"/>
            <a:ext cx="8610600" cy="5592763"/>
          </a:xfrm>
        </p:spPr>
        <p:txBody>
          <a:bodyPr/>
          <a:lstStyle/>
          <a:p>
            <a:pPr marL="609600" indent="-609600">
              <a:buFontTx/>
              <a:buNone/>
            </a:pPr>
            <a:r>
              <a:rPr lang="en-US" altLang="en-US" i="1"/>
              <a:t>How is the </a:t>
            </a:r>
            <a:r>
              <a:rPr lang="en-US" altLang="en-US" i="1">
                <a:solidFill>
                  <a:srgbClr val="0000FF"/>
                </a:solidFill>
              </a:rPr>
              <a:t>proton-motive force</a:t>
            </a:r>
            <a:r>
              <a:rPr lang="en-US" altLang="en-US" i="1"/>
              <a:t> created by obligatory proton transport during passage of electrons </a:t>
            </a:r>
            <a:r>
              <a:rPr lang="en-US" altLang="en-US" i="1">
                <a:solidFill>
                  <a:srgbClr val="0000FF"/>
                </a:solidFill>
              </a:rPr>
              <a:t>converted into high-energy phosphate bonds</a:t>
            </a:r>
            <a:r>
              <a:rPr lang="en-US" altLang="en-US" i="1"/>
              <a:t> in ATP?</a:t>
            </a:r>
          </a:p>
          <a:p>
            <a:pPr marL="609600" indent="-609600">
              <a:buFontTx/>
              <a:buNone/>
            </a:pPr>
            <a:endParaRPr lang="en-US" altLang="en-US" i="1"/>
          </a:p>
          <a:p>
            <a:pPr marL="609600" indent="-609600">
              <a:buFontTx/>
              <a:buNone/>
            </a:pPr>
            <a:r>
              <a:rPr lang="en-US" altLang="en-US"/>
              <a:t>The historical aspects of the discovery of this fascinating process deserves our attention.</a:t>
            </a:r>
          </a:p>
          <a:p>
            <a:pPr marL="609600" indent="-609600">
              <a:buFontTx/>
              <a:buNone/>
            </a:pPr>
            <a:r>
              <a:rPr lang="en-US" altLang="en-US"/>
              <a:t>  </a:t>
            </a:r>
          </a:p>
          <a:p>
            <a:pPr marL="609600" indent="-609600">
              <a:buFontTx/>
              <a:buNone/>
            </a:pPr>
            <a:endParaRPr lang="en-US" altLang="en-US" i="1"/>
          </a:p>
          <a:p>
            <a:pPr marL="609600" indent="-609600">
              <a:buFontTx/>
              <a:buNone/>
            </a:pPr>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A830B40-09A6-0897-BE88-F85B8C262EAB}"/>
              </a:ext>
            </a:extLst>
          </p:cNvPr>
          <p:cNvSpPr>
            <a:spLocks noGrp="1"/>
          </p:cNvSpPr>
          <p:nvPr>
            <p:ph type="sldNum" sz="quarter" idx="11"/>
          </p:nvPr>
        </p:nvSpPr>
        <p:spPr/>
        <p:txBody>
          <a:bodyPr/>
          <a:lstStyle/>
          <a:p>
            <a:fld id="{DF9C79EC-7DFA-4A1D-ABAA-7D6B49362C24}" type="slidenum">
              <a:rPr lang="en-US" altLang="en-US"/>
              <a:pPr/>
              <a:t>22</a:t>
            </a:fld>
            <a:endParaRPr lang="en-US" altLang="en-US"/>
          </a:p>
        </p:txBody>
      </p:sp>
      <p:sp>
        <p:nvSpPr>
          <p:cNvPr id="1274882" name="Rectangle 2">
            <a:extLst>
              <a:ext uri="{FF2B5EF4-FFF2-40B4-BE49-F238E27FC236}">
                <a16:creationId xmlns:a16="http://schemas.microsoft.com/office/drawing/2014/main" id="{BC4AC50D-8C23-EA3A-8D53-BF9DABC81763}"/>
              </a:ext>
            </a:extLst>
          </p:cNvPr>
          <p:cNvSpPr>
            <a:spLocks noGrp="1" noChangeArrowheads="1"/>
          </p:cNvSpPr>
          <p:nvPr>
            <p:ph type="title"/>
          </p:nvPr>
        </p:nvSpPr>
        <p:spPr/>
        <p:txBody>
          <a:bodyPr/>
          <a:lstStyle/>
          <a:p>
            <a:r>
              <a:rPr lang="en-US" altLang="en-US" sz="1600"/>
              <a:t>Oxidative Phosphorylation</a:t>
            </a:r>
          </a:p>
        </p:txBody>
      </p:sp>
      <p:graphicFrame>
        <p:nvGraphicFramePr>
          <p:cNvPr id="1274885" name="Object 5">
            <a:extLst>
              <a:ext uri="{FF2B5EF4-FFF2-40B4-BE49-F238E27FC236}">
                <a16:creationId xmlns:a16="http://schemas.microsoft.com/office/drawing/2014/main" id="{51533612-714D-1AA1-E488-449266638DAF}"/>
              </a:ext>
            </a:extLst>
          </p:cNvPr>
          <p:cNvGraphicFramePr>
            <a:graphicFrameLocks noGrp="1" noChangeAspect="1"/>
          </p:cNvGraphicFramePr>
          <p:nvPr>
            <p:ph sz="half" idx="2"/>
          </p:nvPr>
        </p:nvGraphicFramePr>
        <p:xfrm>
          <a:off x="228600" y="3035300"/>
          <a:ext cx="8185150" cy="3743325"/>
        </p:xfrm>
        <a:graphic>
          <a:graphicData uri="http://schemas.openxmlformats.org/presentationml/2006/ole">
            <mc:AlternateContent xmlns:mc="http://schemas.openxmlformats.org/markup-compatibility/2006">
              <mc:Choice xmlns:v="urn:schemas-microsoft-com:vml" Requires="v">
                <p:oleObj name="Bitmap Image" r:id="rId2" imgW="5458587" imgH="2495238" progId="Paint.Picture">
                  <p:embed/>
                </p:oleObj>
              </mc:Choice>
              <mc:Fallback>
                <p:oleObj name="Bitmap Image" r:id="rId2" imgW="5458587" imgH="2495238" progId="Paint.Picture">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35300"/>
                        <a:ext cx="818515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74887" name="Text Box 7">
            <a:extLst>
              <a:ext uri="{FF2B5EF4-FFF2-40B4-BE49-F238E27FC236}">
                <a16:creationId xmlns:a16="http://schemas.microsoft.com/office/drawing/2014/main" id="{A56A0957-F194-EBCC-903D-0C4597F18455}"/>
              </a:ext>
            </a:extLst>
          </p:cNvPr>
          <p:cNvSpPr txBox="1">
            <a:spLocks noChangeArrowheads="1"/>
          </p:cNvSpPr>
          <p:nvPr/>
        </p:nvSpPr>
        <p:spPr bwMode="auto">
          <a:xfrm>
            <a:off x="174625" y="609600"/>
            <a:ext cx="7086600" cy="193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200" b="0"/>
              <a:t>Ephriam Racker (Cornell) discovered unique knob-like structures on the matrix side of the inner membrane.</a:t>
            </a:r>
          </a:p>
          <a:p>
            <a:pPr>
              <a:spcBef>
                <a:spcPct val="50000"/>
              </a:spcBef>
            </a:pPr>
            <a:r>
              <a:rPr lang="en-US" altLang="en-US" sz="2200" b="0"/>
              <a:t>He removed these knobs with mild detergents and mixed them with ATP.  The ATP was immediately hydrolyzed to ADP, so he named the knobs “</a:t>
            </a:r>
            <a:r>
              <a:rPr lang="en-US" altLang="en-US" sz="2200" b="0" i="1"/>
              <a:t>ATPase</a:t>
            </a:r>
            <a:r>
              <a:rPr lang="en-US" altLang="en-US" sz="2200" b="0"/>
              <a:t>.”</a:t>
            </a:r>
            <a:r>
              <a:rPr lang="en-US" altLang="en-US" sz="2200"/>
              <a:t> </a:t>
            </a:r>
          </a:p>
        </p:txBody>
      </p:sp>
      <p:graphicFrame>
        <p:nvGraphicFramePr>
          <p:cNvPr id="1274896" name="Object 16">
            <a:extLst>
              <a:ext uri="{FF2B5EF4-FFF2-40B4-BE49-F238E27FC236}">
                <a16:creationId xmlns:a16="http://schemas.microsoft.com/office/drawing/2014/main" id="{79947F34-4ACF-6741-A20F-3A20EC4F9BB8}"/>
              </a:ext>
            </a:extLst>
          </p:cNvPr>
          <p:cNvGraphicFramePr>
            <a:graphicFrameLocks noGrp="1" noChangeAspect="1"/>
          </p:cNvGraphicFramePr>
          <p:nvPr>
            <p:ph sz="half" idx="1"/>
          </p:nvPr>
        </p:nvGraphicFramePr>
        <p:xfrm>
          <a:off x="7239000" y="152400"/>
          <a:ext cx="1809750" cy="2819400"/>
        </p:xfrm>
        <a:graphic>
          <a:graphicData uri="http://schemas.openxmlformats.org/presentationml/2006/ole">
            <mc:AlternateContent xmlns:mc="http://schemas.openxmlformats.org/markup-compatibility/2006">
              <mc:Choice xmlns:v="urn:schemas-microsoft-com:vml" Requires="v">
                <p:oleObj name="Bitmap Image" r:id="rId4" imgW="1914286" imgH="2980952" progId="Paint.Picture">
                  <p:embed/>
                </p:oleObj>
              </mc:Choice>
              <mc:Fallback>
                <p:oleObj name="Bitmap Image" r:id="rId4" imgW="1914286" imgH="2980952" progId="Paint.Picture">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152400"/>
                        <a:ext cx="18097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6A77DF9-7A97-763C-619D-8EBEFDEC4A60}"/>
              </a:ext>
            </a:extLst>
          </p:cNvPr>
          <p:cNvSpPr>
            <a:spLocks noGrp="1"/>
          </p:cNvSpPr>
          <p:nvPr>
            <p:ph type="sldNum" sz="quarter" idx="11"/>
          </p:nvPr>
        </p:nvSpPr>
        <p:spPr/>
        <p:txBody>
          <a:bodyPr/>
          <a:lstStyle/>
          <a:p>
            <a:fld id="{98770E8E-07BA-4E21-B6F3-0E1178E984E0}" type="slidenum">
              <a:rPr lang="en-US" altLang="en-US"/>
              <a:pPr/>
              <a:t>23</a:t>
            </a:fld>
            <a:endParaRPr lang="en-US" altLang="en-US"/>
          </a:p>
        </p:txBody>
      </p:sp>
      <p:sp>
        <p:nvSpPr>
          <p:cNvPr id="1290242" name="Rectangle 2">
            <a:extLst>
              <a:ext uri="{FF2B5EF4-FFF2-40B4-BE49-F238E27FC236}">
                <a16:creationId xmlns:a16="http://schemas.microsoft.com/office/drawing/2014/main" id="{B39A2B15-15BD-B039-CF84-530C77CBB42F}"/>
              </a:ext>
            </a:extLst>
          </p:cNvPr>
          <p:cNvSpPr>
            <a:spLocks noGrp="1" noChangeArrowheads="1"/>
          </p:cNvSpPr>
          <p:nvPr>
            <p:ph type="title"/>
          </p:nvPr>
        </p:nvSpPr>
        <p:spPr/>
        <p:txBody>
          <a:bodyPr/>
          <a:lstStyle/>
          <a:p>
            <a:r>
              <a:rPr lang="en-US" altLang="en-US" sz="1600"/>
              <a:t>Oxidative Phosphorylation</a:t>
            </a:r>
          </a:p>
        </p:txBody>
      </p:sp>
      <p:graphicFrame>
        <p:nvGraphicFramePr>
          <p:cNvPr id="1290243" name="Object 3">
            <a:extLst>
              <a:ext uri="{FF2B5EF4-FFF2-40B4-BE49-F238E27FC236}">
                <a16:creationId xmlns:a16="http://schemas.microsoft.com/office/drawing/2014/main" id="{F9462C37-C5FA-70CF-87F2-0AED87B35FBB}"/>
              </a:ext>
            </a:extLst>
          </p:cNvPr>
          <p:cNvGraphicFramePr>
            <a:graphicFrameLocks noGrp="1" noChangeAspect="1"/>
          </p:cNvGraphicFramePr>
          <p:nvPr>
            <p:ph sz="half" idx="1"/>
          </p:nvPr>
        </p:nvGraphicFramePr>
        <p:xfrm>
          <a:off x="4419600" y="2743200"/>
          <a:ext cx="4419600" cy="3575050"/>
        </p:xfrm>
        <a:graphic>
          <a:graphicData uri="http://schemas.openxmlformats.org/presentationml/2006/ole">
            <mc:AlternateContent xmlns:mc="http://schemas.openxmlformats.org/markup-compatibility/2006">
              <mc:Choice xmlns:v="urn:schemas-microsoft-com:vml" Requires="v">
                <p:oleObj name="Bitmap Image" r:id="rId2" imgW="3839111" imgH="3104762" progId="Paint.Picture">
                  <p:embed/>
                </p:oleObj>
              </mc:Choice>
              <mc:Fallback>
                <p:oleObj name="Bitmap Image" r:id="rId2" imgW="3839111" imgH="3104762"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743200"/>
                        <a:ext cx="4419600" cy="357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90245" name="Object 5">
            <a:extLst>
              <a:ext uri="{FF2B5EF4-FFF2-40B4-BE49-F238E27FC236}">
                <a16:creationId xmlns:a16="http://schemas.microsoft.com/office/drawing/2014/main" id="{112BDD24-1E89-6463-2D17-0EF02F1E3491}"/>
              </a:ext>
            </a:extLst>
          </p:cNvPr>
          <p:cNvGraphicFramePr>
            <a:graphicFrameLocks noGrp="1" noChangeAspect="1"/>
          </p:cNvGraphicFramePr>
          <p:nvPr>
            <p:ph sz="half" idx="2"/>
          </p:nvPr>
        </p:nvGraphicFramePr>
        <p:xfrm>
          <a:off x="228600" y="561975"/>
          <a:ext cx="4267200" cy="3481388"/>
        </p:xfrm>
        <a:graphic>
          <a:graphicData uri="http://schemas.openxmlformats.org/presentationml/2006/ole">
            <mc:AlternateContent xmlns:mc="http://schemas.openxmlformats.org/markup-compatibility/2006">
              <mc:Choice xmlns:v="urn:schemas-microsoft-com:vml" Requires="v">
                <p:oleObj name="Bitmap Image" r:id="rId4" imgW="3723810" imgH="3038095" progId="Paint.Picture">
                  <p:embed/>
                </p:oleObj>
              </mc:Choice>
              <mc:Fallback>
                <p:oleObj name="Bitmap Image" r:id="rId4" imgW="3723810" imgH="3038095"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61975"/>
                        <a:ext cx="4267200" cy="348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18740E98-81AD-96B1-E5D5-5BF560A68DDA}"/>
              </a:ext>
            </a:extLst>
          </p:cNvPr>
          <p:cNvSpPr>
            <a:spLocks noGrp="1"/>
          </p:cNvSpPr>
          <p:nvPr>
            <p:ph type="sldNum" sz="quarter" idx="11"/>
          </p:nvPr>
        </p:nvSpPr>
        <p:spPr/>
        <p:txBody>
          <a:bodyPr/>
          <a:lstStyle/>
          <a:p>
            <a:fld id="{9910CF06-E916-4E0F-9D09-9E5B508B3CB5}" type="slidenum">
              <a:rPr lang="en-US" altLang="en-US"/>
              <a:pPr/>
              <a:t>24</a:t>
            </a:fld>
            <a:endParaRPr lang="en-US" altLang="en-US"/>
          </a:p>
        </p:txBody>
      </p:sp>
      <p:sp>
        <p:nvSpPr>
          <p:cNvPr id="1293314" name="Rectangle 2">
            <a:extLst>
              <a:ext uri="{FF2B5EF4-FFF2-40B4-BE49-F238E27FC236}">
                <a16:creationId xmlns:a16="http://schemas.microsoft.com/office/drawing/2014/main" id="{31B055E4-E485-71BE-8094-040DEAAA57BD}"/>
              </a:ext>
            </a:extLst>
          </p:cNvPr>
          <p:cNvSpPr>
            <a:spLocks noGrp="1" noChangeArrowheads="1"/>
          </p:cNvSpPr>
          <p:nvPr>
            <p:ph type="title"/>
          </p:nvPr>
        </p:nvSpPr>
        <p:spPr/>
        <p:txBody>
          <a:bodyPr/>
          <a:lstStyle/>
          <a:p>
            <a:r>
              <a:rPr lang="en-US" altLang="en-US" sz="1600"/>
              <a:t>Oxidative Phosphorylation</a:t>
            </a:r>
          </a:p>
        </p:txBody>
      </p:sp>
      <p:graphicFrame>
        <p:nvGraphicFramePr>
          <p:cNvPr id="1293317" name="Object 5">
            <a:extLst>
              <a:ext uri="{FF2B5EF4-FFF2-40B4-BE49-F238E27FC236}">
                <a16:creationId xmlns:a16="http://schemas.microsoft.com/office/drawing/2014/main" id="{33B681BD-4F16-B80E-C1C8-C7D039D6ACCA}"/>
              </a:ext>
            </a:extLst>
          </p:cNvPr>
          <p:cNvGraphicFramePr>
            <a:graphicFrameLocks noGrp="1" noChangeAspect="1"/>
          </p:cNvGraphicFramePr>
          <p:nvPr>
            <p:ph idx="1"/>
          </p:nvPr>
        </p:nvGraphicFramePr>
        <p:xfrm>
          <a:off x="3810000" y="533400"/>
          <a:ext cx="4519613" cy="5592763"/>
        </p:xfrm>
        <a:graphic>
          <a:graphicData uri="http://schemas.openxmlformats.org/presentationml/2006/ole">
            <mc:AlternateContent xmlns:mc="http://schemas.openxmlformats.org/markup-compatibility/2006">
              <mc:Choice xmlns:v="urn:schemas-microsoft-com:vml" Requires="v">
                <p:oleObj name="Bitmap Image" r:id="rId2" imgW="3010320" imgH="3723810" progId="Paint.Picture">
                  <p:embed/>
                </p:oleObj>
              </mc:Choice>
              <mc:Fallback>
                <p:oleObj name="Bitmap Image" r:id="rId2" imgW="3010320" imgH="3723810" progId="Paint.Picture">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533400"/>
                        <a:ext cx="4519613" cy="5592763"/>
                      </a:xfrm>
                      <a:prstGeom prst="rect">
                        <a:avLst/>
                      </a:prstGeom>
                    </p:spPr>
                  </p:pic>
                </p:oleObj>
              </mc:Fallback>
            </mc:AlternateContent>
          </a:graphicData>
        </a:graphic>
      </p:graphicFrame>
      <p:sp>
        <p:nvSpPr>
          <p:cNvPr id="1293318" name="Text Box 6">
            <a:extLst>
              <a:ext uri="{FF2B5EF4-FFF2-40B4-BE49-F238E27FC236}">
                <a16:creationId xmlns:a16="http://schemas.microsoft.com/office/drawing/2014/main" id="{7F2E7FC5-4D3E-66EA-EDBF-5A72338C8C0B}"/>
              </a:ext>
            </a:extLst>
          </p:cNvPr>
          <p:cNvSpPr txBox="1">
            <a:spLocks noChangeArrowheads="1"/>
          </p:cNvSpPr>
          <p:nvPr/>
        </p:nvSpPr>
        <p:spPr bwMode="auto">
          <a:xfrm>
            <a:off x="381000" y="533400"/>
            <a:ext cx="3276600" cy="634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0"/>
              <a:t>Protons flow through the channel (F</a:t>
            </a:r>
            <a:r>
              <a:rPr lang="en-US" altLang="en-US" sz="2400" b="0" baseline="-25000"/>
              <a:t>0</a:t>
            </a:r>
            <a:r>
              <a:rPr lang="en-US" altLang="en-US" sz="2400" b="0"/>
              <a:t>) to the large knob (F</a:t>
            </a:r>
            <a:r>
              <a:rPr lang="en-US" altLang="en-US" sz="2400" b="0" baseline="-25000"/>
              <a:t>1</a:t>
            </a:r>
            <a:r>
              <a:rPr lang="en-US" altLang="en-US" sz="2400" b="0"/>
              <a:t>)where ATP is synthesized.</a:t>
            </a:r>
          </a:p>
          <a:p>
            <a:pPr>
              <a:spcBef>
                <a:spcPct val="50000"/>
              </a:spcBef>
            </a:pPr>
            <a:r>
              <a:rPr lang="en-US" altLang="en-US" sz="2400" b="0"/>
              <a:t>The “ATPase” knobs described by Racker destroy ATP by converting it into ADP + P</a:t>
            </a:r>
            <a:r>
              <a:rPr lang="en-US" altLang="en-US" sz="2400" b="0" i="1" baseline="-25000"/>
              <a:t>i</a:t>
            </a:r>
            <a:r>
              <a:rPr lang="en-US" altLang="en-US" sz="2400" b="0"/>
              <a:t> if they are not attached to the F</a:t>
            </a:r>
            <a:r>
              <a:rPr lang="en-US" altLang="en-US" sz="2400" b="0" baseline="-25000"/>
              <a:t>0</a:t>
            </a:r>
            <a:r>
              <a:rPr lang="en-US" altLang="en-US" sz="2400" b="0"/>
              <a:t> subunit.</a:t>
            </a:r>
          </a:p>
          <a:p>
            <a:pPr>
              <a:spcBef>
                <a:spcPct val="50000"/>
              </a:spcBef>
            </a:pPr>
            <a:r>
              <a:rPr lang="en-US" altLang="en-US" sz="2400" b="0"/>
              <a:t>When attached, they catalyzed the opposite reaction, namely ATP synthesis.</a:t>
            </a:r>
          </a:p>
          <a:p>
            <a:pPr>
              <a:spcBef>
                <a:spcPct val="50000"/>
              </a:spcBef>
            </a:pPr>
            <a:r>
              <a:rPr lang="en-US" altLang="en-US"/>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FEBA639-51B7-68D6-EF7A-F6F41181BE67}"/>
              </a:ext>
            </a:extLst>
          </p:cNvPr>
          <p:cNvSpPr>
            <a:spLocks noGrp="1"/>
          </p:cNvSpPr>
          <p:nvPr>
            <p:ph type="sldNum" sz="quarter" idx="11"/>
          </p:nvPr>
        </p:nvSpPr>
        <p:spPr/>
        <p:txBody>
          <a:bodyPr/>
          <a:lstStyle/>
          <a:p>
            <a:fld id="{30E4AE79-A755-4D7E-B6F1-F8256D67D91F}" type="slidenum">
              <a:rPr lang="en-US" altLang="en-US"/>
              <a:pPr/>
              <a:t>25</a:t>
            </a:fld>
            <a:endParaRPr lang="en-US" altLang="en-US"/>
          </a:p>
        </p:txBody>
      </p:sp>
      <p:sp>
        <p:nvSpPr>
          <p:cNvPr id="1291266" name="Rectangle 2">
            <a:extLst>
              <a:ext uri="{FF2B5EF4-FFF2-40B4-BE49-F238E27FC236}">
                <a16:creationId xmlns:a16="http://schemas.microsoft.com/office/drawing/2014/main" id="{2758EBC4-3761-A15B-E0D3-36EDFE06B9D5}"/>
              </a:ext>
            </a:extLst>
          </p:cNvPr>
          <p:cNvSpPr>
            <a:spLocks noGrp="1" noChangeArrowheads="1"/>
          </p:cNvSpPr>
          <p:nvPr>
            <p:ph type="title"/>
          </p:nvPr>
        </p:nvSpPr>
        <p:spPr/>
        <p:txBody>
          <a:bodyPr/>
          <a:lstStyle/>
          <a:p>
            <a:r>
              <a:rPr lang="en-US" altLang="en-US" sz="1600"/>
              <a:t>Oxidative Phosphorylation</a:t>
            </a:r>
          </a:p>
        </p:txBody>
      </p:sp>
      <p:sp>
        <p:nvSpPr>
          <p:cNvPr id="1291267" name="Rectangle 3">
            <a:extLst>
              <a:ext uri="{FF2B5EF4-FFF2-40B4-BE49-F238E27FC236}">
                <a16:creationId xmlns:a16="http://schemas.microsoft.com/office/drawing/2014/main" id="{A7131FDA-3C49-EA71-C502-B753FC3C835C}"/>
              </a:ext>
            </a:extLst>
          </p:cNvPr>
          <p:cNvSpPr>
            <a:spLocks noGrp="1" noChangeArrowheads="1"/>
          </p:cNvSpPr>
          <p:nvPr>
            <p:ph type="body" idx="1"/>
          </p:nvPr>
        </p:nvSpPr>
        <p:spPr>
          <a:xfrm>
            <a:off x="304800" y="533400"/>
            <a:ext cx="8610600" cy="5592763"/>
          </a:xfrm>
        </p:spPr>
        <p:txBody>
          <a:bodyPr/>
          <a:lstStyle/>
          <a:p>
            <a:pPr marL="609600" indent="-609600">
              <a:buFontTx/>
              <a:buNone/>
            </a:pPr>
            <a:r>
              <a:rPr lang="en-US" altLang="en-US"/>
              <a:t>In Ephriam Racker’s personal account of his discovery, he recites that once removed, the ATPase knobs were difficult to reconsititute, because they were working in the cold room at ~ 4°C.  The ATP knobs are labile at this temperature.</a:t>
            </a:r>
          </a:p>
          <a:p>
            <a:pPr marL="609600" indent="-609600">
              <a:buFontTx/>
              <a:buNone/>
            </a:pPr>
            <a:r>
              <a:rPr lang="en-US" altLang="en-US"/>
              <a:t>A new student tried a serendipitous experiment at room temperature and was able to reattach the knobs, restoring normal ATP synthesis.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BBF61DB3-A13A-F817-FF8C-354A14F388D4}"/>
              </a:ext>
            </a:extLst>
          </p:cNvPr>
          <p:cNvSpPr>
            <a:spLocks noGrp="1"/>
          </p:cNvSpPr>
          <p:nvPr>
            <p:ph type="sldNum" sz="quarter" idx="11"/>
          </p:nvPr>
        </p:nvSpPr>
        <p:spPr/>
        <p:txBody>
          <a:bodyPr/>
          <a:lstStyle/>
          <a:p>
            <a:fld id="{9138E2FC-4D03-4D34-A1A7-9AE7A58C5D12}" type="slidenum">
              <a:rPr lang="en-US" altLang="en-US"/>
              <a:pPr/>
              <a:t>26</a:t>
            </a:fld>
            <a:endParaRPr lang="en-US" altLang="en-US"/>
          </a:p>
        </p:txBody>
      </p:sp>
      <p:sp>
        <p:nvSpPr>
          <p:cNvPr id="1292290" name="Rectangle 2">
            <a:extLst>
              <a:ext uri="{FF2B5EF4-FFF2-40B4-BE49-F238E27FC236}">
                <a16:creationId xmlns:a16="http://schemas.microsoft.com/office/drawing/2014/main" id="{72282B0D-5AB0-5939-40E5-53399E6512D6}"/>
              </a:ext>
            </a:extLst>
          </p:cNvPr>
          <p:cNvSpPr>
            <a:spLocks noGrp="1" noChangeArrowheads="1"/>
          </p:cNvSpPr>
          <p:nvPr>
            <p:ph type="title"/>
          </p:nvPr>
        </p:nvSpPr>
        <p:spPr/>
        <p:txBody>
          <a:bodyPr/>
          <a:lstStyle/>
          <a:p>
            <a:r>
              <a:rPr lang="en-US" altLang="en-US" sz="1600"/>
              <a:t>Oxidative Phosphorylation</a:t>
            </a:r>
          </a:p>
        </p:txBody>
      </p:sp>
      <p:sp>
        <p:nvSpPr>
          <p:cNvPr id="1292291" name="Rectangle 3">
            <a:extLst>
              <a:ext uri="{FF2B5EF4-FFF2-40B4-BE49-F238E27FC236}">
                <a16:creationId xmlns:a16="http://schemas.microsoft.com/office/drawing/2014/main" id="{6153C072-13B4-AA51-F9F9-EF7478350933}"/>
              </a:ext>
            </a:extLst>
          </p:cNvPr>
          <p:cNvSpPr>
            <a:spLocks noGrp="1" noChangeArrowheads="1"/>
          </p:cNvSpPr>
          <p:nvPr>
            <p:ph type="body" idx="1"/>
          </p:nvPr>
        </p:nvSpPr>
        <p:spPr>
          <a:xfrm>
            <a:off x="152400" y="533400"/>
            <a:ext cx="8991600" cy="5592763"/>
          </a:xfrm>
        </p:spPr>
        <p:txBody>
          <a:bodyPr/>
          <a:lstStyle/>
          <a:p>
            <a:pPr marL="609600" indent="-609600">
              <a:lnSpc>
                <a:spcPct val="80000"/>
              </a:lnSpc>
              <a:buFontTx/>
              <a:buNone/>
            </a:pPr>
            <a:r>
              <a:rPr lang="en-US" altLang="en-US" sz="2400" i="1"/>
              <a:t>Racker always sought to encourage young students and offered some encouraging advice (“lessons” he’d learned).  Examples from a lecture series at Pomona College in 1973:</a:t>
            </a:r>
          </a:p>
          <a:p>
            <a:pPr marL="609600" indent="-609600">
              <a:lnSpc>
                <a:spcPct val="80000"/>
              </a:lnSpc>
              <a:buFontTx/>
              <a:buAutoNum type="arabicPeriod"/>
            </a:pPr>
            <a:r>
              <a:rPr lang="en-US" altLang="en-US" sz="2400"/>
              <a:t>Chemistry is good, nature is better.</a:t>
            </a:r>
          </a:p>
          <a:p>
            <a:pPr marL="609600" indent="-609600">
              <a:lnSpc>
                <a:spcPct val="80000"/>
              </a:lnSpc>
              <a:buFontTx/>
              <a:buAutoNum type="arabicPeriod"/>
            </a:pPr>
            <a:r>
              <a:rPr lang="en-US" altLang="en-US" sz="2400"/>
              <a:t>A clean experiment is worth more than a few hundred dirty calculations.</a:t>
            </a:r>
          </a:p>
          <a:p>
            <a:pPr marL="609600" indent="-609600">
              <a:lnSpc>
                <a:spcPct val="80000"/>
              </a:lnSpc>
              <a:buFontTx/>
              <a:buAutoNum type="arabicPeriod"/>
            </a:pPr>
            <a:r>
              <a:rPr lang="en-US" altLang="en-US" sz="2400"/>
              <a:t>It doesn’t matter if you fall down as long as you pick up something from the floor while you get up.</a:t>
            </a:r>
          </a:p>
          <a:p>
            <a:pPr marL="609600" indent="-609600">
              <a:lnSpc>
                <a:spcPct val="80000"/>
              </a:lnSpc>
              <a:buFontTx/>
              <a:buAutoNum type="arabicPeriod"/>
            </a:pPr>
            <a:r>
              <a:rPr lang="en-US" altLang="en-US" sz="2400"/>
              <a:t>Not everything that shines is gold.  Not everything that floats after high-speed centrifugation is soluble.</a:t>
            </a:r>
          </a:p>
          <a:p>
            <a:pPr marL="609600" indent="-609600">
              <a:lnSpc>
                <a:spcPct val="80000"/>
              </a:lnSpc>
              <a:buFontTx/>
              <a:buAutoNum type="arabicPeriod"/>
            </a:pPr>
            <a:r>
              <a:rPr lang="en-US" altLang="en-US" sz="2400"/>
              <a:t>Progress is made by young scientists who carry out experiments old scientists said wouldn’t work.</a:t>
            </a:r>
          </a:p>
          <a:p>
            <a:pPr marL="609600" indent="-609600">
              <a:lnSpc>
                <a:spcPct val="80000"/>
              </a:lnSpc>
              <a:buFontTx/>
              <a:buAutoNum type="arabicPeriod"/>
            </a:pPr>
            <a:r>
              <a:rPr lang="en-US" altLang="en-US" sz="2400"/>
              <a:t>If you accept the statement that only uninhibited investigators use inhibitors, you will soon find out what kind of people work in the field of oxidative phosphorylation.</a:t>
            </a:r>
          </a:p>
          <a:p>
            <a:pPr marL="609600" indent="-609600">
              <a:lnSpc>
                <a:spcPct val="80000"/>
              </a:lnSpc>
              <a:buFontTx/>
              <a:buAutoNum type="arabicPeriod"/>
            </a:pPr>
            <a:r>
              <a:rPr lang="en-US" altLang="en-US" sz="2400"/>
              <a:t>“I have yet to see a problem however complicated that, when you look at it the right way, does not become more complicated.” </a:t>
            </a:r>
            <a:r>
              <a:rPr lang="en-US" altLang="en-US" sz="1600" i="1"/>
              <a:t>(Paul Aldeston)</a:t>
            </a:r>
          </a:p>
          <a:p>
            <a:pPr marL="609600" indent="-609600">
              <a:lnSpc>
                <a:spcPct val="80000"/>
              </a:lnSpc>
            </a:pPr>
            <a:endParaRPr lang="en-US" altLang="en-US" sz="1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3562D056-61DA-1A52-46E7-E0A62048DCB5}"/>
              </a:ext>
            </a:extLst>
          </p:cNvPr>
          <p:cNvSpPr>
            <a:spLocks noGrp="1"/>
          </p:cNvSpPr>
          <p:nvPr>
            <p:ph type="sldNum" sz="quarter" idx="11"/>
          </p:nvPr>
        </p:nvSpPr>
        <p:spPr/>
        <p:txBody>
          <a:bodyPr/>
          <a:lstStyle/>
          <a:p>
            <a:fld id="{8DD53E99-3BD0-49E4-B5FA-0846417319E3}" type="slidenum">
              <a:rPr lang="en-US" altLang="en-US"/>
              <a:pPr/>
              <a:t>27</a:t>
            </a:fld>
            <a:endParaRPr lang="en-US" altLang="en-US"/>
          </a:p>
        </p:txBody>
      </p:sp>
      <p:sp>
        <p:nvSpPr>
          <p:cNvPr id="1341442" name="Rectangle 2">
            <a:extLst>
              <a:ext uri="{FF2B5EF4-FFF2-40B4-BE49-F238E27FC236}">
                <a16:creationId xmlns:a16="http://schemas.microsoft.com/office/drawing/2014/main" id="{747A860F-1184-3A2F-698B-C50995954BB0}"/>
              </a:ext>
            </a:extLst>
          </p:cNvPr>
          <p:cNvSpPr>
            <a:spLocks noGrp="1" noChangeArrowheads="1"/>
          </p:cNvSpPr>
          <p:nvPr>
            <p:ph type="title"/>
          </p:nvPr>
        </p:nvSpPr>
        <p:spPr/>
        <p:txBody>
          <a:bodyPr/>
          <a:lstStyle/>
          <a:p>
            <a:r>
              <a:rPr lang="en-US" altLang="en-US" sz="1600"/>
              <a:t>Oxidative Phosphorylation</a:t>
            </a:r>
          </a:p>
        </p:txBody>
      </p:sp>
      <p:sp>
        <p:nvSpPr>
          <p:cNvPr id="1341443" name="Rectangle 3">
            <a:extLst>
              <a:ext uri="{FF2B5EF4-FFF2-40B4-BE49-F238E27FC236}">
                <a16:creationId xmlns:a16="http://schemas.microsoft.com/office/drawing/2014/main" id="{02374BA1-2DC5-4D60-7328-D6E9E9DAFFE3}"/>
              </a:ext>
            </a:extLst>
          </p:cNvPr>
          <p:cNvSpPr>
            <a:spLocks noGrp="1" noChangeArrowheads="1"/>
          </p:cNvSpPr>
          <p:nvPr>
            <p:ph type="body" idx="1"/>
          </p:nvPr>
        </p:nvSpPr>
        <p:spPr/>
        <p:txBody>
          <a:bodyPr/>
          <a:lstStyle/>
          <a:p>
            <a:pPr>
              <a:lnSpc>
                <a:spcPct val="90000"/>
              </a:lnSpc>
            </a:pPr>
            <a:r>
              <a:rPr lang="en-US" altLang="en-US"/>
              <a:t>Racker was sure ATP was synthesized by proton flow through a membrane channel that was linked to the “ATPase knobs.”</a:t>
            </a:r>
          </a:p>
          <a:p>
            <a:pPr>
              <a:lnSpc>
                <a:spcPct val="90000"/>
              </a:lnSpc>
            </a:pPr>
            <a:r>
              <a:rPr lang="en-US" altLang="en-US"/>
              <a:t>Other scientists were skeptical.</a:t>
            </a:r>
          </a:p>
          <a:p>
            <a:pPr>
              <a:lnSpc>
                <a:spcPct val="90000"/>
              </a:lnSpc>
            </a:pPr>
            <a:r>
              <a:rPr lang="en-US" altLang="en-US"/>
              <a:t>Racker joined with Walt Stoeckenius (UCSF) to conduct a brilliant experiment.</a:t>
            </a:r>
          </a:p>
          <a:p>
            <a:pPr>
              <a:lnSpc>
                <a:spcPct val="90000"/>
              </a:lnSpc>
            </a:pPr>
            <a:r>
              <a:rPr lang="en-US" altLang="en-US"/>
              <a:t>Walt was having a difficult time convincing people that that “red-tide” bacteria </a:t>
            </a:r>
            <a:r>
              <a:rPr lang="en-US" altLang="en-US" i="1"/>
              <a:t>Halobacterium halobium </a:t>
            </a:r>
            <a:r>
              <a:rPr lang="en-US" altLang="en-US"/>
              <a:t>was using light to drive a proton pump via a membrane protein (bacteriorhodopsin).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2C6CE44-68FF-071E-98DD-7197D4CD7C0D}"/>
              </a:ext>
            </a:extLst>
          </p:cNvPr>
          <p:cNvSpPr>
            <a:spLocks noGrp="1"/>
          </p:cNvSpPr>
          <p:nvPr>
            <p:ph type="sldNum" sz="quarter" idx="11"/>
          </p:nvPr>
        </p:nvSpPr>
        <p:spPr/>
        <p:txBody>
          <a:bodyPr/>
          <a:lstStyle/>
          <a:p>
            <a:fld id="{2539B1BD-C061-4661-8DAE-E4F1E7376820}" type="slidenum">
              <a:rPr lang="en-US" altLang="en-US"/>
              <a:pPr/>
              <a:t>28</a:t>
            </a:fld>
            <a:endParaRPr lang="en-US" altLang="en-US"/>
          </a:p>
        </p:txBody>
      </p:sp>
      <p:sp>
        <p:nvSpPr>
          <p:cNvPr id="1342469" name="Rectangle 5">
            <a:extLst>
              <a:ext uri="{FF2B5EF4-FFF2-40B4-BE49-F238E27FC236}">
                <a16:creationId xmlns:a16="http://schemas.microsoft.com/office/drawing/2014/main" id="{0746C3DC-DD4F-CC24-C112-AC11BC0D9AEA}"/>
              </a:ext>
            </a:extLst>
          </p:cNvPr>
          <p:cNvSpPr>
            <a:spLocks noGrp="1" noChangeArrowheads="1"/>
          </p:cNvSpPr>
          <p:nvPr>
            <p:ph type="title"/>
          </p:nvPr>
        </p:nvSpPr>
        <p:spPr/>
        <p:txBody>
          <a:bodyPr/>
          <a:lstStyle/>
          <a:p>
            <a:r>
              <a:rPr lang="en-US" altLang="en-US" sz="1600"/>
              <a:t>Proton Motive Force &amp; ATP Synthesis</a:t>
            </a:r>
          </a:p>
        </p:txBody>
      </p:sp>
      <p:sp>
        <p:nvSpPr>
          <p:cNvPr id="1342467" name="Rectangle 3">
            <a:extLst>
              <a:ext uri="{FF2B5EF4-FFF2-40B4-BE49-F238E27FC236}">
                <a16:creationId xmlns:a16="http://schemas.microsoft.com/office/drawing/2014/main" id="{D8D71F5E-3D2C-AA7B-561A-636F5B3503BD}"/>
              </a:ext>
            </a:extLst>
          </p:cNvPr>
          <p:cNvSpPr>
            <a:spLocks noGrp="1" noChangeArrowheads="1"/>
          </p:cNvSpPr>
          <p:nvPr>
            <p:ph type="body" sz="half" idx="1"/>
          </p:nvPr>
        </p:nvSpPr>
        <p:spPr>
          <a:xfrm>
            <a:off x="228600" y="533400"/>
            <a:ext cx="3505200" cy="6019800"/>
          </a:xfrm>
        </p:spPr>
        <p:txBody>
          <a:bodyPr/>
          <a:lstStyle/>
          <a:p>
            <a:r>
              <a:rPr lang="en-US" altLang="en-US" sz="2400"/>
              <a:t>They formed artifical bilayer lipid membrane vesicles and inserted both bacteriorhodopsin and the F</a:t>
            </a:r>
            <a:r>
              <a:rPr lang="en-US" altLang="en-US" sz="2400" baseline="-25000"/>
              <a:t>0</a:t>
            </a:r>
            <a:r>
              <a:rPr lang="en-US" altLang="en-US" sz="2400"/>
              <a:t> &amp; F</a:t>
            </a:r>
            <a:r>
              <a:rPr lang="en-US" altLang="en-US" sz="2400" baseline="-25000"/>
              <a:t>1</a:t>
            </a:r>
            <a:r>
              <a:rPr lang="en-US" altLang="en-US" sz="2400"/>
              <a:t> coupling factors from mitochondria.</a:t>
            </a:r>
          </a:p>
          <a:p>
            <a:r>
              <a:rPr lang="en-US" altLang="en-US" sz="2400"/>
              <a:t>When they turned on the light, ADP was converted into ATP!</a:t>
            </a:r>
          </a:p>
          <a:p>
            <a:r>
              <a:rPr lang="en-US" altLang="en-US" sz="2400"/>
              <a:t>Both scientists proved their hypotheses in this elegant experiment.</a:t>
            </a:r>
          </a:p>
        </p:txBody>
      </p:sp>
      <p:pic>
        <p:nvPicPr>
          <p:cNvPr id="1342468" name="Picture 4">
            <a:extLst>
              <a:ext uri="{FF2B5EF4-FFF2-40B4-BE49-F238E27FC236}">
                <a16:creationId xmlns:a16="http://schemas.microsoft.com/office/drawing/2014/main" id="{2D74BC7C-4238-A7B1-E809-2BB09EB9388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709988" y="533400"/>
            <a:ext cx="5256212"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350A4C1B-2F88-3194-E9C9-E8B802E69B2A}"/>
              </a:ext>
            </a:extLst>
          </p:cNvPr>
          <p:cNvSpPr>
            <a:spLocks noGrp="1"/>
          </p:cNvSpPr>
          <p:nvPr>
            <p:ph type="sldNum" sz="quarter" idx="11"/>
          </p:nvPr>
        </p:nvSpPr>
        <p:spPr/>
        <p:txBody>
          <a:bodyPr/>
          <a:lstStyle/>
          <a:p>
            <a:fld id="{77109167-5613-480E-8F7C-A7BBCB8FF178}" type="slidenum">
              <a:rPr lang="en-US" altLang="en-US"/>
              <a:pPr/>
              <a:t>29</a:t>
            </a:fld>
            <a:endParaRPr lang="en-US" altLang="en-US"/>
          </a:p>
        </p:txBody>
      </p:sp>
      <p:sp>
        <p:nvSpPr>
          <p:cNvPr id="1330180" name="Rectangle 4">
            <a:extLst>
              <a:ext uri="{FF2B5EF4-FFF2-40B4-BE49-F238E27FC236}">
                <a16:creationId xmlns:a16="http://schemas.microsoft.com/office/drawing/2014/main" id="{27182A1E-DD79-D230-D7C7-984331F92107}"/>
              </a:ext>
            </a:extLst>
          </p:cNvPr>
          <p:cNvSpPr>
            <a:spLocks noGrp="1" noChangeArrowheads="1"/>
          </p:cNvSpPr>
          <p:nvPr>
            <p:ph type="title"/>
          </p:nvPr>
        </p:nvSpPr>
        <p:spPr/>
        <p:txBody>
          <a:bodyPr/>
          <a:lstStyle/>
          <a:p>
            <a:r>
              <a:rPr lang="en-US" altLang="en-US" sz="1600"/>
              <a:t>Oxidative Phosphorylation – Proton Flow</a:t>
            </a:r>
          </a:p>
        </p:txBody>
      </p:sp>
      <p:graphicFrame>
        <p:nvGraphicFramePr>
          <p:cNvPr id="1330179" name="Object 3">
            <a:extLst>
              <a:ext uri="{FF2B5EF4-FFF2-40B4-BE49-F238E27FC236}">
                <a16:creationId xmlns:a16="http://schemas.microsoft.com/office/drawing/2014/main" id="{418F827C-4B4B-4AF9-4EBD-F7520EE7CD9A}"/>
              </a:ext>
            </a:extLst>
          </p:cNvPr>
          <p:cNvGraphicFramePr>
            <a:graphicFrameLocks noGrp="1" noChangeAspect="1"/>
          </p:cNvGraphicFramePr>
          <p:nvPr>
            <p:ph idx="1"/>
            <p:extLst>
              <p:ext uri="{D42A27DB-BD31-4B8C-83A1-F6EECF244321}">
                <p14:modId xmlns:p14="http://schemas.microsoft.com/office/powerpoint/2010/main" val="2758620766"/>
              </p:ext>
            </p:extLst>
          </p:nvPr>
        </p:nvGraphicFramePr>
        <p:xfrm>
          <a:off x="609600" y="1585595"/>
          <a:ext cx="7924800" cy="5052060"/>
        </p:xfrm>
        <a:graphic>
          <a:graphicData uri="http://schemas.openxmlformats.org/presentationml/2006/ole">
            <mc:AlternateContent xmlns:mc="http://schemas.openxmlformats.org/markup-compatibility/2006">
              <mc:Choice xmlns:v="urn:schemas-microsoft-com:vml" Requires="v">
                <p:oleObj name="Bitmap Image" r:id="rId2" imgW="5257143" imgH="3352381" progId="Paint.Picture">
                  <p:embed/>
                </p:oleObj>
              </mc:Choice>
              <mc:Fallback>
                <p:oleObj name="Bitmap Image" r:id="rId2" imgW="5257143" imgH="3352381"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85595"/>
                        <a:ext cx="7924800" cy="5052060"/>
                      </a:xfrm>
                      <a:prstGeom prst="rect">
                        <a:avLst/>
                      </a:prstGeom>
                      <a:noFill/>
                      <a:ln>
                        <a:noFill/>
                      </a:ln>
                      <a:effectLst/>
                    </p:spPr>
                  </p:pic>
                </p:oleObj>
              </mc:Fallback>
            </mc:AlternateContent>
          </a:graphicData>
        </a:graphic>
      </p:graphicFrame>
      <p:sp>
        <p:nvSpPr>
          <p:cNvPr id="1330182" name="Text Box 6">
            <a:extLst>
              <a:ext uri="{FF2B5EF4-FFF2-40B4-BE49-F238E27FC236}">
                <a16:creationId xmlns:a16="http://schemas.microsoft.com/office/drawing/2014/main" id="{F5DF905D-B942-6528-3377-92729939DC11}"/>
              </a:ext>
            </a:extLst>
          </p:cNvPr>
          <p:cNvSpPr txBox="1">
            <a:spLocks noChangeArrowheads="1"/>
          </p:cNvSpPr>
          <p:nvPr/>
        </p:nvSpPr>
        <p:spPr bwMode="auto">
          <a:xfrm>
            <a:off x="381000" y="533400"/>
            <a:ext cx="8382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0"/>
              <a:t>In mitochondria, protons flow from the intermembrane space back into the matrix via a specialized channel and the ATPase “knobs,” where ATP is synthesized.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F01657C7-6B05-AD1D-7E8F-3B4D8FEED119}"/>
              </a:ext>
            </a:extLst>
          </p:cNvPr>
          <p:cNvSpPr>
            <a:spLocks noGrp="1"/>
          </p:cNvSpPr>
          <p:nvPr>
            <p:ph type="sldNum" sz="quarter" idx="11"/>
          </p:nvPr>
        </p:nvSpPr>
        <p:spPr/>
        <p:txBody>
          <a:bodyPr/>
          <a:lstStyle/>
          <a:p>
            <a:fld id="{BEDD3922-CFD4-49D8-A784-13B7462E488A}" type="slidenum">
              <a:rPr lang="en-US" altLang="en-US"/>
              <a:pPr/>
              <a:t>3</a:t>
            </a:fld>
            <a:endParaRPr lang="en-US" altLang="en-US"/>
          </a:p>
        </p:txBody>
      </p:sp>
      <p:sp>
        <p:nvSpPr>
          <p:cNvPr id="1272834" name="Rectangle 2">
            <a:extLst>
              <a:ext uri="{FF2B5EF4-FFF2-40B4-BE49-F238E27FC236}">
                <a16:creationId xmlns:a16="http://schemas.microsoft.com/office/drawing/2014/main" id="{8CC926A6-8D95-EB1C-6A34-87AADE1867D3}"/>
              </a:ext>
            </a:extLst>
          </p:cNvPr>
          <p:cNvSpPr>
            <a:spLocks noGrp="1" noChangeArrowheads="1"/>
          </p:cNvSpPr>
          <p:nvPr>
            <p:ph type="title"/>
          </p:nvPr>
        </p:nvSpPr>
        <p:spPr/>
        <p:txBody>
          <a:bodyPr/>
          <a:lstStyle/>
          <a:p>
            <a:r>
              <a:rPr lang="en-US" altLang="en-US" sz="1600"/>
              <a:t>Oxidative Phosphorylation</a:t>
            </a:r>
          </a:p>
        </p:txBody>
      </p:sp>
      <p:sp>
        <p:nvSpPr>
          <p:cNvPr id="1272835" name="Rectangle 3">
            <a:extLst>
              <a:ext uri="{FF2B5EF4-FFF2-40B4-BE49-F238E27FC236}">
                <a16:creationId xmlns:a16="http://schemas.microsoft.com/office/drawing/2014/main" id="{B4A560EE-981B-91DA-092C-291EC294BFC0}"/>
              </a:ext>
            </a:extLst>
          </p:cNvPr>
          <p:cNvSpPr>
            <a:spLocks noGrp="1" noChangeArrowheads="1"/>
          </p:cNvSpPr>
          <p:nvPr>
            <p:ph type="body" idx="1"/>
          </p:nvPr>
        </p:nvSpPr>
        <p:spPr>
          <a:xfrm>
            <a:off x="304800" y="533400"/>
            <a:ext cx="8610600" cy="5592763"/>
          </a:xfrm>
        </p:spPr>
        <p:txBody>
          <a:bodyPr/>
          <a:lstStyle/>
          <a:p>
            <a:pPr marL="609600" indent="-609600">
              <a:buFontTx/>
              <a:buNone/>
            </a:pPr>
            <a:r>
              <a:rPr lang="en-US" altLang="en-US"/>
              <a:t>ATP synthesis via oxidative phosphorylation occurs via two separate systems in the mitochondrion.</a:t>
            </a:r>
          </a:p>
          <a:p>
            <a:pPr marL="609600" indent="-609600">
              <a:buFontTx/>
              <a:buAutoNum type="arabicPeriod"/>
            </a:pPr>
            <a:r>
              <a:rPr lang="en-US" altLang="en-US"/>
              <a:t>Electrons are “transported” via numerous membrane-bound carriers from NADH to O</a:t>
            </a:r>
            <a:r>
              <a:rPr lang="en-US" altLang="en-US" baseline="-25000"/>
              <a:t>2</a:t>
            </a:r>
            <a:r>
              <a:rPr lang="en-US" altLang="en-US"/>
              <a:t>.  During these reactions, a proton gradient is formed across the mitochondrial inner membrane.</a:t>
            </a:r>
          </a:p>
          <a:p>
            <a:pPr marL="609600" indent="-609600">
              <a:buFontTx/>
              <a:buAutoNum type="arabicPeriod"/>
            </a:pPr>
            <a:r>
              <a:rPr lang="en-US" altLang="en-US"/>
              <a:t>The proton-motive force in the gradient is then harnessed to produce ATP.</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8F4B260-7E76-1A99-3114-0AECF2331D5B}"/>
              </a:ext>
            </a:extLst>
          </p:cNvPr>
          <p:cNvSpPr>
            <a:spLocks noGrp="1"/>
          </p:cNvSpPr>
          <p:nvPr>
            <p:ph type="sldNum" sz="quarter" idx="11"/>
          </p:nvPr>
        </p:nvSpPr>
        <p:spPr/>
        <p:txBody>
          <a:bodyPr/>
          <a:lstStyle/>
          <a:p>
            <a:fld id="{F17C5F80-8AAE-425E-885C-3C716F799C6D}" type="slidenum">
              <a:rPr lang="en-US" altLang="en-US"/>
              <a:pPr/>
              <a:t>30</a:t>
            </a:fld>
            <a:endParaRPr lang="en-US" altLang="en-US"/>
          </a:p>
        </p:txBody>
      </p:sp>
      <p:sp>
        <p:nvSpPr>
          <p:cNvPr id="1332226" name="Rectangle 2">
            <a:extLst>
              <a:ext uri="{FF2B5EF4-FFF2-40B4-BE49-F238E27FC236}">
                <a16:creationId xmlns:a16="http://schemas.microsoft.com/office/drawing/2014/main" id="{EF17C7C7-4D43-72D1-9E03-E805A1E28196}"/>
              </a:ext>
            </a:extLst>
          </p:cNvPr>
          <p:cNvSpPr>
            <a:spLocks noGrp="1" noChangeArrowheads="1"/>
          </p:cNvSpPr>
          <p:nvPr>
            <p:ph type="title"/>
          </p:nvPr>
        </p:nvSpPr>
        <p:spPr/>
        <p:txBody>
          <a:bodyPr/>
          <a:lstStyle/>
          <a:p>
            <a:r>
              <a:rPr lang="en-US" altLang="en-US" sz="1600"/>
              <a:t>Oxidative Phosphorylation – Proton Flow</a:t>
            </a:r>
          </a:p>
        </p:txBody>
      </p:sp>
      <p:graphicFrame>
        <p:nvGraphicFramePr>
          <p:cNvPr id="1332228" name="Object 4">
            <a:extLst>
              <a:ext uri="{FF2B5EF4-FFF2-40B4-BE49-F238E27FC236}">
                <a16:creationId xmlns:a16="http://schemas.microsoft.com/office/drawing/2014/main" id="{FF4C2C70-334A-19ED-D3DF-EE7AEF6B5644}"/>
              </a:ext>
            </a:extLst>
          </p:cNvPr>
          <p:cNvGraphicFramePr>
            <a:graphicFrameLocks noGrp="1" noChangeAspect="1"/>
          </p:cNvGraphicFramePr>
          <p:nvPr>
            <p:ph sz="half" idx="2"/>
          </p:nvPr>
        </p:nvGraphicFramePr>
        <p:xfrm>
          <a:off x="47625" y="457200"/>
          <a:ext cx="8991600" cy="5943600"/>
        </p:xfrm>
        <a:graphic>
          <a:graphicData uri="http://schemas.openxmlformats.org/presentationml/2006/ole">
            <mc:AlternateContent xmlns:mc="http://schemas.openxmlformats.org/markup-compatibility/2006">
              <mc:Choice xmlns:v="urn:schemas-microsoft-com:vml" Requires="v">
                <p:oleObj name="Bitmap Image" r:id="rId2" imgW="7535327" imgH="4772691" progId="Paint.Picture">
                  <p:embed/>
                </p:oleObj>
              </mc:Choice>
              <mc:Fallback>
                <p:oleObj name="Bitmap Image" r:id="rId2" imgW="7535327" imgH="4772691"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457200"/>
                        <a:ext cx="89916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230" name="Text Box 6">
            <a:extLst>
              <a:ext uri="{FF2B5EF4-FFF2-40B4-BE49-F238E27FC236}">
                <a16:creationId xmlns:a16="http://schemas.microsoft.com/office/drawing/2014/main" id="{A3D4D827-ACAE-3648-2EB3-62AE9E40BC0C}"/>
              </a:ext>
            </a:extLst>
          </p:cNvPr>
          <p:cNvSpPr txBox="1">
            <a:spLocks noChangeArrowheads="1"/>
          </p:cNvSpPr>
          <p:nvPr/>
        </p:nvSpPr>
        <p:spPr bwMode="auto">
          <a:xfrm>
            <a:off x="4267200" y="6400800"/>
            <a:ext cx="4343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1000" b="0" i="1"/>
              <a:t>(Garrett &amp; Grisham, Biochemistry, 3rd ed., Brooks/Cole)</a:t>
            </a:r>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CCFF-1162-E829-FAA5-AE4A54E164AC}"/>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AC6E1D3A-7742-A442-F26E-82FEE049CA6A}"/>
              </a:ext>
            </a:extLst>
          </p:cNvPr>
          <p:cNvSpPr>
            <a:spLocks noGrp="1"/>
          </p:cNvSpPr>
          <p:nvPr>
            <p:ph type="sldNum" sz="quarter" idx="11"/>
          </p:nvPr>
        </p:nvSpPr>
        <p:spPr/>
        <p:txBody>
          <a:bodyPr/>
          <a:lstStyle/>
          <a:p>
            <a:fld id="{D379D57D-81D9-41E8-BA2A-AD8D05F857BE}" type="slidenum">
              <a:rPr lang="en-US" altLang="en-US" smtClean="0"/>
              <a:pPr/>
              <a:t>31</a:t>
            </a:fld>
            <a:endParaRPr lang="en-US" altLang="en-US"/>
          </a:p>
        </p:txBody>
      </p:sp>
      <p:pic>
        <p:nvPicPr>
          <p:cNvPr id="4" name="Picture 3">
            <a:extLst>
              <a:ext uri="{FF2B5EF4-FFF2-40B4-BE49-F238E27FC236}">
                <a16:creationId xmlns:a16="http://schemas.microsoft.com/office/drawing/2014/main" id="{0AB22DA8-06FF-D924-3C00-1FF4957A901A}"/>
              </a:ext>
            </a:extLst>
          </p:cNvPr>
          <p:cNvPicPr>
            <a:picLocks noChangeAspect="1"/>
          </p:cNvPicPr>
          <p:nvPr/>
        </p:nvPicPr>
        <p:blipFill>
          <a:blip r:embed="rId2"/>
          <a:stretch>
            <a:fillRect/>
          </a:stretch>
        </p:blipFill>
        <p:spPr>
          <a:xfrm>
            <a:off x="140568" y="914400"/>
            <a:ext cx="8862863" cy="4232593"/>
          </a:xfrm>
          <a:prstGeom prst="rect">
            <a:avLst/>
          </a:prstGeom>
        </p:spPr>
      </p:pic>
      <p:sp>
        <p:nvSpPr>
          <p:cNvPr id="5" name="TextBox 4">
            <a:extLst>
              <a:ext uri="{FF2B5EF4-FFF2-40B4-BE49-F238E27FC236}">
                <a16:creationId xmlns:a16="http://schemas.microsoft.com/office/drawing/2014/main" id="{8DD027B6-5FC1-96A9-FBAE-8E7089812E04}"/>
              </a:ext>
            </a:extLst>
          </p:cNvPr>
          <p:cNvSpPr txBox="1"/>
          <p:nvPr/>
        </p:nvSpPr>
        <p:spPr>
          <a:xfrm>
            <a:off x="4185317" y="5296416"/>
            <a:ext cx="4818114" cy="307777"/>
          </a:xfrm>
          <a:prstGeom prst="rect">
            <a:avLst/>
          </a:prstGeom>
          <a:noFill/>
        </p:spPr>
        <p:txBody>
          <a:bodyPr wrap="none" rtlCol="0">
            <a:spAutoFit/>
          </a:bodyPr>
          <a:lstStyle/>
          <a:p>
            <a:r>
              <a:rPr lang="en-US" sz="1400" b="0" i="1" dirty="0"/>
              <a:t>Source:  </a:t>
            </a:r>
            <a:r>
              <a:rPr lang="en-US" sz="1400" b="0" i="1" u="sng" dirty="0">
                <a:solidFill>
                  <a:srgbClr val="0070C0"/>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https://www.youtube.com/watch?v=Kxg9BSmkArc</a:t>
            </a:r>
            <a:r>
              <a:rPr lang="en-US" sz="1400" b="0" i="1"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a:t>
            </a:r>
            <a:endParaRPr lang="en-US" sz="1400" b="0" i="1" dirty="0">
              <a:solidFill>
                <a:srgbClr val="0070C0"/>
              </a:solidFill>
            </a:endParaRPr>
          </a:p>
        </p:txBody>
      </p:sp>
    </p:spTree>
    <p:extLst>
      <p:ext uri="{BB962C8B-B14F-4D97-AF65-F5344CB8AC3E}">
        <p14:creationId xmlns:p14="http://schemas.microsoft.com/office/powerpoint/2010/main" val="2368101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FE43DDC-080B-5180-C6D9-F1777FFCFF07}"/>
              </a:ext>
            </a:extLst>
          </p:cNvPr>
          <p:cNvSpPr>
            <a:spLocks noGrp="1"/>
          </p:cNvSpPr>
          <p:nvPr>
            <p:ph type="sldNum" sz="quarter" idx="11"/>
          </p:nvPr>
        </p:nvSpPr>
        <p:spPr/>
        <p:txBody>
          <a:bodyPr/>
          <a:lstStyle/>
          <a:p>
            <a:fld id="{5D8C03D0-8C0D-4D73-9EB9-6E0682616E0E}" type="slidenum">
              <a:rPr lang="en-US" altLang="en-US"/>
              <a:pPr/>
              <a:t>32</a:t>
            </a:fld>
            <a:endParaRPr lang="en-US" altLang="en-US"/>
          </a:p>
        </p:txBody>
      </p:sp>
      <p:sp>
        <p:nvSpPr>
          <p:cNvPr id="1319938" name="Rectangle 2">
            <a:extLst>
              <a:ext uri="{FF2B5EF4-FFF2-40B4-BE49-F238E27FC236}">
                <a16:creationId xmlns:a16="http://schemas.microsoft.com/office/drawing/2014/main" id="{F4CF325A-869B-891A-767F-0C038B850165}"/>
              </a:ext>
            </a:extLst>
          </p:cNvPr>
          <p:cNvSpPr>
            <a:spLocks noGrp="1" noChangeArrowheads="1"/>
          </p:cNvSpPr>
          <p:nvPr>
            <p:ph type="title"/>
          </p:nvPr>
        </p:nvSpPr>
        <p:spPr/>
        <p:txBody>
          <a:bodyPr/>
          <a:lstStyle/>
          <a:p>
            <a:r>
              <a:rPr lang="en-US" altLang="en-US" sz="1600"/>
              <a:t>ATP synthesis</a:t>
            </a:r>
          </a:p>
        </p:txBody>
      </p:sp>
      <p:sp>
        <p:nvSpPr>
          <p:cNvPr id="1319939" name="Rectangle 3">
            <a:extLst>
              <a:ext uri="{FF2B5EF4-FFF2-40B4-BE49-F238E27FC236}">
                <a16:creationId xmlns:a16="http://schemas.microsoft.com/office/drawing/2014/main" id="{EBDF6976-4E42-B748-BBEA-777E6DCD432B}"/>
              </a:ext>
            </a:extLst>
          </p:cNvPr>
          <p:cNvSpPr>
            <a:spLocks noGrp="1" noChangeArrowheads="1"/>
          </p:cNvSpPr>
          <p:nvPr>
            <p:ph type="body" sz="half" idx="1"/>
          </p:nvPr>
        </p:nvSpPr>
        <p:spPr>
          <a:xfrm>
            <a:off x="457200" y="533400"/>
            <a:ext cx="8077200" cy="5592763"/>
          </a:xfrm>
        </p:spPr>
        <p:txBody>
          <a:bodyPr/>
          <a:lstStyle/>
          <a:p>
            <a:r>
              <a:rPr lang="en-US" altLang="en-US" sz="2800"/>
              <a:t>The addition of phosphate to ADP seems simple:</a:t>
            </a:r>
          </a:p>
          <a:p>
            <a:endParaRPr lang="en-US" altLang="en-US" sz="2800"/>
          </a:p>
          <a:p>
            <a:endParaRPr lang="en-US" altLang="en-US" sz="2800"/>
          </a:p>
          <a:p>
            <a:endParaRPr lang="en-US" altLang="en-US" sz="2800"/>
          </a:p>
          <a:p>
            <a:endParaRPr lang="en-US" altLang="en-US" sz="2800"/>
          </a:p>
          <a:p>
            <a:r>
              <a:rPr lang="en-US" altLang="en-US" sz="2800"/>
              <a:t>Yet, the mechanism and the protein actions are quite complex.</a:t>
            </a:r>
          </a:p>
          <a:p>
            <a:r>
              <a:rPr lang="en-US" altLang="en-US" sz="2800"/>
              <a:t>Parts of the ATP synthase complex actually rotate, forming ATP as they turn. </a:t>
            </a:r>
          </a:p>
          <a:p>
            <a:endParaRPr lang="en-US" altLang="en-US" sz="2800"/>
          </a:p>
        </p:txBody>
      </p:sp>
      <p:graphicFrame>
        <p:nvGraphicFramePr>
          <p:cNvPr id="1319940" name="Object 4">
            <a:extLst>
              <a:ext uri="{FF2B5EF4-FFF2-40B4-BE49-F238E27FC236}">
                <a16:creationId xmlns:a16="http://schemas.microsoft.com/office/drawing/2014/main" id="{1FAFB2A7-09EC-9E59-DD9A-39A7CD79EF9D}"/>
              </a:ext>
            </a:extLst>
          </p:cNvPr>
          <p:cNvGraphicFramePr>
            <a:graphicFrameLocks noGrp="1" noChangeAspect="1"/>
          </p:cNvGraphicFramePr>
          <p:nvPr>
            <p:ph sz="half" idx="2"/>
          </p:nvPr>
        </p:nvGraphicFramePr>
        <p:xfrm>
          <a:off x="228600" y="1600200"/>
          <a:ext cx="8686800" cy="1981200"/>
        </p:xfrm>
        <a:graphic>
          <a:graphicData uri="http://schemas.openxmlformats.org/presentationml/2006/ole">
            <mc:AlternateContent xmlns:mc="http://schemas.openxmlformats.org/markup-compatibility/2006">
              <mc:Choice xmlns:v="urn:schemas-microsoft-com:vml" Requires="v">
                <p:oleObj name="Bitmap Image" r:id="rId2" imgW="5896798" imgH="1095528" progId="Paint.Picture">
                  <p:embed/>
                </p:oleObj>
              </mc:Choice>
              <mc:Fallback>
                <p:oleObj name="Bitmap Image" r:id="rId2" imgW="5896798" imgH="1095528"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8686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B7FFC3BC-6313-CAC7-FCCE-0EEAD0A2DA38}"/>
              </a:ext>
            </a:extLst>
          </p:cNvPr>
          <p:cNvSpPr>
            <a:spLocks noGrp="1"/>
          </p:cNvSpPr>
          <p:nvPr>
            <p:ph type="sldNum" sz="quarter" idx="11"/>
          </p:nvPr>
        </p:nvSpPr>
        <p:spPr/>
        <p:txBody>
          <a:bodyPr/>
          <a:lstStyle/>
          <a:p>
            <a:fld id="{6A200A7F-4B93-46B8-9E8F-AF18385E5EB2}" type="slidenum">
              <a:rPr lang="en-US" altLang="en-US"/>
              <a:pPr/>
              <a:t>33</a:t>
            </a:fld>
            <a:endParaRPr lang="en-US" altLang="en-US"/>
          </a:p>
        </p:txBody>
      </p:sp>
      <p:sp>
        <p:nvSpPr>
          <p:cNvPr id="1344514" name="Rectangle 2">
            <a:extLst>
              <a:ext uri="{FF2B5EF4-FFF2-40B4-BE49-F238E27FC236}">
                <a16:creationId xmlns:a16="http://schemas.microsoft.com/office/drawing/2014/main" id="{DA5D8711-7E7D-CBCF-757A-79D7071E388C}"/>
              </a:ext>
            </a:extLst>
          </p:cNvPr>
          <p:cNvSpPr>
            <a:spLocks noGrp="1" noChangeArrowheads="1"/>
          </p:cNvSpPr>
          <p:nvPr>
            <p:ph type="title"/>
          </p:nvPr>
        </p:nvSpPr>
        <p:spPr/>
        <p:txBody>
          <a:bodyPr/>
          <a:lstStyle/>
          <a:p>
            <a:r>
              <a:rPr lang="en-US" altLang="en-US" sz="1600"/>
              <a:t>Structure of the ATP Synthase Complex </a:t>
            </a:r>
          </a:p>
        </p:txBody>
      </p:sp>
      <p:graphicFrame>
        <p:nvGraphicFramePr>
          <p:cNvPr id="1344786" name="Group 274">
            <a:extLst>
              <a:ext uri="{FF2B5EF4-FFF2-40B4-BE49-F238E27FC236}">
                <a16:creationId xmlns:a16="http://schemas.microsoft.com/office/drawing/2014/main" id="{6BF75856-4064-69B8-AC59-2CD22527B07D}"/>
              </a:ext>
            </a:extLst>
          </p:cNvPr>
          <p:cNvGraphicFramePr>
            <a:graphicFrameLocks noGrp="1"/>
          </p:cNvGraphicFramePr>
          <p:nvPr>
            <p:ph sz="quarter" idx="3"/>
          </p:nvPr>
        </p:nvGraphicFramePr>
        <p:xfrm>
          <a:off x="228600" y="1066800"/>
          <a:ext cx="4038600" cy="4170045"/>
        </p:xfrm>
        <a:graphic>
          <a:graphicData uri="http://schemas.openxmlformats.org/drawingml/2006/table">
            <a:tbl>
              <a:tblPr/>
              <a:tblGrid>
                <a:gridCol w="1030288">
                  <a:extLst>
                    <a:ext uri="{9D8B030D-6E8A-4147-A177-3AD203B41FA5}">
                      <a16:colId xmlns:a16="http://schemas.microsoft.com/office/drawing/2014/main" val="25162829"/>
                    </a:ext>
                  </a:extLst>
                </a:gridCol>
                <a:gridCol w="1046162">
                  <a:extLst>
                    <a:ext uri="{9D8B030D-6E8A-4147-A177-3AD203B41FA5}">
                      <a16:colId xmlns:a16="http://schemas.microsoft.com/office/drawing/2014/main" val="2167152756"/>
                    </a:ext>
                  </a:extLst>
                </a:gridCol>
                <a:gridCol w="996950">
                  <a:extLst>
                    <a:ext uri="{9D8B030D-6E8A-4147-A177-3AD203B41FA5}">
                      <a16:colId xmlns:a16="http://schemas.microsoft.com/office/drawing/2014/main" val="186692753"/>
                    </a:ext>
                  </a:extLst>
                </a:gridCol>
                <a:gridCol w="965200">
                  <a:extLst>
                    <a:ext uri="{9D8B030D-6E8A-4147-A177-3AD203B41FA5}">
                      <a16:colId xmlns:a16="http://schemas.microsoft.com/office/drawing/2014/main" val="502492213"/>
                    </a:ext>
                  </a:extLst>
                </a:gridCol>
              </a:tblGrid>
              <a:tr h="204788">
                <a:tc gridSpan="4">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F</a:t>
                      </a:r>
                      <a:r>
                        <a:rPr kumimoji="0" lang="en-US" altLang="en-US" sz="1400" b="1" i="0" u="none" strike="noStrike" cap="none" normalizeH="0" baseline="-30000">
                          <a:ln>
                            <a:noFill/>
                          </a:ln>
                          <a:solidFill>
                            <a:schemeClr val="tx1"/>
                          </a:solidFill>
                          <a:effectLst/>
                          <a:latin typeface="Times New Roman" panose="02020603050405020304" pitchFamily="18" charset="0"/>
                          <a:cs typeface="Times New Roman" panose="02020603050405020304" pitchFamily="18" charset="0"/>
                        </a:rPr>
                        <a:t>1</a:t>
                      </a:r>
                      <a:r>
                        <a:rPr kumimoji="0" lang="en-US" altLang="en-US"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F</a:t>
                      </a:r>
                      <a:r>
                        <a:rPr kumimoji="0" lang="en-US" altLang="en-US" sz="1400" b="1" i="0" u="none" strike="noStrike" cap="none" normalizeH="0" baseline="-30000">
                          <a:ln>
                            <a:noFill/>
                          </a:ln>
                          <a:solidFill>
                            <a:schemeClr val="tx1"/>
                          </a:solidFill>
                          <a:effectLst/>
                          <a:latin typeface="Times New Roman" panose="02020603050405020304" pitchFamily="18" charset="0"/>
                          <a:cs typeface="Times New Roman" panose="02020603050405020304" pitchFamily="18" charset="0"/>
                        </a:rPr>
                        <a:t>0</a:t>
                      </a:r>
                      <a:r>
                        <a:rPr kumimoji="0" lang="en-US" altLang="en-US"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-ATP Synthase Subunits </a:t>
                      </a:r>
                      <a:r>
                        <a:rPr kumimoji="0" lang="en-US" altLang="en-US" sz="1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(E.coli)</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29860518"/>
                  </a:ext>
                </a:extLst>
              </a:tr>
              <a:tr h="695325">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Complex</a:t>
                      </a:r>
                      <a:endParaRPr kumimoji="0" lang="en-US" altLang="en-US" sz="16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Subunit</a:t>
                      </a:r>
                      <a:endParaRPr kumimoji="0" lang="en-US" altLang="en-US" sz="16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Number</a:t>
                      </a:r>
                      <a:endParaRPr kumimoji="0" lang="en-US" altLang="en-US" sz="16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Mass (kD)</a:t>
                      </a:r>
                      <a:endParaRPr kumimoji="0" lang="en-US" altLang="en-US" sz="16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70801059"/>
                  </a:ext>
                </a:extLst>
              </a:tr>
              <a:tr h="228600">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F</a:t>
                      </a:r>
                      <a:r>
                        <a:rPr kumimoji="0" lang="en-US" altLang="en-US" sz="2000" b="1" i="0" u="none" strike="noStrike" cap="none" normalizeH="0" baseline="-30000">
                          <a:ln>
                            <a:noFill/>
                          </a:ln>
                          <a:solidFill>
                            <a:schemeClr val="tx1"/>
                          </a:solidFill>
                          <a:effectLst/>
                          <a:latin typeface="Times New Roman" panose="02020603050405020304" pitchFamily="18" charset="0"/>
                          <a:cs typeface="Times New Roman" panose="02020603050405020304" pitchFamily="18" charset="0"/>
                        </a:rPr>
                        <a:t>0</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30</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70579018"/>
                  </a:ext>
                </a:extLst>
              </a:tr>
              <a:tr h="227013">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17</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242091697"/>
                  </a:ext>
                </a:extLst>
              </a:tr>
              <a:tr h="227013">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9-12</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8</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853171590"/>
                  </a:ext>
                </a:extLst>
              </a:tr>
              <a:tr h="228600">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F</a:t>
                      </a:r>
                      <a:r>
                        <a:rPr kumimoji="0" lang="en-US" altLang="en-US" sz="2000" b="1" i="0" u="none" strike="noStrike" cap="none" normalizeH="0" baseline="-30000">
                          <a:ln>
                            <a:noFill/>
                          </a:ln>
                          <a:solidFill>
                            <a:schemeClr val="tx1"/>
                          </a:solidFill>
                          <a:effectLst/>
                          <a:latin typeface="Times New Roman" panose="02020603050405020304" pitchFamily="18" charset="0"/>
                          <a:cs typeface="Times New Roman" panose="02020603050405020304" pitchFamily="18" charset="0"/>
                        </a:rPr>
                        <a:t>1</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α</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55</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991494864"/>
                  </a:ext>
                </a:extLst>
              </a:tr>
              <a:tr h="227013">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β</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52</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292437425"/>
                  </a:ext>
                </a:extLst>
              </a:tr>
              <a:tr h="227013">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γ</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30</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013861100"/>
                  </a:ext>
                </a:extLst>
              </a:tr>
              <a:tr h="228600">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δ</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15</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393003902"/>
                  </a:ext>
                </a:extLst>
              </a:tr>
              <a:tr h="227013">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ε</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5.6</a:t>
                      </a:r>
                      <a:endParaRPr kumimoji="0" lang="en-US" altLang="en-US" sz="20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288945111"/>
                  </a:ext>
                </a:extLst>
              </a:tr>
            </a:tbl>
          </a:graphicData>
        </a:graphic>
      </p:graphicFrame>
      <p:graphicFrame>
        <p:nvGraphicFramePr>
          <p:cNvPr id="1344771" name="Object 259">
            <a:extLst>
              <a:ext uri="{FF2B5EF4-FFF2-40B4-BE49-F238E27FC236}">
                <a16:creationId xmlns:a16="http://schemas.microsoft.com/office/drawing/2014/main" id="{9252CCE2-0F7B-35BE-62B4-78BB204CAA88}"/>
              </a:ext>
            </a:extLst>
          </p:cNvPr>
          <p:cNvGraphicFramePr>
            <a:graphicFrameLocks noGrp="1" noChangeAspect="1"/>
          </p:cNvGraphicFramePr>
          <p:nvPr>
            <p:ph sz="half" idx="1"/>
          </p:nvPr>
        </p:nvGraphicFramePr>
        <p:xfrm>
          <a:off x="4419600" y="977900"/>
          <a:ext cx="4419600" cy="4295775"/>
        </p:xfrm>
        <a:graphic>
          <a:graphicData uri="http://schemas.openxmlformats.org/presentationml/2006/ole">
            <mc:AlternateContent xmlns:mc="http://schemas.openxmlformats.org/markup-compatibility/2006">
              <mc:Choice xmlns:v="urn:schemas-microsoft-com:vml" Requires="v">
                <p:oleObj name="Bitmap Image" r:id="rId2" imgW="2572109" imgH="2228571" progId="Paint.Picture">
                  <p:embed/>
                </p:oleObj>
              </mc:Choice>
              <mc:Fallback>
                <p:oleObj name="Bitmap Image" r:id="rId2" imgW="2572109" imgH="2228571" progId="Paint.Picture">
                  <p:embed/>
                  <p:pic>
                    <p:nvPicPr>
                      <p:cNvPr id="0" name="Object 259"/>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977900"/>
                        <a:ext cx="44196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9D86D29-810E-D8FE-0C9E-7661B19AD2D6}"/>
              </a:ext>
            </a:extLst>
          </p:cNvPr>
          <p:cNvSpPr>
            <a:spLocks noGrp="1"/>
          </p:cNvSpPr>
          <p:nvPr>
            <p:ph type="sldNum" sz="quarter" idx="11"/>
          </p:nvPr>
        </p:nvSpPr>
        <p:spPr/>
        <p:txBody>
          <a:bodyPr/>
          <a:lstStyle/>
          <a:p>
            <a:fld id="{AD6EF2EA-F0D4-45DE-BCEB-D7976427F367}" type="slidenum">
              <a:rPr lang="en-US" altLang="en-US"/>
              <a:pPr/>
              <a:t>34</a:t>
            </a:fld>
            <a:endParaRPr lang="en-US" altLang="en-US"/>
          </a:p>
        </p:txBody>
      </p:sp>
      <p:sp>
        <p:nvSpPr>
          <p:cNvPr id="1345541" name="Rectangle 5">
            <a:extLst>
              <a:ext uri="{FF2B5EF4-FFF2-40B4-BE49-F238E27FC236}">
                <a16:creationId xmlns:a16="http://schemas.microsoft.com/office/drawing/2014/main" id="{7E119C18-1EE2-C864-2C2A-195E04BE40D0}"/>
              </a:ext>
            </a:extLst>
          </p:cNvPr>
          <p:cNvSpPr>
            <a:spLocks noGrp="1" noChangeArrowheads="1"/>
          </p:cNvSpPr>
          <p:nvPr>
            <p:ph type="title"/>
          </p:nvPr>
        </p:nvSpPr>
        <p:spPr/>
        <p:txBody>
          <a:bodyPr/>
          <a:lstStyle/>
          <a:p>
            <a:r>
              <a:rPr lang="en-US" altLang="en-US" sz="1600"/>
              <a:t>ATP Synthase Structure &amp; Function</a:t>
            </a:r>
          </a:p>
        </p:txBody>
      </p:sp>
      <p:graphicFrame>
        <p:nvGraphicFramePr>
          <p:cNvPr id="1345540" name="Object 4">
            <a:extLst>
              <a:ext uri="{FF2B5EF4-FFF2-40B4-BE49-F238E27FC236}">
                <a16:creationId xmlns:a16="http://schemas.microsoft.com/office/drawing/2014/main" id="{FF074C32-FD21-D93E-DCEA-B8A75EDF70C3}"/>
              </a:ext>
            </a:extLst>
          </p:cNvPr>
          <p:cNvGraphicFramePr>
            <a:graphicFrameLocks noGrp="1" noChangeAspect="1"/>
          </p:cNvGraphicFramePr>
          <p:nvPr>
            <p:ph sz="half" idx="1"/>
          </p:nvPr>
        </p:nvGraphicFramePr>
        <p:xfrm>
          <a:off x="6324600" y="381000"/>
          <a:ext cx="2571750" cy="2228850"/>
        </p:xfrm>
        <a:graphic>
          <a:graphicData uri="http://schemas.openxmlformats.org/presentationml/2006/ole">
            <mc:AlternateContent xmlns:mc="http://schemas.openxmlformats.org/markup-compatibility/2006">
              <mc:Choice xmlns:v="urn:schemas-microsoft-com:vml" Requires="v">
                <p:oleObj name="Bitmap Image" r:id="rId2" imgW="2572109" imgH="2228571" progId="Paint.Picture">
                  <p:embed/>
                </p:oleObj>
              </mc:Choice>
              <mc:Fallback>
                <p:oleObj name="Bitmap Image" r:id="rId2" imgW="2572109" imgH="2228571" progId="Paint.Picture">
                  <p:embed/>
                  <p:pic>
                    <p:nvPicPr>
                      <p:cNvPr id="0" name="Object 4"/>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81000"/>
                        <a:ext cx="257175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45544" name="Picture 8">
            <a:extLst>
              <a:ext uri="{FF2B5EF4-FFF2-40B4-BE49-F238E27FC236}">
                <a16:creationId xmlns:a16="http://schemas.microsoft.com/office/drawing/2014/main" id="{4C2D8ACB-6FBD-AA3F-689B-D48B925CD429}"/>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876800" y="3352800"/>
            <a:ext cx="2482850" cy="320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5543" name="Text Box 7">
            <a:extLst>
              <a:ext uri="{FF2B5EF4-FFF2-40B4-BE49-F238E27FC236}">
                <a16:creationId xmlns:a16="http://schemas.microsoft.com/office/drawing/2014/main" id="{AB1367C2-7611-8367-E495-8C6CF237DF32}"/>
              </a:ext>
            </a:extLst>
          </p:cNvPr>
          <p:cNvSpPr txBox="1">
            <a:spLocks noChangeArrowheads="1"/>
          </p:cNvSpPr>
          <p:nvPr/>
        </p:nvSpPr>
        <p:spPr bwMode="auto">
          <a:xfrm>
            <a:off x="304800" y="609600"/>
            <a:ext cx="5638800" cy="29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The 9-12 cylinder-shaped proteins forming the </a:t>
            </a:r>
            <a:r>
              <a:rPr lang="en-US" altLang="en-US" u="sng">
                <a:solidFill>
                  <a:srgbClr val="0000FF"/>
                </a:solidFill>
              </a:rPr>
              <a:t>c-ring</a:t>
            </a:r>
            <a:r>
              <a:rPr lang="en-US" altLang="en-US"/>
              <a:t> are imbedded deep in the membrane.  Each of these protein subunits has a critically important amino acid residue [asp 61] about half way across the membrane that is required for the system to function.</a:t>
            </a:r>
          </a:p>
          <a:p>
            <a:pPr>
              <a:spcBef>
                <a:spcPct val="50000"/>
              </a:spcBef>
            </a:pPr>
            <a:r>
              <a:rPr lang="en-US" altLang="en-US"/>
              <a:t>Subunit </a:t>
            </a:r>
            <a:r>
              <a:rPr lang="en-US" altLang="en-US" u="sng"/>
              <a:t>a</a:t>
            </a:r>
            <a:r>
              <a:rPr lang="en-US" altLang="en-US"/>
              <a:t> is where protons pass through the complex from the intermembrane space into the matrix. Protons can not pass through unless they go through both channels. </a:t>
            </a:r>
          </a:p>
        </p:txBody>
      </p:sp>
      <p:pic>
        <p:nvPicPr>
          <p:cNvPr id="1345546" name="Picture 10">
            <a:extLst>
              <a:ext uri="{FF2B5EF4-FFF2-40B4-BE49-F238E27FC236}">
                <a16:creationId xmlns:a16="http://schemas.microsoft.com/office/drawing/2014/main" id="{266192CD-BAC6-F8D4-BEE4-93E63D727EA4}"/>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295400" y="3581400"/>
            <a:ext cx="2971800"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22EEDBC-347C-5CB4-C0A9-0342F1386FC9}"/>
              </a:ext>
            </a:extLst>
          </p:cNvPr>
          <p:cNvSpPr>
            <a:spLocks noGrp="1"/>
          </p:cNvSpPr>
          <p:nvPr>
            <p:ph type="sldNum" sz="quarter" idx="11"/>
          </p:nvPr>
        </p:nvSpPr>
        <p:spPr/>
        <p:txBody>
          <a:bodyPr/>
          <a:lstStyle/>
          <a:p>
            <a:fld id="{0EB431A7-B5F8-403F-9DCC-B3C212F42091}" type="slidenum">
              <a:rPr lang="en-US" altLang="en-US"/>
              <a:pPr/>
              <a:t>35</a:t>
            </a:fld>
            <a:endParaRPr lang="en-US" altLang="en-US"/>
          </a:p>
        </p:txBody>
      </p:sp>
      <p:sp>
        <p:nvSpPr>
          <p:cNvPr id="1346565" name="Rectangle 5">
            <a:extLst>
              <a:ext uri="{FF2B5EF4-FFF2-40B4-BE49-F238E27FC236}">
                <a16:creationId xmlns:a16="http://schemas.microsoft.com/office/drawing/2014/main" id="{8EFBB03E-B9CC-F758-166F-04B9F5AA7848}"/>
              </a:ext>
            </a:extLst>
          </p:cNvPr>
          <p:cNvSpPr>
            <a:spLocks noGrp="1" noChangeArrowheads="1"/>
          </p:cNvSpPr>
          <p:nvPr>
            <p:ph type="title"/>
          </p:nvPr>
        </p:nvSpPr>
        <p:spPr/>
        <p:txBody>
          <a:bodyPr/>
          <a:lstStyle/>
          <a:p>
            <a:r>
              <a:rPr lang="en-US" altLang="en-US" sz="1600"/>
              <a:t>ATP Synthase Structure &amp; Function</a:t>
            </a:r>
          </a:p>
        </p:txBody>
      </p:sp>
      <p:sp>
        <p:nvSpPr>
          <p:cNvPr id="1346563" name="Rectangle 3">
            <a:extLst>
              <a:ext uri="{FF2B5EF4-FFF2-40B4-BE49-F238E27FC236}">
                <a16:creationId xmlns:a16="http://schemas.microsoft.com/office/drawing/2014/main" id="{BE25FE70-373B-0053-D91C-97A8A59FE610}"/>
              </a:ext>
            </a:extLst>
          </p:cNvPr>
          <p:cNvSpPr>
            <a:spLocks noGrp="1" noChangeArrowheads="1"/>
          </p:cNvSpPr>
          <p:nvPr>
            <p:ph type="body" sz="half" idx="1"/>
          </p:nvPr>
        </p:nvSpPr>
        <p:spPr/>
        <p:txBody>
          <a:bodyPr/>
          <a:lstStyle/>
          <a:p>
            <a:r>
              <a:rPr lang="en-US" altLang="en-US" sz="2800" b="1"/>
              <a:t>Aspartic acid accommodates this proton transfer from one channel to the other.  </a:t>
            </a:r>
          </a:p>
          <a:p>
            <a:r>
              <a:rPr lang="en-US" altLang="en-US" sz="2800" b="1"/>
              <a:t>An asp-61 in one c-ring subunt binds to the proton and then rotates around (the long way) where it is delivered to the other channel:</a:t>
            </a:r>
          </a:p>
        </p:txBody>
      </p:sp>
      <p:pic>
        <p:nvPicPr>
          <p:cNvPr id="1346564" name="Picture 4">
            <a:extLst>
              <a:ext uri="{FF2B5EF4-FFF2-40B4-BE49-F238E27FC236}">
                <a16:creationId xmlns:a16="http://schemas.microsoft.com/office/drawing/2014/main" id="{3B80FEC1-A8C3-DF11-A14F-F1A8495D4F6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023938"/>
            <a:ext cx="4038600" cy="4610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23C12E95-EA06-99BA-BD6A-9CA63BA7A5C2}"/>
              </a:ext>
            </a:extLst>
          </p:cNvPr>
          <p:cNvSpPr>
            <a:spLocks noGrp="1"/>
          </p:cNvSpPr>
          <p:nvPr>
            <p:ph type="sldNum" sz="quarter" idx="11"/>
          </p:nvPr>
        </p:nvSpPr>
        <p:spPr/>
        <p:txBody>
          <a:bodyPr/>
          <a:lstStyle/>
          <a:p>
            <a:fld id="{1E3D00BA-BA77-45D6-8094-9AADF7FDFFF1}" type="slidenum">
              <a:rPr lang="en-US" altLang="en-US"/>
              <a:pPr/>
              <a:t>36</a:t>
            </a:fld>
            <a:endParaRPr lang="en-US" altLang="en-US"/>
          </a:p>
        </p:txBody>
      </p:sp>
      <p:sp>
        <p:nvSpPr>
          <p:cNvPr id="1347589" name="Rectangle 5">
            <a:extLst>
              <a:ext uri="{FF2B5EF4-FFF2-40B4-BE49-F238E27FC236}">
                <a16:creationId xmlns:a16="http://schemas.microsoft.com/office/drawing/2014/main" id="{B513B25A-A32B-5539-2C1C-0A1A36374E6F}"/>
              </a:ext>
            </a:extLst>
          </p:cNvPr>
          <p:cNvSpPr>
            <a:spLocks noGrp="1" noChangeArrowheads="1"/>
          </p:cNvSpPr>
          <p:nvPr>
            <p:ph type="title"/>
          </p:nvPr>
        </p:nvSpPr>
        <p:spPr/>
        <p:txBody>
          <a:bodyPr/>
          <a:lstStyle/>
          <a:p>
            <a:r>
              <a:rPr lang="en-US" altLang="en-US" sz="1600"/>
              <a:t>ATP Synthase Structure &amp; Function</a:t>
            </a:r>
          </a:p>
        </p:txBody>
      </p:sp>
      <p:graphicFrame>
        <p:nvGraphicFramePr>
          <p:cNvPr id="1347588" name="Object 4">
            <a:extLst>
              <a:ext uri="{FF2B5EF4-FFF2-40B4-BE49-F238E27FC236}">
                <a16:creationId xmlns:a16="http://schemas.microsoft.com/office/drawing/2014/main" id="{9475DC63-E34F-08C4-7C1E-4A3C667F9EE5}"/>
              </a:ext>
            </a:extLst>
          </p:cNvPr>
          <p:cNvGraphicFramePr>
            <a:graphicFrameLocks noGrp="1" noChangeAspect="1"/>
          </p:cNvGraphicFramePr>
          <p:nvPr>
            <p:ph idx="1"/>
          </p:nvPr>
        </p:nvGraphicFramePr>
        <p:xfrm>
          <a:off x="4598988" y="838200"/>
          <a:ext cx="4545012" cy="4724400"/>
        </p:xfrm>
        <a:graphic>
          <a:graphicData uri="http://schemas.openxmlformats.org/presentationml/2006/ole">
            <mc:AlternateContent xmlns:mc="http://schemas.openxmlformats.org/markup-compatibility/2006">
              <mc:Choice xmlns:v="urn:schemas-microsoft-com:vml" Requires="v">
                <p:oleObj name="Bitmap Image" r:id="rId2" imgW="2572109" imgH="2228571" progId="Paint.Picture">
                  <p:embed/>
                </p:oleObj>
              </mc:Choice>
              <mc:Fallback>
                <p:oleObj name="Bitmap Image" r:id="rId2" imgW="2572109" imgH="2228571" progId="Paint.Picture">
                  <p:embed/>
                  <p:pic>
                    <p:nvPicPr>
                      <p:cNvPr id="0" name="Object 4"/>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988" y="838200"/>
                        <a:ext cx="4545012"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47591" name="Text Box 7">
            <a:extLst>
              <a:ext uri="{FF2B5EF4-FFF2-40B4-BE49-F238E27FC236}">
                <a16:creationId xmlns:a16="http://schemas.microsoft.com/office/drawing/2014/main" id="{023DC3D2-1E7C-A4CA-90C3-6C350D774DB6}"/>
              </a:ext>
            </a:extLst>
          </p:cNvPr>
          <p:cNvSpPr txBox="1">
            <a:spLocks noChangeArrowheads="1"/>
          </p:cNvSpPr>
          <p:nvPr/>
        </p:nvSpPr>
        <p:spPr bwMode="auto">
          <a:xfrm>
            <a:off x="152400" y="609600"/>
            <a:ext cx="4495800" cy="575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0"/>
              <a:t>The </a:t>
            </a:r>
            <a:r>
              <a:rPr lang="el-GR" altLang="en-US" sz="2400" b="0">
                <a:cs typeface="Arial" panose="020B0604020202020204" pitchFamily="34" charset="0"/>
              </a:rPr>
              <a:t>γ</a:t>
            </a:r>
            <a:r>
              <a:rPr lang="en-US" altLang="en-US" sz="2400" b="0">
                <a:cs typeface="Arial" panose="020B0604020202020204" pitchFamily="34" charset="0"/>
              </a:rPr>
              <a:t>-subunit is tightly attached to the c-ring proteins.  As such, it rotates with the c-ring during proton translocation.</a:t>
            </a:r>
          </a:p>
          <a:p>
            <a:pPr>
              <a:spcBef>
                <a:spcPct val="50000"/>
              </a:spcBef>
            </a:pPr>
            <a:r>
              <a:rPr lang="en-US" altLang="en-US" sz="2400" b="0">
                <a:cs typeface="Arial" panose="020B0604020202020204" pitchFamily="34" charset="0"/>
              </a:rPr>
              <a:t>However, the three </a:t>
            </a:r>
            <a:r>
              <a:rPr lang="el-GR" altLang="en-US" sz="2400" b="0" i="1">
                <a:cs typeface="Arial" panose="020B0604020202020204" pitchFamily="34" charset="0"/>
              </a:rPr>
              <a:t>αβ</a:t>
            </a:r>
            <a:r>
              <a:rPr lang="en-US" altLang="en-US" sz="2400" b="0">
                <a:cs typeface="Arial" panose="020B0604020202020204" pitchFamily="34" charset="0"/>
              </a:rPr>
              <a:t> pairs are held in place by the </a:t>
            </a:r>
            <a:r>
              <a:rPr lang="en-US" altLang="en-US" sz="2400" b="0" i="1">
                <a:cs typeface="Arial" panose="020B0604020202020204" pitchFamily="34" charset="0"/>
              </a:rPr>
              <a:t>b</a:t>
            </a:r>
            <a:r>
              <a:rPr lang="en-US" altLang="en-US" sz="2400" b="0" i="1" baseline="-25000">
                <a:cs typeface="Arial" panose="020B0604020202020204" pitchFamily="34" charset="0"/>
              </a:rPr>
              <a:t>2</a:t>
            </a:r>
            <a:r>
              <a:rPr lang="en-US" altLang="en-US" sz="2400" b="0">
                <a:cs typeface="Arial" panose="020B0604020202020204" pitchFamily="34" charset="0"/>
              </a:rPr>
              <a:t> arm.</a:t>
            </a:r>
          </a:p>
          <a:p>
            <a:pPr>
              <a:spcBef>
                <a:spcPct val="50000"/>
              </a:spcBef>
            </a:pPr>
            <a:r>
              <a:rPr lang="en-US" altLang="en-US" sz="2400" b="0">
                <a:cs typeface="Arial" panose="020B0604020202020204" pitchFamily="34" charset="0"/>
              </a:rPr>
              <a:t>Therefore, the </a:t>
            </a:r>
            <a:r>
              <a:rPr lang="el-GR" altLang="en-US" sz="2400" b="0">
                <a:cs typeface="Arial" panose="020B0604020202020204" pitchFamily="34" charset="0"/>
              </a:rPr>
              <a:t>γ</a:t>
            </a:r>
            <a:r>
              <a:rPr lang="en-US" altLang="en-US" sz="2400" b="0">
                <a:cs typeface="Arial" panose="020B0604020202020204" pitchFamily="34" charset="0"/>
              </a:rPr>
              <a:t>-subunit rotates inside the core of the F</a:t>
            </a:r>
            <a:r>
              <a:rPr lang="en-US" altLang="en-US" sz="2400" b="0" baseline="-25000">
                <a:cs typeface="Arial" panose="020B0604020202020204" pitchFamily="34" charset="0"/>
              </a:rPr>
              <a:t>1</a:t>
            </a:r>
            <a:r>
              <a:rPr lang="en-US" altLang="en-US" sz="2400" b="0">
                <a:cs typeface="Arial" panose="020B0604020202020204" pitchFamily="34" charset="0"/>
              </a:rPr>
              <a:t> complex.</a:t>
            </a:r>
          </a:p>
          <a:p>
            <a:pPr>
              <a:spcBef>
                <a:spcPct val="50000"/>
              </a:spcBef>
            </a:pPr>
            <a:r>
              <a:rPr lang="en-US" altLang="en-US" sz="2400" b="0">
                <a:cs typeface="Arial" panose="020B0604020202020204" pitchFamily="34" charset="0"/>
              </a:rPr>
              <a:t>As the </a:t>
            </a:r>
            <a:r>
              <a:rPr lang="el-GR" altLang="en-US" sz="2400" b="0">
                <a:cs typeface="Arial" panose="020B0604020202020204" pitchFamily="34" charset="0"/>
              </a:rPr>
              <a:t>γ</a:t>
            </a:r>
            <a:r>
              <a:rPr lang="en-US" altLang="en-US" sz="2400" b="0">
                <a:cs typeface="Arial" panose="020B0604020202020204" pitchFamily="34" charset="0"/>
              </a:rPr>
              <a:t>-subunit rotates, it changes the conformation of the </a:t>
            </a:r>
            <a:r>
              <a:rPr lang="el-GR" altLang="en-US" sz="2400" b="0">
                <a:cs typeface="Arial" panose="020B0604020202020204" pitchFamily="34" charset="0"/>
              </a:rPr>
              <a:t>β</a:t>
            </a:r>
            <a:r>
              <a:rPr lang="en-US" altLang="en-US" sz="2400" b="0">
                <a:cs typeface="Arial" panose="020B0604020202020204" pitchFamily="34" charset="0"/>
              </a:rPr>
              <a:t> subunits.  This is an important facet of ATP synthesis.    </a:t>
            </a:r>
            <a:endParaRPr lang="el-GR" altLang="en-US" sz="2400" b="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AE5AC-0DE4-FF59-1CE9-15BC5EED1423}"/>
              </a:ext>
            </a:extLst>
          </p:cNvPr>
          <p:cNvSpPr>
            <a:spLocks noGrp="1"/>
          </p:cNvSpPr>
          <p:nvPr>
            <p:ph type="title"/>
          </p:nvPr>
        </p:nvSpPr>
        <p:spPr>
          <a:xfrm>
            <a:off x="2057400" y="6096000"/>
            <a:ext cx="4648200" cy="304800"/>
          </a:xfrm>
        </p:spPr>
        <p:txBody>
          <a:bodyPr/>
          <a:lstStyle/>
          <a:p>
            <a:r>
              <a:rPr lang="en-US" sz="1200" dirty="0"/>
              <a:t>Source</a:t>
            </a:r>
            <a:r>
              <a:rPr lang="en-US" sz="1200" dirty="0">
                <a:solidFill>
                  <a:srgbClr val="7030A0"/>
                </a:solidFill>
              </a:rPr>
              <a:t>:   </a:t>
            </a:r>
            <a:r>
              <a:rPr lang="en-US" sz="1200" dirty="0">
                <a:solidFill>
                  <a:srgbClr val="7030A0"/>
                </a:solidFill>
                <a:hlinkClick r:id="rId2">
                  <a:extLst>
                    <a:ext uri="{A12FA001-AC4F-418D-AE19-62706E023703}">
                      <ahyp:hlinkClr xmlns:ahyp="http://schemas.microsoft.com/office/drawing/2018/hyperlinkcolor" val="tx"/>
                    </a:ext>
                  </a:extLst>
                </a:hlinkClick>
              </a:rPr>
              <a:t>https://www.youtube.com/shorts/QeHCAFKaWM8</a:t>
            </a:r>
            <a:br>
              <a:rPr lang="en-US" sz="1200" dirty="0">
                <a:solidFill>
                  <a:srgbClr val="0070C0"/>
                </a:solidFill>
              </a:rPr>
            </a:br>
            <a:r>
              <a:rPr lang="en-US" sz="1200" dirty="0">
                <a:solidFill>
                  <a:srgbClr val="0070C0"/>
                </a:solidFill>
              </a:rPr>
              <a:t>               </a:t>
            </a:r>
          </a:p>
        </p:txBody>
      </p:sp>
      <p:sp>
        <p:nvSpPr>
          <p:cNvPr id="3" name="Slide Number Placeholder 2">
            <a:extLst>
              <a:ext uri="{FF2B5EF4-FFF2-40B4-BE49-F238E27FC236}">
                <a16:creationId xmlns:a16="http://schemas.microsoft.com/office/drawing/2014/main" id="{BFBE952E-421D-1418-3CEC-206E7F40ED2D}"/>
              </a:ext>
            </a:extLst>
          </p:cNvPr>
          <p:cNvSpPr>
            <a:spLocks noGrp="1"/>
          </p:cNvSpPr>
          <p:nvPr>
            <p:ph type="sldNum" sz="quarter" idx="11"/>
          </p:nvPr>
        </p:nvSpPr>
        <p:spPr/>
        <p:txBody>
          <a:bodyPr/>
          <a:lstStyle/>
          <a:p>
            <a:fld id="{D379D57D-81D9-41E8-BA2A-AD8D05F857BE}" type="slidenum">
              <a:rPr lang="en-US" altLang="en-US" smtClean="0"/>
              <a:pPr/>
              <a:t>37</a:t>
            </a:fld>
            <a:endParaRPr lang="en-US" altLang="en-US"/>
          </a:p>
        </p:txBody>
      </p:sp>
      <p:pic>
        <p:nvPicPr>
          <p:cNvPr id="5" name="Picture 4">
            <a:extLst>
              <a:ext uri="{FF2B5EF4-FFF2-40B4-BE49-F238E27FC236}">
                <a16:creationId xmlns:a16="http://schemas.microsoft.com/office/drawing/2014/main" id="{3550E028-0899-E3CE-DF17-CCDBC9B75BB3}"/>
              </a:ext>
            </a:extLst>
          </p:cNvPr>
          <p:cNvPicPr>
            <a:picLocks noChangeAspect="1"/>
          </p:cNvPicPr>
          <p:nvPr/>
        </p:nvPicPr>
        <p:blipFill>
          <a:blip r:embed="rId3"/>
          <a:stretch>
            <a:fillRect/>
          </a:stretch>
        </p:blipFill>
        <p:spPr>
          <a:xfrm>
            <a:off x="1828800" y="910706"/>
            <a:ext cx="4727055" cy="4884187"/>
          </a:xfrm>
          <a:prstGeom prst="rect">
            <a:avLst/>
          </a:prstGeom>
        </p:spPr>
      </p:pic>
      <p:sp>
        <p:nvSpPr>
          <p:cNvPr id="6" name="TextBox 5">
            <a:extLst>
              <a:ext uri="{FF2B5EF4-FFF2-40B4-BE49-F238E27FC236}">
                <a16:creationId xmlns:a16="http://schemas.microsoft.com/office/drawing/2014/main" id="{8B1D5589-B548-0085-71B3-6BAB331E9AC1}"/>
              </a:ext>
            </a:extLst>
          </p:cNvPr>
          <p:cNvSpPr txBox="1"/>
          <p:nvPr/>
        </p:nvSpPr>
        <p:spPr>
          <a:xfrm>
            <a:off x="533400" y="402827"/>
            <a:ext cx="7010400" cy="369332"/>
          </a:xfrm>
          <a:prstGeom prst="rect">
            <a:avLst/>
          </a:prstGeom>
          <a:noFill/>
        </p:spPr>
        <p:txBody>
          <a:bodyPr wrap="square" rtlCol="0">
            <a:spAutoFit/>
          </a:bodyPr>
          <a:lstStyle/>
          <a:p>
            <a:r>
              <a:rPr lang="en-US" b="0" i="1" u="sng" dirty="0">
                <a:latin typeface="Google Sans"/>
              </a:rPr>
              <a:t>ATP synthase live.mpg</a:t>
            </a:r>
            <a:endParaRPr lang="en-US" i="1" dirty="0"/>
          </a:p>
        </p:txBody>
      </p:sp>
    </p:spTree>
    <p:extLst>
      <p:ext uri="{BB962C8B-B14F-4D97-AF65-F5344CB8AC3E}">
        <p14:creationId xmlns:p14="http://schemas.microsoft.com/office/powerpoint/2010/main" val="1676094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3FB4BF-46CC-E037-914F-58204ACEDEAD}"/>
              </a:ext>
            </a:extLst>
          </p:cNvPr>
          <p:cNvSpPr>
            <a:spLocks noGrp="1"/>
          </p:cNvSpPr>
          <p:nvPr>
            <p:ph type="sldNum" sz="quarter" idx="11"/>
          </p:nvPr>
        </p:nvSpPr>
        <p:spPr/>
        <p:txBody>
          <a:bodyPr/>
          <a:lstStyle/>
          <a:p>
            <a:fld id="{3207EC16-CE0E-4A9C-8E43-4632498CDDA1}" type="slidenum">
              <a:rPr lang="en-US" altLang="en-US"/>
              <a:pPr/>
              <a:t>38</a:t>
            </a:fld>
            <a:endParaRPr lang="en-US" altLang="en-US"/>
          </a:p>
        </p:txBody>
      </p:sp>
      <p:sp>
        <p:nvSpPr>
          <p:cNvPr id="1348610" name="Rectangle 2">
            <a:extLst>
              <a:ext uri="{FF2B5EF4-FFF2-40B4-BE49-F238E27FC236}">
                <a16:creationId xmlns:a16="http://schemas.microsoft.com/office/drawing/2014/main" id="{6A824715-7B73-CA28-9894-96B7DCD9F547}"/>
              </a:ext>
            </a:extLst>
          </p:cNvPr>
          <p:cNvSpPr>
            <a:spLocks noGrp="1" noChangeArrowheads="1"/>
          </p:cNvSpPr>
          <p:nvPr>
            <p:ph type="title"/>
          </p:nvPr>
        </p:nvSpPr>
        <p:spPr/>
        <p:txBody>
          <a:bodyPr/>
          <a:lstStyle/>
          <a:p>
            <a:r>
              <a:rPr lang="en-US" altLang="en-US" sz="1600"/>
              <a:t>ATP Synthase Structure &amp; Function</a:t>
            </a:r>
          </a:p>
        </p:txBody>
      </p:sp>
      <p:sp>
        <p:nvSpPr>
          <p:cNvPr id="1348611" name="Rectangle 3">
            <a:extLst>
              <a:ext uri="{FF2B5EF4-FFF2-40B4-BE49-F238E27FC236}">
                <a16:creationId xmlns:a16="http://schemas.microsoft.com/office/drawing/2014/main" id="{49939061-C69C-76AE-34DD-EE1B717C37EC}"/>
              </a:ext>
            </a:extLst>
          </p:cNvPr>
          <p:cNvSpPr>
            <a:spLocks noGrp="1" noChangeArrowheads="1"/>
          </p:cNvSpPr>
          <p:nvPr>
            <p:ph type="body" idx="1"/>
          </p:nvPr>
        </p:nvSpPr>
        <p:spPr/>
        <p:txBody>
          <a:bodyPr/>
          <a:lstStyle/>
          <a:p>
            <a:r>
              <a:rPr lang="en-US" altLang="en-US"/>
              <a:t>A team of researchers led by John Walker crystallized the F</a:t>
            </a:r>
            <a:r>
              <a:rPr lang="en-US" altLang="en-US" baseline="-25000"/>
              <a:t>1</a:t>
            </a:r>
            <a:r>
              <a:rPr lang="en-US" altLang="en-US"/>
              <a:t> (knob) structures, in the presence of ADP and App(NH)p (a non-hydrolyzable form of ATP.)</a:t>
            </a:r>
          </a:p>
          <a:p>
            <a:r>
              <a:rPr lang="en-US" altLang="en-US"/>
              <a:t>X-ray crystallography showed that the three </a:t>
            </a:r>
            <a:r>
              <a:rPr lang="el-GR" altLang="en-US" i="1">
                <a:solidFill>
                  <a:srgbClr val="0000FF"/>
                </a:solidFill>
                <a:cs typeface="Arial" panose="020B0604020202020204" pitchFamily="34" charset="0"/>
              </a:rPr>
              <a:t>β</a:t>
            </a:r>
            <a:r>
              <a:rPr lang="en-US" altLang="en-US" i="1">
                <a:solidFill>
                  <a:srgbClr val="0000FF"/>
                </a:solidFill>
                <a:cs typeface="Arial" panose="020B0604020202020204" pitchFamily="34" charset="0"/>
              </a:rPr>
              <a:t> subunits</a:t>
            </a:r>
            <a:r>
              <a:rPr lang="en-US" altLang="en-US">
                <a:cs typeface="Arial" panose="020B0604020202020204" pitchFamily="34" charset="0"/>
              </a:rPr>
              <a:t> were each bound to different substrates:</a:t>
            </a:r>
          </a:p>
          <a:p>
            <a:pPr lvl="1"/>
            <a:r>
              <a:rPr lang="en-US" altLang="en-US">
                <a:cs typeface="Arial" panose="020B0604020202020204" pitchFamily="34" charset="0"/>
              </a:rPr>
              <a:t>One to App(NH)p </a:t>
            </a:r>
            <a:r>
              <a:rPr lang="en-US" altLang="en-US" i="1">
                <a:cs typeface="Arial" panose="020B0604020202020204" pitchFamily="34" charset="0"/>
              </a:rPr>
              <a:t>(the ATP analog)</a:t>
            </a:r>
          </a:p>
          <a:p>
            <a:pPr lvl="1"/>
            <a:r>
              <a:rPr lang="en-US" altLang="en-US">
                <a:cs typeface="Arial" panose="020B0604020202020204" pitchFamily="34" charset="0"/>
              </a:rPr>
              <a:t>One to ADP</a:t>
            </a:r>
          </a:p>
          <a:p>
            <a:pPr lvl="1"/>
            <a:r>
              <a:rPr lang="en-US" altLang="en-US">
                <a:cs typeface="Arial" panose="020B0604020202020204" pitchFamily="34" charset="0"/>
              </a:rPr>
              <a:t>One to nothing at all (empty site)</a:t>
            </a:r>
            <a:endParaRPr lang="el-GR" altLang="en-US">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DAFC201-1156-562F-7D5A-EF316C07A604}"/>
              </a:ext>
            </a:extLst>
          </p:cNvPr>
          <p:cNvSpPr>
            <a:spLocks noGrp="1"/>
          </p:cNvSpPr>
          <p:nvPr>
            <p:ph type="sldNum" sz="quarter" idx="11"/>
          </p:nvPr>
        </p:nvSpPr>
        <p:spPr/>
        <p:txBody>
          <a:bodyPr/>
          <a:lstStyle/>
          <a:p>
            <a:fld id="{75533CCA-801E-458A-B0E6-2353F527541D}" type="slidenum">
              <a:rPr lang="en-US" altLang="en-US"/>
              <a:pPr/>
              <a:t>39</a:t>
            </a:fld>
            <a:endParaRPr lang="en-US" altLang="en-US"/>
          </a:p>
        </p:txBody>
      </p:sp>
      <p:sp>
        <p:nvSpPr>
          <p:cNvPr id="1334274" name="Rectangle 2">
            <a:extLst>
              <a:ext uri="{FF2B5EF4-FFF2-40B4-BE49-F238E27FC236}">
                <a16:creationId xmlns:a16="http://schemas.microsoft.com/office/drawing/2014/main" id="{D4141C08-F2B6-5D2B-749C-3F282CB76C7D}"/>
              </a:ext>
            </a:extLst>
          </p:cNvPr>
          <p:cNvSpPr>
            <a:spLocks noGrp="1" noChangeArrowheads="1"/>
          </p:cNvSpPr>
          <p:nvPr>
            <p:ph type="title"/>
          </p:nvPr>
        </p:nvSpPr>
        <p:spPr/>
        <p:txBody>
          <a:bodyPr/>
          <a:lstStyle/>
          <a:p>
            <a:r>
              <a:rPr lang="en-US" altLang="en-US" sz="1600"/>
              <a:t>ATP synthesis</a:t>
            </a:r>
          </a:p>
        </p:txBody>
      </p:sp>
      <p:sp>
        <p:nvSpPr>
          <p:cNvPr id="1334275" name="Rectangle 3">
            <a:extLst>
              <a:ext uri="{FF2B5EF4-FFF2-40B4-BE49-F238E27FC236}">
                <a16:creationId xmlns:a16="http://schemas.microsoft.com/office/drawing/2014/main" id="{B36CE12F-B1B4-597F-B1D9-DBD0AF8BF7CE}"/>
              </a:ext>
            </a:extLst>
          </p:cNvPr>
          <p:cNvSpPr>
            <a:spLocks noGrp="1" noChangeArrowheads="1"/>
          </p:cNvSpPr>
          <p:nvPr>
            <p:ph type="body" sz="half" idx="1"/>
          </p:nvPr>
        </p:nvSpPr>
        <p:spPr>
          <a:xfrm>
            <a:off x="457200" y="533400"/>
            <a:ext cx="6019800" cy="5592763"/>
          </a:xfrm>
        </p:spPr>
        <p:txBody>
          <a:bodyPr/>
          <a:lstStyle/>
          <a:p>
            <a:r>
              <a:rPr lang="en-US" altLang="en-US" sz="2200"/>
              <a:t>Paul Boyer finally put the puzzle together by proposing that there must be three sites with different binding affinities for the substrate (ADP + Pi) and product (ATP).</a:t>
            </a:r>
          </a:p>
          <a:p>
            <a:r>
              <a:rPr lang="en-US" altLang="en-US" sz="2200"/>
              <a:t>In fact, the three </a:t>
            </a:r>
            <a:r>
              <a:rPr lang="el-GR" altLang="en-US" sz="2200">
                <a:cs typeface="Arial" panose="020B0604020202020204" pitchFamily="34" charset="0"/>
              </a:rPr>
              <a:t>β</a:t>
            </a:r>
            <a:r>
              <a:rPr lang="en-US" altLang="en-US" sz="2200">
                <a:cs typeface="Arial" panose="020B0604020202020204" pitchFamily="34" charset="0"/>
              </a:rPr>
              <a:t>-subunits interact in such a way that when one assumes the </a:t>
            </a:r>
            <a:r>
              <a:rPr lang="el-GR" altLang="en-US" sz="2200">
                <a:cs typeface="Arial" panose="020B0604020202020204" pitchFamily="34" charset="0"/>
              </a:rPr>
              <a:t>β</a:t>
            </a:r>
            <a:r>
              <a:rPr lang="en-US" altLang="en-US" sz="2200">
                <a:cs typeface="Arial" panose="020B0604020202020204" pitchFamily="34" charset="0"/>
              </a:rPr>
              <a:t>-empty form, its neighbor to one side must assume the </a:t>
            </a:r>
            <a:r>
              <a:rPr lang="el-GR" altLang="en-US" sz="2200">
                <a:cs typeface="Arial" panose="020B0604020202020204" pitchFamily="34" charset="0"/>
              </a:rPr>
              <a:t>β</a:t>
            </a:r>
            <a:r>
              <a:rPr lang="en-US" altLang="en-US" sz="2200">
                <a:cs typeface="Arial" panose="020B0604020202020204" pitchFamily="34" charset="0"/>
              </a:rPr>
              <a:t>-ADP form, and the other neighbor the </a:t>
            </a:r>
            <a:r>
              <a:rPr lang="el-GR" altLang="en-US" sz="2200">
                <a:cs typeface="Arial" panose="020B0604020202020204" pitchFamily="34" charset="0"/>
              </a:rPr>
              <a:t>β</a:t>
            </a:r>
            <a:r>
              <a:rPr lang="en-US" altLang="en-US" sz="2200">
                <a:cs typeface="Arial" panose="020B0604020202020204" pitchFamily="34" charset="0"/>
              </a:rPr>
              <a:t>-ATP form.</a:t>
            </a:r>
          </a:p>
          <a:p>
            <a:r>
              <a:rPr lang="en-US" altLang="en-US" sz="2200">
                <a:cs typeface="Arial" panose="020B0604020202020204" pitchFamily="34" charset="0"/>
              </a:rPr>
              <a:t>Thus, one complete rotation of the </a:t>
            </a:r>
            <a:r>
              <a:rPr lang="el-GR" altLang="en-US" sz="2200">
                <a:cs typeface="Arial" panose="020B0604020202020204" pitchFamily="34" charset="0"/>
              </a:rPr>
              <a:t>γ</a:t>
            </a:r>
            <a:r>
              <a:rPr lang="en-US" altLang="en-US" sz="2200">
                <a:cs typeface="Arial" panose="020B0604020202020204" pitchFamily="34" charset="0"/>
              </a:rPr>
              <a:t>-subunit causes each </a:t>
            </a:r>
            <a:r>
              <a:rPr lang="el-GR" altLang="en-US" sz="2200">
                <a:cs typeface="Arial" panose="020B0604020202020204" pitchFamily="34" charset="0"/>
              </a:rPr>
              <a:t>β</a:t>
            </a:r>
            <a:r>
              <a:rPr lang="en-US" altLang="en-US" sz="2200">
                <a:cs typeface="Arial" panose="020B0604020202020204" pitchFamily="34" charset="0"/>
              </a:rPr>
              <a:t>-subunit to cycle through all three of its possible confomations, and for each rotation, three ATPs are synthesized and release from the enzyme surface.</a:t>
            </a:r>
          </a:p>
          <a:p>
            <a:r>
              <a:rPr lang="en-US" altLang="en-US" sz="2200" i="1">
                <a:cs typeface="Arial" panose="020B0604020202020204" pitchFamily="34" charset="0"/>
              </a:rPr>
              <a:t>Boyer received the Nobel Prize for this work in 1997 (born and raised in Provo, Utah)</a:t>
            </a:r>
          </a:p>
        </p:txBody>
      </p:sp>
      <p:graphicFrame>
        <p:nvGraphicFramePr>
          <p:cNvPr id="1334276" name="Object 4">
            <a:extLst>
              <a:ext uri="{FF2B5EF4-FFF2-40B4-BE49-F238E27FC236}">
                <a16:creationId xmlns:a16="http://schemas.microsoft.com/office/drawing/2014/main" id="{E39D15B5-24EC-C12E-3CE4-0CE8FFB7CF2D}"/>
              </a:ext>
            </a:extLst>
          </p:cNvPr>
          <p:cNvGraphicFramePr>
            <a:graphicFrameLocks noGrp="1" noChangeAspect="1"/>
          </p:cNvGraphicFramePr>
          <p:nvPr>
            <p:ph sz="half" idx="2"/>
          </p:nvPr>
        </p:nvGraphicFramePr>
        <p:xfrm>
          <a:off x="6424613" y="228600"/>
          <a:ext cx="2528887" cy="3276600"/>
        </p:xfrm>
        <a:graphic>
          <a:graphicData uri="http://schemas.openxmlformats.org/presentationml/2006/ole">
            <mc:AlternateContent xmlns:mc="http://schemas.openxmlformats.org/markup-compatibility/2006">
              <mc:Choice xmlns:v="urn:schemas-microsoft-com:vml" Requires="v">
                <p:oleObj name="Bitmap Image" r:id="rId2" imgW="2095793" imgH="2715004" progId="Paint.Picture">
                  <p:embed/>
                </p:oleObj>
              </mc:Choice>
              <mc:Fallback>
                <p:oleObj name="Bitmap Image" r:id="rId2" imgW="2095793" imgH="2715004"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613" y="228600"/>
                        <a:ext cx="2528887"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4278" name="Text Box 6">
            <a:extLst>
              <a:ext uri="{FF2B5EF4-FFF2-40B4-BE49-F238E27FC236}">
                <a16:creationId xmlns:a16="http://schemas.microsoft.com/office/drawing/2014/main" id="{D63672D6-BBAB-76B9-AF18-AAAFD7C1594C}"/>
              </a:ext>
            </a:extLst>
          </p:cNvPr>
          <p:cNvSpPr txBox="1">
            <a:spLocks noChangeArrowheads="1"/>
          </p:cNvSpPr>
          <p:nvPr/>
        </p:nvSpPr>
        <p:spPr bwMode="auto">
          <a:xfrm>
            <a:off x="3505200" y="6324600"/>
            <a:ext cx="541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0" i="1">
                <a:solidFill>
                  <a:srgbClr val="0000FF"/>
                </a:solidFill>
              </a:rPr>
              <a:t>http://nobelprize.org/chemistry/laureates/1997/boyer-autobio.html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E70F9DB-30C9-C87E-F133-2AA5C7AFBE4A}"/>
              </a:ext>
            </a:extLst>
          </p:cNvPr>
          <p:cNvSpPr>
            <a:spLocks noGrp="1"/>
          </p:cNvSpPr>
          <p:nvPr>
            <p:ph type="sldNum" sz="quarter" idx="11"/>
          </p:nvPr>
        </p:nvSpPr>
        <p:spPr/>
        <p:txBody>
          <a:bodyPr/>
          <a:lstStyle/>
          <a:p>
            <a:fld id="{54F1A1A9-BC21-4F4F-9397-55BE989C1DBF}" type="slidenum">
              <a:rPr lang="en-US" altLang="en-US"/>
              <a:pPr/>
              <a:t>4</a:t>
            </a:fld>
            <a:endParaRPr lang="en-US" altLang="en-US"/>
          </a:p>
        </p:txBody>
      </p:sp>
      <p:sp>
        <p:nvSpPr>
          <p:cNvPr id="1273858" name="Rectangle 2">
            <a:extLst>
              <a:ext uri="{FF2B5EF4-FFF2-40B4-BE49-F238E27FC236}">
                <a16:creationId xmlns:a16="http://schemas.microsoft.com/office/drawing/2014/main" id="{0DF7F5E1-E4F8-126A-AFD5-4B768F45E1C4}"/>
              </a:ext>
            </a:extLst>
          </p:cNvPr>
          <p:cNvSpPr>
            <a:spLocks noGrp="1" noChangeArrowheads="1"/>
          </p:cNvSpPr>
          <p:nvPr>
            <p:ph type="title"/>
          </p:nvPr>
        </p:nvSpPr>
        <p:spPr/>
        <p:txBody>
          <a:bodyPr/>
          <a:lstStyle/>
          <a:p>
            <a:r>
              <a:rPr lang="en-US" altLang="en-US" sz="1600"/>
              <a:t>Oxidative Phosphorylation</a:t>
            </a:r>
          </a:p>
        </p:txBody>
      </p:sp>
      <p:sp>
        <p:nvSpPr>
          <p:cNvPr id="1273859" name="Rectangle 3">
            <a:extLst>
              <a:ext uri="{FF2B5EF4-FFF2-40B4-BE49-F238E27FC236}">
                <a16:creationId xmlns:a16="http://schemas.microsoft.com/office/drawing/2014/main" id="{CE500B34-90E0-F4DE-65AF-B3ADCE672174}"/>
              </a:ext>
            </a:extLst>
          </p:cNvPr>
          <p:cNvSpPr>
            <a:spLocks noGrp="1" noChangeArrowheads="1"/>
          </p:cNvSpPr>
          <p:nvPr>
            <p:ph type="body" sz="half" idx="1"/>
          </p:nvPr>
        </p:nvSpPr>
        <p:spPr>
          <a:xfrm>
            <a:off x="0" y="533400"/>
            <a:ext cx="4114800" cy="5592763"/>
          </a:xfrm>
        </p:spPr>
        <p:txBody>
          <a:bodyPr/>
          <a:lstStyle/>
          <a:p>
            <a:pPr marL="609600" indent="-609600"/>
            <a:r>
              <a:rPr lang="en-US" altLang="en-US" sz="2400"/>
              <a:t>Mitochondrial structure plays a critical role in forming and utilizing the proton gradient to synthesize ATP.</a:t>
            </a:r>
          </a:p>
          <a:p>
            <a:pPr marL="609600" indent="-609600"/>
            <a:r>
              <a:rPr lang="en-US" altLang="en-US" sz="2400"/>
              <a:t>Protons are “pumped” from the matrix across the inner membrane into the intermembrane space.</a:t>
            </a:r>
          </a:p>
          <a:p>
            <a:pPr marL="609600" indent="-609600"/>
            <a:r>
              <a:rPr lang="en-US" altLang="en-US" sz="2400"/>
              <a:t>ATP is synthesized in the matrix, as protons flow back through the membrane.</a:t>
            </a:r>
          </a:p>
        </p:txBody>
      </p:sp>
      <p:pic>
        <p:nvPicPr>
          <p:cNvPr id="1273860" name="Picture 4">
            <a:extLst>
              <a:ext uri="{FF2B5EF4-FFF2-40B4-BE49-F238E27FC236}">
                <a16:creationId xmlns:a16="http://schemas.microsoft.com/office/drawing/2014/main" id="{12920949-4EA6-2B4C-489D-15444D98C64E}"/>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114800" y="685800"/>
            <a:ext cx="4800600" cy="2208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73862" name="Picture 6">
            <a:extLst>
              <a:ext uri="{FF2B5EF4-FFF2-40B4-BE49-F238E27FC236}">
                <a16:creationId xmlns:a16="http://schemas.microsoft.com/office/drawing/2014/main" id="{D896C3EF-5110-C3FC-8F51-941CAEF6E088}"/>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114800" y="3048000"/>
            <a:ext cx="4876800" cy="281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A4CD2F6-59A1-188C-21AE-1F1494259E28}"/>
              </a:ext>
            </a:extLst>
          </p:cNvPr>
          <p:cNvSpPr>
            <a:spLocks noGrp="1"/>
          </p:cNvSpPr>
          <p:nvPr>
            <p:ph type="sldNum" sz="quarter" idx="11"/>
          </p:nvPr>
        </p:nvSpPr>
        <p:spPr/>
        <p:txBody>
          <a:bodyPr/>
          <a:lstStyle/>
          <a:p>
            <a:fld id="{74378F3D-AFD4-4E99-A198-D91945F62C74}" type="slidenum">
              <a:rPr lang="en-US" altLang="en-US"/>
              <a:pPr/>
              <a:t>40</a:t>
            </a:fld>
            <a:endParaRPr lang="en-US" altLang="en-US"/>
          </a:p>
        </p:txBody>
      </p:sp>
      <p:sp>
        <p:nvSpPr>
          <p:cNvPr id="1335298" name="Rectangle 2">
            <a:extLst>
              <a:ext uri="{FF2B5EF4-FFF2-40B4-BE49-F238E27FC236}">
                <a16:creationId xmlns:a16="http://schemas.microsoft.com/office/drawing/2014/main" id="{382F0450-6E26-5F04-E76D-667343519B2A}"/>
              </a:ext>
            </a:extLst>
          </p:cNvPr>
          <p:cNvSpPr>
            <a:spLocks noGrp="1" noChangeArrowheads="1"/>
          </p:cNvSpPr>
          <p:nvPr>
            <p:ph type="title"/>
          </p:nvPr>
        </p:nvSpPr>
        <p:spPr/>
        <p:txBody>
          <a:bodyPr/>
          <a:lstStyle/>
          <a:p>
            <a:r>
              <a:rPr lang="en-US" altLang="en-US" sz="1600"/>
              <a:t>ATP synthesis – byer’s “Binding-change Model”</a:t>
            </a:r>
          </a:p>
        </p:txBody>
      </p:sp>
      <p:graphicFrame>
        <p:nvGraphicFramePr>
          <p:cNvPr id="1335299" name="Object 3">
            <a:extLst>
              <a:ext uri="{FF2B5EF4-FFF2-40B4-BE49-F238E27FC236}">
                <a16:creationId xmlns:a16="http://schemas.microsoft.com/office/drawing/2014/main" id="{848769B8-79CC-7F28-71D0-30745D03EE26}"/>
              </a:ext>
            </a:extLst>
          </p:cNvPr>
          <p:cNvGraphicFramePr>
            <a:graphicFrameLocks noGrp="1" noChangeAspect="1"/>
          </p:cNvGraphicFramePr>
          <p:nvPr>
            <p:ph sz="half" idx="1"/>
          </p:nvPr>
        </p:nvGraphicFramePr>
        <p:xfrm>
          <a:off x="533400" y="2667000"/>
          <a:ext cx="3306763" cy="3657600"/>
        </p:xfrm>
        <a:graphic>
          <a:graphicData uri="http://schemas.openxmlformats.org/presentationml/2006/ole">
            <mc:AlternateContent xmlns:mc="http://schemas.openxmlformats.org/markup-compatibility/2006">
              <mc:Choice xmlns:v="urn:schemas-microsoft-com:vml" Requires="v">
                <p:oleObj name="Bitmap Image" r:id="rId2" imgW="2971429" imgH="3285714" progId="Paint.Picture">
                  <p:embed/>
                </p:oleObj>
              </mc:Choice>
              <mc:Fallback>
                <p:oleObj name="Bitmap Image" r:id="rId2" imgW="2971429" imgH="3285714"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0"/>
                        <a:ext cx="3306763" cy="365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335301" name="Picture 5">
            <a:extLst>
              <a:ext uri="{FF2B5EF4-FFF2-40B4-BE49-F238E27FC236}">
                <a16:creationId xmlns:a16="http://schemas.microsoft.com/office/drawing/2014/main" id="{5560C127-1766-2C45-96D9-5F5879F60081}"/>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09600" y="609600"/>
            <a:ext cx="7848600" cy="1836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335303" name="Object 7">
            <a:extLst>
              <a:ext uri="{FF2B5EF4-FFF2-40B4-BE49-F238E27FC236}">
                <a16:creationId xmlns:a16="http://schemas.microsoft.com/office/drawing/2014/main" id="{8DE6C095-539B-B5D8-44CE-94975671EC82}"/>
              </a:ext>
            </a:extLst>
          </p:cNvPr>
          <p:cNvGraphicFramePr>
            <a:graphicFrameLocks noGrp="1" noChangeAspect="1"/>
          </p:cNvGraphicFramePr>
          <p:nvPr>
            <p:ph sz="quarter" idx="3"/>
          </p:nvPr>
        </p:nvGraphicFramePr>
        <p:xfrm>
          <a:off x="4038600" y="3124200"/>
          <a:ext cx="4876800" cy="1692275"/>
        </p:xfrm>
        <a:graphic>
          <a:graphicData uri="http://schemas.openxmlformats.org/presentationml/2006/ole">
            <mc:AlternateContent xmlns:mc="http://schemas.openxmlformats.org/markup-compatibility/2006">
              <mc:Choice xmlns:v="urn:schemas-microsoft-com:vml" Requires="v">
                <p:oleObj name="Bitmap Image" r:id="rId5" imgW="6392167" imgH="2219635" progId="Paint.Picture">
                  <p:embed/>
                </p:oleObj>
              </mc:Choice>
              <mc:Fallback>
                <p:oleObj name="Bitmap Image" r:id="rId5" imgW="6392167" imgH="2219635" progId="Paint.Picture">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124200"/>
                        <a:ext cx="4876800"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5305" name="Text Box 9">
            <a:extLst>
              <a:ext uri="{FF2B5EF4-FFF2-40B4-BE49-F238E27FC236}">
                <a16:creationId xmlns:a16="http://schemas.microsoft.com/office/drawing/2014/main" id="{D3D53628-E3A1-BC89-571C-AC0A90B743A2}"/>
              </a:ext>
            </a:extLst>
          </p:cNvPr>
          <p:cNvSpPr txBox="1">
            <a:spLocks noChangeArrowheads="1"/>
          </p:cNvSpPr>
          <p:nvPr/>
        </p:nvSpPr>
        <p:spPr bwMode="auto">
          <a:xfrm>
            <a:off x="4114800" y="4876800"/>
            <a:ext cx="4800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i="1"/>
              <a:t>(</a:t>
            </a:r>
            <a:r>
              <a:rPr lang="en-US" altLang="en-US" sz="1400" b="0" i="1"/>
              <a:t>Mathews, et.al, Biochemistry, 3rd ed., Addison Wesley)</a:t>
            </a:r>
          </a:p>
          <a:p>
            <a:pPr>
              <a:spcBef>
                <a:spcPct val="50000"/>
              </a:spcBef>
            </a:pPr>
            <a:endParaRPr lang="en-US" altLang="en-US" sz="1400" b="0"/>
          </a:p>
        </p:txBody>
      </p:sp>
      <p:sp>
        <p:nvSpPr>
          <p:cNvPr id="1335306" name="Text Box 10">
            <a:extLst>
              <a:ext uri="{FF2B5EF4-FFF2-40B4-BE49-F238E27FC236}">
                <a16:creationId xmlns:a16="http://schemas.microsoft.com/office/drawing/2014/main" id="{4626B156-B870-66AF-CAFA-977C66206FEB}"/>
              </a:ext>
            </a:extLst>
          </p:cNvPr>
          <p:cNvSpPr txBox="1">
            <a:spLocks noChangeArrowheads="1"/>
          </p:cNvSpPr>
          <p:nvPr/>
        </p:nvSpPr>
        <p:spPr bwMode="auto">
          <a:xfrm>
            <a:off x="533400" y="6400800"/>
            <a:ext cx="4343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0" i="1"/>
              <a:t>(Garrett &amp; Grisham, Biochemistry, 3rd ed., Brooks/Cole)</a:t>
            </a:r>
            <a:endParaRPr lang="en-US" altLang="en-US" sz="2000"/>
          </a:p>
        </p:txBody>
      </p:sp>
      <p:sp>
        <p:nvSpPr>
          <p:cNvPr id="1335307" name="Text Box 11">
            <a:extLst>
              <a:ext uri="{FF2B5EF4-FFF2-40B4-BE49-F238E27FC236}">
                <a16:creationId xmlns:a16="http://schemas.microsoft.com/office/drawing/2014/main" id="{7D7470D1-87F2-33DC-171E-9C3397F15C55}"/>
              </a:ext>
            </a:extLst>
          </p:cNvPr>
          <p:cNvSpPr txBox="1">
            <a:spLocks noChangeArrowheads="1"/>
          </p:cNvSpPr>
          <p:nvPr/>
        </p:nvSpPr>
        <p:spPr bwMode="auto">
          <a:xfrm>
            <a:off x="4191000" y="2438400"/>
            <a:ext cx="419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1600" b="0" i="1"/>
              <a:t>Stryer, et.al, Biochemistry, 5</a:t>
            </a:r>
            <a:r>
              <a:rPr lang="en-US" altLang="en-US" sz="1600" b="0" i="1" baseline="30000"/>
              <a:t>th</a:t>
            </a:r>
            <a:r>
              <a:rPr lang="en-US" altLang="en-US" sz="1600" b="0" i="1"/>
              <a:t> 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BE032-3788-029E-1619-84BF507520AA}"/>
              </a:ext>
            </a:extLst>
          </p:cNvPr>
          <p:cNvSpPr>
            <a:spLocks noGrp="1"/>
          </p:cNvSpPr>
          <p:nvPr>
            <p:ph type="title"/>
          </p:nvPr>
        </p:nvSpPr>
        <p:spPr>
          <a:xfrm>
            <a:off x="457200" y="152400"/>
            <a:ext cx="8229600" cy="533400"/>
          </a:xfrm>
        </p:spPr>
        <p:txBody>
          <a:bodyPr/>
          <a:lstStyle/>
          <a:p>
            <a:r>
              <a:rPr lang="en-US" dirty="0"/>
              <a:t>4:58 ATP Synthetase in Action Video:  </a:t>
            </a:r>
            <a:r>
              <a:rPr lang="en-US" sz="1200" dirty="0">
                <a:solidFill>
                  <a:srgbClr val="0000FF"/>
                </a:solidFill>
                <a:hlinkClick r:id="rId2">
                  <a:extLst>
                    <a:ext uri="{A12FA001-AC4F-418D-AE19-62706E023703}">
                      <ahyp:hlinkClr xmlns:ahyp="http://schemas.microsoft.com/office/drawing/2018/hyperlinkcolor" val="tx"/>
                    </a:ext>
                  </a:extLst>
                </a:hlinkClick>
              </a:rPr>
              <a:t>https://www.youtube.com/watch?v=kXpzp4RDGJI</a:t>
            </a:r>
            <a:r>
              <a:rPr lang="en-US" sz="1200" dirty="0">
                <a:solidFill>
                  <a:srgbClr val="0000FF"/>
                </a:solidFill>
              </a:rPr>
              <a:t> </a:t>
            </a:r>
            <a:endParaRPr lang="en-US" dirty="0">
              <a:solidFill>
                <a:srgbClr val="0000FF"/>
              </a:solidFill>
            </a:endParaRPr>
          </a:p>
        </p:txBody>
      </p:sp>
      <p:sp>
        <p:nvSpPr>
          <p:cNvPr id="3" name="Slide Number Placeholder 2">
            <a:extLst>
              <a:ext uri="{FF2B5EF4-FFF2-40B4-BE49-F238E27FC236}">
                <a16:creationId xmlns:a16="http://schemas.microsoft.com/office/drawing/2014/main" id="{8990B3A2-4A1C-FE20-9400-E229EFCB7C59}"/>
              </a:ext>
            </a:extLst>
          </p:cNvPr>
          <p:cNvSpPr>
            <a:spLocks noGrp="1"/>
          </p:cNvSpPr>
          <p:nvPr>
            <p:ph type="sldNum" sz="quarter" idx="11"/>
          </p:nvPr>
        </p:nvSpPr>
        <p:spPr/>
        <p:txBody>
          <a:bodyPr/>
          <a:lstStyle/>
          <a:p>
            <a:fld id="{D379D57D-81D9-41E8-BA2A-AD8D05F857BE}" type="slidenum">
              <a:rPr lang="en-US" altLang="en-US" smtClean="0"/>
              <a:pPr/>
              <a:t>41</a:t>
            </a:fld>
            <a:endParaRPr lang="en-US" altLang="en-US"/>
          </a:p>
        </p:txBody>
      </p:sp>
      <p:pic>
        <p:nvPicPr>
          <p:cNvPr id="5" name="Picture 4">
            <a:hlinkClick r:id="rId2"/>
            <a:extLst>
              <a:ext uri="{FF2B5EF4-FFF2-40B4-BE49-F238E27FC236}">
                <a16:creationId xmlns:a16="http://schemas.microsoft.com/office/drawing/2014/main" id="{990640A2-EC97-64E4-7404-8F1D222C66C7}"/>
              </a:ext>
            </a:extLst>
          </p:cNvPr>
          <p:cNvPicPr>
            <a:picLocks noChangeAspect="1"/>
          </p:cNvPicPr>
          <p:nvPr/>
        </p:nvPicPr>
        <p:blipFill>
          <a:blip r:embed="rId3"/>
          <a:stretch>
            <a:fillRect/>
          </a:stretch>
        </p:blipFill>
        <p:spPr>
          <a:xfrm>
            <a:off x="628099" y="918812"/>
            <a:ext cx="7887801" cy="5020376"/>
          </a:xfrm>
          <a:prstGeom prst="rect">
            <a:avLst/>
          </a:prstGeom>
        </p:spPr>
      </p:pic>
    </p:spTree>
    <p:extLst>
      <p:ext uri="{BB962C8B-B14F-4D97-AF65-F5344CB8AC3E}">
        <p14:creationId xmlns:p14="http://schemas.microsoft.com/office/powerpoint/2010/main" val="1560311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BB89A76-2BF7-AB20-93EA-36913070A22F}"/>
              </a:ext>
            </a:extLst>
          </p:cNvPr>
          <p:cNvSpPr>
            <a:spLocks noGrp="1"/>
          </p:cNvSpPr>
          <p:nvPr>
            <p:ph type="sldNum" sz="quarter" idx="11"/>
          </p:nvPr>
        </p:nvSpPr>
        <p:spPr/>
        <p:txBody>
          <a:bodyPr/>
          <a:lstStyle/>
          <a:p>
            <a:fld id="{2B0FA884-9D5D-42F1-889E-0DA36D083E1B}" type="slidenum">
              <a:rPr lang="en-US" altLang="en-US"/>
              <a:pPr/>
              <a:t>42</a:t>
            </a:fld>
            <a:endParaRPr lang="en-US" altLang="en-US"/>
          </a:p>
        </p:txBody>
      </p:sp>
      <p:sp>
        <p:nvSpPr>
          <p:cNvPr id="1336322" name="Rectangle 2">
            <a:extLst>
              <a:ext uri="{FF2B5EF4-FFF2-40B4-BE49-F238E27FC236}">
                <a16:creationId xmlns:a16="http://schemas.microsoft.com/office/drawing/2014/main" id="{BC830D41-40EA-ABC0-6EE5-DB64AAEA309F}"/>
              </a:ext>
            </a:extLst>
          </p:cNvPr>
          <p:cNvSpPr>
            <a:spLocks noGrp="1" noChangeArrowheads="1"/>
          </p:cNvSpPr>
          <p:nvPr>
            <p:ph type="title"/>
          </p:nvPr>
        </p:nvSpPr>
        <p:spPr/>
        <p:txBody>
          <a:bodyPr/>
          <a:lstStyle/>
          <a:p>
            <a:r>
              <a:rPr lang="en-US" altLang="en-US" sz="1600"/>
              <a:t>ATP synthesis</a:t>
            </a:r>
          </a:p>
        </p:txBody>
      </p:sp>
      <p:sp>
        <p:nvSpPr>
          <p:cNvPr id="1336323" name="Rectangle 3">
            <a:extLst>
              <a:ext uri="{FF2B5EF4-FFF2-40B4-BE49-F238E27FC236}">
                <a16:creationId xmlns:a16="http://schemas.microsoft.com/office/drawing/2014/main" id="{5DD15237-89EE-26FD-60C7-66BE93B0427E}"/>
              </a:ext>
            </a:extLst>
          </p:cNvPr>
          <p:cNvSpPr>
            <a:spLocks noGrp="1" noChangeArrowheads="1"/>
          </p:cNvSpPr>
          <p:nvPr>
            <p:ph type="body" sz="half" idx="1"/>
          </p:nvPr>
        </p:nvSpPr>
        <p:spPr>
          <a:xfrm>
            <a:off x="457200" y="533400"/>
            <a:ext cx="8382000" cy="5592763"/>
          </a:xfrm>
        </p:spPr>
        <p:txBody>
          <a:bodyPr/>
          <a:lstStyle/>
          <a:p>
            <a:r>
              <a:rPr lang="en-US" altLang="en-US" sz="2800"/>
              <a:t>ATP moves from the mitochondrial matrix to the cytosol via a specialized membrane transport protein, “</a:t>
            </a:r>
            <a:r>
              <a:rPr lang="en-US" altLang="en-US" sz="2800" i="1">
                <a:solidFill>
                  <a:srgbClr val="0000FF"/>
                </a:solidFill>
              </a:rPr>
              <a:t>ATP-ADP translocase.</a:t>
            </a:r>
            <a:r>
              <a:rPr lang="en-US" altLang="en-US" sz="2800"/>
              <a:t>”</a:t>
            </a:r>
          </a:p>
          <a:p>
            <a:r>
              <a:rPr lang="en-US" altLang="en-US" sz="2800"/>
              <a:t>Translocase is tightly coupled to the exchange of ADP for ATP as ATP exits.</a:t>
            </a:r>
          </a:p>
          <a:p>
            <a:endParaRPr lang="en-US" altLang="en-US" sz="2800"/>
          </a:p>
        </p:txBody>
      </p:sp>
      <p:pic>
        <p:nvPicPr>
          <p:cNvPr id="1336324" name="Picture 4">
            <a:extLst>
              <a:ext uri="{FF2B5EF4-FFF2-40B4-BE49-F238E27FC236}">
                <a16:creationId xmlns:a16="http://schemas.microsoft.com/office/drawing/2014/main" id="{A9B35BB9-C08D-A77C-990B-3A2EA2D54B7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66800" y="2895600"/>
            <a:ext cx="7239000" cy="3694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FB6614BF-8D3B-A3B6-D7E8-E0BF29D37CDD}"/>
              </a:ext>
            </a:extLst>
          </p:cNvPr>
          <p:cNvSpPr>
            <a:spLocks noGrp="1"/>
          </p:cNvSpPr>
          <p:nvPr>
            <p:ph type="sldNum" sz="quarter" idx="11"/>
          </p:nvPr>
        </p:nvSpPr>
        <p:spPr/>
        <p:txBody>
          <a:bodyPr/>
          <a:lstStyle/>
          <a:p>
            <a:fld id="{4694146A-2A4C-46B2-B60F-31FC37682250}" type="slidenum">
              <a:rPr lang="en-US" altLang="en-US"/>
              <a:pPr/>
              <a:t>43</a:t>
            </a:fld>
            <a:endParaRPr lang="en-US" altLang="en-US"/>
          </a:p>
        </p:txBody>
      </p:sp>
      <p:sp>
        <p:nvSpPr>
          <p:cNvPr id="1337346" name="Rectangle 2">
            <a:extLst>
              <a:ext uri="{FF2B5EF4-FFF2-40B4-BE49-F238E27FC236}">
                <a16:creationId xmlns:a16="http://schemas.microsoft.com/office/drawing/2014/main" id="{4880266A-2724-BEDF-5D1E-DFA2F51FF747}"/>
              </a:ext>
            </a:extLst>
          </p:cNvPr>
          <p:cNvSpPr>
            <a:spLocks noGrp="1" noChangeArrowheads="1"/>
          </p:cNvSpPr>
          <p:nvPr>
            <p:ph type="title"/>
          </p:nvPr>
        </p:nvSpPr>
        <p:spPr/>
        <p:txBody>
          <a:bodyPr/>
          <a:lstStyle/>
          <a:p>
            <a:r>
              <a:rPr lang="en-US" altLang="en-US" sz="1600"/>
              <a:t>ATP synthesis</a:t>
            </a:r>
          </a:p>
        </p:txBody>
      </p:sp>
      <p:sp>
        <p:nvSpPr>
          <p:cNvPr id="1337347" name="Rectangle 3">
            <a:extLst>
              <a:ext uri="{FF2B5EF4-FFF2-40B4-BE49-F238E27FC236}">
                <a16:creationId xmlns:a16="http://schemas.microsoft.com/office/drawing/2014/main" id="{EFCDFECE-EFF3-A1C1-2BF5-A3415BB41484}"/>
              </a:ext>
            </a:extLst>
          </p:cNvPr>
          <p:cNvSpPr>
            <a:spLocks noGrp="1" noChangeArrowheads="1"/>
          </p:cNvSpPr>
          <p:nvPr>
            <p:ph type="body" idx="1"/>
          </p:nvPr>
        </p:nvSpPr>
        <p:spPr/>
        <p:txBody>
          <a:bodyPr/>
          <a:lstStyle/>
          <a:p>
            <a:r>
              <a:rPr lang="en-US" altLang="en-US"/>
              <a:t>Some NADH molecules are reduced in the cytosol and must be transported into the mitochonria for electrons to enter the electron transport pathway.</a:t>
            </a:r>
          </a:p>
          <a:p>
            <a:r>
              <a:rPr lang="en-US" altLang="en-US"/>
              <a:t>Two different “shuttles” are commonly encountered:</a:t>
            </a:r>
          </a:p>
          <a:p>
            <a:pPr lvl="1"/>
            <a:r>
              <a:rPr lang="en-US" altLang="en-US"/>
              <a:t>Glycerol 3-phosphate shuttle (transfers electrons to FADH</a:t>
            </a:r>
            <a:r>
              <a:rPr lang="en-US" altLang="en-US" baseline="-25000"/>
              <a:t>2 .</a:t>
            </a:r>
          </a:p>
          <a:p>
            <a:pPr lvl="1"/>
            <a:r>
              <a:rPr lang="en-US" altLang="en-US"/>
              <a:t>Malate-aspartate shuttle (transfers electrons to NADH)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FE7066-8A83-9EFE-8C68-1E770E09B0E7}"/>
              </a:ext>
            </a:extLst>
          </p:cNvPr>
          <p:cNvSpPr>
            <a:spLocks noGrp="1"/>
          </p:cNvSpPr>
          <p:nvPr>
            <p:ph type="sldNum" sz="quarter" idx="11"/>
          </p:nvPr>
        </p:nvSpPr>
        <p:spPr/>
        <p:txBody>
          <a:bodyPr/>
          <a:lstStyle/>
          <a:p>
            <a:fld id="{17A31A2F-F8DE-46EC-9CCD-DD7F25F3088F}" type="slidenum">
              <a:rPr lang="en-US" altLang="en-US"/>
              <a:pPr/>
              <a:t>44</a:t>
            </a:fld>
            <a:endParaRPr lang="en-US" altLang="en-US"/>
          </a:p>
        </p:txBody>
      </p:sp>
      <p:sp>
        <p:nvSpPr>
          <p:cNvPr id="1338370" name="Rectangle 2">
            <a:extLst>
              <a:ext uri="{FF2B5EF4-FFF2-40B4-BE49-F238E27FC236}">
                <a16:creationId xmlns:a16="http://schemas.microsoft.com/office/drawing/2014/main" id="{93D0EB35-073C-89C8-0245-97BF249F962E}"/>
              </a:ext>
            </a:extLst>
          </p:cNvPr>
          <p:cNvSpPr>
            <a:spLocks noGrp="1" noChangeArrowheads="1"/>
          </p:cNvSpPr>
          <p:nvPr>
            <p:ph type="title"/>
          </p:nvPr>
        </p:nvSpPr>
        <p:spPr/>
        <p:txBody>
          <a:bodyPr/>
          <a:lstStyle/>
          <a:p>
            <a:r>
              <a:rPr lang="en-US" altLang="en-US" sz="1600"/>
              <a:t>ATP synthesis</a:t>
            </a:r>
          </a:p>
        </p:txBody>
      </p:sp>
      <p:sp>
        <p:nvSpPr>
          <p:cNvPr id="1338371" name="Rectangle 3">
            <a:extLst>
              <a:ext uri="{FF2B5EF4-FFF2-40B4-BE49-F238E27FC236}">
                <a16:creationId xmlns:a16="http://schemas.microsoft.com/office/drawing/2014/main" id="{D8E36B69-95FD-CF14-ACCC-89B930F08C04}"/>
              </a:ext>
            </a:extLst>
          </p:cNvPr>
          <p:cNvSpPr>
            <a:spLocks noGrp="1" noChangeArrowheads="1"/>
          </p:cNvSpPr>
          <p:nvPr>
            <p:ph type="body" sz="half" idx="1"/>
          </p:nvPr>
        </p:nvSpPr>
        <p:spPr>
          <a:xfrm>
            <a:off x="457200" y="533400"/>
            <a:ext cx="8305800" cy="5592763"/>
          </a:xfrm>
        </p:spPr>
        <p:txBody>
          <a:bodyPr/>
          <a:lstStyle/>
          <a:p>
            <a:pPr>
              <a:buFontTx/>
              <a:buNone/>
            </a:pPr>
            <a:r>
              <a:rPr lang="en-US" altLang="en-US" sz="2800"/>
              <a:t>Glycerol 3-phosphate shuttle:  (NADH  </a:t>
            </a:r>
            <a:r>
              <a:rPr lang="en-US" altLang="en-US" sz="2800" baseline="30000"/>
              <a:t>2e-</a:t>
            </a:r>
            <a:r>
              <a:rPr lang="en-US" altLang="en-US" sz="3600" baseline="30000"/>
              <a:t> </a:t>
            </a:r>
            <a:r>
              <a:rPr lang="en-US" altLang="en-US" sz="2800"/>
              <a:t> FADH</a:t>
            </a:r>
            <a:r>
              <a:rPr lang="en-US" altLang="en-US" sz="2800" baseline="-25000"/>
              <a:t>2</a:t>
            </a:r>
            <a:r>
              <a:rPr lang="en-US" altLang="en-US" sz="2800"/>
              <a:t>)</a:t>
            </a:r>
            <a:endParaRPr lang="en-US" altLang="en-US" sz="2800" baseline="-25000"/>
          </a:p>
        </p:txBody>
      </p:sp>
      <p:pic>
        <p:nvPicPr>
          <p:cNvPr id="1338372" name="Picture 4">
            <a:extLst>
              <a:ext uri="{FF2B5EF4-FFF2-40B4-BE49-F238E27FC236}">
                <a16:creationId xmlns:a16="http://schemas.microsoft.com/office/drawing/2014/main" id="{ADF5C73A-35B9-AD03-F237-010A04D9D42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447800" y="1338263"/>
            <a:ext cx="6934200" cy="5519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8374" name="Line 6">
            <a:extLst>
              <a:ext uri="{FF2B5EF4-FFF2-40B4-BE49-F238E27FC236}">
                <a16:creationId xmlns:a16="http://schemas.microsoft.com/office/drawing/2014/main" id="{CFACFF8E-397D-5168-E74A-66E85937F987}"/>
              </a:ext>
            </a:extLst>
          </p:cNvPr>
          <p:cNvSpPr>
            <a:spLocks noChangeShapeType="1"/>
          </p:cNvSpPr>
          <p:nvPr/>
        </p:nvSpPr>
        <p:spPr bwMode="auto">
          <a:xfrm>
            <a:off x="6553200" y="8382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F91898E-D9BF-51C3-E22C-677F325D6815}"/>
              </a:ext>
            </a:extLst>
          </p:cNvPr>
          <p:cNvSpPr>
            <a:spLocks noGrp="1"/>
          </p:cNvSpPr>
          <p:nvPr>
            <p:ph type="sldNum" sz="quarter" idx="11"/>
          </p:nvPr>
        </p:nvSpPr>
        <p:spPr/>
        <p:txBody>
          <a:bodyPr/>
          <a:lstStyle/>
          <a:p>
            <a:fld id="{1C784B01-AD73-43BD-BFD3-E0DB9FC9BEA8}" type="slidenum">
              <a:rPr lang="en-US" altLang="en-US"/>
              <a:pPr/>
              <a:t>45</a:t>
            </a:fld>
            <a:endParaRPr lang="en-US" altLang="en-US"/>
          </a:p>
        </p:txBody>
      </p:sp>
      <p:sp>
        <p:nvSpPr>
          <p:cNvPr id="1339394" name="Rectangle 2">
            <a:extLst>
              <a:ext uri="{FF2B5EF4-FFF2-40B4-BE49-F238E27FC236}">
                <a16:creationId xmlns:a16="http://schemas.microsoft.com/office/drawing/2014/main" id="{3B7EEC55-D435-0F89-5117-91265CDD325D}"/>
              </a:ext>
            </a:extLst>
          </p:cNvPr>
          <p:cNvSpPr>
            <a:spLocks noGrp="1" noChangeArrowheads="1"/>
          </p:cNvSpPr>
          <p:nvPr>
            <p:ph type="title"/>
          </p:nvPr>
        </p:nvSpPr>
        <p:spPr/>
        <p:txBody>
          <a:bodyPr/>
          <a:lstStyle/>
          <a:p>
            <a:r>
              <a:rPr lang="en-US" altLang="en-US" sz="1600"/>
              <a:t>ATP synthesis</a:t>
            </a:r>
          </a:p>
        </p:txBody>
      </p:sp>
      <p:sp>
        <p:nvSpPr>
          <p:cNvPr id="1339395" name="Rectangle 3">
            <a:extLst>
              <a:ext uri="{FF2B5EF4-FFF2-40B4-BE49-F238E27FC236}">
                <a16:creationId xmlns:a16="http://schemas.microsoft.com/office/drawing/2014/main" id="{193B8BB0-E70B-482A-6964-46EA7E7ED25C}"/>
              </a:ext>
            </a:extLst>
          </p:cNvPr>
          <p:cNvSpPr>
            <a:spLocks noGrp="1" noChangeArrowheads="1"/>
          </p:cNvSpPr>
          <p:nvPr>
            <p:ph type="body" sz="half" idx="1"/>
          </p:nvPr>
        </p:nvSpPr>
        <p:spPr>
          <a:xfrm>
            <a:off x="457200" y="533400"/>
            <a:ext cx="8229600" cy="5592763"/>
          </a:xfrm>
        </p:spPr>
        <p:txBody>
          <a:bodyPr/>
          <a:lstStyle/>
          <a:p>
            <a:r>
              <a:rPr lang="en-US" altLang="en-US" sz="2800"/>
              <a:t>Malate-aspartate shuttle:  (NADH  </a:t>
            </a:r>
            <a:r>
              <a:rPr lang="en-US" altLang="en-US" sz="2800" baseline="30000"/>
              <a:t>2e-</a:t>
            </a:r>
            <a:r>
              <a:rPr lang="en-US" altLang="en-US" sz="3600" baseline="30000"/>
              <a:t> </a:t>
            </a:r>
            <a:r>
              <a:rPr lang="en-US" altLang="en-US" sz="2800"/>
              <a:t> NADH)</a:t>
            </a:r>
          </a:p>
        </p:txBody>
      </p:sp>
      <p:pic>
        <p:nvPicPr>
          <p:cNvPr id="1339396" name="Picture 4">
            <a:extLst>
              <a:ext uri="{FF2B5EF4-FFF2-40B4-BE49-F238E27FC236}">
                <a16:creationId xmlns:a16="http://schemas.microsoft.com/office/drawing/2014/main" id="{96229C1E-753C-ADF8-1BA3-D9D782BBD64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1219200"/>
            <a:ext cx="8534400" cy="5181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9398" name="Line 6">
            <a:extLst>
              <a:ext uri="{FF2B5EF4-FFF2-40B4-BE49-F238E27FC236}">
                <a16:creationId xmlns:a16="http://schemas.microsoft.com/office/drawing/2014/main" id="{0DFCD299-67B1-7B0D-AA1C-D2732F957B29}"/>
              </a:ext>
            </a:extLst>
          </p:cNvPr>
          <p:cNvSpPr>
            <a:spLocks noChangeShapeType="1"/>
          </p:cNvSpPr>
          <p:nvPr/>
        </p:nvSpPr>
        <p:spPr bwMode="auto">
          <a:xfrm>
            <a:off x="6248400" y="838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A26F3DBA-36AF-F652-0C27-F5C5704DF35E}"/>
              </a:ext>
            </a:extLst>
          </p:cNvPr>
          <p:cNvSpPr>
            <a:spLocks noGrp="1"/>
          </p:cNvSpPr>
          <p:nvPr>
            <p:ph type="sldNum" sz="quarter" idx="11"/>
          </p:nvPr>
        </p:nvSpPr>
        <p:spPr/>
        <p:txBody>
          <a:bodyPr/>
          <a:lstStyle/>
          <a:p>
            <a:fld id="{D2C965EE-3DF5-452F-94A6-B5B2232145F2}" type="slidenum">
              <a:rPr lang="en-US" altLang="en-US"/>
              <a:pPr/>
              <a:t>46</a:t>
            </a:fld>
            <a:endParaRPr lang="en-US" altLang="en-US"/>
          </a:p>
        </p:txBody>
      </p:sp>
      <p:sp>
        <p:nvSpPr>
          <p:cNvPr id="1321986" name="Rectangle 2">
            <a:extLst>
              <a:ext uri="{FF2B5EF4-FFF2-40B4-BE49-F238E27FC236}">
                <a16:creationId xmlns:a16="http://schemas.microsoft.com/office/drawing/2014/main" id="{318ED2B9-5335-640B-15D8-14C2F6909BE6}"/>
              </a:ext>
            </a:extLst>
          </p:cNvPr>
          <p:cNvSpPr>
            <a:spLocks noGrp="1" noChangeArrowheads="1"/>
          </p:cNvSpPr>
          <p:nvPr>
            <p:ph type="title"/>
          </p:nvPr>
        </p:nvSpPr>
        <p:spPr/>
        <p:txBody>
          <a:bodyPr/>
          <a:lstStyle/>
          <a:p>
            <a:r>
              <a:rPr lang="en-US" altLang="en-US" sz="1600"/>
              <a:t>ATP Accounting</a:t>
            </a:r>
          </a:p>
        </p:txBody>
      </p:sp>
      <p:pic>
        <p:nvPicPr>
          <p:cNvPr id="1321988" name="Picture 4">
            <a:extLst>
              <a:ext uri="{FF2B5EF4-FFF2-40B4-BE49-F238E27FC236}">
                <a16:creationId xmlns:a16="http://schemas.microsoft.com/office/drawing/2014/main" id="{F72AC81E-179D-50E4-E07D-F027C69D6D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05200" y="0"/>
            <a:ext cx="461327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990" name="Text Box 6">
            <a:extLst>
              <a:ext uri="{FF2B5EF4-FFF2-40B4-BE49-F238E27FC236}">
                <a16:creationId xmlns:a16="http://schemas.microsoft.com/office/drawing/2014/main" id="{67AFA3CD-5690-971C-FB9D-6BC266E9F09C}"/>
              </a:ext>
            </a:extLst>
          </p:cNvPr>
          <p:cNvSpPr txBox="1">
            <a:spLocks noChangeArrowheads="1"/>
          </p:cNvSpPr>
          <p:nvPr/>
        </p:nvSpPr>
        <p:spPr bwMode="auto">
          <a:xfrm>
            <a:off x="228600" y="762000"/>
            <a:ext cx="3048000" cy="545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Assumptions for Mitochondrial Oxidation (</a:t>
            </a:r>
            <a:r>
              <a:rPr lang="en-US" altLang="en-US" i="1"/>
              <a:t>with G-3-P Shuttle</a:t>
            </a:r>
            <a:r>
              <a:rPr lang="en-US" altLang="en-US"/>
              <a:t>):</a:t>
            </a:r>
          </a:p>
          <a:p>
            <a:pPr>
              <a:spcBef>
                <a:spcPct val="50000"/>
              </a:spcBef>
            </a:pPr>
            <a:r>
              <a:rPr lang="en-US" altLang="en-US"/>
              <a:t>- - - - - - - - - - - - - - - - - - - -</a:t>
            </a:r>
          </a:p>
          <a:p>
            <a:pPr>
              <a:spcBef>
                <a:spcPct val="50000"/>
              </a:spcBef>
            </a:pPr>
            <a:r>
              <a:rPr lang="en-US" altLang="en-US"/>
              <a:t>ATP Yields (</a:t>
            </a:r>
            <a:r>
              <a:rPr lang="en-US" altLang="en-US" i="1"/>
              <a:t>2 Sig.Figs</a:t>
            </a:r>
            <a:r>
              <a:rPr lang="en-US" altLang="en-US"/>
              <a:t>):</a:t>
            </a:r>
          </a:p>
          <a:p>
            <a:pPr>
              <a:spcBef>
                <a:spcPct val="50000"/>
              </a:spcBef>
            </a:pPr>
            <a:r>
              <a:rPr lang="en-US" altLang="en-US"/>
              <a:t>NADH………	2.5 ATP</a:t>
            </a:r>
          </a:p>
          <a:p>
            <a:pPr>
              <a:spcBef>
                <a:spcPct val="50000"/>
              </a:spcBef>
            </a:pPr>
            <a:r>
              <a:rPr lang="en-US" altLang="en-US"/>
              <a:t>Succinate…	1.5 ATP</a:t>
            </a:r>
          </a:p>
          <a:p>
            <a:pPr>
              <a:spcBef>
                <a:spcPct val="50000"/>
              </a:spcBef>
            </a:pPr>
            <a:r>
              <a:rPr lang="en-US" altLang="en-US"/>
              <a:t>Total:  </a:t>
            </a:r>
            <a:r>
              <a:rPr lang="en-US" altLang="en-US" u="sng"/>
              <a:t>30</a:t>
            </a:r>
            <a:r>
              <a:rPr lang="en-US" altLang="en-US"/>
              <a:t> ATP </a:t>
            </a:r>
          </a:p>
          <a:p>
            <a:pPr>
              <a:spcBef>
                <a:spcPct val="50000"/>
              </a:spcBef>
            </a:pPr>
            <a:r>
              <a:rPr lang="en-US" altLang="en-US"/>
              <a:t>- - - - - - - - - - - - - - - - - - - - </a:t>
            </a:r>
          </a:p>
          <a:p>
            <a:r>
              <a:rPr lang="en-US" altLang="en-US"/>
              <a:t>ATP Yields (1</a:t>
            </a:r>
            <a:r>
              <a:rPr lang="en-US" altLang="en-US" i="1"/>
              <a:t> Sig.Fig.</a:t>
            </a:r>
            <a:r>
              <a:rPr lang="en-US" altLang="en-US"/>
              <a:t>):</a:t>
            </a:r>
          </a:p>
          <a:p>
            <a:r>
              <a:rPr lang="en-US" altLang="en-US"/>
              <a:t>NADH…………	3 ATP</a:t>
            </a:r>
          </a:p>
          <a:p>
            <a:r>
              <a:rPr lang="en-US" altLang="en-US"/>
              <a:t>Succinate….… 	2 ATP</a:t>
            </a:r>
          </a:p>
          <a:p>
            <a:endParaRPr lang="en-US" altLang="en-US"/>
          </a:p>
          <a:p>
            <a:r>
              <a:rPr lang="en-US" altLang="en-US"/>
              <a:t>Total:  </a:t>
            </a:r>
            <a:r>
              <a:rPr lang="en-US" altLang="en-US" u="sng"/>
              <a:t>36</a:t>
            </a:r>
            <a:r>
              <a:rPr lang="en-US" altLang="en-US"/>
              <a:t> ATP</a:t>
            </a:r>
          </a:p>
          <a:p>
            <a:r>
              <a:rPr lang="en-US" altLang="en-US"/>
              <a:t>- - - - - - - - - - - - - - - - - - - -</a:t>
            </a:r>
          </a:p>
          <a:p>
            <a:pPr>
              <a:spcBef>
                <a:spcPct val="50000"/>
              </a:spcBef>
            </a:pPr>
            <a:endParaRPr lang="en-US"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3FF2ACA-F944-1A16-0BDB-B061DD166DD5}"/>
              </a:ext>
            </a:extLst>
          </p:cNvPr>
          <p:cNvSpPr>
            <a:spLocks noGrp="1"/>
          </p:cNvSpPr>
          <p:nvPr>
            <p:ph type="sldNum" sz="quarter" idx="11"/>
          </p:nvPr>
        </p:nvSpPr>
        <p:spPr/>
        <p:txBody>
          <a:bodyPr/>
          <a:lstStyle/>
          <a:p>
            <a:fld id="{0F80BC10-BBBA-4B79-90DB-0F97B3F9AC79}" type="slidenum">
              <a:rPr lang="en-US" altLang="en-US"/>
              <a:pPr/>
              <a:t>47</a:t>
            </a:fld>
            <a:endParaRPr lang="en-US" altLang="en-US"/>
          </a:p>
        </p:txBody>
      </p:sp>
      <p:sp>
        <p:nvSpPr>
          <p:cNvPr id="1323010" name="Rectangle 2">
            <a:extLst>
              <a:ext uri="{FF2B5EF4-FFF2-40B4-BE49-F238E27FC236}">
                <a16:creationId xmlns:a16="http://schemas.microsoft.com/office/drawing/2014/main" id="{008DD37E-F799-B542-262E-CF15EB829302}"/>
              </a:ext>
            </a:extLst>
          </p:cNvPr>
          <p:cNvSpPr>
            <a:spLocks noGrp="1" noChangeArrowheads="1"/>
          </p:cNvSpPr>
          <p:nvPr>
            <p:ph type="title"/>
          </p:nvPr>
        </p:nvSpPr>
        <p:spPr/>
        <p:txBody>
          <a:bodyPr/>
          <a:lstStyle/>
          <a:p>
            <a:r>
              <a:rPr lang="en-US" altLang="en-US" sz="1600"/>
              <a:t>ATP Uncoupling</a:t>
            </a:r>
          </a:p>
        </p:txBody>
      </p:sp>
      <p:sp>
        <p:nvSpPr>
          <p:cNvPr id="1323011" name="Rectangle 3">
            <a:extLst>
              <a:ext uri="{FF2B5EF4-FFF2-40B4-BE49-F238E27FC236}">
                <a16:creationId xmlns:a16="http://schemas.microsoft.com/office/drawing/2014/main" id="{0AF4FBF9-8E34-4286-426B-B586B2C300BE}"/>
              </a:ext>
            </a:extLst>
          </p:cNvPr>
          <p:cNvSpPr>
            <a:spLocks noGrp="1" noChangeArrowheads="1"/>
          </p:cNvSpPr>
          <p:nvPr>
            <p:ph type="body" sz="half" idx="1"/>
          </p:nvPr>
        </p:nvSpPr>
        <p:spPr>
          <a:xfrm>
            <a:off x="533400" y="762000"/>
            <a:ext cx="4419600" cy="4953000"/>
          </a:xfrm>
        </p:spPr>
        <p:txBody>
          <a:bodyPr/>
          <a:lstStyle/>
          <a:p>
            <a:r>
              <a:rPr lang="en-US" altLang="en-US" sz="2700"/>
              <a:t>ATP synthesis can be “uncoupled,” if the proton gradient is prematurely dissipated or impeded.</a:t>
            </a:r>
          </a:p>
          <a:p>
            <a:r>
              <a:rPr lang="en-US" altLang="en-US" sz="2700"/>
              <a:t>Certain inhibitors of electron transport act at specific sites to stop electron flow.</a:t>
            </a:r>
          </a:p>
          <a:p>
            <a:r>
              <a:rPr lang="en-US" altLang="en-US" sz="2700">
                <a:solidFill>
                  <a:srgbClr val="0000FF"/>
                </a:solidFill>
              </a:rPr>
              <a:t>Site I</a:t>
            </a:r>
            <a:r>
              <a:rPr lang="en-US" altLang="en-US" sz="2700"/>
              <a:t>:  amytal &amp; rotenone</a:t>
            </a:r>
          </a:p>
          <a:p>
            <a:r>
              <a:rPr lang="en-US" altLang="en-US" sz="2700">
                <a:solidFill>
                  <a:srgbClr val="0000FF"/>
                </a:solidFill>
              </a:rPr>
              <a:t>Site III</a:t>
            </a:r>
            <a:r>
              <a:rPr lang="en-US" altLang="en-US" sz="2700"/>
              <a:t>: antimycin A</a:t>
            </a:r>
          </a:p>
          <a:p>
            <a:r>
              <a:rPr lang="en-US" altLang="en-US" sz="2700">
                <a:solidFill>
                  <a:srgbClr val="0000FF"/>
                </a:solidFill>
              </a:rPr>
              <a:t>Site IV</a:t>
            </a:r>
            <a:r>
              <a:rPr lang="en-US" altLang="en-US" sz="2700"/>
              <a:t>:  CN</a:t>
            </a:r>
            <a:r>
              <a:rPr lang="en-US" altLang="en-US" sz="2700" baseline="30000"/>
              <a:t>-</a:t>
            </a:r>
            <a:r>
              <a:rPr lang="en-US" altLang="en-US" sz="2700"/>
              <a:t>, N</a:t>
            </a:r>
            <a:r>
              <a:rPr lang="en-US" altLang="en-US" sz="2700" baseline="-25000"/>
              <a:t>3</a:t>
            </a:r>
            <a:r>
              <a:rPr lang="en-US" altLang="en-US" sz="2700" baseline="30000"/>
              <a:t>-</a:t>
            </a:r>
            <a:r>
              <a:rPr lang="en-US" altLang="en-US" sz="2700"/>
              <a:t>, CO</a:t>
            </a:r>
            <a:r>
              <a:rPr lang="en-US" altLang="en-US" sz="2400"/>
              <a:t> </a:t>
            </a:r>
          </a:p>
        </p:txBody>
      </p:sp>
      <p:pic>
        <p:nvPicPr>
          <p:cNvPr id="1323012" name="Picture 4">
            <a:extLst>
              <a:ext uri="{FF2B5EF4-FFF2-40B4-BE49-F238E27FC236}">
                <a16:creationId xmlns:a16="http://schemas.microsoft.com/office/drawing/2014/main" id="{2EF1F2AB-998E-0120-7D0E-B88F4F7C795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29200" y="0"/>
            <a:ext cx="334645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BBDF5C21-AF4E-82E7-9ABC-43D36365E38F}"/>
              </a:ext>
            </a:extLst>
          </p:cNvPr>
          <p:cNvSpPr>
            <a:spLocks noGrp="1"/>
          </p:cNvSpPr>
          <p:nvPr>
            <p:ph type="sldNum" sz="quarter" idx="11"/>
          </p:nvPr>
        </p:nvSpPr>
        <p:spPr/>
        <p:txBody>
          <a:bodyPr/>
          <a:lstStyle/>
          <a:p>
            <a:fld id="{0F4CADD6-6ED4-4A22-90B9-8ACC8F384994}" type="slidenum">
              <a:rPr lang="en-US" altLang="en-US"/>
              <a:pPr/>
              <a:t>48</a:t>
            </a:fld>
            <a:endParaRPr lang="en-US" altLang="en-US"/>
          </a:p>
        </p:txBody>
      </p:sp>
      <p:sp>
        <p:nvSpPr>
          <p:cNvPr id="1369090" name="Rectangle 2">
            <a:extLst>
              <a:ext uri="{FF2B5EF4-FFF2-40B4-BE49-F238E27FC236}">
                <a16:creationId xmlns:a16="http://schemas.microsoft.com/office/drawing/2014/main" id="{D8860973-546F-65F0-78EA-81C2C5A8CCEA}"/>
              </a:ext>
            </a:extLst>
          </p:cNvPr>
          <p:cNvSpPr>
            <a:spLocks noGrp="1" noChangeArrowheads="1"/>
          </p:cNvSpPr>
          <p:nvPr>
            <p:ph type="title"/>
          </p:nvPr>
        </p:nvSpPr>
        <p:spPr/>
        <p:txBody>
          <a:bodyPr/>
          <a:lstStyle/>
          <a:p>
            <a:r>
              <a:rPr lang="en-US" altLang="en-US" sz="1600"/>
              <a:t>ATP Uncoupling</a:t>
            </a:r>
          </a:p>
        </p:txBody>
      </p:sp>
      <p:sp>
        <p:nvSpPr>
          <p:cNvPr id="1369091" name="Rectangle 3">
            <a:extLst>
              <a:ext uri="{FF2B5EF4-FFF2-40B4-BE49-F238E27FC236}">
                <a16:creationId xmlns:a16="http://schemas.microsoft.com/office/drawing/2014/main" id="{F1D97755-819B-2043-1407-78F6A8A192A2}"/>
              </a:ext>
            </a:extLst>
          </p:cNvPr>
          <p:cNvSpPr>
            <a:spLocks noGrp="1" noChangeArrowheads="1"/>
          </p:cNvSpPr>
          <p:nvPr>
            <p:ph type="body" idx="1"/>
          </p:nvPr>
        </p:nvSpPr>
        <p:spPr>
          <a:xfrm>
            <a:off x="381000" y="457200"/>
            <a:ext cx="8229600" cy="2438400"/>
          </a:xfrm>
        </p:spPr>
        <p:txBody>
          <a:bodyPr/>
          <a:lstStyle/>
          <a:p>
            <a:pPr marL="609600" indent="-609600">
              <a:buFontTx/>
              <a:buNone/>
            </a:pPr>
            <a:r>
              <a:rPr lang="en-US" altLang="en-US"/>
              <a:t>Two other inhibitors stop the flow of protons back through ATP synthase:</a:t>
            </a:r>
          </a:p>
          <a:p>
            <a:pPr marL="990600" lvl="1" indent="-533400"/>
            <a:r>
              <a:rPr lang="en-US" altLang="en-US" b="1">
                <a:solidFill>
                  <a:srgbClr val="0033CC"/>
                </a:solidFill>
              </a:rPr>
              <a:t>Oligomycin</a:t>
            </a:r>
            <a:r>
              <a:rPr lang="en-US" altLang="en-US"/>
              <a:t>  &amp;  </a:t>
            </a:r>
          </a:p>
          <a:p>
            <a:pPr marL="990600" lvl="1" indent="-533400"/>
            <a:r>
              <a:rPr lang="en-US" altLang="en-US" b="1">
                <a:solidFill>
                  <a:srgbClr val="0033CC"/>
                </a:solidFill>
              </a:rPr>
              <a:t>dicyclohexylcarbodiimide (DCCD)</a:t>
            </a:r>
            <a:endParaRPr lang="en-US" altLang="en-US" b="1" i="1">
              <a:solidFill>
                <a:srgbClr val="0033CC"/>
              </a:solidFill>
            </a:endParaRPr>
          </a:p>
        </p:txBody>
      </p:sp>
      <p:sp>
        <p:nvSpPr>
          <p:cNvPr id="1369092" name="Text Box 4">
            <a:extLst>
              <a:ext uri="{FF2B5EF4-FFF2-40B4-BE49-F238E27FC236}">
                <a16:creationId xmlns:a16="http://schemas.microsoft.com/office/drawing/2014/main" id="{0C97581A-33F7-BE15-B1CA-2325D268CE1B}"/>
              </a:ext>
            </a:extLst>
          </p:cNvPr>
          <p:cNvSpPr txBox="1">
            <a:spLocks noChangeArrowheads="1"/>
          </p:cNvSpPr>
          <p:nvPr/>
        </p:nvSpPr>
        <p:spPr bwMode="auto">
          <a:xfrm>
            <a:off x="304800" y="2819400"/>
            <a:ext cx="8458200" cy="3094038"/>
          </a:xfrm>
          <a:prstGeom prst="rect">
            <a:avLst/>
          </a:prstGeom>
          <a:noFill/>
          <a:ln w="127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r>
              <a:rPr lang="en-US" altLang="en-US" sz="2800" b="0" i="1" u="sng"/>
              <a:t>Questions</a:t>
            </a:r>
            <a:r>
              <a:rPr lang="en-US" altLang="en-US" sz="2800" b="0" i="1"/>
              <a:t>:</a:t>
            </a:r>
          </a:p>
          <a:p>
            <a:pPr lvl="1">
              <a:buFontTx/>
              <a:buAutoNum type="arabicPeriod"/>
            </a:pPr>
            <a:r>
              <a:rPr lang="en-US" altLang="en-US" sz="2800" b="0" i="1">
                <a:solidFill>
                  <a:srgbClr val="0033CC"/>
                </a:solidFill>
              </a:rPr>
              <a:t>What would happen to the rates of electron transport and ATP synthesis if oligomycin were added to tightly-coupled, functioning mitochondria?</a:t>
            </a:r>
          </a:p>
          <a:p>
            <a:pPr lvl="1">
              <a:buFontTx/>
              <a:buAutoNum type="arabicPeriod"/>
            </a:pPr>
            <a:r>
              <a:rPr lang="en-US" altLang="en-US" sz="2800" b="0" i="1">
                <a:solidFill>
                  <a:srgbClr val="CC0066"/>
                </a:solidFill>
              </a:rPr>
              <a:t>In a similar but separate experiment, what would happen to both these rates if the F</a:t>
            </a:r>
            <a:r>
              <a:rPr lang="en-US" altLang="en-US" sz="2800" b="0" i="1" baseline="-25000">
                <a:solidFill>
                  <a:srgbClr val="CC0066"/>
                </a:solidFill>
              </a:rPr>
              <a:t>1</a:t>
            </a:r>
            <a:r>
              <a:rPr lang="en-US" altLang="en-US" sz="2800" b="0" i="1">
                <a:solidFill>
                  <a:srgbClr val="CC0066"/>
                </a:solidFill>
              </a:rPr>
              <a:t> portion (knobs) of the ATP synthase were removed?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4E44468-6086-0522-11F8-2BBF5A458653}"/>
              </a:ext>
            </a:extLst>
          </p:cNvPr>
          <p:cNvSpPr>
            <a:spLocks noGrp="1"/>
          </p:cNvSpPr>
          <p:nvPr>
            <p:ph type="sldNum" sz="quarter" idx="11"/>
          </p:nvPr>
        </p:nvSpPr>
        <p:spPr/>
        <p:txBody>
          <a:bodyPr/>
          <a:lstStyle/>
          <a:p>
            <a:fld id="{563801F3-A147-45B7-AD93-4A625ED361A5}" type="slidenum">
              <a:rPr lang="en-US" altLang="en-US"/>
              <a:pPr/>
              <a:t>49</a:t>
            </a:fld>
            <a:endParaRPr lang="en-US" altLang="en-US"/>
          </a:p>
        </p:txBody>
      </p:sp>
      <p:sp>
        <p:nvSpPr>
          <p:cNvPr id="1324034" name="Rectangle 2">
            <a:extLst>
              <a:ext uri="{FF2B5EF4-FFF2-40B4-BE49-F238E27FC236}">
                <a16:creationId xmlns:a16="http://schemas.microsoft.com/office/drawing/2014/main" id="{637BA9D5-C6EA-9247-B73B-432E62BEA6D6}"/>
              </a:ext>
            </a:extLst>
          </p:cNvPr>
          <p:cNvSpPr>
            <a:spLocks noGrp="1" noChangeArrowheads="1"/>
          </p:cNvSpPr>
          <p:nvPr>
            <p:ph type="title"/>
          </p:nvPr>
        </p:nvSpPr>
        <p:spPr/>
        <p:txBody>
          <a:bodyPr/>
          <a:lstStyle/>
          <a:p>
            <a:r>
              <a:rPr lang="en-US" altLang="en-US" sz="1600"/>
              <a:t>ATP Uncoupling</a:t>
            </a:r>
          </a:p>
        </p:txBody>
      </p:sp>
      <p:sp>
        <p:nvSpPr>
          <p:cNvPr id="1324035" name="Rectangle 3">
            <a:extLst>
              <a:ext uri="{FF2B5EF4-FFF2-40B4-BE49-F238E27FC236}">
                <a16:creationId xmlns:a16="http://schemas.microsoft.com/office/drawing/2014/main" id="{D5025482-D30D-56AD-78EF-114F6001C53A}"/>
              </a:ext>
            </a:extLst>
          </p:cNvPr>
          <p:cNvSpPr>
            <a:spLocks noGrp="1" noChangeArrowheads="1"/>
          </p:cNvSpPr>
          <p:nvPr>
            <p:ph type="body" sz="half" idx="1"/>
          </p:nvPr>
        </p:nvSpPr>
        <p:spPr>
          <a:xfrm>
            <a:off x="457200" y="533400"/>
            <a:ext cx="8305800" cy="5592763"/>
          </a:xfrm>
        </p:spPr>
        <p:txBody>
          <a:bodyPr/>
          <a:lstStyle/>
          <a:p>
            <a:r>
              <a:rPr lang="en-US" altLang="en-US" sz="2800"/>
              <a:t>Other substances allow protons to diffuse back across the membrane without going through the ATP synthase complex.</a:t>
            </a:r>
          </a:p>
          <a:p>
            <a:r>
              <a:rPr lang="en-US" altLang="en-US" sz="2800"/>
              <a:t>The toxic agent 2,4-DNP dissipates the proton gradient, slowing or even stopping ATP synthesis.</a:t>
            </a:r>
          </a:p>
          <a:p>
            <a:r>
              <a:rPr lang="en-US" altLang="en-US" sz="2800"/>
              <a:t>This phenol can carry protons across the inner mitochondiral membrane.</a:t>
            </a:r>
          </a:p>
        </p:txBody>
      </p:sp>
      <p:pic>
        <p:nvPicPr>
          <p:cNvPr id="1324036" name="Picture 4">
            <a:extLst>
              <a:ext uri="{FF2B5EF4-FFF2-40B4-BE49-F238E27FC236}">
                <a16:creationId xmlns:a16="http://schemas.microsoft.com/office/drawing/2014/main" id="{F6A0FA10-898A-590C-4570-220102EB2EB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971800" y="4343400"/>
            <a:ext cx="3200400" cy="2203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4D62A811-A4D8-780C-9273-0298623B2E1E}"/>
              </a:ext>
            </a:extLst>
          </p:cNvPr>
          <p:cNvSpPr>
            <a:spLocks noGrp="1"/>
          </p:cNvSpPr>
          <p:nvPr>
            <p:ph type="sldNum" sz="quarter" idx="11"/>
          </p:nvPr>
        </p:nvSpPr>
        <p:spPr/>
        <p:txBody>
          <a:bodyPr/>
          <a:lstStyle/>
          <a:p>
            <a:fld id="{6B71F1B7-0A57-4F34-9AE2-ABB691D21B7B}" type="slidenum">
              <a:rPr lang="en-US" altLang="en-US"/>
              <a:pPr/>
              <a:t>5</a:t>
            </a:fld>
            <a:endParaRPr lang="en-US" altLang="en-US"/>
          </a:p>
        </p:txBody>
      </p:sp>
      <p:sp>
        <p:nvSpPr>
          <p:cNvPr id="1275906" name="Rectangle 2">
            <a:extLst>
              <a:ext uri="{FF2B5EF4-FFF2-40B4-BE49-F238E27FC236}">
                <a16:creationId xmlns:a16="http://schemas.microsoft.com/office/drawing/2014/main" id="{4AAA66AC-4AE8-9B52-018C-7096CA9AF45E}"/>
              </a:ext>
            </a:extLst>
          </p:cNvPr>
          <p:cNvSpPr>
            <a:spLocks noGrp="1" noChangeArrowheads="1"/>
          </p:cNvSpPr>
          <p:nvPr>
            <p:ph type="title"/>
          </p:nvPr>
        </p:nvSpPr>
        <p:spPr/>
        <p:txBody>
          <a:bodyPr/>
          <a:lstStyle/>
          <a:p>
            <a:r>
              <a:rPr lang="en-US" altLang="en-US" sz="1600"/>
              <a:t>Oxidative Phosphorylation</a:t>
            </a:r>
          </a:p>
        </p:txBody>
      </p:sp>
      <p:sp>
        <p:nvSpPr>
          <p:cNvPr id="1275907" name="Rectangle 3">
            <a:extLst>
              <a:ext uri="{FF2B5EF4-FFF2-40B4-BE49-F238E27FC236}">
                <a16:creationId xmlns:a16="http://schemas.microsoft.com/office/drawing/2014/main" id="{4DD87138-1650-432E-1646-02484ED140DD}"/>
              </a:ext>
            </a:extLst>
          </p:cNvPr>
          <p:cNvSpPr>
            <a:spLocks noGrp="1" noChangeArrowheads="1"/>
          </p:cNvSpPr>
          <p:nvPr>
            <p:ph type="body" idx="1"/>
          </p:nvPr>
        </p:nvSpPr>
        <p:spPr>
          <a:xfrm>
            <a:off x="304800" y="533400"/>
            <a:ext cx="8610600" cy="5592763"/>
          </a:xfrm>
        </p:spPr>
        <p:txBody>
          <a:bodyPr/>
          <a:lstStyle/>
          <a:p>
            <a:pPr marL="609600" indent="-609600">
              <a:lnSpc>
                <a:spcPct val="90000"/>
              </a:lnSpc>
            </a:pPr>
            <a:r>
              <a:rPr lang="en-US" altLang="en-US" sz="2800"/>
              <a:t>First, we will learn how electrons are transported from NADH/FADH</a:t>
            </a:r>
            <a:r>
              <a:rPr lang="en-US" altLang="en-US" sz="2800" baseline="-25000"/>
              <a:t>2</a:t>
            </a:r>
            <a:r>
              <a:rPr lang="en-US" altLang="en-US" sz="2800"/>
              <a:t> to oxygen with the concomitant formation of the proton gradient.  Then, we will see how ATP is made.</a:t>
            </a:r>
          </a:p>
          <a:p>
            <a:pPr marL="609600" indent="-609600">
              <a:lnSpc>
                <a:spcPct val="90000"/>
              </a:lnSpc>
            </a:pPr>
            <a:r>
              <a:rPr lang="en-US" altLang="en-US" sz="2800"/>
              <a:t>Around 1961, Peter Mitchell published a famous theory that ATP was synthesized by proton gradients formed in the mitochondrion: The “chemiosmotic hypothesis.”  </a:t>
            </a:r>
          </a:p>
          <a:p>
            <a:pPr marL="609600" indent="-609600">
              <a:lnSpc>
                <a:spcPct val="90000"/>
              </a:lnSpc>
            </a:pPr>
            <a:r>
              <a:rPr lang="en-US" altLang="en-US" sz="2800"/>
              <a:t>Initially, Mitchell found little support </a:t>
            </a:r>
          </a:p>
          <a:p>
            <a:pPr marL="609600" indent="-609600">
              <a:lnSpc>
                <a:spcPct val="90000"/>
              </a:lnSpc>
              <a:buFontTx/>
              <a:buNone/>
            </a:pPr>
            <a:r>
              <a:rPr lang="en-US" altLang="en-US" sz="2800"/>
              <a:t>	for his proposal, but when no one </a:t>
            </a:r>
          </a:p>
          <a:p>
            <a:pPr marL="609600" indent="-609600">
              <a:lnSpc>
                <a:spcPct val="90000"/>
              </a:lnSpc>
              <a:buFontTx/>
              <a:buNone/>
            </a:pPr>
            <a:r>
              <a:rPr lang="en-US" altLang="en-US" sz="2800"/>
              <a:t>	could prove him wrong, more </a:t>
            </a:r>
          </a:p>
          <a:p>
            <a:pPr marL="609600" indent="-609600">
              <a:lnSpc>
                <a:spcPct val="90000"/>
              </a:lnSpc>
              <a:buFontTx/>
              <a:buNone/>
            </a:pPr>
            <a:r>
              <a:rPr lang="en-US" altLang="en-US" sz="2800"/>
              <a:t>	believers were “converted” and he </a:t>
            </a:r>
          </a:p>
          <a:p>
            <a:pPr marL="609600" indent="-609600">
              <a:lnSpc>
                <a:spcPct val="90000"/>
              </a:lnSpc>
              <a:buFontTx/>
              <a:buNone/>
            </a:pPr>
            <a:r>
              <a:rPr lang="en-US" altLang="en-US" sz="2800"/>
              <a:t>	eventually received the Nobel Prize </a:t>
            </a:r>
          </a:p>
          <a:p>
            <a:pPr marL="609600" indent="-609600">
              <a:lnSpc>
                <a:spcPct val="90000"/>
              </a:lnSpc>
              <a:buFontTx/>
              <a:buNone/>
            </a:pPr>
            <a:r>
              <a:rPr lang="en-US" altLang="en-US" sz="2800"/>
              <a:t>	for his work in 1978.</a:t>
            </a:r>
          </a:p>
          <a:p>
            <a:pPr marL="609600" indent="-609600">
              <a:lnSpc>
                <a:spcPct val="90000"/>
              </a:lnSpc>
            </a:pPr>
            <a:endParaRPr lang="en-US" altLang="en-US" sz="2800"/>
          </a:p>
        </p:txBody>
      </p:sp>
      <p:pic>
        <p:nvPicPr>
          <p:cNvPr id="1275909" name="Picture 5" descr="Peter D. Mitchell">
            <a:extLst>
              <a:ext uri="{FF2B5EF4-FFF2-40B4-BE49-F238E27FC236}">
                <a16:creationId xmlns:a16="http://schemas.microsoft.com/office/drawing/2014/main" id="{DDC7A726-90A3-628A-4AD8-D21389632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733800"/>
            <a:ext cx="1784350" cy="2514600"/>
          </a:xfrm>
          <a:prstGeom prst="rect">
            <a:avLst/>
          </a:prstGeom>
          <a:noFill/>
          <a:extLst>
            <a:ext uri="{909E8E84-426E-40DD-AFC4-6F175D3DCCD1}">
              <a14:hiddenFill xmlns:a14="http://schemas.microsoft.com/office/drawing/2010/main">
                <a:solidFill>
                  <a:srgbClr val="FFFFFF"/>
                </a:solidFill>
              </a14:hiddenFill>
            </a:ext>
          </a:extLst>
        </p:spPr>
      </p:pic>
      <p:sp>
        <p:nvSpPr>
          <p:cNvPr id="1275910" name="Text Box 6">
            <a:extLst>
              <a:ext uri="{FF2B5EF4-FFF2-40B4-BE49-F238E27FC236}">
                <a16:creationId xmlns:a16="http://schemas.microsoft.com/office/drawing/2014/main" id="{72C09364-8B60-DC99-4BBC-EE523CDEC792}"/>
              </a:ext>
            </a:extLst>
          </p:cNvPr>
          <p:cNvSpPr txBox="1">
            <a:spLocks noChangeArrowheads="1"/>
          </p:cNvSpPr>
          <p:nvPr/>
        </p:nvSpPr>
        <p:spPr bwMode="auto">
          <a:xfrm>
            <a:off x="4953000" y="6324600"/>
            <a:ext cx="3657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1200" i="1">
                <a:solidFill>
                  <a:srgbClr val="0033CC"/>
                </a:solidFill>
              </a:rPr>
              <a:t>http://nobelprize.org/chemistry/laureates/1978/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20CEAF47-4F56-7830-B4E6-479572F6EF7A}"/>
              </a:ext>
            </a:extLst>
          </p:cNvPr>
          <p:cNvSpPr>
            <a:spLocks noGrp="1"/>
          </p:cNvSpPr>
          <p:nvPr>
            <p:ph type="sldNum" sz="quarter" idx="11"/>
          </p:nvPr>
        </p:nvSpPr>
        <p:spPr/>
        <p:txBody>
          <a:bodyPr/>
          <a:lstStyle/>
          <a:p>
            <a:fld id="{1442D449-C3CD-42F8-9B78-2859C0A89248}" type="slidenum">
              <a:rPr lang="en-US" altLang="en-US"/>
              <a:pPr/>
              <a:t>50</a:t>
            </a:fld>
            <a:endParaRPr lang="en-US" altLang="en-US"/>
          </a:p>
        </p:txBody>
      </p:sp>
      <p:sp>
        <p:nvSpPr>
          <p:cNvPr id="1325058" name="Rectangle 2">
            <a:extLst>
              <a:ext uri="{FF2B5EF4-FFF2-40B4-BE49-F238E27FC236}">
                <a16:creationId xmlns:a16="http://schemas.microsoft.com/office/drawing/2014/main" id="{3DCAAC0C-1E3D-6A6B-A921-C185996825E6}"/>
              </a:ext>
            </a:extLst>
          </p:cNvPr>
          <p:cNvSpPr>
            <a:spLocks noGrp="1" noChangeArrowheads="1"/>
          </p:cNvSpPr>
          <p:nvPr>
            <p:ph type="title"/>
          </p:nvPr>
        </p:nvSpPr>
        <p:spPr/>
        <p:txBody>
          <a:bodyPr/>
          <a:lstStyle/>
          <a:p>
            <a:r>
              <a:rPr lang="en-US" altLang="en-US" sz="1600"/>
              <a:t>ATP Uncoupling</a:t>
            </a:r>
          </a:p>
        </p:txBody>
      </p:sp>
      <p:sp>
        <p:nvSpPr>
          <p:cNvPr id="1325059" name="Rectangle 3">
            <a:extLst>
              <a:ext uri="{FF2B5EF4-FFF2-40B4-BE49-F238E27FC236}">
                <a16:creationId xmlns:a16="http://schemas.microsoft.com/office/drawing/2014/main" id="{ECC96E3F-5EEB-8A68-20E3-1CFDC721F446}"/>
              </a:ext>
            </a:extLst>
          </p:cNvPr>
          <p:cNvSpPr>
            <a:spLocks noGrp="1" noChangeArrowheads="1"/>
          </p:cNvSpPr>
          <p:nvPr>
            <p:ph type="body" idx="1"/>
          </p:nvPr>
        </p:nvSpPr>
        <p:spPr/>
        <p:txBody>
          <a:bodyPr/>
          <a:lstStyle/>
          <a:p>
            <a:r>
              <a:rPr lang="en-US" altLang="en-US" sz="2800"/>
              <a:t>Hibernating animals also uncouple ATP synthesis to generate heat (nonshivering thermogenesis).</a:t>
            </a:r>
          </a:p>
          <a:p>
            <a:r>
              <a:rPr lang="en-US" altLang="en-US" sz="2800"/>
              <a:t>In brown adipose tissue (which is very rich in mitochondria), uncoupling protein (UCP) or “</a:t>
            </a:r>
            <a:r>
              <a:rPr lang="en-US" altLang="en-US" sz="2800" i="1"/>
              <a:t>thermogenin</a:t>
            </a:r>
            <a:r>
              <a:rPr lang="en-US" altLang="en-US" sz="2800"/>
              <a:t>,” forms a pathway for the flow of protons back into the matrix.</a:t>
            </a:r>
          </a:p>
          <a:p>
            <a:r>
              <a:rPr lang="en-US" altLang="en-US" sz="2800"/>
              <a:t>This short circuits the proton gradient, generating heat.</a:t>
            </a:r>
          </a:p>
          <a:p>
            <a:r>
              <a:rPr lang="en-US" altLang="en-US" sz="2800"/>
              <a:t>Some flowers also generate heat this way to voltalize fragrances that attract insects to fertilize their flowers.</a:t>
            </a:r>
          </a:p>
          <a:p>
            <a:endParaRPr lang="en-US" altLang="en-US" sz="28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A5F06E89-B787-F231-3B17-C5491663F7C3}"/>
              </a:ext>
            </a:extLst>
          </p:cNvPr>
          <p:cNvSpPr>
            <a:spLocks noGrp="1"/>
          </p:cNvSpPr>
          <p:nvPr>
            <p:ph type="sldNum" sz="quarter" idx="11"/>
          </p:nvPr>
        </p:nvSpPr>
        <p:spPr/>
        <p:txBody>
          <a:bodyPr/>
          <a:lstStyle/>
          <a:p>
            <a:fld id="{D0F45716-3EFE-4360-970F-E494CFBDBAF3}" type="slidenum">
              <a:rPr lang="en-US" altLang="en-US"/>
              <a:pPr/>
              <a:t>51</a:t>
            </a:fld>
            <a:endParaRPr lang="en-US" altLang="en-US"/>
          </a:p>
        </p:txBody>
      </p:sp>
      <p:sp>
        <p:nvSpPr>
          <p:cNvPr id="270338" name="Rectangle 2">
            <a:extLst>
              <a:ext uri="{FF2B5EF4-FFF2-40B4-BE49-F238E27FC236}">
                <a16:creationId xmlns:a16="http://schemas.microsoft.com/office/drawing/2014/main" id="{C73E154C-ED5F-ADDD-68D5-F01871D768A0}"/>
              </a:ext>
            </a:extLst>
          </p:cNvPr>
          <p:cNvSpPr>
            <a:spLocks noGrp="1" noChangeArrowheads="1"/>
          </p:cNvSpPr>
          <p:nvPr>
            <p:ph type="title"/>
          </p:nvPr>
        </p:nvSpPr>
        <p:spPr/>
        <p:txBody>
          <a:bodyPr/>
          <a:lstStyle/>
          <a:p>
            <a:endParaRPr lang="en-US" altLang="en-US"/>
          </a:p>
        </p:txBody>
      </p:sp>
      <p:sp>
        <p:nvSpPr>
          <p:cNvPr id="270339" name="Rectangle 3">
            <a:extLst>
              <a:ext uri="{FF2B5EF4-FFF2-40B4-BE49-F238E27FC236}">
                <a16:creationId xmlns:a16="http://schemas.microsoft.com/office/drawing/2014/main" id="{3E78205F-B970-9556-78F9-5C12AB0D8E9E}"/>
              </a:ext>
            </a:extLst>
          </p:cNvPr>
          <p:cNvSpPr>
            <a:spLocks noGrp="1" noChangeArrowheads="1"/>
          </p:cNvSpPr>
          <p:nvPr>
            <p:ph type="body" idx="1"/>
          </p:nvPr>
        </p:nvSpPr>
        <p:spPr>
          <a:xfrm>
            <a:off x="533400" y="1371600"/>
            <a:ext cx="7924800" cy="5257800"/>
          </a:xfrm>
        </p:spPr>
        <p:txBody>
          <a:bodyPr/>
          <a:lstStyle/>
          <a:p>
            <a:pPr algn="ctr">
              <a:lnSpc>
                <a:spcPct val="80000"/>
              </a:lnSpc>
              <a:buFontTx/>
              <a:buNone/>
            </a:pPr>
            <a:r>
              <a:rPr lang="en-US" altLang="en-US" i="1" dirty="0"/>
              <a:t>End of Lecture Slides </a:t>
            </a:r>
          </a:p>
          <a:p>
            <a:pPr algn="ctr">
              <a:lnSpc>
                <a:spcPct val="80000"/>
              </a:lnSpc>
              <a:buFontTx/>
              <a:buNone/>
            </a:pPr>
            <a:r>
              <a:rPr lang="en-US" altLang="en-US" i="1" dirty="0"/>
              <a:t>for</a:t>
            </a:r>
          </a:p>
          <a:p>
            <a:pPr algn="ctr">
              <a:lnSpc>
                <a:spcPct val="80000"/>
              </a:lnSpc>
              <a:buFontTx/>
              <a:buNone/>
            </a:pPr>
            <a:r>
              <a:rPr lang="en-US" altLang="en-US" i="1" dirty="0"/>
              <a:t>Oxidative Phosphorylation</a:t>
            </a:r>
          </a:p>
          <a:p>
            <a:pPr>
              <a:lnSpc>
                <a:spcPct val="80000"/>
              </a:lnSpc>
              <a:buFontTx/>
              <a:buNone/>
            </a:pPr>
            <a:endParaRPr lang="en-US" altLang="en-US" i="1" dirty="0"/>
          </a:p>
          <a:p>
            <a:pPr>
              <a:lnSpc>
                <a:spcPct val="80000"/>
              </a:lnSpc>
              <a:buFontTx/>
              <a:buNone/>
            </a:pPr>
            <a:endParaRPr lang="en-US" altLang="en-US" i="1" dirty="0"/>
          </a:p>
          <a:p>
            <a:pPr>
              <a:lnSpc>
                <a:spcPct val="80000"/>
              </a:lnSpc>
              <a:buFontTx/>
              <a:buNone/>
            </a:pPr>
            <a:endParaRPr lang="en-US" altLang="en-US" i="1" dirty="0"/>
          </a:p>
          <a:p>
            <a:pPr>
              <a:lnSpc>
                <a:spcPct val="80000"/>
              </a:lnSpc>
              <a:buFontTx/>
              <a:buNone/>
            </a:pPr>
            <a:endParaRPr lang="en-US" altLang="en-US" i="1" dirty="0"/>
          </a:p>
          <a:p>
            <a:pPr>
              <a:lnSpc>
                <a:spcPct val="80000"/>
              </a:lnSpc>
              <a:buFontTx/>
              <a:buNone/>
            </a:pPr>
            <a:endParaRPr lang="en-US" altLang="en-US" i="1" dirty="0"/>
          </a:p>
          <a:p>
            <a:pPr>
              <a:lnSpc>
                <a:spcPct val="80000"/>
              </a:lnSpc>
              <a:buFontTx/>
              <a:buNone/>
            </a:pPr>
            <a:endParaRPr lang="en-US" altLang="en-US" i="1" dirty="0"/>
          </a:p>
          <a:p>
            <a:pPr>
              <a:lnSpc>
                <a:spcPct val="80000"/>
              </a:lnSpc>
              <a:buFontTx/>
              <a:buNone/>
            </a:pPr>
            <a:endParaRPr lang="en-US" altLang="en-US" i="1" dirty="0"/>
          </a:p>
          <a:p>
            <a:pPr>
              <a:lnSpc>
                <a:spcPct val="80000"/>
              </a:lnSpc>
              <a:buFontTx/>
              <a:buNone/>
            </a:pPr>
            <a:r>
              <a:rPr lang="en-US" altLang="en-US" sz="1400" i="1" dirty="0"/>
              <a:t>Credits:  Many of the diagrams used in these slides were taken from </a:t>
            </a:r>
            <a:r>
              <a:rPr lang="en-US" altLang="en-US" sz="1400" i="1" dirty="0" err="1"/>
              <a:t>Stryer</a:t>
            </a:r>
            <a:r>
              <a:rPr lang="en-US" altLang="en-US" sz="1400" i="1" dirty="0"/>
              <a:t>, et.al, Biochemistry, 5</a:t>
            </a:r>
            <a:r>
              <a:rPr lang="en-US" altLang="en-US" sz="1400" i="1" baseline="30000" dirty="0"/>
              <a:t>th</a:t>
            </a:r>
            <a:r>
              <a:rPr lang="en-US" altLang="en-US" sz="1400" i="1" dirty="0"/>
              <a:t> &amp; 10</a:t>
            </a:r>
            <a:r>
              <a:rPr lang="en-US" altLang="en-US" sz="1400" i="1" baseline="30000" dirty="0"/>
              <a:t>th</a:t>
            </a:r>
            <a:r>
              <a:rPr lang="en-US" altLang="en-US" sz="1400" i="1" dirty="0"/>
              <a:t> Ed., Freeman Press  (in our course textbook).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C3F9FC4-78D6-7A0F-F412-3FD7BB937FC8}"/>
              </a:ext>
            </a:extLst>
          </p:cNvPr>
          <p:cNvSpPr>
            <a:spLocks noGrp="1"/>
          </p:cNvSpPr>
          <p:nvPr>
            <p:ph type="sldNum" sz="quarter" idx="11"/>
          </p:nvPr>
        </p:nvSpPr>
        <p:spPr/>
        <p:txBody>
          <a:bodyPr/>
          <a:lstStyle/>
          <a:p>
            <a:fld id="{6648B169-44A4-4534-AD22-F9A8AB468414}" type="slidenum">
              <a:rPr lang="en-US" altLang="en-US"/>
              <a:pPr/>
              <a:t>6</a:t>
            </a:fld>
            <a:endParaRPr lang="en-US" altLang="en-US"/>
          </a:p>
        </p:txBody>
      </p:sp>
      <p:sp>
        <p:nvSpPr>
          <p:cNvPr id="1276930" name="Rectangle 2">
            <a:extLst>
              <a:ext uri="{FF2B5EF4-FFF2-40B4-BE49-F238E27FC236}">
                <a16:creationId xmlns:a16="http://schemas.microsoft.com/office/drawing/2014/main" id="{8D6DD345-A7FE-161F-2345-B2AFFA2D2C28}"/>
              </a:ext>
            </a:extLst>
          </p:cNvPr>
          <p:cNvSpPr>
            <a:spLocks noGrp="1" noChangeArrowheads="1"/>
          </p:cNvSpPr>
          <p:nvPr>
            <p:ph type="title"/>
          </p:nvPr>
        </p:nvSpPr>
        <p:spPr>
          <a:xfrm>
            <a:off x="457200" y="0"/>
            <a:ext cx="8229600" cy="304800"/>
          </a:xfrm>
        </p:spPr>
        <p:txBody>
          <a:bodyPr/>
          <a:lstStyle/>
          <a:p>
            <a:r>
              <a:rPr lang="en-US" altLang="en-US" sz="1600"/>
              <a:t>Oxidative Phosphorylation</a:t>
            </a:r>
          </a:p>
        </p:txBody>
      </p:sp>
      <p:sp>
        <p:nvSpPr>
          <p:cNvPr id="1276931" name="Rectangle 3">
            <a:extLst>
              <a:ext uri="{FF2B5EF4-FFF2-40B4-BE49-F238E27FC236}">
                <a16:creationId xmlns:a16="http://schemas.microsoft.com/office/drawing/2014/main" id="{57F96D3F-893A-1B18-01A0-A6D5190DA87F}"/>
              </a:ext>
            </a:extLst>
          </p:cNvPr>
          <p:cNvSpPr>
            <a:spLocks noGrp="1" noChangeArrowheads="1"/>
          </p:cNvSpPr>
          <p:nvPr>
            <p:ph type="body" sz="half" idx="1"/>
          </p:nvPr>
        </p:nvSpPr>
        <p:spPr>
          <a:xfrm>
            <a:off x="0" y="304800"/>
            <a:ext cx="4648200" cy="4800600"/>
          </a:xfrm>
        </p:spPr>
        <p:txBody>
          <a:bodyPr/>
          <a:lstStyle/>
          <a:p>
            <a:pPr marL="609600" indent="-609600">
              <a:buFontTx/>
              <a:buNone/>
            </a:pPr>
            <a:r>
              <a:rPr lang="en-US" altLang="en-US" sz="2000"/>
              <a:t>The driving force for electron transfer from NADH to O</a:t>
            </a:r>
            <a:r>
              <a:rPr lang="en-US" altLang="en-US" sz="2000" baseline="-25000"/>
              <a:t>2</a:t>
            </a:r>
            <a:r>
              <a:rPr lang="en-US" altLang="en-US" sz="2000"/>
              <a:t> is explained by their reduction potentials.</a:t>
            </a:r>
          </a:p>
          <a:p>
            <a:pPr marL="609600" indent="-609600">
              <a:buFontTx/>
              <a:buNone/>
            </a:pPr>
            <a:r>
              <a:rPr lang="en-US" altLang="en-US" sz="2000"/>
              <a:t>Recall from freshman chemistry that the reduction potential of redox-active substances is easily measured with a volt meter and two separate chambers.</a:t>
            </a:r>
          </a:p>
          <a:p>
            <a:pPr marL="609600" indent="-609600">
              <a:buFontTx/>
              <a:buNone/>
            </a:pPr>
            <a:r>
              <a:rPr lang="en-US" altLang="en-US" sz="2000"/>
              <a:t>Published reduction potentials for NADH and O</a:t>
            </a:r>
            <a:r>
              <a:rPr lang="en-US" altLang="en-US" sz="2000" baseline="-25000"/>
              <a:t>2</a:t>
            </a:r>
            <a:r>
              <a:rPr lang="en-US" altLang="en-US" sz="2000"/>
              <a:t> show that electrons flow spontaneously from NADH to O</a:t>
            </a:r>
            <a:r>
              <a:rPr lang="en-US" altLang="en-US" sz="2000" baseline="-25000"/>
              <a:t>2</a:t>
            </a:r>
            <a:r>
              <a:rPr lang="en-US" altLang="en-US" sz="2000"/>
              <a:t>, with a combined redox potential of </a:t>
            </a:r>
            <a:r>
              <a:rPr lang="en-US" altLang="en-US" sz="2000" b="1"/>
              <a:t>+1.14</a:t>
            </a:r>
            <a:r>
              <a:rPr lang="en-US" altLang="en-US" sz="2000"/>
              <a:t> Volts:</a:t>
            </a:r>
          </a:p>
          <a:p>
            <a:pPr marL="609600" indent="-609600"/>
            <a:endParaRPr lang="en-US" altLang="en-US" sz="2800">
              <a:cs typeface="Arial" panose="020B0604020202020204" pitchFamily="34" charset="0"/>
            </a:endParaRPr>
          </a:p>
        </p:txBody>
      </p:sp>
      <p:pic>
        <p:nvPicPr>
          <p:cNvPr id="1276932" name="Picture 4">
            <a:extLst>
              <a:ext uri="{FF2B5EF4-FFF2-40B4-BE49-F238E27FC236}">
                <a16:creationId xmlns:a16="http://schemas.microsoft.com/office/drawing/2014/main" id="{BB7BF9E7-4739-09CE-0921-1BAB3FF7030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24400" y="685800"/>
            <a:ext cx="4038600" cy="3824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76934" name="Text Box 6">
            <a:extLst>
              <a:ext uri="{FF2B5EF4-FFF2-40B4-BE49-F238E27FC236}">
                <a16:creationId xmlns:a16="http://schemas.microsoft.com/office/drawing/2014/main" id="{BBB0D265-E189-67B1-6D47-540B3487E87C}"/>
              </a:ext>
            </a:extLst>
          </p:cNvPr>
          <p:cNvSpPr txBox="1">
            <a:spLocks noChangeArrowheads="1"/>
          </p:cNvSpPr>
          <p:nvPr/>
        </p:nvSpPr>
        <p:spPr bwMode="auto">
          <a:xfrm>
            <a:off x="1066800" y="4800600"/>
            <a:ext cx="6629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0"/>
              <a:t>½ O</a:t>
            </a:r>
            <a:r>
              <a:rPr lang="en-US" altLang="en-US" sz="2000" b="0" baseline="-25000"/>
              <a:t>2</a:t>
            </a:r>
            <a:r>
              <a:rPr lang="en-US" altLang="en-US" sz="2000" b="0"/>
              <a:t>    + 2 H</a:t>
            </a:r>
            <a:r>
              <a:rPr lang="en-US" altLang="en-US" sz="2000" b="0" baseline="30000"/>
              <a:t>+</a:t>
            </a:r>
            <a:r>
              <a:rPr lang="en-US" altLang="en-US" sz="2000" b="0"/>
              <a:t> + 2e</a:t>
            </a:r>
            <a:r>
              <a:rPr lang="en-US" altLang="en-US" sz="2000" b="0" baseline="30000"/>
              <a:t>-</a:t>
            </a:r>
            <a:r>
              <a:rPr lang="en-US" altLang="en-US" sz="2000" b="0"/>
              <a:t> →    H</a:t>
            </a:r>
            <a:r>
              <a:rPr lang="en-US" altLang="en-US" sz="2000" b="0" baseline="-25000"/>
              <a:t>2</a:t>
            </a:r>
            <a:r>
              <a:rPr lang="en-US" altLang="en-US" sz="2000" b="0"/>
              <a:t>O              	E’</a:t>
            </a:r>
            <a:r>
              <a:rPr lang="en-US" altLang="en-US" sz="2000" b="0" baseline="-25000"/>
              <a:t>0</a:t>
            </a:r>
            <a:r>
              <a:rPr lang="en-US" altLang="en-US" sz="2000" b="0"/>
              <a:t> = +0.82 V</a:t>
            </a:r>
          </a:p>
          <a:p>
            <a:pPr>
              <a:spcBef>
                <a:spcPct val="50000"/>
              </a:spcBef>
            </a:pPr>
            <a:r>
              <a:rPr lang="en-US" altLang="en-US" sz="2000" b="0" u="sng"/>
              <a:t> NAD</a:t>
            </a:r>
            <a:r>
              <a:rPr lang="en-US" altLang="en-US" sz="2000" b="0" u="sng" baseline="30000"/>
              <a:t>+</a:t>
            </a:r>
            <a:r>
              <a:rPr lang="en-US" altLang="en-US" sz="2000" b="0" u="sng"/>
              <a:t>  +    H</a:t>
            </a:r>
            <a:r>
              <a:rPr lang="en-US" altLang="en-US" sz="2000" b="0" u="sng" baseline="30000"/>
              <a:t>+</a:t>
            </a:r>
            <a:r>
              <a:rPr lang="en-US" altLang="en-US" sz="2000" b="0" u="sng"/>
              <a:t> + 2e</a:t>
            </a:r>
            <a:r>
              <a:rPr lang="en-US" altLang="en-US" sz="2000" b="0" u="sng" baseline="30000"/>
              <a:t>-</a:t>
            </a:r>
            <a:r>
              <a:rPr lang="en-US" altLang="en-US" sz="2000" b="0" u="sng"/>
              <a:t> →    NADH             	E’</a:t>
            </a:r>
            <a:r>
              <a:rPr lang="en-US" altLang="en-US" sz="2000" b="0" baseline="-25000"/>
              <a:t>0</a:t>
            </a:r>
            <a:r>
              <a:rPr lang="en-US" altLang="en-US" sz="2000" b="0" u="sng"/>
              <a:t> = - 0.32 V</a:t>
            </a:r>
          </a:p>
          <a:p>
            <a:pPr>
              <a:spcBef>
                <a:spcPct val="50000"/>
              </a:spcBef>
            </a:pPr>
            <a:r>
              <a:rPr lang="en-US" altLang="en-US" sz="2000" b="0"/>
              <a:t> ½ O</a:t>
            </a:r>
            <a:r>
              <a:rPr lang="en-US" altLang="en-US" sz="2000" b="0" baseline="-25000"/>
              <a:t>2</a:t>
            </a:r>
            <a:r>
              <a:rPr lang="en-US" altLang="en-US" sz="2000" b="0"/>
              <a:t>   +   NADH     →    H</a:t>
            </a:r>
            <a:r>
              <a:rPr lang="en-US" altLang="en-US" sz="2000" b="0" baseline="-25000"/>
              <a:t>2</a:t>
            </a:r>
            <a:r>
              <a:rPr lang="en-US" altLang="en-US" sz="2000" b="0"/>
              <a:t>O + NAD</a:t>
            </a:r>
            <a:r>
              <a:rPr lang="en-US" altLang="en-US" sz="2000" b="0" baseline="30000"/>
              <a:t>+</a:t>
            </a:r>
            <a:r>
              <a:rPr lang="en-US" altLang="en-US" sz="2000" b="0"/>
              <a:t>  	E’</a:t>
            </a:r>
            <a:r>
              <a:rPr lang="en-US" altLang="en-US" sz="2000" b="0" baseline="-25000"/>
              <a:t>0</a:t>
            </a:r>
            <a:r>
              <a:rPr lang="en-US" altLang="en-US" sz="2000" b="0"/>
              <a:t> = +1.14 V</a:t>
            </a:r>
            <a:endParaRPr lang="en-US" altLang="en-US" b="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71D0B52-15CC-515B-F9FC-3BC3362CF527}"/>
              </a:ext>
            </a:extLst>
          </p:cNvPr>
          <p:cNvSpPr>
            <a:spLocks noGrp="1"/>
          </p:cNvSpPr>
          <p:nvPr>
            <p:ph type="sldNum" sz="quarter" idx="11"/>
          </p:nvPr>
        </p:nvSpPr>
        <p:spPr/>
        <p:txBody>
          <a:bodyPr/>
          <a:lstStyle/>
          <a:p>
            <a:fld id="{CA345CF1-7021-40EB-8D65-B00ED1FC6C75}" type="slidenum">
              <a:rPr lang="en-US" altLang="en-US"/>
              <a:pPr/>
              <a:t>7</a:t>
            </a:fld>
            <a:endParaRPr lang="en-US" altLang="en-US"/>
          </a:p>
        </p:txBody>
      </p:sp>
      <p:sp>
        <p:nvSpPr>
          <p:cNvPr id="1277954" name="Rectangle 2">
            <a:extLst>
              <a:ext uri="{FF2B5EF4-FFF2-40B4-BE49-F238E27FC236}">
                <a16:creationId xmlns:a16="http://schemas.microsoft.com/office/drawing/2014/main" id="{F8E04396-CC70-376D-A505-334B95ABE12C}"/>
              </a:ext>
            </a:extLst>
          </p:cNvPr>
          <p:cNvSpPr>
            <a:spLocks noGrp="1" noChangeArrowheads="1"/>
          </p:cNvSpPr>
          <p:nvPr>
            <p:ph type="title"/>
          </p:nvPr>
        </p:nvSpPr>
        <p:spPr/>
        <p:txBody>
          <a:bodyPr/>
          <a:lstStyle/>
          <a:p>
            <a:r>
              <a:rPr lang="en-US" altLang="en-US" sz="1600"/>
              <a:t>Oxidative Phosphorylation</a:t>
            </a:r>
          </a:p>
        </p:txBody>
      </p:sp>
      <p:sp>
        <p:nvSpPr>
          <p:cNvPr id="1277955" name="Rectangle 3">
            <a:extLst>
              <a:ext uri="{FF2B5EF4-FFF2-40B4-BE49-F238E27FC236}">
                <a16:creationId xmlns:a16="http://schemas.microsoft.com/office/drawing/2014/main" id="{D1A51C6B-BBEB-9363-DD30-D88D36665176}"/>
              </a:ext>
            </a:extLst>
          </p:cNvPr>
          <p:cNvSpPr>
            <a:spLocks noGrp="1" noChangeArrowheads="1"/>
          </p:cNvSpPr>
          <p:nvPr>
            <p:ph type="body" sz="half" idx="1"/>
          </p:nvPr>
        </p:nvSpPr>
        <p:spPr>
          <a:xfrm>
            <a:off x="152400" y="579438"/>
            <a:ext cx="4648200" cy="5592762"/>
          </a:xfrm>
        </p:spPr>
        <p:txBody>
          <a:bodyPr/>
          <a:lstStyle/>
          <a:p>
            <a:pPr marL="609600" indent="-609600">
              <a:lnSpc>
                <a:spcPct val="90000"/>
              </a:lnSpc>
              <a:buFontTx/>
              <a:buNone/>
            </a:pPr>
            <a:r>
              <a:rPr lang="en-US" altLang="en-US" sz="2800"/>
              <a:t>Rather than occurring in a single step, electrons from NADH pass through groups of carriers, mostly within the mitochondrial inner membrane, eventually reaching oxygen.</a:t>
            </a:r>
          </a:p>
          <a:p>
            <a:pPr marL="609600" indent="-609600">
              <a:lnSpc>
                <a:spcPct val="90000"/>
              </a:lnSpc>
              <a:buFontTx/>
              <a:buNone/>
            </a:pPr>
            <a:r>
              <a:rPr lang="en-US" altLang="en-US" sz="2800"/>
              <a:t>The most interesting of these carriers are three groups of protein complexes often identified as           </a:t>
            </a:r>
            <a:r>
              <a:rPr lang="en-US" altLang="en-US" sz="2800" i="1"/>
              <a:t>“Sites I, II, III, &amp; IV.”</a:t>
            </a:r>
          </a:p>
          <a:p>
            <a:pPr marL="609600" indent="-609600">
              <a:lnSpc>
                <a:spcPct val="90000"/>
              </a:lnSpc>
            </a:pPr>
            <a:endParaRPr lang="en-US" altLang="en-US" sz="2800"/>
          </a:p>
        </p:txBody>
      </p:sp>
      <p:pic>
        <p:nvPicPr>
          <p:cNvPr id="1277956" name="Picture 4">
            <a:extLst>
              <a:ext uri="{FF2B5EF4-FFF2-40B4-BE49-F238E27FC236}">
                <a16:creationId xmlns:a16="http://schemas.microsoft.com/office/drawing/2014/main" id="{8E7F6AC5-DE09-ACF8-C58E-09F8E209F35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638800" y="304800"/>
            <a:ext cx="2403475" cy="632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77958" name="Text Box 6">
            <a:extLst>
              <a:ext uri="{FF2B5EF4-FFF2-40B4-BE49-F238E27FC236}">
                <a16:creationId xmlns:a16="http://schemas.microsoft.com/office/drawing/2014/main" id="{898E6944-D049-C185-0254-57BCE1527A1B}"/>
              </a:ext>
            </a:extLst>
          </p:cNvPr>
          <p:cNvSpPr txBox="1">
            <a:spLocks noChangeArrowheads="1"/>
          </p:cNvSpPr>
          <p:nvPr/>
        </p:nvSpPr>
        <p:spPr bwMode="auto">
          <a:xfrm>
            <a:off x="5257800" y="1066800"/>
            <a:ext cx="60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latin typeface="Times New Roman" panose="02020603050405020304" pitchFamily="18" charset="0"/>
              </a:rPr>
              <a:t>I</a:t>
            </a:r>
          </a:p>
        </p:txBody>
      </p:sp>
      <p:sp>
        <p:nvSpPr>
          <p:cNvPr id="1277959" name="Text Box 7">
            <a:extLst>
              <a:ext uri="{FF2B5EF4-FFF2-40B4-BE49-F238E27FC236}">
                <a16:creationId xmlns:a16="http://schemas.microsoft.com/office/drawing/2014/main" id="{EEA3EB62-76D4-9454-E1B3-30A1CEB104BB}"/>
              </a:ext>
            </a:extLst>
          </p:cNvPr>
          <p:cNvSpPr txBox="1">
            <a:spLocks noChangeArrowheads="1"/>
          </p:cNvSpPr>
          <p:nvPr/>
        </p:nvSpPr>
        <p:spPr bwMode="auto">
          <a:xfrm>
            <a:off x="7937500" y="2197100"/>
            <a:ext cx="60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latin typeface="Times New Roman" panose="02020603050405020304" pitchFamily="18" charset="0"/>
              </a:rPr>
              <a:t>II</a:t>
            </a:r>
          </a:p>
        </p:txBody>
      </p:sp>
      <p:sp>
        <p:nvSpPr>
          <p:cNvPr id="1277960" name="Text Box 8">
            <a:extLst>
              <a:ext uri="{FF2B5EF4-FFF2-40B4-BE49-F238E27FC236}">
                <a16:creationId xmlns:a16="http://schemas.microsoft.com/office/drawing/2014/main" id="{CC51CDB2-0010-F755-00AF-532F3036528D}"/>
              </a:ext>
            </a:extLst>
          </p:cNvPr>
          <p:cNvSpPr txBox="1">
            <a:spLocks noChangeArrowheads="1"/>
          </p:cNvSpPr>
          <p:nvPr/>
        </p:nvSpPr>
        <p:spPr bwMode="auto">
          <a:xfrm>
            <a:off x="4953000" y="3124200"/>
            <a:ext cx="838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latin typeface="Times New Roman" panose="02020603050405020304" pitchFamily="18" charset="0"/>
              </a:rPr>
              <a:t>III</a:t>
            </a:r>
          </a:p>
        </p:txBody>
      </p:sp>
      <p:sp>
        <p:nvSpPr>
          <p:cNvPr id="1277961" name="Text Box 9">
            <a:extLst>
              <a:ext uri="{FF2B5EF4-FFF2-40B4-BE49-F238E27FC236}">
                <a16:creationId xmlns:a16="http://schemas.microsoft.com/office/drawing/2014/main" id="{272E603E-2C10-E08D-685D-4A60E6C204AC}"/>
              </a:ext>
            </a:extLst>
          </p:cNvPr>
          <p:cNvSpPr txBox="1">
            <a:spLocks noChangeArrowheads="1"/>
          </p:cNvSpPr>
          <p:nvPr/>
        </p:nvSpPr>
        <p:spPr bwMode="auto">
          <a:xfrm>
            <a:off x="5029200" y="5118100"/>
            <a:ext cx="838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latin typeface="Times New Roman" panose="02020603050405020304" pitchFamily="18" charset="0"/>
              </a:rPr>
              <a:t>IV</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9464229-131F-3AF4-C3E1-7166E393F0CB}"/>
              </a:ext>
            </a:extLst>
          </p:cNvPr>
          <p:cNvSpPr>
            <a:spLocks noGrp="1"/>
          </p:cNvSpPr>
          <p:nvPr>
            <p:ph type="sldNum" sz="quarter" idx="11"/>
          </p:nvPr>
        </p:nvSpPr>
        <p:spPr/>
        <p:txBody>
          <a:bodyPr/>
          <a:lstStyle/>
          <a:p>
            <a:fld id="{C10E981F-C9E7-410E-8F7A-BB4D3DC60681}" type="slidenum">
              <a:rPr lang="en-US" altLang="en-US"/>
              <a:pPr/>
              <a:t>8</a:t>
            </a:fld>
            <a:endParaRPr lang="en-US" altLang="en-US"/>
          </a:p>
        </p:txBody>
      </p:sp>
      <p:sp>
        <p:nvSpPr>
          <p:cNvPr id="1278978" name="Rectangle 2">
            <a:extLst>
              <a:ext uri="{FF2B5EF4-FFF2-40B4-BE49-F238E27FC236}">
                <a16:creationId xmlns:a16="http://schemas.microsoft.com/office/drawing/2014/main" id="{8AADE9B2-3794-E6E9-6174-52D09F5F1E27}"/>
              </a:ext>
            </a:extLst>
          </p:cNvPr>
          <p:cNvSpPr>
            <a:spLocks noGrp="1" noChangeArrowheads="1"/>
          </p:cNvSpPr>
          <p:nvPr>
            <p:ph type="title"/>
          </p:nvPr>
        </p:nvSpPr>
        <p:spPr/>
        <p:txBody>
          <a:bodyPr/>
          <a:lstStyle/>
          <a:p>
            <a:r>
              <a:rPr lang="en-US" altLang="en-US" sz="1600"/>
              <a:t>Oxidative Phosphorylation</a:t>
            </a:r>
          </a:p>
        </p:txBody>
      </p:sp>
      <p:sp>
        <p:nvSpPr>
          <p:cNvPr id="1278979" name="Rectangle 3">
            <a:extLst>
              <a:ext uri="{FF2B5EF4-FFF2-40B4-BE49-F238E27FC236}">
                <a16:creationId xmlns:a16="http://schemas.microsoft.com/office/drawing/2014/main" id="{A3FBCCCA-10C9-4D14-4BB9-926EB15205E4}"/>
              </a:ext>
            </a:extLst>
          </p:cNvPr>
          <p:cNvSpPr>
            <a:spLocks noGrp="1" noChangeArrowheads="1"/>
          </p:cNvSpPr>
          <p:nvPr>
            <p:ph type="body" sz="half" idx="1"/>
          </p:nvPr>
        </p:nvSpPr>
        <p:spPr>
          <a:xfrm>
            <a:off x="457200" y="533400"/>
            <a:ext cx="8458200" cy="5592763"/>
          </a:xfrm>
        </p:spPr>
        <p:txBody>
          <a:bodyPr/>
          <a:lstStyle/>
          <a:p>
            <a:pPr marL="609600" indent="-609600">
              <a:buFontTx/>
              <a:buNone/>
            </a:pPr>
            <a:r>
              <a:rPr lang="en-US" altLang="en-US"/>
              <a:t>Sites I, II, III, and IV each contain numerous protein subunits:</a:t>
            </a:r>
            <a:r>
              <a:rPr lang="en-US" altLang="en-US" sz="2800"/>
              <a:t> </a:t>
            </a:r>
          </a:p>
        </p:txBody>
      </p:sp>
      <p:pic>
        <p:nvPicPr>
          <p:cNvPr id="1278980" name="Picture 4">
            <a:extLst>
              <a:ext uri="{FF2B5EF4-FFF2-40B4-BE49-F238E27FC236}">
                <a16:creationId xmlns:a16="http://schemas.microsoft.com/office/drawing/2014/main" id="{8F64307F-C1CE-4D2F-7B90-904312BDB3F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5800" y="1752600"/>
            <a:ext cx="8153400"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78982" name="Text Box 6">
            <a:extLst>
              <a:ext uri="{FF2B5EF4-FFF2-40B4-BE49-F238E27FC236}">
                <a16:creationId xmlns:a16="http://schemas.microsoft.com/office/drawing/2014/main" id="{F2623ADA-9746-74C3-FB0C-F4B3F37C1A9F}"/>
              </a:ext>
            </a:extLst>
          </p:cNvPr>
          <p:cNvSpPr txBox="1">
            <a:spLocks noChangeArrowheads="1"/>
          </p:cNvSpPr>
          <p:nvPr/>
        </p:nvSpPr>
        <p:spPr bwMode="auto">
          <a:xfrm>
            <a:off x="457200" y="3352800"/>
            <a:ext cx="5334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Times New Roman" panose="02020603050405020304" pitchFamily="18" charset="0"/>
              </a:rPr>
              <a:t>  I</a:t>
            </a:r>
          </a:p>
          <a:p>
            <a:pPr>
              <a:spcBef>
                <a:spcPct val="50000"/>
              </a:spcBef>
            </a:pPr>
            <a:r>
              <a:rPr lang="en-US" altLang="en-US">
                <a:latin typeface="Times New Roman" panose="02020603050405020304" pitchFamily="18" charset="0"/>
              </a:rPr>
              <a:t> II</a:t>
            </a:r>
          </a:p>
          <a:p>
            <a:pPr>
              <a:spcBef>
                <a:spcPct val="50000"/>
              </a:spcBef>
            </a:pPr>
            <a:r>
              <a:rPr lang="en-US" altLang="en-US">
                <a:latin typeface="Times New Roman" panose="02020603050405020304" pitchFamily="18" charset="0"/>
              </a:rPr>
              <a:t>III</a:t>
            </a:r>
          </a:p>
          <a:p>
            <a:pPr>
              <a:spcBef>
                <a:spcPct val="50000"/>
              </a:spcBef>
            </a:pPr>
            <a:endParaRPr lang="en-US" altLang="en-US">
              <a:latin typeface="Times New Roman" panose="02020603050405020304" pitchFamily="18" charset="0"/>
            </a:endParaRPr>
          </a:p>
          <a:p>
            <a:pPr>
              <a:spcBef>
                <a:spcPct val="50000"/>
              </a:spcBef>
            </a:pPr>
            <a:r>
              <a:rPr lang="en-US" altLang="en-US">
                <a:latin typeface="Times New Roman" panose="02020603050405020304" pitchFamily="18" charset="0"/>
              </a:rPr>
              <a:t>IV</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CA270CD5-5B2C-C8CE-D8BB-04A38BACB3BB}"/>
              </a:ext>
            </a:extLst>
          </p:cNvPr>
          <p:cNvSpPr>
            <a:spLocks noGrp="1"/>
          </p:cNvSpPr>
          <p:nvPr>
            <p:ph type="sldNum" sz="quarter" idx="11"/>
          </p:nvPr>
        </p:nvSpPr>
        <p:spPr/>
        <p:txBody>
          <a:bodyPr/>
          <a:lstStyle/>
          <a:p>
            <a:fld id="{FA813551-72E0-45D5-8E29-D4FAED9BE91B}" type="slidenum">
              <a:rPr lang="en-US" altLang="en-US"/>
              <a:pPr/>
              <a:t>9</a:t>
            </a:fld>
            <a:endParaRPr lang="en-US" altLang="en-US"/>
          </a:p>
        </p:txBody>
      </p:sp>
      <p:sp>
        <p:nvSpPr>
          <p:cNvPr id="1280002" name="Rectangle 2">
            <a:extLst>
              <a:ext uri="{FF2B5EF4-FFF2-40B4-BE49-F238E27FC236}">
                <a16:creationId xmlns:a16="http://schemas.microsoft.com/office/drawing/2014/main" id="{99EB0204-0BE9-45B4-BF3B-5E49606CEE7D}"/>
              </a:ext>
            </a:extLst>
          </p:cNvPr>
          <p:cNvSpPr>
            <a:spLocks noGrp="1" noChangeArrowheads="1"/>
          </p:cNvSpPr>
          <p:nvPr>
            <p:ph type="title"/>
          </p:nvPr>
        </p:nvSpPr>
        <p:spPr/>
        <p:txBody>
          <a:bodyPr/>
          <a:lstStyle/>
          <a:p>
            <a:r>
              <a:rPr lang="en-US" altLang="en-US" sz="1600"/>
              <a:t>Oxidative Phosphorylation</a:t>
            </a:r>
          </a:p>
        </p:txBody>
      </p:sp>
      <p:sp>
        <p:nvSpPr>
          <p:cNvPr id="1280003" name="Rectangle 3">
            <a:extLst>
              <a:ext uri="{FF2B5EF4-FFF2-40B4-BE49-F238E27FC236}">
                <a16:creationId xmlns:a16="http://schemas.microsoft.com/office/drawing/2014/main" id="{8863A018-1C13-BB10-1ABF-060527033665}"/>
              </a:ext>
            </a:extLst>
          </p:cNvPr>
          <p:cNvSpPr>
            <a:spLocks noGrp="1" noChangeArrowheads="1"/>
          </p:cNvSpPr>
          <p:nvPr>
            <p:ph type="body" sz="half" idx="1"/>
          </p:nvPr>
        </p:nvSpPr>
        <p:spPr>
          <a:xfrm>
            <a:off x="228600" y="533400"/>
            <a:ext cx="5943600" cy="5592763"/>
          </a:xfrm>
        </p:spPr>
        <p:txBody>
          <a:bodyPr/>
          <a:lstStyle/>
          <a:p>
            <a:pPr marL="609600" indent="-609600">
              <a:buFontTx/>
              <a:buNone/>
            </a:pPr>
            <a:r>
              <a:rPr lang="en-US" altLang="en-US" sz="2000"/>
              <a:t>Electrons from NADH pass through Site I:</a:t>
            </a:r>
          </a:p>
          <a:p>
            <a:pPr marL="609600" indent="-609600">
              <a:buFontTx/>
              <a:buNone/>
            </a:pPr>
            <a:r>
              <a:rPr lang="en-US" altLang="en-US" sz="2000"/>
              <a:t>During their transit, electrons pass through a flavin [isoalloxazine] ring and iron-sulfur clusters.</a:t>
            </a:r>
          </a:p>
          <a:p>
            <a:pPr marL="609600" indent="-609600">
              <a:buFontTx/>
              <a:buNone/>
            </a:pPr>
            <a:r>
              <a:rPr lang="en-US" altLang="en-US" sz="2000"/>
              <a:t>The reduction and subsequent oxidation of the isoalloxazine requires two hydrogen atoms.  Due to the unique structure of the NADH-Q oxidoreductase complex, hydrogens are drawn from the matrix during reduction and then ejected into the intermembrance space during oxidation.</a:t>
            </a:r>
            <a:r>
              <a:rPr lang="en-US" altLang="en-US" sz="2400"/>
              <a:t>  </a:t>
            </a:r>
            <a:r>
              <a:rPr lang="en-US" altLang="en-US" sz="2800"/>
              <a:t>  </a:t>
            </a:r>
          </a:p>
        </p:txBody>
      </p:sp>
      <p:pic>
        <p:nvPicPr>
          <p:cNvPr id="1280004" name="Picture 4">
            <a:extLst>
              <a:ext uri="{FF2B5EF4-FFF2-40B4-BE49-F238E27FC236}">
                <a16:creationId xmlns:a16="http://schemas.microsoft.com/office/drawing/2014/main" id="{1D4C817F-3D43-63C9-7D6D-B544BFCFB2DB}"/>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248400" y="82550"/>
            <a:ext cx="2590800" cy="224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80006" name="Picture 6">
            <a:extLst>
              <a:ext uri="{FF2B5EF4-FFF2-40B4-BE49-F238E27FC236}">
                <a16:creationId xmlns:a16="http://schemas.microsoft.com/office/drawing/2014/main" id="{B8F85EEE-0634-67DD-0027-20963FD9E9D0}"/>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477000" y="2438400"/>
            <a:ext cx="2133600" cy="1414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80008" name="Picture 8">
            <a:extLst>
              <a:ext uri="{FF2B5EF4-FFF2-40B4-BE49-F238E27FC236}">
                <a16:creationId xmlns:a16="http://schemas.microsoft.com/office/drawing/2014/main" id="{0580D7D2-6484-B8CB-3B1A-2DBFC6B4D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962400"/>
            <a:ext cx="2354263" cy="2592388"/>
          </a:xfrm>
          <a:prstGeom prst="rect">
            <a:avLst/>
          </a:prstGeom>
          <a:noFill/>
          <a:extLst>
            <a:ext uri="{909E8E84-426E-40DD-AFC4-6F175D3DCCD1}">
              <a14:hiddenFill xmlns:a14="http://schemas.microsoft.com/office/drawing/2010/main">
                <a:solidFill>
                  <a:srgbClr val="FFFFFF"/>
                </a:solidFill>
              </a14:hiddenFill>
            </a:ext>
          </a:extLst>
        </p:spPr>
      </p:pic>
      <p:sp>
        <p:nvSpPr>
          <p:cNvPr id="1280011" name="Text Box 11">
            <a:extLst>
              <a:ext uri="{FF2B5EF4-FFF2-40B4-BE49-F238E27FC236}">
                <a16:creationId xmlns:a16="http://schemas.microsoft.com/office/drawing/2014/main" id="{6F75F997-9136-815E-2FF8-AED46B904614}"/>
              </a:ext>
            </a:extLst>
          </p:cNvPr>
          <p:cNvSpPr txBox="1">
            <a:spLocks noChangeArrowheads="1"/>
          </p:cNvSpPr>
          <p:nvPr/>
        </p:nvSpPr>
        <p:spPr bwMode="auto">
          <a:xfrm>
            <a:off x="381000" y="4038600"/>
            <a:ext cx="5791200" cy="37623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i="1"/>
              <a:t>Matrix:</a:t>
            </a:r>
            <a:r>
              <a:rPr lang="en-US" altLang="en-US" b="0"/>
              <a:t>                         </a:t>
            </a:r>
            <a:r>
              <a:rPr lang="en-US" altLang="en-US" b="0">
                <a:solidFill>
                  <a:srgbClr val="CC0066"/>
                </a:solidFill>
              </a:rPr>
              <a:t>H</a:t>
            </a:r>
            <a:r>
              <a:rPr lang="en-US" altLang="en-US" b="0" baseline="30000">
                <a:solidFill>
                  <a:srgbClr val="CC0066"/>
                </a:solidFill>
              </a:rPr>
              <a:t>+</a:t>
            </a:r>
            <a:r>
              <a:rPr lang="en-US" altLang="en-US" b="0">
                <a:solidFill>
                  <a:srgbClr val="CC0066"/>
                </a:solidFill>
              </a:rPr>
              <a:t>       H</a:t>
            </a:r>
            <a:r>
              <a:rPr lang="en-US" altLang="en-US" b="0" baseline="30000">
                <a:solidFill>
                  <a:srgbClr val="CC0066"/>
                </a:solidFill>
              </a:rPr>
              <a:t>+</a:t>
            </a:r>
          </a:p>
        </p:txBody>
      </p:sp>
      <p:sp>
        <p:nvSpPr>
          <p:cNvPr id="1280012" name="Text Box 12">
            <a:extLst>
              <a:ext uri="{FF2B5EF4-FFF2-40B4-BE49-F238E27FC236}">
                <a16:creationId xmlns:a16="http://schemas.microsoft.com/office/drawing/2014/main" id="{FE353465-EFF1-2E8D-3E5A-30F0175DA9C4}"/>
              </a:ext>
            </a:extLst>
          </p:cNvPr>
          <p:cNvSpPr txBox="1">
            <a:spLocks noChangeArrowheads="1"/>
          </p:cNvSpPr>
          <p:nvPr/>
        </p:nvSpPr>
        <p:spPr bwMode="auto">
          <a:xfrm>
            <a:off x="381000" y="6172200"/>
            <a:ext cx="5791200" cy="37623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i="1"/>
              <a:t>Intermembrane Space:</a:t>
            </a:r>
            <a:r>
              <a:rPr lang="en-US" altLang="en-US" b="0"/>
              <a:t>   </a:t>
            </a:r>
            <a:r>
              <a:rPr lang="en-US" altLang="en-US" b="0">
                <a:solidFill>
                  <a:srgbClr val="CC0066"/>
                </a:solidFill>
              </a:rPr>
              <a:t>H</a:t>
            </a:r>
            <a:r>
              <a:rPr lang="en-US" altLang="en-US" b="0" baseline="30000">
                <a:solidFill>
                  <a:srgbClr val="CC0066"/>
                </a:solidFill>
              </a:rPr>
              <a:t>+</a:t>
            </a:r>
            <a:r>
              <a:rPr lang="en-US" altLang="en-US" b="0">
                <a:solidFill>
                  <a:srgbClr val="CC0066"/>
                </a:solidFill>
              </a:rPr>
              <a:t>       H</a:t>
            </a:r>
            <a:r>
              <a:rPr lang="en-US" altLang="en-US" b="0" baseline="30000">
                <a:solidFill>
                  <a:srgbClr val="CC0066"/>
                </a:solidFill>
              </a:rPr>
              <a:t>+</a:t>
            </a:r>
          </a:p>
        </p:txBody>
      </p:sp>
      <p:sp>
        <p:nvSpPr>
          <p:cNvPr id="1280013" name="Line 13">
            <a:extLst>
              <a:ext uri="{FF2B5EF4-FFF2-40B4-BE49-F238E27FC236}">
                <a16:creationId xmlns:a16="http://schemas.microsoft.com/office/drawing/2014/main" id="{937CDA80-1570-826B-14D0-05A5A2DA8A62}"/>
              </a:ext>
            </a:extLst>
          </p:cNvPr>
          <p:cNvSpPr>
            <a:spLocks noChangeShapeType="1"/>
          </p:cNvSpPr>
          <p:nvPr/>
        </p:nvSpPr>
        <p:spPr bwMode="auto">
          <a:xfrm>
            <a:off x="2819400" y="4343400"/>
            <a:ext cx="0" cy="381000"/>
          </a:xfrm>
          <a:prstGeom prst="line">
            <a:avLst/>
          </a:prstGeom>
          <a:noFill/>
          <a:ln w="952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14" name="Line 14">
            <a:extLst>
              <a:ext uri="{FF2B5EF4-FFF2-40B4-BE49-F238E27FC236}">
                <a16:creationId xmlns:a16="http://schemas.microsoft.com/office/drawing/2014/main" id="{272AC949-5E00-FA95-8FD9-8DE2E7F093E8}"/>
              </a:ext>
            </a:extLst>
          </p:cNvPr>
          <p:cNvSpPr>
            <a:spLocks noChangeShapeType="1"/>
          </p:cNvSpPr>
          <p:nvPr/>
        </p:nvSpPr>
        <p:spPr bwMode="auto">
          <a:xfrm>
            <a:off x="3505200" y="4343400"/>
            <a:ext cx="0" cy="381000"/>
          </a:xfrm>
          <a:prstGeom prst="line">
            <a:avLst/>
          </a:prstGeom>
          <a:noFill/>
          <a:ln w="952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280015" name="Object 15">
            <a:extLst>
              <a:ext uri="{FF2B5EF4-FFF2-40B4-BE49-F238E27FC236}">
                <a16:creationId xmlns:a16="http://schemas.microsoft.com/office/drawing/2014/main" id="{EDE6E7D9-0006-C405-C38C-1C114095E607}"/>
              </a:ext>
            </a:extLst>
          </p:cNvPr>
          <p:cNvGraphicFramePr>
            <a:graphicFrameLocks noChangeAspect="1"/>
          </p:cNvGraphicFramePr>
          <p:nvPr/>
        </p:nvGraphicFramePr>
        <p:xfrm>
          <a:off x="381000" y="4495800"/>
          <a:ext cx="5772150" cy="1573213"/>
        </p:xfrm>
        <a:graphic>
          <a:graphicData uri="http://schemas.openxmlformats.org/presentationml/2006/ole">
            <mc:AlternateContent xmlns:mc="http://schemas.openxmlformats.org/markup-compatibility/2006">
              <mc:Choice xmlns:v="urn:schemas-microsoft-com:vml" Requires="v">
                <p:oleObj name="Bitmap Image" r:id="rId5" imgW="6152381" imgH="1676634" progId="Paint.Picture">
                  <p:embed/>
                </p:oleObj>
              </mc:Choice>
              <mc:Fallback>
                <p:oleObj name="Bitmap Image" r:id="rId5" imgW="6152381" imgH="1676634" progId="Paint.Picture">
                  <p:embed/>
                  <p:pic>
                    <p:nvPicPr>
                      <p:cNvPr id="0"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495800"/>
                        <a:ext cx="577215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80016" name="Line 16">
            <a:extLst>
              <a:ext uri="{FF2B5EF4-FFF2-40B4-BE49-F238E27FC236}">
                <a16:creationId xmlns:a16="http://schemas.microsoft.com/office/drawing/2014/main" id="{4709BDA7-2C0C-A330-DB92-B9486839C5E9}"/>
              </a:ext>
            </a:extLst>
          </p:cNvPr>
          <p:cNvSpPr>
            <a:spLocks noChangeShapeType="1"/>
          </p:cNvSpPr>
          <p:nvPr/>
        </p:nvSpPr>
        <p:spPr bwMode="auto">
          <a:xfrm>
            <a:off x="2819400" y="4343400"/>
            <a:ext cx="0" cy="381000"/>
          </a:xfrm>
          <a:prstGeom prst="line">
            <a:avLst/>
          </a:prstGeom>
          <a:noFill/>
          <a:ln w="952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17" name="Line 17">
            <a:extLst>
              <a:ext uri="{FF2B5EF4-FFF2-40B4-BE49-F238E27FC236}">
                <a16:creationId xmlns:a16="http://schemas.microsoft.com/office/drawing/2014/main" id="{4C5B2E0B-0E22-A75E-861E-C1D467685D61}"/>
              </a:ext>
            </a:extLst>
          </p:cNvPr>
          <p:cNvSpPr>
            <a:spLocks noChangeShapeType="1"/>
          </p:cNvSpPr>
          <p:nvPr/>
        </p:nvSpPr>
        <p:spPr bwMode="auto">
          <a:xfrm>
            <a:off x="3505200" y="4343400"/>
            <a:ext cx="0" cy="381000"/>
          </a:xfrm>
          <a:prstGeom prst="line">
            <a:avLst/>
          </a:prstGeom>
          <a:noFill/>
          <a:ln w="952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18" name="Line 18">
            <a:extLst>
              <a:ext uri="{FF2B5EF4-FFF2-40B4-BE49-F238E27FC236}">
                <a16:creationId xmlns:a16="http://schemas.microsoft.com/office/drawing/2014/main" id="{E63D936B-8290-EBBD-C52D-1DC8B498E155}"/>
              </a:ext>
            </a:extLst>
          </p:cNvPr>
          <p:cNvSpPr>
            <a:spLocks noChangeShapeType="1"/>
          </p:cNvSpPr>
          <p:nvPr/>
        </p:nvSpPr>
        <p:spPr bwMode="auto">
          <a:xfrm>
            <a:off x="2895600" y="5638800"/>
            <a:ext cx="0" cy="609600"/>
          </a:xfrm>
          <a:prstGeom prst="line">
            <a:avLst/>
          </a:prstGeom>
          <a:noFill/>
          <a:ln w="952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19" name="Line 19">
            <a:extLst>
              <a:ext uri="{FF2B5EF4-FFF2-40B4-BE49-F238E27FC236}">
                <a16:creationId xmlns:a16="http://schemas.microsoft.com/office/drawing/2014/main" id="{DB1DB728-BBAC-F407-F103-5E50C29EAAFC}"/>
              </a:ext>
            </a:extLst>
          </p:cNvPr>
          <p:cNvSpPr>
            <a:spLocks noChangeShapeType="1"/>
          </p:cNvSpPr>
          <p:nvPr/>
        </p:nvSpPr>
        <p:spPr bwMode="auto">
          <a:xfrm>
            <a:off x="3594100" y="5626100"/>
            <a:ext cx="0" cy="609600"/>
          </a:xfrm>
          <a:prstGeom prst="line">
            <a:avLst/>
          </a:prstGeom>
          <a:noFill/>
          <a:ln w="952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9144</TotalTime>
  <Words>2922</Words>
  <Application>Microsoft Office PowerPoint</Application>
  <PresentationFormat>On-screen Show (4:3)</PresentationFormat>
  <Paragraphs>349</Paragraphs>
  <Slides>51</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7" baseType="lpstr">
      <vt:lpstr>Aptos</vt:lpstr>
      <vt:lpstr>Arial</vt:lpstr>
      <vt:lpstr>Google Sans</vt:lpstr>
      <vt:lpstr>Times New Roman</vt:lpstr>
      <vt:lpstr>Default Design</vt:lpstr>
      <vt:lpstr>Bitmap Image</vt:lpstr>
      <vt:lpstr>PowerPoint Presentation</vt:lpstr>
      <vt:lpstr>Oxidative Phosphorylation</vt:lpstr>
      <vt:lpstr>Oxidative Phosphorylation</vt:lpstr>
      <vt:lpstr>Oxidative Phosphorylation</vt:lpstr>
      <vt:lpstr>Oxidative Phosphorylation</vt:lpstr>
      <vt:lpstr>Oxidative Phosphorylation</vt:lpstr>
      <vt:lpstr>Oxidative Phosphorylation</vt:lpstr>
      <vt:lpstr>Oxidative Phosphorylation</vt:lpstr>
      <vt:lpstr>Oxidative Phosphorylation</vt:lpstr>
      <vt:lpstr>Oxidative Phosphorylation</vt:lpstr>
      <vt:lpstr>Oxidative Phosphorylation</vt:lpstr>
      <vt:lpstr>Oxidative Phosphorylation</vt:lpstr>
      <vt:lpstr>PowerPoint Presentation</vt:lpstr>
      <vt:lpstr>Oxidative Phosphorylation</vt:lpstr>
      <vt:lpstr>Oxidative Phosphorylation</vt:lpstr>
      <vt:lpstr>Oxidative Phosphorylation</vt:lpstr>
      <vt:lpstr>Oxidative Phosphorylation</vt:lpstr>
      <vt:lpstr>Oxidative Phosphorylation – Electron Carrier Postioning in Chain</vt:lpstr>
      <vt:lpstr>Oxidative Phosphorylation – Electron Carrier Postioning in Chain</vt:lpstr>
      <vt:lpstr>PowerPoint Presentation</vt:lpstr>
      <vt:lpstr>Oxidative Phosphorylation</vt:lpstr>
      <vt:lpstr>Oxidative Phosphorylation</vt:lpstr>
      <vt:lpstr>Oxidative Phosphorylation</vt:lpstr>
      <vt:lpstr>Oxidative Phosphorylation</vt:lpstr>
      <vt:lpstr>Oxidative Phosphorylation</vt:lpstr>
      <vt:lpstr>Oxidative Phosphorylation</vt:lpstr>
      <vt:lpstr>Oxidative Phosphorylation</vt:lpstr>
      <vt:lpstr>Proton Motive Force &amp; ATP Synthesis</vt:lpstr>
      <vt:lpstr>Oxidative Phosphorylation – Proton Flow</vt:lpstr>
      <vt:lpstr>Oxidative Phosphorylation – Proton Flow</vt:lpstr>
      <vt:lpstr>PowerPoint Presentation</vt:lpstr>
      <vt:lpstr>ATP synthesis</vt:lpstr>
      <vt:lpstr>Structure of the ATP Synthase Complex </vt:lpstr>
      <vt:lpstr>ATP Synthase Structure &amp; Function</vt:lpstr>
      <vt:lpstr>ATP Synthase Structure &amp; Function</vt:lpstr>
      <vt:lpstr>ATP Synthase Structure &amp; Function</vt:lpstr>
      <vt:lpstr>Source:   https://www.youtube.com/shorts/QeHCAFKaWM8                </vt:lpstr>
      <vt:lpstr>ATP Synthase Structure &amp; Function</vt:lpstr>
      <vt:lpstr>ATP synthesis</vt:lpstr>
      <vt:lpstr>ATP synthesis – byer’s “Binding-change Model”</vt:lpstr>
      <vt:lpstr>4:58 ATP Synthetase in Action Video:  https://www.youtube.com/watch?v=kXpzp4RDGJI </vt:lpstr>
      <vt:lpstr>ATP synthesis</vt:lpstr>
      <vt:lpstr>ATP synthesis</vt:lpstr>
      <vt:lpstr>ATP synthesis</vt:lpstr>
      <vt:lpstr>ATP synthesis</vt:lpstr>
      <vt:lpstr>ATP Accounting</vt:lpstr>
      <vt:lpstr>ATP Uncoupling</vt:lpstr>
      <vt:lpstr>ATP Uncoupling</vt:lpstr>
      <vt:lpstr>ATP Uncoupling</vt:lpstr>
      <vt:lpstr>ATP Uncoupling</vt:lpstr>
      <vt:lpstr>PowerPoint Presentation</vt:lpstr>
    </vt:vector>
  </TitlesOfParts>
  <Company>Weber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3070 Lecture - Vitamins</dc:title>
  <dc:creator>ewalker</dc:creator>
  <cp:lastModifiedBy>Owner</cp:lastModifiedBy>
  <cp:revision>639</cp:revision>
  <dcterms:created xsi:type="dcterms:W3CDTF">2004-08-30T17:27:51Z</dcterms:created>
  <dcterms:modified xsi:type="dcterms:W3CDTF">2026-03-03T22:39:05Z</dcterms:modified>
</cp:coreProperties>
</file>