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98"/>
  </p:notesMasterIdLst>
  <p:handoutMasterIdLst>
    <p:handoutMasterId r:id="rId99"/>
  </p:handoutMasterIdLst>
  <p:sldIdLst>
    <p:sldId id="257" r:id="rId2"/>
    <p:sldId id="311" r:id="rId3"/>
    <p:sldId id="369" r:id="rId4"/>
    <p:sldId id="425" r:id="rId5"/>
    <p:sldId id="367" r:id="rId6"/>
    <p:sldId id="344" r:id="rId7"/>
    <p:sldId id="362" r:id="rId8"/>
    <p:sldId id="370" r:id="rId9"/>
    <p:sldId id="371" r:id="rId10"/>
    <p:sldId id="361" r:id="rId11"/>
    <p:sldId id="360" r:id="rId12"/>
    <p:sldId id="368" r:id="rId13"/>
    <p:sldId id="346" r:id="rId14"/>
    <p:sldId id="364" r:id="rId15"/>
    <p:sldId id="365" r:id="rId16"/>
    <p:sldId id="366" r:id="rId17"/>
    <p:sldId id="375" r:id="rId18"/>
    <p:sldId id="372" r:id="rId19"/>
    <p:sldId id="426" r:id="rId20"/>
    <p:sldId id="427" r:id="rId21"/>
    <p:sldId id="428" r:id="rId22"/>
    <p:sldId id="422" r:id="rId23"/>
    <p:sldId id="347" r:id="rId24"/>
    <p:sldId id="350" r:id="rId25"/>
    <p:sldId id="351" r:id="rId26"/>
    <p:sldId id="374" r:id="rId27"/>
    <p:sldId id="376" r:id="rId28"/>
    <p:sldId id="377" r:id="rId29"/>
    <p:sldId id="378" r:id="rId30"/>
    <p:sldId id="379" r:id="rId31"/>
    <p:sldId id="348" r:id="rId32"/>
    <p:sldId id="349" r:id="rId33"/>
    <p:sldId id="380" r:id="rId34"/>
    <p:sldId id="352" r:id="rId35"/>
    <p:sldId id="353" r:id="rId36"/>
    <p:sldId id="354" r:id="rId37"/>
    <p:sldId id="355" r:id="rId38"/>
    <p:sldId id="356" r:id="rId39"/>
    <p:sldId id="357" r:id="rId40"/>
    <p:sldId id="358" r:id="rId41"/>
    <p:sldId id="359" r:id="rId42"/>
    <p:sldId id="424" r:id="rId43"/>
    <p:sldId id="429" r:id="rId44"/>
    <p:sldId id="430" r:id="rId45"/>
    <p:sldId id="431" r:id="rId46"/>
    <p:sldId id="432" r:id="rId47"/>
    <p:sldId id="381" r:id="rId48"/>
    <p:sldId id="382" r:id="rId49"/>
    <p:sldId id="383" r:id="rId50"/>
    <p:sldId id="384" r:id="rId51"/>
    <p:sldId id="385" r:id="rId52"/>
    <p:sldId id="386" r:id="rId53"/>
    <p:sldId id="433" r:id="rId54"/>
    <p:sldId id="392" r:id="rId55"/>
    <p:sldId id="388" r:id="rId56"/>
    <p:sldId id="387" r:id="rId57"/>
    <p:sldId id="389" r:id="rId58"/>
    <p:sldId id="390" r:id="rId59"/>
    <p:sldId id="391" r:id="rId60"/>
    <p:sldId id="393" r:id="rId61"/>
    <p:sldId id="404" r:id="rId62"/>
    <p:sldId id="435" r:id="rId63"/>
    <p:sldId id="436" r:id="rId64"/>
    <p:sldId id="405" r:id="rId65"/>
    <p:sldId id="394" r:id="rId66"/>
    <p:sldId id="434" r:id="rId67"/>
    <p:sldId id="395" r:id="rId68"/>
    <p:sldId id="396" r:id="rId69"/>
    <p:sldId id="397" r:id="rId70"/>
    <p:sldId id="398" r:id="rId71"/>
    <p:sldId id="437" r:id="rId72"/>
    <p:sldId id="406" r:id="rId73"/>
    <p:sldId id="407" r:id="rId74"/>
    <p:sldId id="408" r:id="rId75"/>
    <p:sldId id="409" r:id="rId76"/>
    <p:sldId id="410" r:id="rId77"/>
    <p:sldId id="411" r:id="rId78"/>
    <p:sldId id="420" r:id="rId79"/>
    <p:sldId id="412" r:id="rId80"/>
    <p:sldId id="413" r:id="rId81"/>
    <p:sldId id="414" r:id="rId82"/>
    <p:sldId id="416" r:id="rId83"/>
    <p:sldId id="415" r:id="rId84"/>
    <p:sldId id="399" r:id="rId85"/>
    <p:sldId id="400" r:id="rId86"/>
    <p:sldId id="401" r:id="rId87"/>
    <p:sldId id="402" r:id="rId88"/>
    <p:sldId id="403" r:id="rId89"/>
    <p:sldId id="417" r:id="rId90"/>
    <p:sldId id="421" r:id="rId91"/>
    <p:sldId id="418" r:id="rId92"/>
    <p:sldId id="419" r:id="rId93"/>
    <p:sldId id="438" r:id="rId94"/>
    <p:sldId id="439" r:id="rId95"/>
    <p:sldId id="440" r:id="rId96"/>
    <p:sldId id="310" r:id="rId97"/>
  </p:sldIdLst>
  <p:sldSz cx="9144000" cy="6858000" type="screen4x3"/>
  <p:notesSz cx="6858000" cy="92964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D9D9"/>
    <a:srgbClr val="00F600"/>
    <a:srgbClr val="FFB3B3"/>
    <a:srgbClr val="FF0000"/>
    <a:srgbClr val="0066CC"/>
    <a:srgbClr val="FF3399"/>
    <a:srgbClr val="FFFFCC"/>
    <a:srgbClr val="FF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1382" autoAdjust="0"/>
    <p:restoredTop sz="94693" autoAdjust="0"/>
  </p:normalViewPr>
  <p:slideViewPr>
    <p:cSldViewPr>
      <p:cViewPr varScale="1">
        <p:scale>
          <a:sx n="94" d="100"/>
          <a:sy n="94" d="100"/>
        </p:scale>
        <p:origin x="84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0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r>
              <a:rPr lang="en-US" altLang="en-US"/>
              <a:t>Biochem 3070: Nucleic Acids                             Edward B Walker, Ph.D</a:t>
            </a:r>
          </a:p>
        </p:txBody>
      </p:sp>
      <p:sp>
        <p:nvSpPr>
          <p:cNvPr id="291843" name="Rectangle 3"/>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44CA0D3B-E80D-413D-9F92-CC1BBFD973D1}" type="datetime1">
              <a:rPr lang="en-US" altLang="en-US"/>
              <a:pPr/>
              <a:t>1/1/2026</a:t>
            </a:fld>
            <a:endParaRPr lang="en-US" altLang="en-US"/>
          </a:p>
        </p:txBody>
      </p:sp>
      <p:sp>
        <p:nvSpPr>
          <p:cNvPr id="291844" name="Rectangle 4"/>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91845" name="Rectangle 5"/>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3BDA892A-A0BF-4CAE-9C17-A7D048D2FE28}"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r>
              <a:rPr lang="en-US" altLang="en-US"/>
              <a:t>Biochem 3070: Nucleic Acids                             Edward B Walker, Ph.D</a:t>
            </a:r>
          </a:p>
        </p:txBody>
      </p:sp>
      <p:sp>
        <p:nvSpPr>
          <p:cNvPr id="210947" name="Rectangle 3"/>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39B3BB04-3755-48CE-A8D3-C5AFB886DDFB}" type="datetime1">
              <a:rPr lang="en-US" altLang="en-US"/>
              <a:pPr/>
              <a:t>1/1/2026</a:t>
            </a:fld>
            <a:endParaRPr lang="en-US" altLang="en-US"/>
          </a:p>
        </p:txBody>
      </p:sp>
      <p:sp>
        <p:nvSpPr>
          <p:cNvPr id="21094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0949" name="Rectangle 5"/>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0950" name="Rectangle 6"/>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10951" name="Rectangle 7"/>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FC09889F-ECB8-4B93-98CF-547E95A291F7}" type="slidenum">
              <a:rPr lang="en-US" altLang="en-US"/>
              <a:pPr/>
              <a:t>‹#›</a:t>
            </a:fld>
            <a:endParaRPr lang="en-US" altLang="en-US"/>
          </a:p>
        </p:txBody>
      </p:sp>
    </p:spTree>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Biochem 3070: Nucleic Acids                             Edward B Walker, Ph.D</a:t>
            </a:r>
          </a:p>
        </p:txBody>
      </p:sp>
      <p:sp>
        <p:nvSpPr>
          <p:cNvPr id="5" name="Rectangle 3"/>
          <p:cNvSpPr>
            <a:spLocks noGrp="1" noChangeArrowheads="1"/>
          </p:cNvSpPr>
          <p:nvPr>
            <p:ph type="dt" idx="1"/>
          </p:nvPr>
        </p:nvSpPr>
        <p:spPr>
          <a:ln/>
        </p:spPr>
        <p:txBody>
          <a:bodyPr/>
          <a:lstStyle/>
          <a:p>
            <a:fld id="{D5258ED0-5452-431E-8EFE-0E97E5CF4098}" type="datetime1">
              <a:rPr lang="en-US" altLang="en-US"/>
              <a:pPr/>
              <a:t>1/1/2026</a:t>
            </a:fld>
            <a:endParaRPr lang="en-US" altLang="en-US"/>
          </a:p>
        </p:txBody>
      </p:sp>
      <p:sp>
        <p:nvSpPr>
          <p:cNvPr id="7" name="Rectangle 7"/>
          <p:cNvSpPr>
            <a:spLocks noGrp="1" noChangeArrowheads="1"/>
          </p:cNvSpPr>
          <p:nvPr>
            <p:ph type="sldNum" sz="quarter" idx="5"/>
          </p:nvPr>
        </p:nvSpPr>
        <p:spPr>
          <a:ln/>
        </p:spPr>
        <p:txBody>
          <a:bodyPr/>
          <a:lstStyle/>
          <a:p>
            <a:fld id="{C3B5F01E-CFDF-426E-B2B1-A0F4C6963325}" type="slidenum">
              <a:rPr lang="en-US" altLang="en-US"/>
              <a:pPr/>
              <a:t>1</a:t>
            </a:fld>
            <a:endParaRPr lang="en-US" altLang="en-US"/>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a:t>Biochemistry 3070 – Nucleic Acids</a:t>
            </a:r>
          </a:p>
        </p:txBody>
      </p:sp>
      <p:sp>
        <p:nvSpPr>
          <p:cNvPr id="5" name="Slide Number Placeholder 4"/>
          <p:cNvSpPr>
            <a:spLocks noGrp="1"/>
          </p:cNvSpPr>
          <p:nvPr>
            <p:ph type="sldNum" sz="quarter" idx="11"/>
          </p:nvPr>
        </p:nvSpPr>
        <p:spPr/>
        <p:txBody>
          <a:bodyPr/>
          <a:lstStyle>
            <a:lvl1pPr>
              <a:defRPr/>
            </a:lvl1pPr>
          </a:lstStyle>
          <a:p>
            <a:fld id="{2F178009-EF1D-451F-B7E4-2ACA25CE14AB}" type="slidenum">
              <a:rPr lang="en-US" altLang="en-US"/>
              <a:pPr/>
              <a:t>‹#›</a:t>
            </a:fld>
            <a:endParaRPr lang="en-US" altLang="en-US"/>
          </a:p>
        </p:txBody>
      </p:sp>
    </p:spTree>
    <p:extLst>
      <p:ext uri="{BB962C8B-B14F-4D97-AF65-F5344CB8AC3E}">
        <p14:creationId xmlns:p14="http://schemas.microsoft.com/office/powerpoint/2010/main" val="328997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a:t>Biochemistry 3070 – Nucleic Acids</a:t>
            </a:r>
          </a:p>
        </p:txBody>
      </p:sp>
      <p:sp>
        <p:nvSpPr>
          <p:cNvPr id="5" name="Slide Number Placeholder 4"/>
          <p:cNvSpPr>
            <a:spLocks noGrp="1"/>
          </p:cNvSpPr>
          <p:nvPr>
            <p:ph type="sldNum" sz="quarter" idx="11"/>
          </p:nvPr>
        </p:nvSpPr>
        <p:spPr/>
        <p:txBody>
          <a:bodyPr/>
          <a:lstStyle>
            <a:lvl1pPr>
              <a:defRPr/>
            </a:lvl1pPr>
          </a:lstStyle>
          <a:p>
            <a:fld id="{0DAB9C44-1DC3-4272-BAB6-9A007833701F}" type="slidenum">
              <a:rPr lang="en-US" altLang="en-US"/>
              <a:pPr/>
              <a:t>‹#›</a:t>
            </a:fld>
            <a:endParaRPr lang="en-US" altLang="en-US"/>
          </a:p>
        </p:txBody>
      </p:sp>
    </p:spTree>
    <p:extLst>
      <p:ext uri="{BB962C8B-B14F-4D97-AF65-F5344CB8AC3E}">
        <p14:creationId xmlns:p14="http://schemas.microsoft.com/office/powerpoint/2010/main" val="139561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a:t>Biochemistry 3070 – Nucleic Acids</a:t>
            </a:r>
          </a:p>
        </p:txBody>
      </p:sp>
      <p:sp>
        <p:nvSpPr>
          <p:cNvPr id="5" name="Slide Number Placeholder 4"/>
          <p:cNvSpPr>
            <a:spLocks noGrp="1"/>
          </p:cNvSpPr>
          <p:nvPr>
            <p:ph type="sldNum" sz="quarter" idx="11"/>
          </p:nvPr>
        </p:nvSpPr>
        <p:spPr/>
        <p:txBody>
          <a:bodyPr/>
          <a:lstStyle>
            <a:lvl1pPr>
              <a:defRPr/>
            </a:lvl1pPr>
          </a:lstStyle>
          <a:p>
            <a:fld id="{15ADE816-F7D6-4A7B-8947-D3EB8F0413E4}" type="slidenum">
              <a:rPr lang="en-US" altLang="en-US"/>
              <a:pPr/>
              <a:t>‹#›</a:t>
            </a:fld>
            <a:endParaRPr lang="en-US" altLang="en-US"/>
          </a:p>
        </p:txBody>
      </p:sp>
    </p:spTree>
    <p:extLst>
      <p:ext uri="{BB962C8B-B14F-4D97-AF65-F5344CB8AC3E}">
        <p14:creationId xmlns:p14="http://schemas.microsoft.com/office/powerpoint/2010/main" val="3907949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lstStyle/>
          <a:p>
            <a:r>
              <a:rPr lang="en-US"/>
              <a:t>Click to edit Master title style</a:t>
            </a:r>
          </a:p>
        </p:txBody>
      </p:sp>
      <p:sp>
        <p:nvSpPr>
          <p:cNvPr id="3" name="Text Placeholder 2"/>
          <p:cNvSpPr>
            <a:spLocks noGrp="1"/>
          </p:cNvSpPr>
          <p:nvPr>
            <p:ph type="body" sz="half" idx="1"/>
          </p:nvPr>
        </p:nvSpPr>
        <p:spPr>
          <a:xfrm>
            <a:off x="457200" y="533400"/>
            <a:ext cx="4038600" cy="5592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533400"/>
            <a:ext cx="4038600" cy="5592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0" y="6613525"/>
            <a:ext cx="2590800" cy="244475"/>
          </a:xfrm>
        </p:spPr>
        <p:txBody>
          <a:bodyPr/>
          <a:lstStyle>
            <a:lvl1pPr>
              <a:defRPr/>
            </a:lvl1pPr>
          </a:lstStyle>
          <a:p>
            <a:r>
              <a:rPr lang="en-US" altLang="en-US"/>
              <a:t>Biochemistry 3070 – Nucleic Acids</a:t>
            </a:r>
          </a:p>
        </p:txBody>
      </p:sp>
      <p:sp>
        <p:nvSpPr>
          <p:cNvPr id="6" name="Slide Number Placeholder 5"/>
          <p:cNvSpPr>
            <a:spLocks noGrp="1"/>
          </p:cNvSpPr>
          <p:nvPr>
            <p:ph type="sldNum" sz="quarter" idx="11"/>
          </p:nvPr>
        </p:nvSpPr>
        <p:spPr>
          <a:xfrm>
            <a:off x="8382000" y="6553200"/>
            <a:ext cx="533400" cy="304800"/>
          </a:xfrm>
        </p:spPr>
        <p:txBody>
          <a:bodyPr/>
          <a:lstStyle>
            <a:lvl1pPr>
              <a:defRPr/>
            </a:lvl1pPr>
          </a:lstStyle>
          <a:p>
            <a:fld id="{0EEA3A5D-91E7-4CBD-8794-8B9DCB548A45}" type="slidenum">
              <a:rPr lang="en-US" altLang="en-US"/>
              <a:pPr/>
              <a:t>‹#›</a:t>
            </a:fld>
            <a:endParaRPr lang="en-US" altLang="en-US"/>
          </a:p>
        </p:txBody>
      </p:sp>
    </p:spTree>
    <p:extLst>
      <p:ext uri="{BB962C8B-B14F-4D97-AF65-F5344CB8AC3E}">
        <p14:creationId xmlns:p14="http://schemas.microsoft.com/office/powerpoint/2010/main" val="121954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lstStyle/>
          <a:p>
            <a:r>
              <a:rPr lang="en-US"/>
              <a:t>Click to edit Master title style</a:t>
            </a:r>
          </a:p>
        </p:txBody>
      </p:sp>
      <p:sp>
        <p:nvSpPr>
          <p:cNvPr id="3" name="Text Placeholder 2"/>
          <p:cNvSpPr>
            <a:spLocks noGrp="1"/>
          </p:cNvSpPr>
          <p:nvPr>
            <p:ph type="body" sz="half" idx="1"/>
          </p:nvPr>
        </p:nvSpPr>
        <p:spPr>
          <a:xfrm>
            <a:off x="457200" y="533400"/>
            <a:ext cx="4038600" cy="5592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533400"/>
            <a:ext cx="4038600" cy="27193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405188"/>
            <a:ext cx="4038600" cy="2720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0" y="6613525"/>
            <a:ext cx="2590800" cy="244475"/>
          </a:xfrm>
        </p:spPr>
        <p:txBody>
          <a:bodyPr/>
          <a:lstStyle>
            <a:lvl1pPr>
              <a:defRPr/>
            </a:lvl1pPr>
          </a:lstStyle>
          <a:p>
            <a:r>
              <a:rPr lang="en-US" altLang="en-US"/>
              <a:t>Biochemistry 3070 – Nucleic Acids</a:t>
            </a:r>
          </a:p>
        </p:txBody>
      </p:sp>
      <p:sp>
        <p:nvSpPr>
          <p:cNvPr id="7" name="Slide Number Placeholder 6"/>
          <p:cNvSpPr>
            <a:spLocks noGrp="1"/>
          </p:cNvSpPr>
          <p:nvPr>
            <p:ph type="sldNum" sz="quarter" idx="11"/>
          </p:nvPr>
        </p:nvSpPr>
        <p:spPr>
          <a:xfrm>
            <a:off x="8382000" y="6553200"/>
            <a:ext cx="533400" cy="304800"/>
          </a:xfrm>
        </p:spPr>
        <p:txBody>
          <a:bodyPr/>
          <a:lstStyle>
            <a:lvl1pPr>
              <a:defRPr/>
            </a:lvl1pPr>
          </a:lstStyle>
          <a:p>
            <a:fld id="{F190B532-002E-4C7F-9EF7-FE41B466FEDE}" type="slidenum">
              <a:rPr lang="en-US" altLang="en-US"/>
              <a:pPr/>
              <a:t>‹#›</a:t>
            </a:fld>
            <a:endParaRPr lang="en-US" altLang="en-US"/>
          </a:p>
        </p:txBody>
      </p:sp>
    </p:spTree>
    <p:extLst>
      <p:ext uri="{BB962C8B-B14F-4D97-AF65-F5344CB8AC3E}">
        <p14:creationId xmlns:p14="http://schemas.microsoft.com/office/powerpoint/2010/main" val="296103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a:t>Biochemistry 3070 – Nucleic Acids</a:t>
            </a:r>
          </a:p>
        </p:txBody>
      </p:sp>
      <p:sp>
        <p:nvSpPr>
          <p:cNvPr id="5" name="Slide Number Placeholder 4"/>
          <p:cNvSpPr>
            <a:spLocks noGrp="1"/>
          </p:cNvSpPr>
          <p:nvPr>
            <p:ph type="sldNum" sz="quarter" idx="11"/>
          </p:nvPr>
        </p:nvSpPr>
        <p:spPr/>
        <p:txBody>
          <a:bodyPr/>
          <a:lstStyle>
            <a:lvl1pPr>
              <a:defRPr/>
            </a:lvl1pPr>
          </a:lstStyle>
          <a:p>
            <a:fld id="{60C8F1CF-5C7C-415B-8F83-39E9C169406F}" type="slidenum">
              <a:rPr lang="en-US" altLang="en-US"/>
              <a:pPr/>
              <a:t>‹#›</a:t>
            </a:fld>
            <a:endParaRPr lang="en-US" altLang="en-US"/>
          </a:p>
        </p:txBody>
      </p:sp>
    </p:spTree>
    <p:extLst>
      <p:ext uri="{BB962C8B-B14F-4D97-AF65-F5344CB8AC3E}">
        <p14:creationId xmlns:p14="http://schemas.microsoft.com/office/powerpoint/2010/main" val="290140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Footer Placeholder 3"/>
          <p:cNvSpPr>
            <a:spLocks noGrp="1"/>
          </p:cNvSpPr>
          <p:nvPr>
            <p:ph type="ftr" sz="quarter" idx="10"/>
          </p:nvPr>
        </p:nvSpPr>
        <p:spPr/>
        <p:txBody>
          <a:bodyPr/>
          <a:lstStyle>
            <a:lvl1pPr>
              <a:defRPr/>
            </a:lvl1pPr>
          </a:lstStyle>
          <a:p>
            <a:r>
              <a:rPr lang="en-US" altLang="en-US"/>
              <a:t>Biochemistry 3070 – Nucleic Acids</a:t>
            </a:r>
          </a:p>
        </p:txBody>
      </p:sp>
      <p:sp>
        <p:nvSpPr>
          <p:cNvPr id="5" name="Slide Number Placeholder 4"/>
          <p:cNvSpPr>
            <a:spLocks noGrp="1"/>
          </p:cNvSpPr>
          <p:nvPr>
            <p:ph type="sldNum" sz="quarter" idx="11"/>
          </p:nvPr>
        </p:nvSpPr>
        <p:spPr/>
        <p:txBody>
          <a:bodyPr/>
          <a:lstStyle>
            <a:lvl1pPr>
              <a:defRPr/>
            </a:lvl1pPr>
          </a:lstStyle>
          <a:p>
            <a:fld id="{B698745D-39F2-4B64-AA4D-7E04DC9AE54D}" type="slidenum">
              <a:rPr lang="en-US" altLang="en-US"/>
              <a:pPr/>
              <a:t>‹#›</a:t>
            </a:fld>
            <a:endParaRPr lang="en-US" altLang="en-US"/>
          </a:p>
        </p:txBody>
      </p:sp>
    </p:spTree>
    <p:extLst>
      <p:ext uri="{BB962C8B-B14F-4D97-AF65-F5344CB8AC3E}">
        <p14:creationId xmlns:p14="http://schemas.microsoft.com/office/powerpoint/2010/main" val="34317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533400"/>
            <a:ext cx="4038600" cy="5592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533400"/>
            <a:ext cx="4038600" cy="5592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a:t>Biochemistry 3070 – Nucleic Acids</a:t>
            </a:r>
          </a:p>
        </p:txBody>
      </p:sp>
      <p:sp>
        <p:nvSpPr>
          <p:cNvPr id="6" name="Slide Number Placeholder 5"/>
          <p:cNvSpPr>
            <a:spLocks noGrp="1"/>
          </p:cNvSpPr>
          <p:nvPr>
            <p:ph type="sldNum" sz="quarter" idx="11"/>
          </p:nvPr>
        </p:nvSpPr>
        <p:spPr/>
        <p:txBody>
          <a:bodyPr/>
          <a:lstStyle>
            <a:lvl1pPr>
              <a:defRPr/>
            </a:lvl1pPr>
          </a:lstStyle>
          <a:p>
            <a:fld id="{9F213618-4208-42EC-A9ED-47E09B3F3374}" type="slidenum">
              <a:rPr lang="en-US" altLang="en-US"/>
              <a:pPr/>
              <a:t>‹#›</a:t>
            </a:fld>
            <a:endParaRPr lang="en-US" altLang="en-US"/>
          </a:p>
        </p:txBody>
      </p:sp>
    </p:spTree>
    <p:extLst>
      <p:ext uri="{BB962C8B-B14F-4D97-AF65-F5344CB8AC3E}">
        <p14:creationId xmlns:p14="http://schemas.microsoft.com/office/powerpoint/2010/main" val="3443918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a:t>Biochemistry 3070 – Nucleic Acids</a:t>
            </a:r>
          </a:p>
        </p:txBody>
      </p:sp>
      <p:sp>
        <p:nvSpPr>
          <p:cNvPr id="8" name="Slide Number Placeholder 7"/>
          <p:cNvSpPr>
            <a:spLocks noGrp="1"/>
          </p:cNvSpPr>
          <p:nvPr>
            <p:ph type="sldNum" sz="quarter" idx="11"/>
          </p:nvPr>
        </p:nvSpPr>
        <p:spPr/>
        <p:txBody>
          <a:bodyPr/>
          <a:lstStyle>
            <a:lvl1pPr>
              <a:defRPr/>
            </a:lvl1pPr>
          </a:lstStyle>
          <a:p>
            <a:fld id="{D8192FAD-2D86-45CA-A7B9-B34E5AF369F2}" type="slidenum">
              <a:rPr lang="en-US" altLang="en-US"/>
              <a:pPr/>
              <a:t>‹#›</a:t>
            </a:fld>
            <a:endParaRPr lang="en-US" altLang="en-US"/>
          </a:p>
        </p:txBody>
      </p:sp>
    </p:spTree>
    <p:extLst>
      <p:ext uri="{BB962C8B-B14F-4D97-AF65-F5344CB8AC3E}">
        <p14:creationId xmlns:p14="http://schemas.microsoft.com/office/powerpoint/2010/main" val="1026810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a:t>Biochemistry 3070 – Nucleic Acids</a:t>
            </a:r>
          </a:p>
        </p:txBody>
      </p:sp>
      <p:sp>
        <p:nvSpPr>
          <p:cNvPr id="4" name="Slide Number Placeholder 3"/>
          <p:cNvSpPr>
            <a:spLocks noGrp="1"/>
          </p:cNvSpPr>
          <p:nvPr>
            <p:ph type="sldNum" sz="quarter" idx="11"/>
          </p:nvPr>
        </p:nvSpPr>
        <p:spPr/>
        <p:txBody>
          <a:bodyPr/>
          <a:lstStyle>
            <a:lvl1pPr>
              <a:defRPr/>
            </a:lvl1pPr>
          </a:lstStyle>
          <a:p>
            <a:fld id="{5BEECB22-8B67-42A1-8375-5F8AE7793FE8}" type="slidenum">
              <a:rPr lang="en-US" altLang="en-US"/>
              <a:pPr/>
              <a:t>‹#›</a:t>
            </a:fld>
            <a:endParaRPr lang="en-US" altLang="en-US"/>
          </a:p>
        </p:txBody>
      </p:sp>
    </p:spTree>
    <p:extLst>
      <p:ext uri="{BB962C8B-B14F-4D97-AF65-F5344CB8AC3E}">
        <p14:creationId xmlns:p14="http://schemas.microsoft.com/office/powerpoint/2010/main" val="3881256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a:t>Biochemistry 3070 – Nucleic Acids</a:t>
            </a:r>
          </a:p>
        </p:txBody>
      </p:sp>
      <p:sp>
        <p:nvSpPr>
          <p:cNvPr id="3" name="Slide Number Placeholder 2"/>
          <p:cNvSpPr>
            <a:spLocks noGrp="1"/>
          </p:cNvSpPr>
          <p:nvPr>
            <p:ph type="sldNum" sz="quarter" idx="11"/>
          </p:nvPr>
        </p:nvSpPr>
        <p:spPr/>
        <p:txBody>
          <a:bodyPr/>
          <a:lstStyle>
            <a:lvl1pPr>
              <a:defRPr/>
            </a:lvl1pPr>
          </a:lstStyle>
          <a:p>
            <a:fld id="{5D29C246-E2DE-4003-AC51-AF08A4CD9C0E}" type="slidenum">
              <a:rPr lang="en-US" altLang="en-US"/>
              <a:pPr/>
              <a:t>‹#›</a:t>
            </a:fld>
            <a:endParaRPr lang="en-US" altLang="en-US"/>
          </a:p>
        </p:txBody>
      </p:sp>
    </p:spTree>
    <p:extLst>
      <p:ext uri="{BB962C8B-B14F-4D97-AF65-F5344CB8AC3E}">
        <p14:creationId xmlns:p14="http://schemas.microsoft.com/office/powerpoint/2010/main" val="168333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r>
              <a:rPr lang="en-US" altLang="en-US"/>
              <a:t>Biochemistry 3070 – Nucleic Acids</a:t>
            </a:r>
          </a:p>
        </p:txBody>
      </p:sp>
      <p:sp>
        <p:nvSpPr>
          <p:cNvPr id="6" name="Slide Number Placeholder 5"/>
          <p:cNvSpPr>
            <a:spLocks noGrp="1"/>
          </p:cNvSpPr>
          <p:nvPr>
            <p:ph type="sldNum" sz="quarter" idx="11"/>
          </p:nvPr>
        </p:nvSpPr>
        <p:spPr/>
        <p:txBody>
          <a:bodyPr/>
          <a:lstStyle>
            <a:lvl1pPr>
              <a:defRPr/>
            </a:lvl1pPr>
          </a:lstStyle>
          <a:p>
            <a:fld id="{1586E0FF-0E70-4C46-81E5-AD7634B39B84}" type="slidenum">
              <a:rPr lang="en-US" altLang="en-US"/>
              <a:pPr/>
              <a:t>‹#›</a:t>
            </a:fld>
            <a:endParaRPr lang="en-US" altLang="en-US"/>
          </a:p>
        </p:txBody>
      </p:sp>
    </p:spTree>
    <p:extLst>
      <p:ext uri="{BB962C8B-B14F-4D97-AF65-F5344CB8AC3E}">
        <p14:creationId xmlns:p14="http://schemas.microsoft.com/office/powerpoint/2010/main" val="21176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r>
              <a:rPr lang="en-US" altLang="en-US"/>
              <a:t>Biochemistry 3070 – Nucleic Acids</a:t>
            </a:r>
          </a:p>
        </p:txBody>
      </p:sp>
      <p:sp>
        <p:nvSpPr>
          <p:cNvPr id="6" name="Slide Number Placeholder 5"/>
          <p:cNvSpPr>
            <a:spLocks noGrp="1"/>
          </p:cNvSpPr>
          <p:nvPr>
            <p:ph type="sldNum" sz="quarter" idx="11"/>
          </p:nvPr>
        </p:nvSpPr>
        <p:spPr/>
        <p:txBody>
          <a:bodyPr/>
          <a:lstStyle>
            <a:lvl1pPr>
              <a:defRPr/>
            </a:lvl1pPr>
          </a:lstStyle>
          <a:p>
            <a:fld id="{B4C5186F-48DF-4727-892E-2330114BCDFF}" type="slidenum">
              <a:rPr lang="en-US" altLang="en-US"/>
              <a:pPr/>
              <a:t>‹#›</a:t>
            </a:fld>
            <a:endParaRPr lang="en-US" altLang="en-US"/>
          </a:p>
        </p:txBody>
      </p:sp>
    </p:spTree>
    <p:extLst>
      <p:ext uri="{BB962C8B-B14F-4D97-AF65-F5344CB8AC3E}">
        <p14:creationId xmlns:p14="http://schemas.microsoft.com/office/powerpoint/2010/main" val="764107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bwMode="auto">
          <a:xfrm>
            <a:off x="457200" y="152400"/>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0707" name="Rectangle 3"/>
          <p:cNvSpPr>
            <a:spLocks noGrp="1" noChangeArrowheads="1"/>
          </p:cNvSpPr>
          <p:nvPr>
            <p:ph type="body" idx="1"/>
          </p:nvPr>
        </p:nvSpPr>
        <p:spPr bwMode="auto">
          <a:xfrm>
            <a:off x="457200" y="533400"/>
            <a:ext cx="82296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9" name="Rectangle 5"/>
          <p:cNvSpPr>
            <a:spLocks noGrp="1" noChangeArrowheads="1"/>
          </p:cNvSpPr>
          <p:nvPr>
            <p:ph type="ftr" sz="quarter" idx="3"/>
          </p:nvPr>
        </p:nvSpPr>
        <p:spPr bwMode="auto">
          <a:xfrm>
            <a:off x="0" y="6613525"/>
            <a:ext cx="2590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b="0" i="1">
                <a:solidFill>
                  <a:srgbClr val="0066CC"/>
                </a:solidFill>
              </a:defRPr>
            </a:lvl1pPr>
          </a:lstStyle>
          <a:p>
            <a:r>
              <a:rPr lang="en-US" altLang="en-US"/>
              <a:t>Biochemistry 3070 – Nucleic Acids</a:t>
            </a:r>
          </a:p>
        </p:txBody>
      </p:sp>
      <p:sp>
        <p:nvSpPr>
          <p:cNvPr id="200710" name="Rectangle 6"/>
          <p:cNvSpPr>
            <a:spLocks noGrp="1" noChangeArrowheads="1"/>
          </p:cNvSpPr>
          <p:nvPr>
            <p:ph type="sldNum" sz="quarter" idx="4"/>
          </p:nvPr>
        </p:nvSpPr>
        <p:spPr bwMode="auto">
          <a:xfrm>
            <a:off x="8382000" y="6553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i="1">
                <a:solidFill>
                  <a:srgbClr val="0066CC"/>
                </a:solidFill>
              </a:defRPr>
            </a:lvl1pPr>
          </a:lstStyle>
          <a:p>
            <a:fld id="{7F67D827-5954-430A-B36E-D6BE1270F64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hdr="0" dt="0"/>
  <p:txStyles>
    <p:titleStyle>
      <a:lvl1pPr algn="l" rtl="0" fontAlgn="base">
        <a:spcBef>
          <a:spcPct val="0"/>
        </a:spcBef>
        <a:spcAft>
          <a:spcPct val="0"/>
        </a:spcAft>
        <a:defRPr i="1" kern="1200">
          <a:solidFill>
            <a:schemeClr val="tx2"/>
          </a:solidFill>
          <a:latin typeface="+mj-lt"/>
          <a:ea typeface="+mj-ea"/>
          <a:cs typeface="+mj-cs"/>
        </a:defRPr>
      </a:lvl1pPr>
      <a:lvl2pPr algn="l" rtl="0" fontAlgn="base">
        <a:spcBef>
          <a:spcPct val="0"/>
        </a:spcBef>
        <a:spcAft>
          <a:spcPct val="0"/>
        </a:spcAft>
        <a:defRPr i="1">
          <a:solidFill>
            <a:schemeClr val="tx2"/>
          </a:solidFill>
          <a:latin typeface="Arial" panose="020B0604020202020204" pitchFamily="34" charset="0"/>
        </a:defRPr>
      </a:lvl2pPr>
      <a:lvl3pPr algn="l" rtl="0" fontAlgn="base">
        <a:spcBef>
          <a:spcPct val="0"/>
        </a:spcBef>
        <a:spcAft>
          <a:spcPct val="0"/>
        </a:spcAft>
        <a:defRPr i="1">
          <a:solidFill>
            <a:schemeClr val="tx2"/>
          </a:solidFill>
          <a:latin typeface="Arial" panose="020B0604020202020204" pitchFamily="34" charset="0"/>
        </a:defRPr>
      </a:lvl3pPr>
      <a:lvl4pPr algn="l" rtl="0" fontAlgn="base">
        <a:spcBef>
          <a:spcPct val="0"/>
        </a:spcBef>
        <a:spcAft>
          <a:spcPct val="0"/>
        </a:spcAft>
        <a:defRPr i="1">
          <a:solidFill>
            <a:schemeClr val="tx2"/>
          </a:solidFill>
          <a:latin typeface="Arial" panose="020B0604020202020204" pitchFamily="34" charset="0"/>
        </a:defRPr>
      </a:lvl4pPr>
      <a:lvl5pPr algn="l" rtl="0" fontAlgn="base">
        <a:spcBef>
          <a:spcPct val="0"/>
        </a:spcBef>
        <a:spcAft>
          <a:spcPct val="0"/>
        </a:spcAft>
        <a:defRPr i="1">
          <a:solidFill>
            <a:schemeClr val="tx2"/>
          </a:solidFill>
          <a:latin typeface="Arial" panose="020B0604020202020204" pitchFamily="34" charset="0"/>
        </a:defRPr>
      </a:lvl5pPr>
      <a:lvl6pPr marL="457200" algn="l" rtl="0" fontAlgn="base">
        <a:spcBef>
          <a:spcPct val="0"/>
        </a:spcBef>
        <a:spcAft>
          <a:spcPct val="0"/>
        </a:spcAft>
        <a:defRPr i="1">
          <a:solidFill>
            <a:schemeClr val="tx2"/>
          </a:solidFill>
          <a:latin typeface="Arial" panose="020B0604020202020204" pitchFamily="34" charset="0"/>
        </a:defRPr>
      </a:lvl6pPr>
      <a:lvl7pPr marL="914400" algn="l" rtl="0" fontAlgn="base">
        <a:spcBef>
          <a:spcPct val="0"/>
        </a:spcBef>
        <a:spcAft>
          <a:spcPct val="0"/>
        </a:spcAft>
        <a:defRPr i="1">
          <a:solidFill>
            <a:schemeClr val="tx2"/>
          </a:solidFill>
          <a:latin typeface="Arial" panose="020B0604020202020204" pitchFamily="34" charset="0"/>
        </a:defRPr>
      </a:lvl7pPr>
      <a:lvl8pPr marL="1371600" algn="l" rtl="0" fontAlgn="base">
        <a:spcBef>
          <a:spcPct val="0"/>
        </a:spcBef>
        <a:spcAft>
          <a:spcPct val="0"/>
        </a:spcAft>
        <a:defRPr i="1">
          <a:solidFill>
            <a:schemeClr val="tx2"/>
          </a:solidFill>
          <a:latin typeface="Arial" panose="020B0604020202020204" pitchFamily="34" charset="0"/>
        </a:defRPr>
      </a:lvl8pPr>
      <a:lvl9pPr marL="1828800" algn="l" rtl="0" fontAlgn="base">
        <a:spcBef>
          <a:spcPct val="0"/>
        </a:spcBef>
        <a:spcAft>
          <a:spcPct val="0"/>
        </a:spcAft>
        <a:defRPr i="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2.bin"/><Relationship Id="rId1" Type="http://schemas.openxmlformats.org/officeDocument/2006/relationships/slideLayout" Target="../slideLayouts/slideLayout12.xml"/><Relationship Id="rId4" Type="http://schemas.openxmlformats.org/officeDocument/2006/relationships/hyperlink" Target="http://www.nature.com/genomics/human/watson-crick/" TargetMode="Externa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http://www.urmc.rochester.edu/Aab/mrb/images/5nobels.jpg" TargetMode="External"/><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dx.doi.org/10.1016/j.immuni.2005.06.008" TargetMode="Externa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ltLang="en-US"/>
              <a:t>Biochemistry 3070 – Nucleic Acids</a:t>
            </a:r>
          </a:p>
        </p:txBody>
      </p:sp>
      <p:sp>
        <p:nvSpPr>
          <p:cNvPr id="7" name="Slide Number Placeholder 4"/>
          <p:cNvSpPr>
            <a:spLocks noGrp="1"/>
          </p:cNvSpPr>
          <p:nvPr>
            <p:ph type="sldNum" sz="quarter" idx="11"/>
          </p:nvPr>
        </p:nvSpPr>
        <p:spPr/>
        <p:txBody>
          <a:bodyPr/>
          <a:lstStyle/>
          <a:p>
            <a:fld id="{6E7CCC13-3366-4608-8E8E-EC35B9EB8615}" type="slidenum">
              <a:rPr lang="en-US" altLang="en-US"/>
              <a:pPr/>
              <a:t>1</a:t>
            </a:fld>
            <a:endParaRPr lang="en-US" altLang="en-US"/>
          </a:p>
        </p:txBody>
      </p:sp>
      <p:sp>
        <p:nvSpPr>
          <p:cNvPr id="209922" name="Rectangle 2"/>
          <p:cNvSpPr>
            <a:spLocks noGrp="1" noChangeArrowheads="1"/>
          </p:cNvSpPr>
          <p:nvPr>
            <p:ph type="title"/>
          </p:nvPr>
        </p:nvSpPr>
        <p:spPr>
          <a:xfrm>
            <a:off x="2209800" y="838200"/>
            <a:ext cx="4267200" cy="4038600"/>
          </a:xfrm>
        </p:spPr>
        <p:txBody>
          <a:bodyPr/>
          <a:lstStyle/>
          <a:p>
            <a:pPr algn="ctr"/>
            <a:r>
              <a:rPr lang="en-US" altLang="en-US" sz="6600"/>
              <a:t>Nucleic </a:t>
            </a:r>
            <a:br>
              <a:rPr lang="en-US" altLang="en-US" sz="6600"/>
            </a:br>
            <a:r>
              <a:rPr lang="en-US" altLang="en-US" sz="6600"/>
              <a:t>Acids</a:t>
            </a:r>
          </a:p>
        </p:txBody>
      </p:sp>
      <p:sp>
        <p:nvSpPr>
          <p:cNvPr id="209924" name="Text Box 4"/>
          <p:cNvSpPr txBox="1">
            <a:spLocks noChangeArrowheads="1"/>
          </p:cNvSpPr>
          <p:nvPr/>
        </p:nvSpPr>
        <p:spPr bwMode="auto">
          <a:xfrm>
            <a:off x="152400" y="1524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i="1"/>
              <a:t>Biochemistry 3070</a:t>
            </a:r>
          </a:p>
        </p:txBody>
      </p:sp>
      <p:pic>
        <p:nvPicPr>
          <p:cNvPr id="209926" name="Picture 6" descr="01_21_w.gif (16420 byt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99853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9927" name="Picture 7" descr="01_21_w.gif (16420 byt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676400"/>
            <a:ext cx="998538" cy="25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8D9BD4B0-9CF5-43E0-BEE7-52F5B9DDBA94}" type="slidenum">
              <a:rPr lang="en-US" altLang="en-US"/>
              <a:pPr/>
              <a:t>10</a:t>
            </a:fld>
            <a:endParaRPr lang="en-US" altLang="en-US"/>
          </a:p>
        </p:txBody>
      </p:sp>
      <p:sp>
        <p:nvSpPr>
          <p:cNvPr id="368645" name="Rectangle 5"/>
          <p:cNvSpPr>
            <a:spLocks noGrp="1" noChangeArrowheads="1"/>
          </p:cNvSpPr>
          <p:nvPr>
            <p:ph type="title"/>
          </p:nvPr>
        </p:nvSpPr>
        <p:spPr/>
        <p:txBody>
          <a:bodyPr/>
          <a:lstStyle/>
          <a:p>
            <a:r>
              <a:rPr lang="en-US" altLang="en-US" dirty="0"/>
              <a:t>Scientists who contributed to the discovery of DNA’s structure</a:t>
            </a:r>
          </a:p>
        </p:txBody>
      </p:sp>
      <p:graphicFrame>
        <p:nvGraphicFramePr>
          <p:cNvPr id="368644" name="Object 4"/>
          <p:cNvGraphicFramePr>
            <a:graphicFrameLocks noGrp="1" noChangeAspect="1"/>
          </p:cNvGraphicFramePr>
          <p:nvPr>
            <p:ph sz="half" idx="2"/>
            <p:extLst>
              <p:ext uri="{D42A27DB-BD31-4B8C-83A1-F6EECF244321}">
                <p14:modId xmlns:p14="http://schemas.microsoft.com/office/powerpoint/2010/main" val="3963808227"/>
              </p:ext>
            </p:extLst>
          </p:nvPr>
        </p:nvGraphicFramePr>
        <p:xfrm>
          <a:off x="1219200" y="927100"/>
          <a:ext cx="6553200" cy="5187950"/>
        </p:xfrm>
        <a:graphic>
          <a:graphicData uri="http://schemas.openxmlformats.org/presentationml/2006/ole">
            <mc:AlternateContent xmlns:mc="http://schemas.openxmlformats.org/markup-compatibility/2006">
              <mc:Choice xmlns:v="urn:schemas-microsoft-com:vml" Requires="v">
                <p:oleObj name="Document" r:id="rId2" imgW="5622252" imgH="4451931" progId="Word.Document.8">
                  <p:embed/>
                </p:oleObj>
              </mc:Choice>
              <mc:Fallback>
                <p:oleObj name="Document" r:id="rId2" imgW="5622252" imgH="4451931" progId="Word.Document.8">
                  <p:embed/>
                  <p:pic>
                    <p:nvPicPr>
                      <p:cNvPr id="0" name="Object 4"/>
                      <p:cNvPicPr>
                        <a:picLocks noChangeAspect="1" noChangeArrowheads="1"/>
                      </p:cNvPicPr>
                      <p:nvPr/>
                    </p:nvPicPr>
                    <p:blipFill>
                      <a:blip r:embed="rId3"/>
                      <a:srcRect/>
                      <a:stretch>
                        <a:fillRect/>
                      </a:stretch>
                    </p:blipFill>
                    <p:spPr bwMode="auto">
                      <a:xfrm>
                        <a:off x="1219200" y="927100"/>
                        <a:ext cx="6553200"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57D332A2-27DC-41C9-9C79-22E9FE59645A}" type="slidenum">
              <a:rPr lang="en-US" altLang="en-US"/>
              <a:pPr/>
              <a:t>11</a:t>
            </a:fld>
            <a:endParaRPr lang="en-US" altLang="en-US"/>
          </a:p>
        </p:txBody>
      </p:sp>
      <p:sp>
        <p:nvSpPr>
          <p:cNvPr id="367619" name="Rectangle 3"/>
          <p:cNvSpPr>
            <a:spLocks noGrp="1" noChangeArrowheads="1"/>
          </p:cNvSpPr>
          <p:nvPr>
            <p:ph type="body" idx="1"/>
          </p:nvPr>
        </p:nvSpPr>
        <p:spPr>
          <a:xfrm>
            <a:off x="457200" y="304800"/>
            <a:ext cx="8229600" cy="5821363"/>
          </a:xfrm>
        </p:spPr>
        <p:txBody>
          <a:bodyPr/>
          <a:lstStyle/>
          <a:p>
            <a:pPr>
              <a:lnSpc>
                <a:spcPct val="90000"/>
              </a:lnSpc>
              <a:spcBef>
                <a:spcPct val="0"/>
              </a:spcBef>
              <a:buFontTx/>
              <a:buNone/>
            </a:pPr>
            <a:r>
              <a:rPr lang="en-US" altLang="en-US" sz="2400" i="1"/>
              <a:t>Historical Summary of the Discovery of DNA</a:t>
            </a:r>
          </a:p>
          <a:p>
            <a:pPr>
              <a:lnSpc>
                <a:spcPct val="90000"/>
              </a:lnSpc>
              <a:buFontTx/>
              <a:buNone/>
            </a:pPr>
            <a:r>
              <a:rPr lang="en-US" altLang="en-US" sz="1800" i="1"/>
              <a:t>James Watson published his historical account of this discovery in 1968 entitled, “The Double Helix.”</a:t>
            </a:r>
          </a:p>
          <a:p>
            <a:pPr>
              <a:lnSpc>
                <a:spcPct val="90000"/>
              </a:lnSpc>
              <a:buFontTx/>
              <a:buNone/>
            </a:pPr>
            <a:r>
              <a:rPr lang="en-US" altLang="en-US" sz="2400" i="1"/>
              <a:t>“My interest in DNA had grown out of a desire, first picked up while a senior in college, to learn what the gene was.  Later, in graduate school at Indiana University, it was my hope that the gene might be solved without my learning any chemistry.  This wish partially arose from laziness since, as an undergraduate at the University of Chicago, I was principally interested in birds and managed to avoid taking any chemistry or physics courses which looked of even medium difficulty.  Briefly the Indiana biochemists encouraged me to learn organic chemistry, but after I used a bunsen burner to warm up some benzene, I was relieved from further true chemistry.  It was safer to turn out an uneducated Ph.D. than to risk another explosion.”</a:t>
            </a:r>
            <a:r>
              <a:rPr lang="en-US" altLang="en-US" sz="2400"/>
              <a:t>  </a:t>
            </a:r>
            <a:r>
              <a:rPr lang="en-US" altLang="en-US" sz="1200" i="1"/>
              <a:t>[Chapter 3]</a:t>
            </a:r>
          </a:p>
          <a:p>
            <a:pPr>
              <a:lnSpc>
                <a:spcPct val="90000"/>
              </a:lnSpc>
            </a:pPr>
            <a:endParaRPr lang="en-US" altLang="en-US" sz="240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F4803CB9-62C1-4649-93F3-A66A34A4038D}" type="slidenum">
              <a:rPr lang="en-US" altLang="en-US"/>
              <a:pPr/>
              <a:t>12</a:t>
            </a:fld>
            <a:endParaRPr lang="en-US" altLang="en-US"/>
          </a:p>
        </p:txBody>
      </p:sp>
      <p:sp>
        <p:nvSpPr>
          <p:cNvPr id="375811" name="Rectangle 3"/>
          <p:cNvSpPr>
            <a:spLocks noGrp="1" noChangeArrowheads="1"/>
          </p:cNvSpPr>
          <p:nvPr>
            <p:ph type="body" idx="1"/>
          </p:nvPr>
        </p:nvSpPr>
        <p:spPr>
          <a:xfrm>
            <a:off x="457200" y="304800"/>
            <a:ext cx="8229600" cy="5821363"/>
          </a:xfrm>
        </p:spPr>
        <p:txBody>
          <a:bodyPr/>
          <a:lstStyle/>
          <a:p>
            <a:pPr>
              <a:buFontTx/>
              <a:buNone/>
            </a:pPr>
            <a:r>
              <a:rPr lang="en-US" altLang="en-US" sz="2000"/>
              <a:t>Franklin (&amp; Wilkins) measured x-ray diffraction of DNA fibers that showed:</a:t>
            </a:r>
          </a:p>
          <a:p>
            <a:pPr lvl="3">
              <a:buFontTx/>
              <a:buNone/>
            </a:pPr>
            <a:r>
              <a:rPr lang="en-US" altLang="en-US" sz="2400" i="1"/>
              <a:t>-DNA was formed of two chains</a:t>
            </a:r>
          </a:p>
          <a:p>
            <a:pPr lvl="3">
              <a:buFontTx/>
              <a:buNone/>
            </a:pPr>
            <a:r>
              <a:rPr lang="en-US" altLang="en-US" sz="2400" i="1"/>
              <a:t>-Wound in regular helical structure</a:t>
            </a:r>
          </a:p>
          <a:p>
            <a:pPr lvl="3">
              <a:buFontTx/>
              <a:buNone/>
            </a:pPr>
            <a:r>
              <a:rPr lang="en-US" altLang="en-US" sz="2400" i="1"/>
              <a:t>-Bases were stacked</a:t>
            </a:r>
            <a:r>
              <a:rPr lang="en-US" altLang="en-US" sz="1600"/>
              <a:t> </a:t>
            </a:r>
          </a:p>
        </p:txBody>
      </p:sp>
      <p:pic>
        <p:nvPicPr>
          <p:cNvPr id="3758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438400"/>
            <a:ext cx="3914775"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921BC5E3-6375-4E59-BAA0-09AE89124FD2}" type="slidenum">
              <a:rPr lang="en-US" altLang="en-US"/>
              <a:pPr/>
              <a:t>13</a:t>
            </a:fld>
            <a:endParaRPr lang="en-US" altLang="en-US"/>
          </a:p>
        </p:txBody>
      </p:sp>
      <p:graphicFrame>
        <p:nvGraphicFramePr>
          <p:cNvPr id="353349" name="Object 69"/>
          <p:cNvGraphicFramePr>
            <a:graphicFrameLocks noGrp="1" noChangeAspect="1"/>
          </p:cNvGraphicFramePr>
          <p:nvPr>
            <p:ph sz="half" idx="2"/>
          </p:nvPr>
        </p:nvGraphicFramePr>
        <p:xfrm>
          <a:off x="304800" y="609600"/>
          <a:ext cx="8556625" cy="5149850"/>
        </p:xfrm>
        <a:graphic>
          <a:graphicData uri="http://schemas.openxmlformats.org/presentationml/2006/ole">
            <mc:AlternateContent xmlns:mc="http://schemas.openxmlformats.org/markup-compatibility/2006">
              <mc:Choice xmlns:v="urn:schemas-microsoft-com:vml" Requires="v">
                <p:oleObj name="Document" r:id="rId2" imgW="6163867" imgH="3709247" progId="Word.Document.8">
                  <p:embed/>
                </p:oleObj>
              </mc:Choice>
              <mc:Fallback>
                <p:oleObj name="Document" r:id="rId2" imgW="6163867" imgH="3709247" progId="Word.Document.8">
                  <p:embed/>
                  <p:pic>
                    <p:nvPicPr>
                      <p:cNvPr id="0" name="Object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556625"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3352" name="Text Box 72"/>
          <p:cNvSpPr txBox="1">
            <a:spLocks noChangeArrowheads="1"/>
          </p:cNvSpPr>
          <p:nvPr/>
        </p:nvSpPr>
        <p:spPr bwMode="auto">
          <a:xfrm>
            <a:off x="4038600" y="6019800"/>
            <a:ext cx="457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0" i="1">
                <a:hlinkClick r:id="rId4"/>
              </a:rPr>
              <a:t>http://www.nature.com/genomics/human/watson-crick/</a:t>
            </a:r>
            <a:r>
              <a:rPr lang="en-US" altLang="en-US" sz="1400" b="0" i="1"/>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FF"/>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BA4E2EE3-D075-4420-BA2A-02C0508EB588}" type="slidenum">
              <a:rPr lang="en-US" altLang="en-US"/>
              <a:pPr/>
              <a:t>14</a:t>
            </a:fld>
            <a:endParaRPr lang="en-US" altLang="en-US"/>
          </a:p>
        </p:txBody>
      </p:sp>
      <p:sp>
        <p:nvSpPr>
          <p:cNvPr id="371714" name="Rectangle 2"/>
          <p:cNvSpPr>
            <a:spLocks noGrp="1" noChangeArrowheads="1"/>
          </p:cNvSpPr>
          <p:nvPr>
            <p:ph type="title"/>
          </p:nvPr>
        </p:nvSpPr>
        <p:spPr/>
        <p:txBody>
          <a:bodyPr/>
          <a:lstStyle/>
          <a:p>
            <a:r>
              <a:rPr lang="en-US" altLang="en-US" sz="1400"/>
              <a:t>Watson &amp; Crick: Nature Magazine VOL 171, page737; 2 April 1953 (cont.):</a:t>
            </a:r>
          </a:p>
        </p:txBody>
      </p:sp>
      <p:pic>
        <p:nvPicPr>
          <p:cNvPr id="371716" name="Picture 4" descr="DH-Natur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533400"/>
            <a:ext cx="1544638" cy="559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71718" name="Object 6"/>
          <p:cNvGraphicFramePr>
            <a:graphicFrameLocks noGrp="1" noChangeAspect="1"/>
          </p:cNvGraphicFramePr>
          <p:nvPr>
            <p:ph sz="half" idx="2"/>
          </p:nvPr>
        </p:nvGraphicFramePr>
        <p:xfrm>
          <a:off x="2286000" y="769938"/>
          <a:ext cx="6521450" cy="5384800"/>
        </p:xfrm>
        <a:graphic>
          <a:graphicData uri="http://schemas.openxmlformats.org/presentationml/2006/ole">
            <mc:AlternateContent xmlns:mc="http://schemas.openxmlformats.org/markup-compatibility/2006">
              <mc:Choice xmlns:v="urn:schemas-microsoft-com:vml" Requires="v">
                <p:oleObj name="Document" r:id="rId3" imgW="5864052" imgH="4842608" progId="Word.Document.8">
                  <p:embed/>
                </p:oleObj>
              </mc:Choice>
              <mc:Fallback>
                <p:oleObj name="Document" r:id="rId3" imgW="5864052" imgH="4842608" progId="Word.Documen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769938"/>
                        <a:ext cx="6521450"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0DFA8572-5ECD-471D-B86C-E0577AE2C7F8}" type="slidenum">
              <a:rPr lang="en-US" altLang="en-US"/>
              <a:pPr/>
              <a:t>15</a:t>
            </a:fld>
            <a:endParaRPr lang="en-US" altLang="en-US"/>
          </a:p>
        </p:txBody>
      </p:sp>
      <p:sp>
        <p:nvSpPr>
          <p:cNvPr id="372741" name="Rectangle 5"/>
          <p:cNvSpPr>
            <a:spLocks noGrp="1" noChangeArrowheads="1"/>
          </p:cNvSpPr>
          <p:nvPr>
            <p:ph type="title"/>
          </p:nvPr>
        </p:nvSpPr>
        <p:spPr/>
        <p:txBody>
          <a:bodyPr/>
          <a:lstStyle/>
          <a:p>
            <a:r>
              <a:rPr lang="en-US" altLang="en-US" sz="1400"/>
              <a:t>Watson &amp; Crick: Nature Magazine VOL 171, page737; 2 April 1953 (cont.):</a:t>
            </a:r>
          </a:p>
        </p:txBody>
      </p:sp>
      <p:graphicFrame>
        <p:nvGraphicFramePr>
          <p:cNvPr id="372740" name="Object 4"/>
          <p:cNvGraphicFramePr>
            <a:graphicFrameLocks noGrp="1" noChangeAspect="1"/>
          </p:cNvGraphicFramePr>
          <p:nvPr>
            <p:ph idx="1"/>
          </p:nvPr>
        </p:nvGraphicFramePr>
        <p:xfrm>
          <a:off x="381000" y="646113"/>
          <a:ext cx="8548688" cy="6210300"/>
        </p:xfrm>
        <a:graphic>
          <a:graphicData uri="http://schemas.openxmlformats.org/presentationml/2006/ole">
            <mc:AlternateContent xmlns:mc="http://schemas.openxmlformats.org/markup-compatibility/2006">
              <mc:Choice xmlns:v="urn:schemas-microsoft-com:vml" Requires="v">
                <p:oleObj name="Document" r:id="rId2" imgW="5465860" imgH="3970543" progId="Word.Document.8">
                  <p:embed/>
                </p:oleObj>
              </mc:Choice>
              <mc:Fallback>
                <p:oleObj name="Document" r:id="rId2" imgW="5465860" imgH="3970543" progId="Word.Document.8">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46113"/>
                        <a:ext cx="8548688"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0B41F349-422F-4929-B9A4-7AC3C7FB555E}" type="slidenum">
              <a:rPr lang="en-US" altLang="en-US"/>
              <a:pPr/>
              <a:t>16</a:t>
            </a:fld>
            <a:endParaRPr lang="en-US" altLang="en-US"/>
          </a:p>
        </p:txBody>
      </p:sp>
      <p:sp>
        <p:nvSpPr>
          <p:cNvPr id="373762" name="Rectangle 2"/>
          <p:cNvSpPr>
            <a:spLocks noGrp="1" noChangeArrowheads="1"/>
          </p:cNvSpPr>
          <p:nvPr>
            <p:ph type="title"/>
          </p:nvPr>
        </p:nvSpPr>
        <p:spPr/>
        <p:txBody>
          <a:bodyPr/>
          <a:lstStyle/>
          <a:p>
            <a:r>
              <a:rPr lang="en-US" altLang="en-US" sz="1400"/>
              <a:t>Watson &amp; Crick: Nature Magazine VOL 171, page737; 2 April 1953 (cont.):</a:t>
            </a:r>
          </a:p>
        </p:txBody>
      </p:sp>
      <p:graphicFrame>
        <p:nvGraphicFramePr>
          <p:cNvPr id="373765" name="Object 5"/>
          <p:cNvGraphicFramePr>
            <a:graphicFrameLocks noGrp="1" noChangeAspect="1"/>
          </p:cNvGraphicFramePr>
          <p:nvPr>
            <p:ph idx="1"/>
          </p:nvPr>
        </p:nvGraphicFramePr>
        <p:xfrm>
          <a:off x="609600" y="533400"/>
          <a:ext cx="7664450" cy="6097588"/>
        </p:xfrm>
        <a:graphic>
          <a:graphicData uri="http://schemas.openxmlformats.org/presentationml/2006/ole">
            <mc:AlternateContent xmlns:mc="http://schemas.openxmlformats.org/markup-compatibility/2006">
              <mc:Choice xmlns:v="urn:schemas-microsoft-com:vml" Requires="v">
                <p:oleObj name="Document" r:id="rId2" imgW="7997712" imgH="6362155" progId="Word.Document.8">
                  <p:embed/>
                </p:oleObj>
              </mc:Choice>
              <mc:Fallback>
                <p:oleObj name="Document" r:id="rId2" imgW="7997712" imgH="6362155" progId="Word.Document.8">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7664450"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BDF01DC7-5CFB-4257-9379-29306612EB50}" type="slidenum">
              <a:rPr lang="en-US" altLang="en-US"/>
              <a:pPr/>
              <a:t>17</a:t>
            </a:fld>
            <a:endParaRPr lang="en-US" altLang="en-US"/>
          </a:p>
        </p:txBody>
      </p:sp>
      <p:sp>
        <p:nvSpPr>
          <p:cNvPr id="389122" name="Rectangle 2"/>
          <p:cNvSpPr>
            <a:spLocks noGrp="1" noChangeArrowheads="1"/>
          </p:cNvSpPr>
          <p:nvPr>
            <p:ph type="title"/>
          </p:nvPr>
        </p:nvSpPr>
        <p:spPr/>
        <p:txBody>
          <a:bodyPr/>
          <a:lstStyle/>
          <a:p>
            <a:r>
              <a:rPr lang="en-US" altLang="en-US" sz="1600"/>
              <a:t>Watson &amp; Crick: Nature Magazine VOL 171, page737; 2 April 1953 (cont.):</a:t>
            </a:r>
          </a:p>
        </p:txBody>
      </p:sp>
      <p:graphicFrame>
        <p:nvGraphicFramePr>
          <p:cNvPr id="389123" name="Object 3"/>
          <p:cNvGraphicFramePr>
            <a:graphicFrameLocks noGrp="1" noChangeAspect="1"/>
          </p:cNvGraphicFramePr>
          <p:nvPr>
            <p:ph idx="1"/>
          </p:nvPr>
        </p:nvGraphicFramePr>
        <p:xfrm>
          <a:off x="311150" y="1236663"/>
          <a:ext cx="8453438" cy="5124450"/>
        </p:xfrm>
        <a:graphic>
          <a:graphicData uri="http://schemas.openxmlformats.org/presentationml/2006/ole">
            <mc:AlternateContent xmlns:mc="http://schemas.openxmlformats.org/markup-compatibility/2006">
              <mc:Choice xmlns:v="urn:schemas-microsoft-com:vml" Requires="v">
                <p:oleObj name="Document" r:id="rId2" imgW="5454689" imgH="3306506" progId="Word.Document.8">
                  <p:embed/>
                </p:oleObj>
              </mc:Choice>
              <mc:Fallback>
                <p:oleObj name="Document" r:id="rId2" imgW="5454689" imgH="3306506" progId="Word.Document.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 y="1236663"/>
                        <a:ext cx="8453438"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ltLang="en-US"/>
              <a:t>Biochemistry 3070 – Nucleic Acids</a:t>
            </a:r>
          </a:p>
        </p:txBody>
      </p:sp>
      <p:sp>
        <p:nvSpPr>
          <p:cNvPr id="8" name="Slide Number Placeholder 4"/>
          <p:cNvSpPr>
            <a:spLocks noGrp="1"/>
          </p:cNvSpPr>
          <p:nvPr>
            <p:ph type="sldNum" sz="quarter" idx="11"/>
          </p:nvPr>
        </p:nvSpPr>
        <p:spPr/>
        <p:txBody>
          <a:bodyPr/>
          <a:lstStyle/>
          <a:p>
            <a:fld id="{D90996E0-A51E-4DAD-9516-6858BD1086A3}" type="slidenum">
              <a:rPr lang="en-US" altLang="en-US"/>
              <a:pPr/>
              <a:t>18</a:t>
            </a:fld>
            <a:endParaRPr lang="en-US" altLang="en-US"/>
          </a:p>
        </p:txBody>
      </p:sp>
      <p:sp>
        <p:nvSpPr>
          <p:cNvPr id="380931" name="Rectangle 3"/>
          <p:cNvSpPr>
            <a:spLocks noGrp="1" noChangeArrowheads="1"/>
          </p:cNvSpPr>
          <p:nvPr>
            <p:ph type="body" idx="1"/>
          </p:nvPr>
        </p:nvSpPr>
        <p:spPr/>
        <p:txBody>
          <a:bodyPr/>
          <a:lstStyle/>
          <a:p>
            <a:pPr>
              <a:buFontTx/>
              <a:buNone/>
            </a:pPr>
            <a:r>
              <a:rPr lang="en-US" altLang="en-US" i="1"/>
              <a:t>DNA Double Helix:</a:t>
            </a:r>
          </a:p>
        </p:txBody>
      </p:sp>
      <p:pic>
        <p:nvPicPr>
          <p:cNvPr id="3809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43000"/>
            <a:ext cx="2465388" cy="5246688"/>
          </a:xfrm>
          <a:prstGeom prst="rect">
            <a:avLst/>
          </a:prstGeom>
          <a:noFill/>
          <a:extLst>
            <a:ext uri="{909E8E84-426E-40DD-AFC4-6F175D3DCCD1}">
              <a14:hiddenFill xmlns:a14="http://schemas.microsoft.com/office/drawing/2010/main">
                <a:solidFill>
                  <a:srgbClr val="FFFFFF"/>
                </a:solidFill>
              </a14:hiddenFill>
            </a:ext>
          </a:extLst>
        </p:spPr>
      </p:pic>
      <p:pic>
        <p:nvPicPr>
          <p:cNvPr id="3809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533400"/>
            <a:ext cx="2671763" cy="2819400"/>
          </a:xfrm>
          <a:prstGeom prst="rect">
            <a:avLst/>
          </a:prstGeom>
          <a:noFill/>
          <a:extLst>
            <a:ext uri="{909E8E84-426E-40DD-AFC4-6F175D3DCCD1}">
              <a14:hiddenFill xmlns:a14="http://schemas.microsoft.com/office/drawing/2010/main">
                <a:solidFill>
                  <a:srgbClr val="FFFFFF"/>
                </a:solidFill>
              </a14:hiddenFill>
            </a:ext>
          </a:extLst>
        </p:spPr>
      </p:pic>
      <p:pic>
        <p:nvPicPr>
          <p:cNvPr id="38093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6363" y="3505200"/>
            <a:ext cx="2649537"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1AA6-3717-8AB0-FED1-CD7179686D00}"/>
              </a:ext>
            </a:extLst>
          </p:cNvPr>
          <p:cNvSpPr>
            <a:spLocks noGrp="1"/>
          </p:cNvSpPr>
          <p:nvPr>
            <p:ph type="title"/>
          </p:nvPr>
        </p:nvSpPr>
        <p:spPr/>
        <p:txBody>
          <a:bodyPr/>
          <a:lstStyle/>
          <a:p>
            <a:r>
              <a:rPr lang="en-US" dirty="0">
                <a:solidFill>
                  <a:srgbClr val="3D256D"/>
                </a:solidFill>
                <a:latin typeface="Arial" pitchFamily="34" charset="0"/>
                <a:cs typeface="Arial" pitchFamily="34" charset="0"/>
              </a:rPr>
              <a:t>DNA Can Assume a Variety of Structural Forms</a:t>
            </a:r>
            <a:endParaRPr lang="en-US" dirty="0"/>
          </a:p>
        </p:txBody>
      </p:sp>
      <p:sp>
        <p:nvSpPr>
          <p:cNvPr id="4" name="Footer Placeholder 3">
            <a:extLst>
              <a:ext uri="{FF2B5EF4-FFF2-40B4-BE49-F238E27FC236}">
                <a16:creationId xmlns:a16="http://schemas.microsoft.com/office/drawing/2014/main" id="{A36C154E-4937-8DBA-8A3D-BC5218771C27}"/>
              </a:ext>
            </a:extLst>
          </p:cNvPr>
          <p:cNvSpPr>
            <a:spLocks noGrp="1"/>
          </p:cNvSpPr>
          <p:nvPr>
            <p:ph type="ftr" sz="quarter" idx="10"/>
          </p:nvPr>
        </p:nvSpPr>
        <p:spPr/>
        <p:txBody>
          <a:bodyPr/>
          <a:lstStyle/>
          <a:p>
            <a:r>
              <a:rPr lang="en-US" altLang="en-US"/>
              <a:t>Biochemistry 3070 – Nucleic Acids</a:t>
            </a:r>
          </a:p>
        </p:txBody>
      </p:sp>
      <p:sp>
        <p:nvSpPr>
          <p:cNvPr id="5" name="Slide Number Placeholder 4">
            <a:extLst>
              <a:ext uri="{FF2B5EF4-FFF2-40B4-BE49-F238E27FC236}">
                <a16:creationId xmlns:a16="http://schemas.microsoft.com/office/drawing/2014/main" id="{532B8115-B0FF-8C1E-5CEB-A8AA05C22EC4}"/>
              </a:ext>
            </a:extLst>
          </p:cNvPr>
          <p:cNvSpPr>
            <a:spLocks noGrp="1"/>
          </p:cNvSpPr>
          <p:nvPr>
            <p:ph type="sldNum" sz="quarter" idx="11"/>
          </p:nvPr>
        </p:nvSpPr>
        <p:spPr/>
        <p:txBody>
          <a:bodyPr/>
          <a:lstStyle/>
          <a:p>
            <a:fld id="{60C8F1CF-5C7C-415B-8F83-39E9C169406F}" type="slidenum">
              <a:rPr lang="en-US" altLang="en-US" smtClean="0"/>
              <a:pPr/>
              <a:t>19</a:t>
            </a:fld>
            <a:endParaRPr lang="en-US" altLang="en-US"/>
          </a:p>
        </p:txBody>
      </p:sp>
      <p:sp>
        <p:nvSpPr>
          <p:cNvPr id="6" name="Content Placeholder 2">
            <a:extLst>
              <a:ext uri="{FF2B5EF4-FFF2-40B4-BE49-F238E27FC236}">
                <a16:creationId xmlns:a16="http://schemas.microsoft.com/office/drawing/2014/main" id="{89CC1B98-A3EB-2081-3FEF-80D4BA9A9675}"/>
              </a:ext>
            </a:extLst>
          </p:cNvPr>
          <p:cNvSpPr>
            <a:spLocks noGrp="1"/>
          </p:cNvSpPr>
          <p:nvPr>
            <p:ph idx="1"/>
          </p:nvPr>
        </p:nvSpPr>
        <p:spPr>
          <a:xfrm>
            <a:off x="144779" y="533400"/>
            <a:ext cx="8503921" cy="4850296"/>
          </a:xfrm>
        </p:spPr>
        <p:txBody>
          <a:bodyPr>
            <a:noAutofit/>
          </a:bodyPr>
          <a:lstStyle/>
          <a:p>
            <a:pPr>
              <a:spcBef>
                <a:spcPts val="576"/>
              </a:spcBef>
            </a:pPr>
            <a:r>
              <a:rPr lang="en-US" sz="2800" dirty="0">
                <a:latin typeface="Arial" panose="020B0604020202020204" pitchFamily="34" charset="0"/>
                <a:cs typeface="Arial" pitchFamily="34" charset="0"/>
              </a:rPr>
              <a:t>B-form = right-handed double helix made up of anti-parallel strands held together by Watson–Crick base pairs</a:t>
            </a:r>
          </a:p>
          <a:p>
            <a:pPr marL="712788" lvl="1" indent="-350838">
              <a:spcBef>
                <a:spcPts val="576"/>
              </a:spcBef>
              <a:spcAft>
                <a:spcPts val="1200"/>
              </a:spcAft>
              <a:buFont typeface="Arial" pitchFamily="34" charset="0"/>
              <a:buChar char="–"/>
            </a:pPr>
            <a:r>
              <a:rPr lang="en-US" sz="2400" dirty="0">
                <a:latin typeface="Arial" panose="020B0604020202020204" pitchFamily="34" charset="0"/>
                <a:cs typeface="Arial" pitchFamily="34" charset="0"/>
              </a:rPr>
              <a:t>most DNA under physiological conditions</a:t>
            </a:r>
          </a:p>
          <a:p>
            <a:pPr>
              <a:spcBef>
                <a:spcPts val="576"/>
              </a:spcBef>
            </a:pPr>
            <a:r>
              <a:rPr lang="en-US" sz="2800" dirty="0">
                <a:latin typeface="Arial" panose="020B0604020202020204" pitchFamily="34" charset="0"/>
                <a:cs typeface="Arial" pitchFamily="34" charset="0"/>
              </a:rPr>
              <a:t>A-form = similar to B-form, but wider and shorter with tilted base pairs relative to the helix axis</a:t>
            </a:r>
          </a:p>
          <a:p>
            <a:pPr marL="712788" lvl="1" indent="-350838">
              <a:spcBef>
                <a:spcPts val="576"/>
              </a:spcBef>
              <a:spcAft>
                <a:spcPts val="1200"/>
              </a:spcAft>
              <a:buFont typeface="Arial" pitchFamily="34" charset="0"/>
              <a:buChar char="–"/>
            </a:pPr>
            <a:r>
              <a:rPr lang="en-US" sz="2400" dirty="0">
                <a:latin typeface="Arial" panose="020B0604020202020204" pitchFamily="34" charset="0"/>
                <a:cs typeface="Arial" pitchFamily="34" charset="0"/>
              </a:rPr>
              <a:t>seen in RNA double helices and RNA–DNA hybrid helices</a:t>
            </a:r>
          </a:p>
          <a:p>
            <a:pPr>
              <a:spcBef>
                <a:spcPts val="576"/>
              </a:spcBef>
            </a:pPr>
            <a:r>
              <a:rPr lang="en-US" sz="2800" dirty="0">
                <a:latin typeface="Arial" panose="020B0604020202020204" pitchFamily="34" charset="0"/>
                <a:cs typeface="Arial" pitchFamily="34" charset="0"/>
              </a:rPr>
              <a:t>Z-form = left-handed double helix with zigzagged phosphoryl groups</a:t>
            </a:r>
          </a:p>
          <a:p>
            <a:pPr marL="712788" lvl="1" indent="-350838">
              <a:spcBef>
                <a:spcPts val="576"/>
              </a:spcBef>
              <a:spcAft>
                <a:spcPts val="1200"/>
              </a:spcAft>
              <a:buFont typeface="Arial" pitchFamily="34" charset="0"/>
              <a:buChar char="–"/>
            </a:pPr>
            <a:r>
              <a:rPr lang="en-US" sz="2400" dirty="0">
                <a:latin typeface="Arial" panose="020B0604020202020204" pitchFamily="34" charset="0"/>
                <a:cs typeface="Arial" pitchFamily="34" charset="0"/>
              </a:rPr>
              <a:t>unknown biological role, but Z-DNA-binding proteins have been isolated</a:t>
            </a:r>
          </a:p>
        </p:txBody>
      </p:sp>
    </p:spTree>
    <p:extLst>
      <p:ext uri="{BB962C8B-B14F-4D97-AF65-F5344CB8AC3E}">
        <p14:creationId xmlns:p14="http://schemas.microsoft.com/office/powerpoint/2010/main" val="3267724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23871331-84F9-46BD-98DB-437EFB5824A8}" type="slidenum">
              <a:rPr lang="en-US" altLang="en-US"/>
              <a:pPr/>
              <a:t>2</a:t>
            </a:fld>
            <a:endParaRPr lang="en-US" altLang="en-US"/>
          </a:p>
        </p:txBody>
      </p:sp>
      <p:sp>
        <p:nvSpPr>
          <p:cNvPr id="303106" name="Rectangle 2"/>
          <p:cNvSpPr>
            <a:spLocks noGrp="1" noChangeArrowheads="1"/>
          </p:cNvSpPr>
          <p:nvPr>
            <p:ph type="title"/>
          </p:nvPr>
        </p:nvSpPr>
        <p:spPr/>
        <p:txBody>
          <a:bodyPr/>
          <a:lstStyle/>
          <a:p>
            <a:endParaRPr lang="en-US" altLang="en-US"/>
          </a:p>
        </p:txBody>
      </p:sp>
      <p:sp>
        <p:nvSpPr>
          <p:cNvPr id="303107" name="Rectangle 3"/>
          <p:cNvSpPr>
            <a:spLocks noGrp="1" noChangeArrowheads="1"/>
          </p:cNvSpPr>
          <p:nvPr>
            <p:ph type="body" idx="1"/>
          </p:nvPr>
        </p:nvSpPr>
        <p:spPr/>
        <p:txBody>
          <a:bodyPr/>
          <a:lstStyle/>
          <a:p>
            <a:pPr>
              <a:buFontTx/>
              <a:buNone/>
            </a:pPr>
            <a:r>
              <a:rPr lang="en-US" altLang="en-US" sz="2800" i="1"/>
              <a:t>Historical Summary of the Discovery of DNA</a:t>
            </a:r>
          </a:p>
          <a:p>
            <a:r>
              <a:rPr lang="en-US" altLang="en-US" sz="2800"/>
              <a:t>The complexity of living processes require large amounts of information.</a:t>
            </a:r>
          </a:p>
          <a:p>
            <a:r>
              <a:rPr lang="en-US" altLang="en-US" sz="2800"/>
              <a:t>In the 19</a:t>
            </a:r>
            <a:r>
              <a:rPr lang="en-US" altLang="en-US" sz="2800" baseline="30000"/>
              <a:t>th</a:t>
            </a:r>
            <a:r>
              <a:rPr lang="en-US" altLang="en-US" sz="2800"/>
              <a:t> century, scientists began  systematic observations of “inheritance,” that has become the modern science of “genetics.”</a:t>
            </a:r>
          </a:p>
          <a:p>
            <a:r>
              <a:rPr lang="en-US" altLang="en-US" sz="2800"/>
              <a:t>Chromosomes within the nucleus were identified as the repositories of genetic information.</a:t>
            </a:r>
          </a:p>
          <a:p>
            <a:r>
              <a:rPr lang="en-US" altLang="en-US" sz="2800"/>
              <a:t>Deoxyrobionucleic acid [DNA] was eventually identified in the 1940s-1950s as the carrier of genetic information.</a:t>
            </a:r>
          </a:p>
          <a:p>
            <a:endParaRPr lang="en-US" altLang="en-US" sz="2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AB6104-A6E7-23CF-339C-506E031C67F3}"/>
              </a:ext>
            </a:extLst>
          </p:cNvPr>
          <p:cNvSpPr>
            <a:spLocks noGrp="1"/>
          </p:cNvSpPr>
          <p:nvPr>
            <p:ph type="ftr" sz="quarter" idx="10"/>
          </p:nvPr>
        </p:nvSpPr>
        <p:spPr/>
        <p:txBody>
          <a:bodyPr/>
          <a:lstStyle/>
          <a:p>
            <a:r>
              <a:rPr lang="en-US" altLang="en-US"/>
              <a:t>Biochemistry 3070 – Nucleic Acids</a:t>
            </a:r>
          </a:p>
        </p:txBody>
      </p:sp>
      <p:sp>
        <p:nvSpPr>
          <p:cNvPr id="5" name="Slide Number Placeholder 4">
            <a:extLst>
              <a:ext uri="{FF2B5EF4-FFF2-40B4-BE49-F238E27FC236}">
                <a16:creationId xmlns:a16="http://schemas.microsoft.com/office/drawing/2014/main" id="{88A9CE0F-41CB-2102-54ED-8281DA78D7EE}"/>
              </a:ext>
            </a:extLst>
          </p:cNvPr>
          <p:cNvSpPr>
            <a:spLocks noGrp="1"/>
          </p:cNvSpPr>
          <p:nvPr>
            <p:ph type="sldNum" sz="quarter" idx="11"/>
          </p:nvPr>
        </p:nvSpPr>
        <p:spPr/>
        <p:txBody>
          <a:bodyPr/>
          <a:lstStyle/>
          <a:p>
            <a:fld id="{60C8F1CF-5C7C-415B-8F83-39E9C169406F}" type="slidenum">
              <a:rPr lang="en-US" altLang="en-US" smtClean="0"/>
              <a:pPr/>
              <a:t>20</a:t>
            </a:fld>
            <a:endParaRPr lang="en-US" altLang="en-US"/>
          </a:p>
        </p:txBody>
      </p:sp>
      <p:pic>
        <p:nvPicPr>
          <p:cNvPr id="7" name="Picture Placeholder 8" descr="The figure illustrates the side and end views of B, A, and Z D N A. B-D N A:&#10; End view: It resembles a wheel. Half of the circumference is red and the other half is blue, and this represents the sugar-phosphate backbone. The bases are arranged such that they resemble the spokes of the wheel and form a central donut shape around the central axis.&#10; Side view: The double helix is left-handed. The purine and pyrimidine bases are inside and point toward the central vertical axis of the double helix, and the sugar-phosphate backbone is outside toward the periphery. The bases and the backbone of one strand are shown in red and the bases and the backbone of the other strand are shown in blue.&#10; A-D N A:&#10; End view: It is shaped like a large donut. Half of the circumference is red and the other half is blue, and this represents the sugar-phosphate backbone. The bases are oriented toward the central axis. The central hole is much larger compared to that of B-D N A.&#10; Side view: The width of the double helix is greater than that of B-D N A.&#10; Z-D N A:&#10; End view: It is shaped like a small donut. Half of the circumference is red and the other half is blue, and this represents the sugar-phosphate backbone. The backbone is wrinkled. The bases are oriented toward the central axis and are much more staggered compared to the other two forms. &#10; Side view: The width of the double helix is smaller than that of B-D N A. The sugar-phosphate backbone is zigzag along the vertical axis.">
            <a:extLst>
              <a:ext uri="{FF2B5EF4-FFF2-40B4-BE49-F238E27FC236}">
                <a16:creationId xmlns:a16="http://schemas.microsoft.com/office/drawing/2014/main" id="{C0ECF649-B4A3-2C47-1167-2DA596202C41}"/>
              </a:ext>
            </a:extLst>
          </p:cNvPr>
          <p:cNvPicPr>
            <a:picLocks noChangeAspect="1"/>
          </p:cNvPicPr>
          <p:nvPr/>
        </p:nvPicPr>
        <p:blipFill>
          <a:blip r:embed="rId2"/>
          <a:stretch>
            <a:fillRect/>
          </a:stretch>
        </p:blipFill>
        <p:spPr>
          <a:xfrm>
            <a:off x="1143000" y="122201"/>
            <a:ext cx="6396955" cy="5029127"/>
          </a:xfrm>
          <a:prstGeom prst="rect">
            <a:avLst/>
          </a:prstGeom>
        </p:spPr>
      </p:pic>
      <p:sp>
        <p:nvSpPr>
          <p:cNvPr id="9" name="TextBox 8">
            <a:extLst>
              <a:ext uri="{FF2B5EF4-FFF2-40B4-BE49-F238E27FC236}">
                <a16:creationId xmlns:a16="http://schemas.microsoft.com/office/drawing/2014/main" id="{505AA379-385D-B124-9D27-32BF77EBEAD3}"/>
              </a:ext>
            </a:extLst>
          </p:cNvPr>
          <p:cNvSpPr txBox="1"/>
          <p:nvPr/>
        </p:nvSpPr>
        <p:spPr>
          <a:xfrm>
            <a:off x="275690" y="5290824"/>
            <a:ext cx="8644847"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Models of B-form and A-form DNA depict their right-handed helical structures. The B-form helix is longer and narrower than the A-form helix. Z-DNA is a left- handed helix in which the phosphoryl groups zigzag along the backbone. </a:t>
            </a:r>
            <a:endParaRPr lang="en-US" b="0" dirty="0"/>
          </a:p>
        </p:txBody>
      </p:sp>
    </p:spTree>
    <p:extLst>
      <p:ext uri="{BB962C8B-B14F-4D97-AF65-F5344CB8AC3E}">
        <p14:creationId xmlns:p14="http://schemas.microsoft.com/office/powerpoint/2010/main" val="3202402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393E86-B322-2744-BFAE-B63571F49BF3}"/>
              </a:ext>
            </a:extLst>
          </p:cNvPr>
          <p:cNvSpPr>
            <a:spLocks noGrp="1"/>
          </p:cNvSpPr>
          <p:nvPr>
            <p:ph type="ftr" sz="quarter" idx="10"/>
          </p:nvPr>
        </p:nvSpPr>
        <p:spPr/>
        <p:txBody>
          <a:bodyPr/>
          <a:lstStyle/>
          <a:p>
            <a:r>
              <a:rPr lang="en-US" altLang="en-US"/>
              <a:t>Biochemistry 3070 – Nucleic Acids</a:t>
            </a:r>
          </a:p>
        </p:txBody>
      </p:sp>
      <p:sp>
        <p:nvSpPr>
          <p:cNvPr id="3" name="Slide Number Placeholder 2">
            <a:extLst>
              <a:ext uri="{FF2B5EF4-FFF2-40B4-BE49-F238E27FC236}">
                <a16:creationId xmlns:a16="http://schemas.microsoft.com/office/drawing/2014/main" id="{7C556541-2561-53CE-803E-01F0D6985F2E}"/>
              </a:ext>
            </a:extLst>
          </p:cNvPr>
          <p:cNvSpPr>
            <a:spLocks noGrp="1"/>
          </p:cNvSpPr>
          <p:nvPr>
            <p:ph type="sldNum" sz="quarter" idx="11"/>
          </p:nvPr>
        </p:nvSpPr>
        <p:spPr/>
        <p:txBody>
          <a:bodyPr/>
          <a:lstStyle/>
          <a:p>
            <a:fld id="{5D29C246-E2DE-4003-AC51-AF08A4CD9C0E}" type="slidenum">
              <a:rPr lang="en-US" altLang="en-US" smtClean="0"/>
              <a:pPr/>
              <a:t>21</a:t>
            </a:fld>
            <a:endParaRPr lang="en-US" altLang="en-US"/>
          </a:p>
        </p:txBody>
      </p:sp>
      <p:sp>
        <p:nvSpPr>
          <p:cNvPr id="4" name="Title 3">
            <a:extLst>
              <a:ext uri="{FF2B5EF4-FFF2-40B4-BE49-F238E27FC236}">
                <a16:creationId xmlns:a16="http://schemas.microsoft.com/office/drawing/2014/main" id="{97B2A78A-9546-37F0-F35A-A8C1EF143DCD}"/>
              </a:ext>
            </a:extLst>
          </p:cNvPr>
          <p:cNvSpPr txBox="1">
            <a:spLocks/>
          </p:cNvSpPr>
          <p:nvPr/>
        </p:nvSpPr>
        <p:spPr>
          <a:xfrm>
            <a:off x="457200" y="274638"/>
            <a:ext cx="3200400" cy="334962"/>
          </a:xfrm>
          <a:prstGeom prst="rect">
            <a:avLst/>
          </a:prstGeom>
        </p:spPr>
        <p:txBody>
          <a:bodyPr>
            <a:noAutofit/>
          </a:bodyPr>
          <a:lstStyle>
            <a:lvl1pPr algn="l" rtl="0" fontAlgn="base">
              <a:spcBef>
                <a:spcPct val="0"/>
              </a:spcBef>
              <a:spcAft>
                <a:spcPct val="0"/>
              </a:spcAft>
              <a:defRPr i="1" kern="1200">
                <a:solidFill>
                  <a:schemeClr val="tx2"/>
                </a:solidFill>
                <a:latin typeface="+mj-lt"/>
                <a:ea typeface="+mj-ea"/>
                <a:cs typeface="+mj-cs"/>
              </a:defRPr>
            </a:lvl1pPr>
            <a:lvl2pPr algn="l" rtl="0" fontAlgn="base">
              <a:spcBef>
                <a:spcPct val="0"/>
              </a:spcBef>
              <a:spcAft>
                <a:spcPct val="0"/>
              </a:spcAft>
              <a:defRPr i="1">
                <a:solidFill>
                  <a:schemeClr val="tx2"/>
                </a:solidFill>
                <a:latin typeface="Arial" panose="020B0604020202020204" pitchFamily="34" charset="0"/>
              </a:defRPr>
            </a:lvl2pPr>
            <a:lvl3pPr algn="l" rtl="0" fontAlgn="base">
              <a:spcBef>
                <a:spcPct val="0"/>
              </a:spcBef>
              <a:spcAft>
                <a:spcPct val="0"/>
              </a:spcAft>
              <a:defRPr i="1">
                <a:solidFill>
                  <a:schemeClr val="tx2"/>
                </a:solidFill>
                <a:latin typeface="Arial" panose="020B0604020202020204" pitchFamily="34" charset="0"/>
              </a:defRPr>
            </a:lvl3pPr>
            <a:lvl4pPr algn="l" rtl="0" fontAlgn="base">
              <a:spcBef>
                <a:spcPct val="0"/>
              </a:spcBef>
              <a:spcAft>
                <a:spcPct val="0"/>
              </a:spcAft>
              <a:defRPr i="1">
                <a:solidFill>
                  <a:schemeClr val="tx2"/>
                </a:solidFill>
                <a:latin typeface="Arial" panose="020B0604020202020204" pitchFamily="34" charset="0"/>
              </a:defRPr>
            </a:lvl4pPr>
            <a:lvl5pPr algn="l" rtl="0" fontAlgn="base">
              <a:spcBef>
                <a:spcPct val="0"/>
              </a:spcBef>
              <a:spcAft>
                <a:spcPct val="0"/>
              </a:spcAft>
              <a:defRPr i="1">
                <a:solidFill>
                  <a:schemeClr val="tx2"/>
                </a:solidFill>
                <a:latin typeface="Arial" panose="020B0604020202020204" pitchFamily="34" charset="0"/>
              </a:defRPr>
            </a:lvl5pPr>
            <a:lvl6pPr marL="457200" algn="l" rtl="0" fontAlgn="base">
              <a:spcBef>
                <a:spcPct val="0"/>
              </a:spcBef>
              <a:spcAft>
                <a:spcPct val="0"/>
              </a:spcAft>
              <a:defRPr i="1">
                <a:solidFill>
                  <a:schemeClr val="tx2"/>
                </a:solidFill>
                <a:latin typeface="Arial" panose="020B0604020202020204" pitchFamily="34" charset="0"/>
              </a:defRPr>
            </a:lvl6pPr>
            <a:lvl7pPr marL="914400" algn="l" rtl="0" fontAlgn="base">
              <a:spcBef>
                <a:spcPct val="0"/>
              </a:spcBef>
              <a:spcAft>
                <a:spcPct val="0"/>
              </a:spcAft>
              <a:defRPr i="1">
                <a:solidFill>
                  <a:schemeClr val="tx2"/>
                </a:solidFill>
                <a:latin typeface="Arial" panose="020B0604020202020204" pitchFamily="34" charset="0"/>
              </a:defRPr>
            </a:lvl7pPr>
            <a:lvl8pPr marL="1371600" algn="l" rtl="0" fontAlgn="base">
              <a:spcBef>
                <a:spcPct val="0"/>
              </a:spcBef>
              <a:spcAft>
                <a:spcPct val="0"/>
              </a:spcAft>
              <a:defRPr i="1">
                <a:solidFill>
                  <a:schemeClr val="tx2"/>
                </a:solidFill>
                <a:latin typeface="Arial" panose="020B0604020202020204" pitchFamily="34" charset="0"/>
              </a:defRPr>
            </a:lvl8pPr>
            <a:lvl9pPr marL="1828800" algn="l" rtl="0" fontAlgn="base">
              <a:spcBef>
                <a:spcPct val="0"/>
              </a:spcBef>
              <a:spcAft>
                <a:spcPct val="0"/>
              </a:spcAft>
              <a:defRPr i="1">
                <a:solidFill>
                  <a:schemeClr val="tx2"/>
                </a:solidFill>
                <a:latin typeface="Arial" panose="020B0604020202020204" pitchFamily="34" charset="0"/>
              </a:defRPr>
            </a:lvl9pPr>
          </a:lstStyle>
          <a:p>
            <a:r>
              <a:rPr lang="en-US" b="0">
                <a:solidFill>
                  <a:srgbClr val="3D256D"/>
                </a:solidFill>
                <a:latin typeface="Arial" pitchFamily="34" charset="0"/>
                <a:cs typeface="Arial" pitchFamily="34" charset="0"/>
              </a:rPr>
              <a:t>The Major and Minor Groove</a:t>
            </a:r>
            <a:endParaRPr lang="en-US" b="0" dirty="0">
              <a:solidFill>
                <a:srgbClr val="3D256D"/>
              </a:solidFill>
            </a:endParaRPr>
          </a:p>
        </p:txBody>
      </p:sp>
      <p:sp>
        <p:nvSpPr>
          <p:cNvPr id="5" name="Title 3">
            <a:extLst>
              <a:ext uri="{FF2B5EF4-FFF2-40B4-BE49-F238E27FC236}">
                <a16:creationId xmlns:a16="http://schemas.microsoft.com/office/drawing/2014/main" id="{12D8343E-A3CC-9834-9B54-29AC4EA4F3A6}"/>
              </a:ext>
            </a:extLst>
          </p:cNvPr>
          <p:cNvSpPr txBox="1">
            <a:spLocks/>
          </p:cNvSpPr>
          <p:nvPr/>
        </p:nvSpPr>
        <p:spPr>
          <a:xfrm>
            <a:off x="457200" y="274638"/>
            <a:ext cx="3352800" cy="334962"/>
          </a:xfrm>
          <a:prstGeom prst="rect">
            <a:avLst/>
          </a:prstGeom>
        </p:spPr>
        <p:txBody>
          <a:bodyPr>
            <a:noAutofit/>
          </a:bodyPr>
          <a:lstStyle>
            <a:lvl1pPr algn="l" rtl="0" fontAlgn="base">
              <a:spcBef>
                <a:spcPct val="0"/>
              </a:spcBef>
              <a:spcAft>
                <a:spcPct val="0"/>
              </a:spcAft>
              <a:defRPr i="1" kern="1200">
                <a:solidFill>
                  <a:schemeClr val="tx2"/>
                </a:solidFill>
                <a:latin typeface="+mj-lt"/>
                <a:ea typeface="+mj-ea"/>
                <a:cs typeface="+mj-cs"/>
              </a:defRPr>
            </a:lvl1pPr>
            <a:lvl2pPr algn="l" rtl="0" fontAlgn="base">
              <a:spcBef>
                <a:spcPct val="0"/>
              </a:spcBef>
              <a:spcAft>
                <a:spcPct val="0"/>
              </a:spcAft>
              <a:defRPr i="1">
                <a:solidFill>
                  <a:schemeClr val="tx2"/>
                </a:solidFill>
                <a:latin typeface="Arial" panose="020B0604020202020204" pitchFamily="34" charset="0"/>
              </a:defRPr>
            </a:lvl2pPr>
            <a:lvl3pPr algn="l" rtl="0" fontAlgn="base">
              <a:spcBef>
                <a:spcPct val="0"/>
              </a:spcBef>
              <a:spcAft>
                <a:spcPct val="0"/>
              </a:spcAft>
              <a:defRPr i="1">
                <a:solidFill>
                  <a:schemeClr val="tx2"/>
                </a:solidFill>
                <a:latin typeface="Arial" panose="020B0604020202020204" pitchFamily="34" charset="0"/>
              </a:defRPr>
            </a:lvl3pPr>
            <a:lvl4pPr algn="l" rtl="0" fontAlgn="base">
              <a:spcBef>
                <a:spcPct val="0"/>
              </a:spcBef>
              <a:spcAft>
                <a:spcPct val="0"/>
              </a:spcAft>
              <a:defRPr i="1">
                <a:solidFill>
                  <a:schemeClr val="tx2"/>
                </a:solidFill>
                <a:latin typeface="Arial" panose="020B0604020202020204" pitchFamily="34" charset="0"/>
              </a:defRPr>
            </a:lvl4pPr>
            <a:lvl5pPr algn="l" rtl="0" fontAlgn="base">
              <a:spcBef>
                <a:spcPct val="0"/>
              </a:spcBef>
              <a:spcAft>
                <a:spcPct val="0"/>
              </a:spcAft>
              <a:defRPr i="1">
                <a:solidFill>
                  <a:schemeClr val="tx2"/>
                </a:solidFill>
                <a:latin typeface="Arial" panose="020B0604020202020204" pitchFamily="34" charset="0"/>
              </a:defRPr>
            </a:lvl5pPr>
            <a:lvl6pPr marL="457200" algn="l" rtl="0" fontAlgn="base">
              <a:spcBef>
                <a:spcPct val="0"/>
              </a:spcBef>
              <a:spcAft>
                <a:spcPct val="0"/>
              </a:spcAft>
              <a:defRPr i="1">
                <a:solidFill>
                  <a:schemeClr val="tx2"/>
                </a:solidFill>
                <a:latin typeface="Arial" panose="020B0604020202020204" pitchFamily="34" charset="0"/>
              </a:defRPr>
            </a:lvl6pPr>
            <a:lvl7pPr marL="914400" algn="l" rtl="0" fontAlgn="base">
              <a:spcBef>
                <a:spcPct val="0"/>
              </a:spcBef>
              <a:spcAft>
                <a:spcPct val="0"/>
              </a:spcAft>
              <a:defRPr i="1">
                <a:solidFill>
                  <a:schemeClr val="tx2"/>
                </a:solidFill>
                <a:latin typeface="Arial" panose="020B0604020202020204" pitchFamily="34" charset="0"/>
              </a:defRPr>
            </a:lvl7pPr>
            <a:lvl8pPr marL="1371600" algn="l" rtl="0" fontAlgn="base">
              <a:spcBef>
                <a:spcPct val="0"/>
              </a:spcBef>
              <a:spcAft>
                <a:spcPct val="0"/>
              </a:spcAft>
              <a:defRPr i="1">
                <a:solidFill>
                  <a:schemeClr val="tx2"/>
                </a:solidFill>
                <a:latin typeface="Arial" panose="020B0604020202020204" pitchFamily="34" charset="0"/>
              </a:defRPr>
            </a:lvl8pPr>
            <a:lvl9pPr marL="1828800" algn="l" rtl="0" fontAlgn="base">
              <a:spcBef>
                <a:spcPct val="0"/>
              </a:spcBef>
              <a:spcAft>
                <a:spcPct val="0"/>
              </a:spcAft>
              <a:defRPr i="1">
                <a:solidFill>
                  <a:schemeClr val="tx2"/>
                </a:solidFill>
                <a:latin typeface="Arial" panose="020B0604020202020204" pitchFamily="34" charset="0"/>
              </a:defRPr>
            </a:lvl9pPr>
          </a:lstStyle>
          <a:p>
            <a:r>
              <a:rPr lang="en-US" b="0" dirty="0">
                <a:solidFill>
                  <a:srgbClr val="3D256D"/>
                </a:solidFill>
                <a:latin typeface="Arial" pitchFamily="34" charset="0"/>
                <a:cs typeface="Arial" pitchFamily="34" charset="0"/>
              </a:rPr>
              <a:t>The Major and Minor Groove</a:t>
            </a:r>
            <a:endParaRPr lang="en-US" b="0" dirty="0">
              <a:solidFill>
                <a:srgbClr val="3D256D"/>
              </a:solidFill>
            </a:endParaRPr>
          </a:p>
        </p:txBody>
      </p:sp>
      <p:pic>
        <p:nvPicPr>
          <p:cNvPr id="6" name="Picture Placeholder 8" descr="The figure consists of two parts labeled (A) and (B) that illustrate the major and minor grooves of a D N A double helix. Part (A): The major and minor grooves in an adenine-thymine and guanine-cytosine base pair are shown. &#10; Adenine-thymine base pair:&#10; Thymine has the following structure: A 6-membered heterocyclic hexagonal ring in a horizontal orientation consists of 2 N and 4 C atoms. The first N atom occupies the first position, which is the bottom right vertex. The second N atom bound to H occupies the third position, which is the left-most vertex. A double bond is present between C 3 and C 4. C 3 is single bonded to C H 3. C 1 is double bonded to O (red) on the lower left. C 2 is double bonded to O (red) on the upper left. The first N has a glycosidic bond on the lower right. C 4 is single bonded to H.&#10; Adenine has the following structure: A 6-membered heterocyclic hexagonal ring and a 5-membered pentagonal ring are fused. The six-membered heterocyclic hexagonal ring is in a vertical orientation and consists of 2 N and 4 C atoms. The first N atom occupies the first position, which is the top-right vertex. The second N atom (red) occupies the third position, which is the bottom-most vertex. Double bonds are present between the first N and C 4 and the second N and C 1. C 4 is single bonded to N which is single bonded to H (blue) on the upper left and single bonded to H on the upper right. C 1 is single bonded to H. The 6-membered ring is fused to a 5-membered heterocyclic pentagonal ring in a horizontal orientation which consists of 2 N and 3 C atoms. The first N atom occupies the first position, which is the bottom left vertex. The second N atom (red) occupies the third position, which is the topmost vertex. A double bond is present between the second N and C 1 and C 2 and C 3. The first N has a glycosidic bond on the lower left. The rings are fused such that C 2 and C 3 of the hexagonal ring are the C 3 &#10; and C 2 of the pentagonal ring, respectively. The first hydrogen bond is present between the H bound to the second N of thymine and the first N of the hexagonal ring of adenine. The second hydrogen bond is present between the O atom double-bonded to C 2 of thymine and N H single bonded to C 4 of the hexagonal ring of adenine. &#10; A large arc joining the glycosidic bond of adenine and thymine, over the base pair, is labeled the major-groove side. A smaller arc joining the glycosidic bond of adenine and thymine, below the base pair, is labeled minor-groove side.&#10; Guanine-Cytosine base pairing:&#10; Cytosine has the following structure: A 6-membered heterocyclic hexagonal ring is in a horizontal orientation and consists of 2 N and 4 C atoms. The first N atom occupies the first position, which is the bottom right vertex. The second N atom occupies the third position, which is the left-most vertex. Double bonds are present between C 3 and C 4 and the second N and C 2. C 1 is double bonded to O (red) on the lower left. C 2 is single bonded to N on the upper left which is single bonded to H (blue) above and single bonded to H on the left. The first N has a glycosidic bond on the lower right. 3 and C 4 are each single bonded to H.&#10; Guanine has the following structure: A 6-membered heterocyclic hexagonal ring and a 5-membered pentagonal ring are fused. The six-membered heterocyclic hexagonal ring is in a vertical orientation and consists of 2 N and 4 C atoms. The first N atom single bonded to H occupies the first position, which is the top vertex. The second N atom (red) occupies the third position, which is the bottom-most vertex. A double bond is present between the second N and C 1. C 1 is single bonded to N on the lower right which is single bonded to H (blue) below and single bonded to H on the upper right. C 4 is double bonded to O (red) above. The 6-membered hexagonal ring is fused to a 5-membered heterocyclic ring in a horizontal orientation which consists of 2 N and 3 C atoms. The first N atom occupies the first position, which is the bottom left vertex. The second N atom (red) occupies the third position, which is the topmost vertex. A double bond is present between the second N and C 1 and C 2 and C 3. C 1 is single bonded to H. The first N has a glycosidic bond on the lower left. The rings are fused such that C 2 and C 3 of the hexagonal ring are the C 3 and C 2 of the pentagonal ring, respectively. &#10; The first hydrogen bond is present between N H single bonded to C 2 of cytosine and O double bonded to C 4 of the hexagonal ring of guanine. The second hydrogen bond is present between the second N of cytosine and H single bonded to the first N of the hexagonal ring of guanine. The third hydrogen bond is present between the O atom double-bonded to C 1 of cytosine and N H single-bonded C 1 of the hexagonal ring of guanine. &#10; A large arc joining the glycosidic bond of guanine and cytosine, over the base pair, is labeled the major-groove side. A smaller arc joining the glycosidic bond of guanine and cytosine, below the base pair, is labeled minor-groove side.&#10; &#10; Part (B): A side view of the D N A double helix is illustrated. A thick wedge across the middle turn (turning toward the top left) is labeled major groove. A thinner wedge is shown across the regions (turning toward the top right) above and below the thick wedge, respectively. The thinner wedges are labeled minor groove.">
            <a:extLst>
              <a:ext uri="{FF2B5EF4-FFF2-40B4-BE49-F238E27FC236}">
                <a16:creationId xmlns:a16="http://schemas.microsoft.com/office/drawing/2014/main" id="{71A3C613-9B5D-275B-956C-9CD9BDB13F7E}"/>
              </a:ext>
            </a:extLst>
          </p:cNvPr>
          <p:cNvPicPr>
            <a:picLocks noChangeAspect="1"/>
          </p:cNvPicPr>
          <p:nvPr/>
        </p:nvPicPr>
        <p:blipFill>
          <a:blip r:embed="rId2"/>
          <a:stretch>
            <a:fillRect/>
          </a:stretch>
        </p:blipFill>
        <p:spPr>
          <a:xfrm>
            <a:off x="491156" y="838200"/>
            <a:ext cx="8161688" cy="3810000"/>
          </a:xfrm>
          <a:prstGeom prst="rect">
            <a:avLst/>
          </a:prstGeom>
        </p:spPr>
      </p:pic>
      <p:sp>
        <p:nvSpPr>
          <p:cNvPr id="8" name="TextBox 7">
            <a:extLst>
              <a:ext uri="{FF2B5EF4-FFF2-40B4-BE49-F238E27FC236}">
                <a16:creationId xmlns:a16="http://schemas.microsoft.com/office/drawing/2014/main" id="{4257EC9D-B339-31F3-BE1D-CA31D3E88545}"/>
              </a:ext>
            </a:extLst>
          </p:cNvPr>
          <p:cNvSpPr txBox="1"/>
          <p:nvPr/>
        </p:nvSpPr>
        <p:spPr>
          <a:xfrm>
            <a:off x="457200" y="4648200"/>
            <a:ext cx="8195644" cy="1200329"/>
          </a:xfrm>
          <a:prstGeom prst="rect">
            <a:avLst/>
          </a:prstGeom>
          <a:noFill/>
        </p:spPr>
        <p:txBody>
          <a:bodyPr wrap="square">
            <a:spAutoFit/>
          </a:bodyPr>
          <a:lstStyle/>
          <a:p>
            <a:r>
              <a:rPr lang="en-US" sz="1800" b="0" kern="1200" dirty="0">
                <a:solidFill>
                  <a:schemeClr val="tx1"/>
                </a:solidFill>
                <a:effectLst/>
                <a:latin typeface="+mn-lt"/>
                <a:ea typeface="+mn-ea"/>
                <a:cs typeface="+mn-cs"/>
              </a:rPr>
              <a:t>The DNA double-helix features a major and a minor groove. Because the two glycosidic bonds are not directly opposite each other, each base pair has a larger side that defines the major groove and a smaller side that defines the minor groove. </a:t>
            </a:r>
            <a:endParaRPr lang="en-US" b="0" dirty="0"/>
          </a:p>
        </p:txBody>
      </p:sp>
    </p:spTree>
    <p:extLst>
      <p:ext uri="{BB962C8B-B14F-4D97-AF65-F5344CB8AC3E}">
        <p14:creationId xmlns:p14="http://schemas.microsoft.com/office/powerpoint/2010/main" val="4135278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82E5C4AA-0284-4EF9-B151-90AD5C39018E}" type="slidenum">
              <a:rPr lang="en-US" altLang="en-US"/>
              <a:pPr/>
              <a:t>22</a:t>
            </a:fld>
            <a:endParaRPr lang="en-US" altLang="en-US"/>
          </a:p>
        </p:txBody>
      </p:sp>
      <p:sp>
        <p:nvSpPr>
          <p:cNvPr id="492550" name="Rectangle 6"/>
          <p:cNvSpPr>
            <a:spLocks noGrp="1" noChangeArrowheads="1"/>
          </p:cNvSpPr>
          <p:nvPr>
            <p:ph type="title"/>
          </p:nvPr>
        </p:nvSpPr>
        <p:spPr/>
        <p:txBody>
          <a:bodyPr/>
          <a:lstStyle/>
          <a:p>
            <a:r>
              <a:rPr lang="en-US" altLang="en-US" sz="1600"/>
              <a:t>Chemical Structure of DNA</a:t>
            </a:r>
          </a:p>
        </p:txBody>
      </p:sp>
      <p:graphicFrame>
        <p:nvGraphicFramePr>
          <p:cNvPr id="492554" name="Object 10"/>
          <p:cNvGraphicFramePr>
            <a:graphicFrameLocks noGrp="1" noChangeAspect="1"/>
          </p:cNvGraphicFramePr>
          <p:nvPr>
            <p:ph idx="1"/>
          </p:nvPr>
        </p:nvGraphicFramePr>
        <p:xfrm>
          <a:off x="3505200" y="0"/>
          <a:ext cx="5022850" cy="6858000"/>
        </p:xfrm>
        <a:graphic>
          <a:graphicData uri="http://schemas.openxmlformats.org/presentationml/2006/ole">
            <mc:AlternateContent xmlns:mc="http://schemas.openxmlformats.org/markup-compatibility/2006">
              <mc:Choice xmlns:v="urn:schemas-microsoft-com:vml" Requires="v">
                <p:oleObj name="Bitmap Image" r:id="rId2" imgW="13266667" imgH="18114286" progId="Paint.Picture">
                  <p:embed/>
                </p:oleObj>
              </mc:Choice>
              <mc:Fallback>
                <p:oleObj name="Bitmap Image" r:id="rId2" imgW="13266667" imgH="18114286" progId="Paint.Picture">
                  <p:embed/>
                  <p:pic>
                    <p:nvPicPr>
                      <p:cNvPr id="0"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0"/>
                        <a:ext cx="5022850" cy="6858000"/>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8221DFEB-A983-4ABA-8772-A3D28C4FA502}" type="slidenum">
              <a:rPr lang="en-US" altLang="en-US"/>
              <a:pPr/>
              <a:t>23</a:t>
            </a:fld>
            <a:endParaRPr lang="en-US" altLang="en-US"/>
          </a:p>
        </p:txBody>
      </p:sp>
      <p:sp>
        <p:nvSpPr>
          <p:cNvPr id="354307" name="Rectangle 3"/>
          <p:cNvSpPr>
            <a:spLocks noGrp="1" noChangeArrowheads="1"/>
          </p:cNvSpPr>
          <p:nvPr>
            <p:ph type="body" idx="1"/>
          </p:nvPr>
        </p:nvSpPr>
        <p:spPr/>
        <p:txBody>
          <a:bodyPr/>
          <a:lstStyle/>
          <a:p>
            <a:pPr>
              <a:buFontTx/>
              <a:buNone/>
            </a:pPr>
            <a:r>
              <a:rPr lang="en-US" altLang="en-US" i="1"/>
              <a:t>DNA’s double helix stabilized by H-bonds:</a:t>
            </a:r>
          </a:p>
        </p:txBody>
      </p:sp>
      <p:pic>
        <p:nvPicPr>
          <p:cNvPr id="3543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43000"/>
            <a:ext cx="4038600" cy="5487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ltLang="en-US"/>
              <a:t>Biochemistry 3070 – Nucleic Acids</a:t>
            </a:r>
          </a:p>
        </p:txBody>
      </p:sp>
      <p:sp>
        <p:nvSpPr>
          <p:cNvPr id="7" name="Slide Number Placeholder 4"/>
          <p:cNvSpPr>
            <a:spLocks noGrp="1"/>
          </p:cNvSpPr>
          <p:nvPr>
            <p:ph type="sldNum" sz="quarter" idx="11"/>
          </p:nvPr>
        </p:nvSpPr>
        <p:spPr/>
        <p:txBody>
          <a:bodyPr/>
          <a:lstStyle/>
          <a:p>
            <a:fld id="{E2F8FEBF-47D8-4B59-814A-A4C26F4817A6}" type="slidenum">
              <a:rPr lang="en-US" altLang="en-US"/>
              <a:pPr/>
              <a:t>24</a:t>
            </a:fld>
            <a:endParaRPr lang="en-US" altLang="en-US"/>
          </a:p>
        </p:txBody>
      </p:sp>
      <p:sp>
        <p:nvSpPr>
          <p:cNvPr id="357378" name="Rectangle 2"/>
          <p:cNvSpPr>
            <a:spLocks noGrp="1" noChangeArrowheads="1"/>
          </p:cNvSpPr>
          <p:nvPr>
            <p:ph type="title"/>
          </p:nvPr>
        </p:nvSpPr>
        <p:spPr/>
        <p:txBody>
          <a:bodyPr/>
          <a:lstStyle/>
          <a:p>
            <a:endParaRPr lang="en-US" altLang="en-US"/>
          </a:p>
        </p:txBody>
      </p:sp>
      <p:pic>
        <p:nvPicPr>
          <p:cNvPr id="35738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363" y="2590800"/>
            <a:ext cx="3217862"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573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590800"/>
            <a:ext cx="3763963" cy="388778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2A0DBAB7-C9AB-D4AF-FA64-4F9CB322542D}"/>
              </a:ext>
            </a:extLst>
          </p:cNvPr>
          <p:cNvSpPr>
            <a:spLocks noGrp="1"/>
          </p:cNvSpPr>
          <p:nvPr>
            <p:ph idx="1"/>
          </p:nvPr>
        </p:nvSpPr>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5F8D032E-4A8B-4D8A-AE01-554596E2E4B8}" type="slidenum">
              <a:rPr lang="en-US" altLang="en-US"/>
              <a:pPr/>
              <a:t>25</a:t>
            </a:fld>
            <a:endParaRPr lang="en-US" altLang="en-US"/>
          </a:p>
        </p:txBody>
      </p:sp>
      <p:sp>
        <p:nvSpPr>
          <p:cNvPr id="358402" name="Rectangle 2"/>
          <p:cNvSpPr>
            <a:spLocks noGrp="1" noChangeArrowheads="1"/>
          </p:cNvSpPr>
          <p:nvPr>
            <p:ph type="title"/>
          </p:nvPr>
        </p:nvSpPr>
        <p:spPr/>
        <p:txBody>
          <a:bodyPr/>
          <a:lstStyle/>
          <a:p>
            <a:endParaRPr lang="en-US" altLang="en-US"/>
          </a:p>
        </p:txBody>
      </p:sp>
      <p:sp>
        <p:nvSpPr>
          <p:cNvPr id="358403" name="Rectangle 3"/>
          <p:cNvSpPr>
            <a:spLocks noGrp="1" noChangeArrowheads="1"/>
          </p:cNvSpPr>
          <p:nvPr>
            <p:ph type="body" idx="1"/>
          </p:nvPr>
        </p:nvSpPr>
        <p:spPr/>
        <p:txBody>
          <a:bodyPr/>
          <a:lstStyle/>
          <a:p>
            <a:pPr>
              <a:buFontTx/>
              <a:buNone/>
            </a:pPr>
            <a:r>
              <a:rPr lang="en-US" altLang="en-US"/>
              <a:t>Generally, the type of bases contained in DNA affects the T</a:t>
            </a:r>
            <a:r>
              <a:rPr lang="en-US" altLang="en-US" baseline="-25000"/>
              <a:t>m</a:t>
            </a:r>
            <a:r>
              <a:rPr lang="en-US" altLang="en-US"/>
              <a:t>.</a:t>
            </a:r>
          </a:p>
          <a:p>
            <a:pPr>
              <a:buFontTx/>
              <a:buNone/>
            </a:pPr>
            <a:endParaRPr lang="en-US" altLang="en-US" i="1"/>
          </a:p>
          <a:p>
            <a:pPr>
              <a:buFontTx/>
              <a:buNone/>
            </a:pPr>
            <a:r>
              <a:rPr lang="en-US" altLang="en-US" i="1"/>
              <a:t>Question:</a:t>
            </a:r>
          </a:p>
          <a:p>
            <a:pPr>
              <a:buFontTx/>
              <a:buNone/>
            </a:pPr>
            <a:r>
              <a:rPr lang="en-US" altLang="en-US"/>
              <a:t>	</a:t>
            </a:r>
            <a:r>
              <a:rPr lang="en-US" altLang="en-US" i="1">
                <a:solidFill>
                  <a:srgbClr val="0000FF"/>
                </a:solidFill>
              </a:rPr>
              <a:t>Higher contents of which base pairs (A/T) or (G/C) in a segment of DNA would </a:t>
            </a:r>
            <a:r>
              <a:rPr lang="en-US" altLang="en-US" i="1" u="sng">
                <a:solidFill>
                  <a:srgbClr val="0000FF"/>
                </a:solidFill>
              </a:rPr>
              <a:t>INCREASE</a:t>
            </a:r>
            <a:r>
              <a:rPr lang="en-US" altLang="en-US" i="1">
                <a:solidFill>
                  <a:srgbClr val="0000FF"/>
                </a:solidFill>
              </a:rPr>
              <a:t> T</a:t>
            </a:r>
            <a:r>
              <a:rPr lang="en-US" altLang="en-US" i="1" baseline="-25000">
                <a:solidFill>
                  <a:srgbClr val="0000FF"/>
                </a:solidFill>
              </a:rPr>
              <a:t>m</a:t>
            </a:r>
            <a:r>
              <a:rPr lang="en-US" altLang="en-US" i="1">
                <a:solidFill>
                  <a:srgbClr val="0000FF"/>
                </a:solidFill>
              </a:rPr>
              <a:t>?</a:t>
            </a:r>
          </a:p>
          <a:p>
            <a:pPr>
              <a:buFontTx/>
              <a:buNone/>
            </a:pPr>
            <a:endParaRPr lang="en-US" altLang="en-US" i="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86479882-50FD-4B61-9BF6-6FBCFB07C4B1}" type="slidenum">
              <a:rPr lang="en-US" altLang="en-US"/>
              <a:pPr/>
              <a:t>26</a:t>
            </a:fld>
            <a:endParaRPr lang="en-US" altLang="en-US"/>
          </a:p>
        </p:txBody>
      </p:sp>
      <p:sp>
        <p:nvSpPr>
          <p:cNvPr id="382979" name="Rectangle 3"/>
          <p:cNvSpPr>
            <a:spLocks noGrp="1" noChangeArrowheads="1"/>
          </p:cNvSpPr>
          <p:nvPr>
            <p:ph type="body" idx="1"/>
          </p:nvPr>
        </p:nvSpPr>
        <p:spPr/>
        <p:txBody>
          <a:bodyPr/>
          <a:lstStyle/>
          <a:p>
            <a:pPr>
              <a:buFontTx/>
              <a:buNone/>
            </a:pPr>
            <a:r>
              <a:rPr lang="en-US" altLang="en-US"/>
              <a:t>Generally, the type of bases contained in DNA affects the T</a:t>
            </a:r>
            <a:r>
              <a:rPr lang="en-US" altLang="en-US" baseline="-25000"/>
              <a:t>m</a:t>
            </a:r>
            <a:r>
              <a:rPr lang="en-US" altLang="en-US"/>
              <a:t>.</a:t>
            </a:r>
          </a:p>
          <a:p>
            <a:pPr>
              <a:buFontTx/>
              <a:buNone/>
            </a:pPr>
            <a:endParaRPr lang="en-US" altLang="en-US" i="1"/>
          </a:p>
          <a:p>
            <a:pPr>
              <a:buFontTx/>
              <a:buNone/>
            </a:pPr>
            <a:r>
              <a:rPr lang="en-US" altLang="en-US" i="1"/>
              <a:t>Question:</a:t>
            </a:r>
          </a:p>
          <a:p>
            <a:pPr>
              <a:buFontTx/>
              <a:buNone/>
            </a:pPr>
            <a:r>
              <a:rPr lang="en-US" altLang="en-US"/>
              <a:t>	</a:t>
            </a:r>
            <a:r>
              <a:rPr lang="en-US" altLang="en-US" i="1">
                <a:solidFill>
                  <a:srgbClr val="0000FF"/>
                </a:solidFill>
              </a:rPr>
              <a:t>Higher contents of which base pairs (A/T) or (G/C) in a segment of DNA would </a:t>
            </a:r>
            <a:r>
              <a:rPr lang="en-US" altLang="en-US" i="1" u="sng">
                <a:solidFill>
                  <a:srgbClr val="0000FF"/>
                </a:solidFill>
              </a:rPr>
              <a:t>INCREASE</a:t>
            </a:r>
            <a:r>
              <a:rPr lang="en-US" altLang="en-US" i="1">
                <a:solidFill>
                  <a:srgbClr val="0000FF"/>
                </a:solidFill>
              </a:rPr>
              <a:t> T</a:t>
            </a:r>
            <a:r>
              <a:rPr lang="en-US" altLang="en-US" i="1" baseline="-25000">
                <a:solidFill>
                  <a:srgbClr val="0000FF"/>
                </a:solidFill>
              </a:rPr>
              <a:t>m</a:t>
            </a:r>
            <a:r>
              <a:rPr lang="en-US" altLang="en-US" i="1">
                <a:solidFill>
                  <a:srgbClr val="0000FF"/>
                </a:solidFill>
              </a:rPr>
              <a:t>?</a:t>
            </a:r>
          </a:p>
          <a:p>
            <a:pPr>
              <a:buFontTx/>
              <a:buNone/>
            </a:pPr>
            <a:r>
              <a:rPr lang="en-US" altLang="en-US" i="1"/>
              <a:t>Answer:</a:t>
            </a:r>
          </a:p>
          <a:p>
            <a:pPr>
              <a:buFontTx/>
              <a:buNone/>
            </a:pPr>
            <a:r>
              <a:rPr lang="en-US" altLang="en-US" i="1"/>
              <a:t>	Increased numbers of G/C pairs increase T</a:t>
            </a:r>
            <a:r>
              <a:rPr lang="en-US" altLang="en-US" i="1" baseline="-25000"/>
              <a:t>m</a:t>
            </a:r>
            <a:r>
              <a:rPr lang="en-US" altLang="en-US" i="1"/>
              <a:t>, due to increased hydrogen-bonding.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altLang="en-US"/>
              <a:t>Biochemistry 3070 – Nucleic Acids</a:t>
            </a:r>
          </a:p>
        </p:txBody>
      </p:sp>
      <p:sp>
        <p:nvSpPr>
          <p:cNvPr id="7" name="Slide Number Placeholder 6"/>
          <p:cNvSpPr>
            <a:spLocks noGrp="1"/>
          </p:cNvSpPr>
          <p:nvPr>
            <p:ph type="sldNum" sz="quarter" idx="11"/>
          </p:nvPr>
        </p:nvSpPr>
        <p:spPr/>
        <p:txBody>
          <a:bodyPr/>
          <a:lstStyle/>
          <a:p>
            <a:fld id="{4807DD86-8D7B-4393-9C1D-A54DD8011BBB}" type="slidenum">
              <a:rPr lang="en-US" altLang="en-US"/>
              <a:pPr/>
              <a:t>27</a:t>
            </a:fld>
            <a:endParaRPr lang="en-US" altLang="en-US"/>
          </a:p>
        </p:txBody>
      </p:sp>
      <p:sp>
        <p:nvSpPr>
          <p:cNvPr id="394242" name="Rectangle 2"/>
          <p:cNvSpPr>
            <a:spLocks noGrp="1" noChangeArrowheads="1"/>
          </p:cNvSpPr>
          <p:nvPr>
            <p:ph type="title"/>
          </p:nvPr>
        </p:nvSpPr>
        <p:spPr/>
        <p:txBody>
          <a:bodyPr/>
          <a:lstStyle/>
          <a:p>
            <a:r>
              <a:rPr lang="en-US" altLang="en-US" sz="1400"/>
              <a:t>DNA Shapes</a:t>
            </a:r>
          </a:p>
        </p:txBody>
      </p:sp>
      <p:sp>
        <p:nvSpPr>
          <p:cNvPr id="394243" name="Rectangle 3"/>
          <p:cNvSpPr>
            <a:spLocks noGrp="1" noChangeArrowheads="1"/>
          </p:cNvSpPr>
          <p:nvPr>
            <p:ph type="body" sz="half" idx="1"/>
          </p:nvPr>
        </p:nvSpPr>
        <p:spPr>
          <a:xfrm>
            <a:off x="228600" y="533400"/>
            <a:ext cx="4724400" cy="5592763"/>
          </a:xfrm>
        </p:spPr>
        <p:txBody>
          <a:bodyPr/>
          <a:lstStyle/>
          <a:p>
            <a:r>
              <a:rPr lang="en-US" altLang="en-US" sz="2800"/>
              <a:t>Some DNA Molecules are Circular (no “end” to the double helix.)</a:t>
            </a:r>
          </a:p>
          <a:p>
            <a:r>
              <a:rPr lang="en-US" altLang="en-US" sz="2800"/>
              <a:t>For example, many bacterial plasmids are composed of circular DNA.</a:t>
            </a:r>
          </a:p>
          <a:p>
            <a:r>
              <a:rPr lang="en-US" altLang="en-US" sz="2800"/>
              <a:t>Circular DNA can be “relaxed” or “supercoiled.”</a:t>
            </a:r>
          </a:p>
          <a:p>
            <a:r>
              <a:rPr lang="en-US" altLang="en-US" sz="2800"/>
              <a:t>Supercoiled DNA has a much more compact shape.</a:t>
            </a:r>
          </a:p>
          <a:p>
            <a:endParaRPr lang="en-US" altLang="en-US" sz="2800"/>
          </a:p>
        </p:txBody>
      </p:sp>
      <p:pic>
        <p:nvPicPr>
          <p:cNvPr id="394244"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953000" y="228600"/>
            <a:ext cx="3884613" cy="416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4246" name="Picture 6"/>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4800600" y="4495800"/>
            <a:ext cx="4038600" cy="180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A6836491-BE90-481E-A315-2BDFA630E97A}" type="slidenum">
              <a:rPr lang="en-US" altLang="en-US"/>
              <a:pPr/>
              <a:t>28</a:t>
            </a:fld>
            <a:endParaRPr lang="en-US" altLang="en-US"/>
          </a:p>
        </p:txBody>
      </p:sp>
      <p:sp>
        <p:nvSpPr>
          <p:cNvPr id="397314" name="Rectangle 2"/>
          <p:cNvSpPr>
            <a:spLocks noGrp="1" noChangeArrowheads="1"/>
          </p:cNvSpPr>
          <p:nvPr>
            <p:ph type="title"/>
          </p:nvPr>
        </p:nvSpPr>
        <p:spPr/>
        <p:txBody>
          <a:bodyPr/>
          <a:lstStyle/>
          <a:p>
            <a:r>
              <a:rPr lang="en-US" altLang="en-US" sz="1400" dirty="0"/>
              <a:t>Chromatin Structure: DNA, Histones &amp; Nucleosomes</a:t>
            </a:r>
          </a:p>
        </p:txBody>
      </p:sp>
      <p:sp>
        <p:nvSpPr>
          <p:cNvPr id="397315" name="Rectangle 3"/>
          <p:cNvSpPr>
            <a:spLocks noGrp="1" noChangeArrowheads="1"/>
          </p:cNvSpPr>
          <p:nvPr>
            <p:ph type="body" sz="half" idx="1"/>
          </p:nvPr>
        </p:nvSpPr>
        <p:spPr>
          <a:xfrm>
            <a:off x="457200" y="533400"/>
            <a:ext cx="8305800" cy="1981200"/>
          </a:xfrm>
        </p:spPr>
        <p:txBody>
          <a:bodyPr/>
          <a:lstStyle/>
          <a:p>
            <a:r>
              <a:rPr lang="en-US" altLang="en-US" sz="2800" dirty="0"/>
              <a:t>DNA in chromosomes is tightly bound to proteins called “</a:t>
            </a:r>
            <a:r>
              <a:rPr lang="en-US" altLang="en-US" sz="2800" i="1" dirty="0">
                <a:solidFill>
                  <a:srgbClr val="0000FF"/>
                </a:solidFill>
              </a:rPr>
              <a:t>histones</a:t>
            </a:r>
            <a:r>
              <a:rPr lang="en-US" altLang="en-US" sz="2800" i="1" dirty="0"/>
              <a:t>.</a:t>
            </a:r>
            <a:r>
              <a:rPr lang="en-US" altLang="en-US" sz="2800" dirty="0"/>
              <a:t>”</a:t>
            </a:r>
          </a:p>
          <a:p>
            <a:r>
              <a:rPr lang="en-US" altLang="en-US" sz="2800" dirty="0"/>
              <a:t>Histone octamers surrounded by 145 base pairs of DNA form units called “</a:t>
            </a:r>
            <a:r>
              <a:rPr lang="en-US" altLang="en-US" sz="2800" i="1" dirty="0">
                <a:solidFill>
                  <a:srgbClr val="0000FF"/>
                </a:solidFill>
              </a:rPr>
              <a:t>nucleosomes</a:t>
            </a:r>
            <a:r>
              <a:rPr lang="en-US" altLang="en-US" sz="2800" i="1" dirty="0"/>
              <a:t>.</a:t>
            </a:r>
            <a:r>
              <a:rPr lang="en-US" altLang="en-US" sz="2800" dirty="0"/>
              <a:t>”</a:t>
            </a:r>
          </a:p>
        </p:txBody>
      </p:sp>
      <p:pic>
        <p:nvPicPr>
          <p:cNvPr id="39731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66800" y="2667000"/>
            <a:ext cx="7010400" cy="3706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F79199AD-D2A7-4E72-8981-D4147C08982D}" type="slidenum">
              <a:rPr lang="en-US" altLang="en-US"/>
              <a:pPr/>
              <a:t>29</a:t>
            </a:fld>
            <a:endParaRPr lang="en-US" altLang="en-US"/>
          </a:p>
        </p:txBody>
      </p:sp>
      <p:sp>
        <p:nvSpPr>
          <p:cNvPr id="399365" name="Rectangle 5"/>
          <p:cNvSpPr>
            <a:spLocks noGrp="1" noChangeArrowheads="1"/>
          </p:cNvSpPr>
          <p:nvPr>
            <p:ph type="title"/>
          </p:nvPr>
        </p:nvSpPr>
        <p:spPr/>
        <p:txBody>
          <a:bodyPr/>
          <a:lstStyle/>
          <a:p>
            <a:r>
              <a:rPr lang="en-US" altLang="en-US" sz="1400"/>
              <a:t>DNA, Histones, &amp; Nucleosomes</a:t>
            </a:r>
          </a:p>
        </p:txBody>
      </p:sp>
      <p:pic>
        <p:nvPicPr>
          <p:cNvPr id="39936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4795" y="1066800"/>
            <a:ext cx="8229600" cy="3386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9F85956B-0B50-6498-FE67-3D6C303C501E}"/>
              </a:ext>
            </a:extLst>
          </p:cNvPr>
          <p:cNvSpPr txBox="1"/>
          <p:nvPr/>
        </p:nvSpPr>
        <p:spPr>
          <a:xfrm>
            <a:off x="609600" y="4724400"/>
            <a:ext cx="8064795" cy="1384995"/>
          </a:xfrm>
          <a:prstGeom prst="rect">
            <a:avLst/>
          </a:prstGeom>
          <a:noFill/>
        </p:spPr>
        <p:txBody>
          <a:bodyPr wrap="square" rtlCol="0">
            <a:spAutoFit/>
          </a:bodyPr>
          <a:lstStyle/>
          <a:p>
            <a:r>
              <a:rPr lang="en-US" sz="2800" b="0" dirty="0"/>
              <a:t>Over the past decade, histones have been shown to play important roles in protein expression in addition to organizing and stabilizing DNA.</a:t>
            </a:r>
            <a:endParaRPr lang="en-US" b="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D7005507-E2AE-4DC7-AD83-405FC3D2A217}" type="slidenum">
              <a:rPr lang="en-US" altLang="en-US"/>
              <a:pPr/>
              <a:t>3</a:t>
            </a:fld>
            <a:endParaRPr lang="en-US" altLang="en-US"/>
          </a:p>
        </p:txBody>
      </p:sp>
      <p:sp>
        <p:nvSpPr>
          <p:cNvPr id="376834" name="Rectangle 2"/>
          <p:cNvSpPr>
            <a:spLocks noGrp="1" noChangeArrowheads="1"/>
          </p:cNvSpPr>
          <p:nvPr>
            <p:ph type="title"/>
          </p:nvPr>
        </p:nvSpPr>
        <p:spPr>
          <a:xfrm>
            <a:off x="0" y="10160"/>
            <a:ext cx="4800600" cy="381000"/>
          </a:xfrm>
        </p:spPr>
        <p:txBody>
          <a:bodyPr/>
          <a:lstStyle/>
          <a:p>
            <a:r>
              <a:rPr lang="en-US" altLang="en-US" sz="1400" dirty="0"/>
              <a:t>Indian muntjak (red) and human (green)  chromosomes:</a:t>
            </a:r>
          </a:p>
        </p:txBody>
      </p:sp>
      <p:sp>
        <p:nvSpPr>
          <p:cNvPr id="3" name="Content Placeholder 2">
            <a:extLst>
              <a:ext uri="{FF2B5EF4-FFF2-40B4-BE49-F238E27FC236}">
                <a16:creationId xmlns:a16="http://schemas.microsoft.com/office/drawing/2014/main" id="{05FBA0ED-672B-2C2C-CB59-FFD1E3CFB471}"/>
              </a:ext>
            </a:extLst>
          </p:cNvPr>
          <p:cNvSpPr>
            <a:spLocks noGrp="1"/>
          </p:cNvSpPr>
          <p:nvPr>
            <p:ph idx="1"/>
          </p:nvPr>
        </p:nvSpPr>
        <p:spPr>
          <a:xfrm>
            <a:off x="379716" y="483314"/>
            <a:ext cx="8229600" cy="2819400"/>
          </a:xfrm>
        </p:spPr>
        <p:txBody>
          <a:bodyPr>
            <a:noAutofit/>
          </a:bodyPr>
          <a:lstStyle/>
          <a:p>
            <a:pPr>
              <a:spcBef>
                <a:spcPts val="576"/>
              </a:spcBef>
            </a:pPr>
            <a:r>
              <a:rPr lang="en-US" sz="2400" dirty="0">
                <a:latin typeface="Arial" pitchFamily="34" charset="0"/>
                <a:cs typeface="Arial" pitchFamily="34" charset="0"/>
              </a:rPr>
              <a:t>A single copy of the human genome contains about        </a:t>
            </a:r>
            <a:r>
              <a:rPr lang="en-US" sz="2400" b="1" u="sng" dirty="0">
                <a:latin typeface="Arial" pitchFamily="34" charset="0"/>
                <a:cs typeface="Arial" pitchFamily="34" charset="0"/>
              </a:rPr>
              <a:t>3 billion nucleotides </a:t>
            </a:r>
            <a:r>
              <a:rPr lang="en-US" sz="2400" dirty="0">
                <a:latin typeface="Arial" pitchFamily="34" charset="0"/>
                <a:cs typeface="Arial" pitchFamily="34" charset="0"/>
              </a:rPr>
              <a:t>(or base pairs)  </a:t>
            </a:r>
            <a:r>
              <a:rPr lang="en-US" sz="2000" dirty="0">
                <a:latin typeface="Arial" pitchFamily="34" charset="0"/>
                <a:cs typeface="Arial" pitchFamily="34" charset="0"/>
              </a:rPr>
              <a:t>divided among 24 chromosomes (22 autosomal and 2 sex chromosomes (X and Y))  </a:t>
            </a:r>
          </a:p>
          <a:p>
            <a:pPr>
              <a:spcBef>
                <a:spcPts val="576"/>
              </a:spcBef>
            </a:pPr>
            <a:r>
              <a:rPr lang="en-US" sz="1800" i="1" dirty="0">
                <a:latin typeface="Arial" pitchFamily="34" charset="0"/>
                <a:cs typeface="Arial" pitchFamily="34" charset="0"/>
              </a:rPr>
              <a:t>Note: Our textbook counts the 2 sex chromosomes separately… usually, the 2 sex chromosomes are counted as a pair, yielding just 23 chromosome pairs in the human genome.</a:t>
            </a:r>
          </a:p>
          <a:p>
            <a:pPr>
              <a:spcBef>
                <a:spcPts val="624"/>
              </a:spcBef>
              <a:spcAft>
                <a:spcPts val="1200"/>
              </a:spcAft>
            </a:pPr>
            <a:r>
              <a:rPr lang="en-US" sz="2400" dirty="0">
                <a:latin typeface="Arial" pitchFamily="34" charset="0"/>
                <a:cs typeface="Arial" pitchFamily="34" charset="0"/>
              </a:rPr>
              <a:t>The Indian muntjac has a similar sized genome distributed on just 3 chromosomes.</a:t>
            </a:r>
            <a:endParaRPr lang="en-US" sz="1800" dirty="0">
              <a:latin typeface="Arial" pitchFamily="34" charset="0"/>
              <a:cs typeface="Arial" pitchFamily="34" charset="0"/>
            </a:endParaRPr>
          </a:p>
        </p:txBody>
      </p:sp>
      <p:pic>
        <p:nvPicPr>
          <p:cNvPr id="6" name="Picture Placeholder 8" descr="A photograph of a female Indian muntjac and a photomicrograph of its stained chromosomes are shown. The photomicrograph shows three pairs of long X-shaped chromosomes stained orange. Two pairs of human chromosomes are also seen in green which are much smaller and appears like large blots.">
            <a:extLst>
              <a:ext uri="{FF2B5EF4-FFF2-40B4-BE49-F238E27FC236}">
                <a16:creationId xmlns:a16="http://schemas.microsoft.com/office/drawing/2014/main" id="{984246C0-3477-193E-5693-225E39595096}"/>
              </a:ext>
            </a:extLst>
          </p:cNvPr>
          <p:cNvPicPr>
            <a:picLocks noChangeAspect="1"/>
          </p:cNvPicPr>
          <p:nvPr/>
        </p:nvPicPr>
        <p:blipFill>
          <a:blip r:embed="rId2"/>
          <a:srcRect b="18589"/>
          <a:stretch/>
        </p:blipFill>
        <p:spPr>
          <a:xfrm>
            <a:off x="838199" y="3408567"/>
            <a:ext cx="8029521" cy="314463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ltLang="en-US"/>
              <a:t>Biochemistry 3070 – Nucleic Acids</a:t>
            </a:r>
          </a:p>
        </p:txBody>
      </p:sp>
      <p:sp>
        <p:nvSpPr>
          <p:cNvPr id="8" name="Slide Number Placeholder 4"/>
          <p:cNvSpPr>
            <a:spLocks noGrp="1"/>
          </p:cNvSpPr>
          <p:nvPr>
            <p:ph type="sldNum" sz="quarter" idx="11"/>
          </p:nvPr>
        </p:nvSpPr>
        <p:spPr/>
        <p:txBody>
          <a:bodyPr/>
          <a:lstStyle/>
          <a:p>
            <a:fld id="{B43A3A63-8435-460D-A7AA-7654C51281BE}" type="slidenum">
              <a:rPr lang="en-US" altLang="en-US"/>
              <a:pPr/>
              <a:t>30</a:t>
            </a:fld>
            <a:endParaRPr lang="en-US" altLang="en-US"/>
          </a:p>
        </p:txBody>
      </p:sp>
      <p:sp>
        <p:nvSpPr>
          <p:cNvPr id="401410" name="Rectangle 2"/>
          <p:cNvSpPr>
            <a:spLocks noGrp="1" noChangeArrowheads="1"/>
          </p:cNvSpPr>
          <p:nvPr>
            <p:ph type="title"/>
          </p:nvPr>
        </p:nvSpPr>
        <p:spPr/>
        <p:txBody>
          <a:bodyPr/>
          <a:lstStyle/>
          <a:p>
            <a:r>
              <a:rPr lang="en-US" altLang="en-US" sz="1400"/>
              <a:t>Chromatin Structure: DNA, Histones &amp; Nucleosomes</a:t>
            </a:r>
          </a:p>
        </p:txBody>
      </p:sp>
      <p:pic>
        <p:nvPicPr>
          <p:cNvPr id="40141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0" y="609600"/>
            <a:ext cx="3400425" cy="559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1414" name="Text Box 6"/>
          <p:cNvSpPr txBox="1">
            <a:spLocks noChangeArrowheads="1"/>
          </p:cNvSpPr>
          <p:nvPr/>
        </p:nvSpPr>
        <p:spPr bwMode="auto">
          <a:xfrm>
            <a:off x="457200" y="762000"/>
            <a:ext cx="472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01415" name="Text Box 7"/>
          <p:cNvSpPr txBox="1">
            <a:spLocks noChangeArrowheads="1"/>
          </p:cNvSpPr>
          <p:nvPr/>
        </p:nvSpPr>
        <p:spPr bwMode="auto">
          <a:xfrm>
            <a:off x="609600" y="1066800"/>
            <a:ext cx="4495800"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0"/>
              <a:t>Chromatin is a tightly-packaged, highly-ordered structure of repeating nucleosomes.</a:t>
            </a:r>
          </a:p>
          <a:p>
            <a:pPr>
              <a:spcBef>
                <a:spcPct val="50000"/>
              </a:spcBef>
            </a:pPr>
            <a:r>
              <a:rPr lang="en-US" altLang="en-US" sz="3200" b="0"/>
              <a:t>The resulting structure is a helical array, containing about six nucleosomes per turn of the helix.</a:t>
            </a:r>
          </a:p>
        </p:txBody>
      </p:sp>
      <p:sp>
        <p:nvSpPr>
          <p:cNvPr id="401416" name="Text Box 8"/>
          <p:cNvSpPr txBox="1">
            <a:spLocks noChangeArrowheads="1"/>
          </p:cNvSpPr>
          <p:nvPr/>
        </p:nvSpPr>
        <p:spPr bwMode="auto">
          <a:xfrm>
            <a:off x="6172200" y="63246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0" i="1"/>
              <a:t>Stryer, Chapter 31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ltLang="en-US"/>
              <a:t>Biochemistry 3070 – Nucleic Acids</a:t>
            </a:r>
          </a:p>
        </p:txBody>
      </p:sp>
      <p:sp>
        <p:nvSpPr>
          <p:cNvPr id="7" name="Slide Number Placeholder 4"/>
          <p:cNvSpPr>
            <a:spLocks noGrp="1"/>
          </p:cNvSpPr>
          <p:nvPr>
            <p:ph type="sldNum" sz="quarter" idx="11"/>
          </p:nvPr>
        </p:nvSpPr>
        <p:spPr/>
        <p:txBody>
          <a:bodyPr/>
          <a:lstStyle/>
          <a:p>
            <a:fld id="{E7E43CFC-54E7-4C56-BAB9-4DB9D607A279}" type="slidenum">
              <a:rPr lang="en-US" altLang="en-US"/>
              <a:pPr/>
              <a:t>31</a:t>
            </a:fld>
            <a:endParaRPr lang="en-US" altLang="en-US"/>
          </a:p>
        </p:txBody>
      </p:sp>
      <p:sp>
        <p:nvSpPr>
          <p:cNvPr id="355331" name="Rectangle 3"/>
          <p:cNvSpPr>
            <a:spLocks noGrp="1" noChangeArrowheads="1"/>
          </p:cNvSpPr>
          <p:nvPr>
            <p:ph type="body" idx="1"/>
          </p:nvPr>
        </p:nvSpPr>
        <p:spPr/>
        <p:txBody>
          <a:bodyPr/>
          <a:lstStyle/>
          <a:p>
            <a:pPr>
              <a:buFontTx/>
              <a:buNone/>
            </a:pPr>
            <a:r>
              <a:rPr lang="en-US" altLang="en-US" i="1"/>
              <a:t>Semi-conservative replication of DNA:</a:t>
            </a:r>
          </a:p>
          <a:p>
            <a:r>
              <a:rPr lang="en-US" altLang="en-US" sz="2800" i="1"/>
              <a:t>Matthew Messelson &amp; Franklin Stahl utilized “heavy,” </a:t>
            </a:r>
            <a:r>
              <a:rPr lang="en-US" altLang="en-US" sz="2800" i="1" baseline="30000"/>
              <a:t>15</a:t>
            </a:r>
            <a:r>
              <a:rPr lang="en-US" altLang="en-US" sz="2800" i="1"/>
              <a:t>N-labeled DNA to demonstrate semi-conservative replication.</a:t>
            </a:r>
          </a:p>
          <a:p>
            <a:r>
              <a:rPr lang="en-US" altLang="en-US" sz="2800" i="1"/>
              <a:t>Density-gradient centrifugation separates the “heavy” and “light” DNA strands:</a:t>
            </a:r>
          </a:p>
        </p:txBody>
      </p:sp>
      <p:pic>
        <p:nvPicPr>
          <p:cNvPr id="3553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733800"/>
            <a:ext cx="3865563" cy="2532063"/>
          </a:xfrm>
          <a:prstGeom prst="rect">
            <a:avLst/>
          </a:prstGeom>
          <a:noFill/>
          <a:extLst>
            <a:ext uri="{909E8E84-426E-40DD-AFC4-6F175D3DCCD1}">
              <a14:hiddenFill xmlns:a14="http://schemas.microsoft.com/office/drawing/2010/main">
                <a:solidFill>
                  <a:srgbClr val="FFFFFF"/>
                </a:solidFill>
              </a14:hiddenFill>
            </a:ext>
          </a:extLst>
        </p:spPr>
      </p:pic>
      <p:pic>
        <p:nvPicPr>
          <p:cNvPr id="3553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733800"/>
            <a:ext cx="3581400" cy="252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ltLang="en-US"/>
              <a:t>Biochemistry 3070 – Nucleic Acids</a:t>
            </a:r>
          </a:p>
        </p:txBody>
      </p:sp>
      <p:sp>
        <p:nvSpPr>
          <p:cNvPr id="8" name="Slide Number Placeholder 4"/>
          <p:cNvSpPr>
            <a:spLocks noGrp="1"/>
          </p:cNvSpPr>
          <p:nvPr>
            <p:ph type="sldNum" sz="quarter" idx="11"/>
          </p:nvPr>
        </p:nvSpPr>
        <p:spPr/>
        <p:txBody>
          <a:bodyPr/>
          <a:lstStyle/>
          <a:p>
            <a:fld id="{CAE9DFD6-40CF-4B42-B92B-E299DE5381F8}" type="slidenum">
              <a:rPr lang="en-US" altLang="en-US"/>
              <a:pPr/>
              <a:t>32</a:t>
            </a:fld>
            <a:endParaRPr lang="en-US" altLang="en-US"/>
          </a:p>
        </p:txBody>
      </p:sp>
      <p:sp>
        <p:nvSpPr>
          <p:cNvPr id="356355" name="Rectangle 3"/>
          <p:cNvSpPr>
            <a:spLocks noGrp="1" noChangeArrowheads="1"/>
          </p:cNvSpPr>
          <p:nvPr>
            <p:ph type="body" idx="1"/>
          </p:nvPr>
        </p:nvSpPr>
        <p:spPr>
          <a:xfrm>
            <a:off x="457200" y="228600"/>
            <a:ext cx="8229600" cy="5897563"/>
          </a:xfrm>
        </p:spPr>
        <p:txBody>
          <a:bodyPr/>
          <a:lstStyle/>
          <a:p>
            <a:pPr>
              <a:buFontTx/>
              <a:buNone/>
            </a:pPr>
            <a:r>
              <a:rPr lang="en-US" altLang="en-US" sz="2000" i="1"/>
              <a:t>Meselson &amp; Stahl’s Experiment</a:t>
            </a:r>
          </a:p>
        </p:txBody>
      </p:sp>
      <p:pic>
        <p:nvPicPr>
          <p:cNvPr id="356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1577975" cy="5638800"/>
          </a:xfrm>
          <a:prstGeom prst="rect">
            <a:avLst/>
          </a:prstGeom>
          <a:noFill/>
          <a:extLst>
            <a:ext uri="{909E8E84-426E-40DD-AFC4-6F175D3DCCD1}">
              <a14:hiddenFill xmlns:a14="http://schemas.microsoft.com/office/drawing/2010/main">
                <a:solidFill>
                  <a:srgbClr val="FFFFFF"/>
                </a:solidFill>
              </a14:hiddenFill>
            </a:ext>
          </a:extLst>
        </p:spPr>
      </p:pic>
      <p:pic>
        <p:nvPicPr>
          <p:cNvPr id="3563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1939925" cy="5638800"/>
          </a:xfrm>
          <a:prstGeom prst="rect">
            <a:avLst/>
          </a:prstGeom>
          <a:noFill/>
          <a:extLst>
            <a:ext uri="{909E8E84-426E-40DD-AFC4-6F175D3DCCD1}">
              <a14:hiddenFill xmlns:a14="http://schemas.microsoft.com/office/drawing/2010/main">
                <a:solidFill>
                  <a:srgbClr val="FFFFFF"/>
                </a:solidFill>
              </a14:hiddenFill>
            </a:ext>
          </a:extLst>
        </p:spPr>
      </p:pic>
      <p:pic>
        <p:nvPicPr>
          <p:cNvPr id="3563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838200"/>
            <a:ext cx="2825750" cy="5564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D1D48447-0135-404D-9D8B-BF5B065D141C}" type="slidenum">
              <a:rPr lang="en-US" altLang="en-US"/>
              <a:pPr/>
              <a:t>33</a:t>
            </a:fld>
            <a:endParaRPr lang="en-US" altLang="en-US"/>
          </a:p>
        </p:txBody>
      </p:sp>
      <p:sp>
        <p:nvSpPr>
          <p:cNvPr id="411650" name="Rectangle 2"/>
          <p:cNvSpPr>
            <a:spLocks noGrp="1" noChangeArrowheads="1"/>
          </p:cNvSpPr>
          <p:nvPr>
            <p:ph type="title"/>
          </p:nvPr>
        </p:nvSpPr>
        <p:spPr/>
        <p:txBody>
          <a:bodyPr/>
          <a:lstStyle/>
          <a:p>
            <a:r>
              <a:rPr lang="en-US" altLang="en-US" sz="1600"/>
              <a:t>DNA Replication Mechanism</a:t>
            </a:r>
          </a:p>
        </p:txBody>
      </p:sp>
      <p:sp>
        <p:nvSpPr>
          <p:cNvPr id="411651" name="Rectangle 3"/>
          <p:cNvSpPr>
            <a:spLocks noGrp="1" noChangeArrowheads="1"/>
          </p:cNvSpPr>
          <p:nvPr>
            <p:ph type="body" idx="1"/>
          </p:nvPr>
        </p:nvSpPr>
        <p:spPr>
          <a:xfrm>
            <a:off x="457200" y="533400"/>
            <a:ext cx="8229600" cy="5257800"/>
          </a:xfrm>
        </p:spPr>
        <p:txBody>
          <a:bodyPr/>
          <a:lstStyle/>
          <a:p>
            <a:pPr>
              <a:lnSpc>
                <a:spcPct val="90000"/>
              </a:lnSpc>
              <a:buFontTx/>
              <a:buNone/>
            </a:pPr>
            <a:r>
              <a:rPr lang="en-US" altLang="en-US"/>
              <a:t>Semi-conservative replication uses one strand from the parental duplex as a template to direct the synthesis of a new complementary strand in the daughter DNA.</a:t>
            </a:r>
          </a:p>
          <a:p>
            <a:pPr>
              <a:lnSpc>
                <a:spcPct val="90000"/>
              </a:lnSpc>
              <a:buFontTx/>
              <a:buNone/>
            </a:pPr>
            <a:r>
              <a:rPr lang="en-US" altLang="en-US"/>
              <a:t>Free deoxynucleoside-5’-triphosphates (dATP, dGTP, dTTP, and dCTP) form complementary base pairs to the template.</a:t>
            </a:r>
          </a:p>
          <a:p>
            <a:pPr>
              <a:lnSpc>
                <a:spcPct val="90000"/>
              </a:lnSpc>
              <a:buFontTx/>
              <a:buNone/>
            </a:pPr>
            <a:r>
              <a:rPr lang="en-US" altLang="en-US"/>
              <a:t>Polymerization of the new chain is catalyzed by a special enzyme, “</a:t>
            </a:r>
            <a:r>
              <a:rPr lang="en-US" altLang="en-US" i="1">
                <a:solidFill>
                  <a:srgbClr val="0000FF"/>
                </a:solidFill>
              </a:rPr>
              <a:t>DNA Polymerase,</a:t>
            </a:r>
            <a:r>
              <a:rPr lang="en-US" altLang="en-US"/>
              <a:t>” which forms new phosphodiester linkages.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altLang="en-US"/>
              <a:t>Biochemistry 3070 – Nucleic Acids</a:t>
            </a:r>
          </a:p>
        </p:txBody>
      </p:sp>
      <p:sp>
        <p:nvSpPr>
          <p:cNvPr id="7" name="Slide Number Placeholder 6"/>
          <p:cNvSpPr>
            <a:spLocks noGrp="1"/>
          </p:cNvSpPr>
          <p:nvPr>
            <p:ph type="sldNum" sz="quarter" idx="11"/>
          </p:nvPr>
        </p:nvSpPr>
        <p:spPr/>
        <p:txBody>
          <a:bodyPr/>
          <a:lstStyle/>
          <a:p>
            <a:fld id="{9DF837D4-A346-4445-B164-25BB4A06113D}" type="slidenum">
              <a:rPr lang="en-US" altLang="en-US"/>
              <a:pPr/>
              <a:t>34</a:t>
            </a:fld>
            <a:endParaRPr lang="en-US" altLang="en-US"/>
          </a:p>
        </p:txBody>
      </p:sp>
      <p:sp>
        <p:nvSpPr>
          <p:cNvPr id="359426" name="Rectangle 2"/>
          <p:cNvSpPr>
            <a:spLocks noGrp="1" noChangeArrowheads="1"/>
          </p:cNvSpPr>
          <p:nvPr>
            <p:ph type="title"/>
          </p:nvPr>
        </p:nvSpPr>
        <p:spPr/>
        <p:txBody>
          <a:bodyPr/>
          <a:lstStyle/>
          <a:p>
            <a:r>
              <a:rPr lang="en-US" altLang="en-US"/>
              <a:t>DNA Replication Mechanism</a:t>
            </a:r>
          </a:p>
        </p:txBody>
      </p:sp>
      <p:sp>
        <p:nvSpPr>
          <p:cNvPr id="359427" name="Rectangle 3"/>
          <p:cNvSpPr>
            <a:spLocks noGrp="1" noChangeArrowheads="1"/>
          </p:cNvSpPr>
          <p:nvPr>
            <p:ph type="body" sz="half" idx="1"/>
          </p:nvPr>
        </p:nvSpPr>
        <p:spPr>
          <a:xfrm>
            <a:off x="381000" y="1143000"/>
            <a:ext cx="6248400" cy="4876800"/>
          </a:xfrm>
        </p:spPr>
        <p:txBody>
          <a:bodyPr/>
          <a:lstStyle/>
          <a:p>
            <a:r>
              <a:rPr lang="en-US" altLang="en-US" sz="2800" dirty="0"/>
              <a:t>DNA Polymerase was discovered by Arthur Kornberg in 1955, just a few years after Watson &amp; Crick’s landmark  publication.</a:t>
            </a:r>
          </a:p>
          <a:p>
            <a:r>
              <a:rPr lang="en-US" altLang="en-US" sz="2800" dirty="0"/>
              <a:t>Kornberg was the first person to demonstrate DNA synthesis outside of a living cell.</a:t>
            </a:r>
          </a:p>
          <a:p>
            <a:r>
              <a:rPr lang="en-US" altLang="en-US" sz="2800" dirty="0"/>
              <a:t>He received the Nobel Prize in 1959.</a:t>
            </a:r>
          </a:p>
          <a:p>
            <a:endParaRPr lang="en-US" altLang="en-US" sz="2800" dirty="0"/>
          </a:p>
          <a:p>
            <a:endParaRPr lang="en-US" altLang="en-US" sz="2000" dirty="0"/>
          </a:p>
        </p:txBody>
      </p:sp>
      <p:pic>
        <p:nvPicPr>
          <p:cNvPr id="359428" name="Picture 4" descr="Arthur Kornberg"/>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934200" y="1447800"/>
            <a:ext cx="1885950"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9437" name="Text Box 13"/>
          <p:cNvSpPr txBox="1">
            <a:spLocks noChangeArrowheads="1"/>
          </p:cNvSpPr>
          <p:nvPr/>
        </p:nvSpPr>
        <p:spPr bwMode="auto">
          <a:xfrm>
            <a:off x="7467600" y="43434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i="1"/>
              <a:t>1959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ltLang="en-US"/>
              <a:t>Biochemistry 3070 – Nucleic Acids</a:t>
            </a:r>
          </a:p>
        </p:txBody>
      </p:sp>
      <p:sp>
        <p:nvSpPr>
          <p:cNvPr id="7" name="Slide Number Placeholder 5"/>
          <p:cNvSpPr>
            <a:spLocks noGrp="1"/>
          </p:cNvSpPr>
          <p:nvPr>
            <p:ph type="sldNum" sz="quarter" idx="11"/>
          </p:nvPr>
        </p:nvSpPr>
        <p:spPr/>
        <p:txBody>
          <a:bodyPr/>
          <a:lstStyle/>
          <a:p>
            <a:fld id="{397F3059-E157-42E2-9092-00D03E6723CB}" type="slidenum">
              <a:rPr lang="en-US" altLang="en-US"/>
              <a:pPr/>
              <a:t>35</a:t>
            </a:fld>
            <a:endParaRPr lang="en-US" altLang="en-US"/>
          </a:p>
        </p:txBody>
      </p:sp>
      <p:sp>
        <p:nvSpPr>
          <p:cNvPr id="360456" name="Rectangle 8"/>
          <p:cNvSpPr>
            <a:spLocks noGrp="1" noChangeArrowheads="1"/>
          </p:cNvSpPr>
          <p:nvPr>
            <p:ph type="title"/>
          </p:nvPr>
        </p:nvSpPr>
        <p:spPr/>
        <p:txBody>
          <a:bodyPr/>
          <a:lstStyle/>
          <a:p>
            <a:endParaRPr lang="en-US" altLang="en-US"/>
          </a:p>
        </p:txBody>
      </p:sp>
      <p:sp>
        <p:nvSpPr>
          <p:cNvPr id="360451" name="Rectangle 3"/>
          <p:cNvSpPr>
            <a:spLocks noGrp="1" noChangeArrowheads="1"/>
          </p:cNvSpPr>
          <p:nvPr>
            <p:ph type="body" sz="half" idx="1"/>
          </p:nvPr>
        </p:nvSpPr>
        <p:spPr>
          <a:xfrm>
            <a:off x="152400" y="4572000"/>
            <a:ext cx="8458200" cy="1600200"/>
          </a:xfrm>
        </p:spPr>
        <p:txBody>
          <a:bodyPr/>
          <a:lstStyle/>
          <a:p>
            <a:pPr>
              <a:lnSpc>
                <a:spcPct val="80000"/>
              </a:lnSpc>
              <a:buFontTx/>
              <a:buNone/>
            </a:pPr>
            <a:r>
              <a:rPr lang="en-US" altLang="en-US" sz="1600" b="1"/>
              <a:t>	Hugh A D'Andrade</a:t>
            </a:r>
          </a:p>
          <a:p>
            <a:pPr>
              <a:lnSpc>
                <a:spcPct val="80000"/>
              </a:lnSpc>
              <a:buFontTx/>
              <a:buNone/>
            </a:pPr>
            <a:r>
              <a:rPr lang="en-US" altLang="en-US" sz="1600" b="1"/>
              <a:t>	         Alejandro Zaffaroni, Ph.D.</a:t>
            </a:r>
          </a:p>
          <a:p>
            <a:pPr>
              <a:lnSpc>
                <a:spcPct val="80000"/>
              </a:lnSpc>
              <a:buFontTx/>
              <a:buNone/>
            </a:pPr>
            <a:r>
              <a:rPr lang="en-US" altLang="en-US" sz="1600" b="1"/>
              <a:t>	                     Arthur Kornberg, M.D.</a:t>
            </a:r>
            <a:r>
              <a:rPr lang="en-US" altLang="en-US" sz="1600"/>
              <a:t> 1959 Nobel Prize </a:t>
            </a:r>
            <a:endParaRPr lang="en-US" altLang="en-US" sz="1600" b="1"/>
          </a:p>
          <a:p>
            <a:pPr>
              <a:lnSpc>
                <a:spcPct val="80000"/>
              </a:lnSpc>
              <a:buFontTx/>
              <a:buNone/>
            </a:pPr>
            <a:r>
              <a:rPr lang="en-US" altLang="en-US" sz="1600" b="1"/>
              <a:t>	                                    Paul Berg, Ph.D.</a:t>
            </a:r>
            <a:r>
              <a:rPr lang="en-US" altLang="en-US" sz="1600"/>
              <a:t>, 1980 Nobel Prize </a:t>
            </a:r>
            <a:endParaRPr lang="en-US" altLang="en-US" sz="1600" b="1"/>
          </a:p>
          <a:p>
            <a:pPr>
              <a:lnSpc>
                <a:spcPct val="80000"/>
              </a:lnSpc>
              <a:buFontTx/>
              <a:buNone/>
            </a:pPr>
            <a:r>
              <a:rPr lang="en-US" altLang="en-US" sz="1600" b="1"/>
              <a:t>	                                                 Joseph L. Goldstein, M.D.</a:t>
            </a:r>
            <a:r>
              <a:rPr lang="en-US" altLang="en-US" sz="1600"/>
              <a:t>, 1985 Nobel Prize </a:t>
            </a:r>
            <a:endParaRPr lang="en-US" altLang="en-US" sz="1600" b="1"/>
          </a:p>
          <a:p>
            <a:pPr>
              <a:lnSpc>
                <a:spcPct val="80000"/>
              </a:lnSpc>
              <a:buFontTx/>
              <a:buNone/>
            </a:pPr>
            <a:r>
              <a:rPr lang="en-US" altLang="en-US" sz="1600" b="1"/>
              <a:t>	                                                              Har Gobind Khorana, Ph.D.</a:t>
            </a:r>
            <a:r>
              <a:rPr lang="en-US" altLang="en-US" sz="1600"/>
              <a:t>, 1968 Nobel Prize </a:t>
            </a:r>
          </a:p>
        </p:txBody>
      </p:sp>
      <p:pic>
        <p:nvPicPr>
          <p:cNvPr id="360455" name="Picture 7" descr="http://www.urmc.rochester.edu/Aab/mrb/images/5nobels.jpg"/>
          <p:cNvPicPr>
            <a:picLocks noGrp="1" noChangeAspect="1" noChangeArrowheads="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a:xfrm>
            <a:off x="457200" y="179388"/>
            <a:ext cx="7924800" cy="4341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0458" name="Rectangle 10"/>
          <p:cNvSpPr>
            <a:spLocks noChangeArrowheads="1"/>
          </p:cNvSpPr>
          <p:nvPr/>
        </p:nvSpPr>
        <p:spPr bwMode="auto">
          <a:xfrm>
            <a:off x="381000" y="6172200"/>
            <a:ext cx="7924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0" i="1"/>
              <a:t>University of Rochester Medical Center – Dedication of the Arthur Kornberg Medical Research Building (~1999)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0CF54E8B-68F1-4DA0-BF9F-AFC87E5F7B43}" type="slidenum">
              <a:rPr lang="en-US" altLang="en-US"/>
              <a:pPr/>
              <a:t>36</a:t>
            </a:fld>
            <a:endParaRPr lang="en-US" altLang="en-US"/>
          </a:p>
        </p:txBody>
      </p:sp>
      <p:sp>
        <p:nvSpPr>
          <p:cNvPr id="361477" name="Rectangle 5"/>
          <p:cNvSpPr>
            <a:spLocks noGrp="1" noChangeArrowheads="1"/>
          </p:cNvSpPr>
          <p:nvPr>
            <p:ph type="title"/>
          </p:nvPr>
        </p:nvSpPr>
        <p:spPr>
          <a:xfrm>
            <a:off x="304800" y="152400"/>
            <a:ext cx="8382000" cy="304800"/>
          </a:xfrm>
        </p:spPr>
        <p:txBody>
          <a:bodyPr/>
          <a:lstStyle/>
          <a:p>
            <a:r>
              <a:rPr lang="en-US" altLang="en-US" sz="1400"/>
              <a:t>DNA Replication Mechanism</a:t>
            </a:r>
          </a:p>
        </p:txBody>
      </p:sp>
      <p:pic>
        <p:nvPicPr>
          <p:cNvPr id="3614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133600"/>
            <a:ext cx="8229600" cy="4279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1479" name="Text Box 7"/>
          <p:cNvSpPr txBox="1">
            <a:spLocks noChangeArrowheads="1"/>
          </p:cNvSpPr>
          <p:nvPr/>
        </p:nvSpPr>
        <p:spPr bwMode="auto">
          <a:xfrm>
            <a:off x="228600" y="533400"/>
            <a:ext cx="87630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000" b="0" i="1"/>
              <a:t> DNA-directed DNA polymerase catalyzes the elongation of a new DNA chain, using a complementary strand of DNA as its guide.</a:t>
            </a:r>
          </a:p>
          <a:p>
            <a:pPr>
              <a:spcBef>
                <a:spcPct val="50000"/>
              </a:spcBef>
              <a:buFontTx/>
              <a:buChar char="•"/>
            </a:pPr>
            <a:r>
              <a:rPr lang="en-US" altLang="en-US" sz="2000" b="0" i="1"/>
              <a:t> The reaction is a nucleophilic attack by the 3’- hydroxyl group of the primer on the innermost phosphorus atom of the deoxynucleoside triphosphate: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BEE59128-0A2C-4220-ADD6-D1865D04E192}" type="slidenum">
              <a:rPr lang="en-US" altLang="en-US"/>
              <a:pPr/>
              <a:t>37</a:t>
            </a:fld>
            <a:endParaRPr lang="en-US" altLang="en-US"/>
          </a:p>
        </p:txBody>
      </p:sp>
      <p:sp>
        <p:nvSpPr>
          <p:cNvPr id="362498" name="Rectangle 2"/>
          <p:cNvSpPr>
            <a:spLocks noGrp="1" noChangeArrowheads="1"/>
          </p:cNvSpPr>
          <p:nvPr>
            <p:ph type="title"/>
          </p:nvPr>
        </p:nvSpPr>
        <p:spPr/>
        <p:txBody>
          <a:bodyPr/>
          <a:lstStyle/>
          <a:p>
            <a:r>
              <a:rPr lang="en-US" altLang="en-US" sz="1400"/>
              <a:t>DNA Replication Mechanism</a:t>
            </a:r>
          </a:p>
        </p:txBody>
      </p:sp>
      <p:sp>
        <p:nvSpPr>
          <p:cNvPr id="362499" name="Rectangle 3"/>
          <p:cNvSpPr>
            <a:spLocks noGrp="1" noChangeArrowheads="1"/>
          </p:cNvSpPr>
          <p:nvPr>
            <p:ph type="body" idx="1"/>
          </p:nvPr>
        </p:nvSpPr>
        <p:spPr>
          <a:xfrm>
            <a:off x="457200" y="533400"/>
            <a:ext cx="8229600" cy="5943600"/>
          </a:xfrm>
        </p:spPr>
        <p:txBody>
          <a:bodyPr/>
          <a:lstStyle/>
          <a:p>
            <a:pPr>
              <a:lnSpc>
                <a:spcPct val="90000"/>
              </a:lnSpc>
              <a:buFontTx/>
              <a:buNone/>
            </a:pPr>
            <a:r>
              <a:rPr lang="en-US" altLang="en-US" sz="2400" u="sng" dirty="0"/>
              <a:t>Unique traits of Kornberg’s DNA Polymerase:</a:t>
            </a:r>
          </a:p>
          <a:p>
            <a:pPr>
              <a:lnSpc>
                <a:spcPct val="90000"/>
              </a:lnSpc>
            </a:pPr>
            <a:r>
              <a:rPr lang="en-US" altLang="en-US" sz="2400" dirty="0"/>
              <a:t>Polymerization occurs only in the 5’-&gt;3’ direction.</a:t>
            </a:r>
          </a:p>
          <a:p>
            <a:pPr>
              <a:lnSpc>
                <a:spcPct val="90000"/>
              </a:lnSpc>
            </a:pPr>
            <a:r>
              <a:rPr lang="en-US" altLang="en-US" sz="2400" dirty="0"/>
              <a:t>The enzyme is very specific and accurate:  Only correct complementary base pairs are added to the growing chain.  The preceding base pair must be correct for the enzyme to continue its formation of the next phosphodiester bond.</a:t>
            </a:r>
          </a:p>
          <a:p>
            <a:pPr>
              <a:lnSpc>
                <a:spcPct val="90000"/>
              </a:lnSpc>
            </a:pPr>
            <a:r>
              <a:rPr lang="en-US" altLang="en-US" sz="2400" dirty="0"/>
              <a:t>Mg</a:t>
            </a:r>
            <a:r>
              <a:rPr lang="en-US" altLang="en-US" sz="2400" baseline="30000" dirty="0"/>
              <a:t>2+</a:t>
            </a:r>
            <a:r>
              <a:rPr lang="en-US" altLang="en-US" sz="2400" dirty="0"/>
              <a:t> is required. </a:t>
            </a:r>
          </a:p>
          <a:p>
            <a:pPr>
              <a:lnSpc>
                <a:spcPct val="90000"/>
              </a:lnSpc>
            </a:pPr>
            <a:r>
              <a:rPr lang="en-US" altLang="en-US" sz="2400" dirty="0"/>
              <a:t>The enzyme is very fast:  The E.coli genome contains 4.6 million base pairs and is copied in less than 40 minutes, at a rate of 2,000 nucleotides/second. </a:t>
            </a:r>
          </a:p>
          <a:p>
            <a:pPr>
              <a:lnSpc>
                <a:spcPct val="90000"/>
              </a:lnSpc>
            </a:pPr>
            <a:r>
              <a:rPr lang="en-US" altLang="en-US" sz="2400" dirty="0"/>
              <a:t>DNA Polymerase requires a </a:t>
            </a:r>
            <a:r>
              <a:rPr lang="en-US" altLang="en-US" sz="2400" b="1" dirty="0">
                <a:solidFill>
                  <a:srgbClr val="0000FF"/>
                </a:solidFill>
              </a:rPr>
              <a:t>primer strand</a:t>
            </a:r>
            <a:r>
              <a:rPr lang="en-US" altLang="en-US" sz="2400" dirty="0"/>
              <a:t> where polymerization is to begin.  This means that DNA polymerase must bind to a segment of double-stranded DNA and add new nucleotides to the end of the primer.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ltLang="en-US"/>
              <a:t>Biochemistry 3070 – Nucleic Acids</a:t>
            </a:r>
          </a:p>
        </p:txBody>
      </p:sp>
      <p:sp>
        <p:nvSpPr>
          <p:cNvPr id="7" name="Slide Number Placeholder 5"/>
          <p:cNvSpPr>
            <a:spLocks noGrp="1"/>
          </p:cNvSpPr>
          <p:nvPr>
            <p:ph type="sldNum" sz="quarter" idx="11"/>
          </p:nvPr>
        </p:nvSpPr>
        <p:spPr/>
        <p:txBody>
          <a:bodyPr/>
          <a:lstStyle/>
          <a:p>
            <a:fld id="{DE75C94C-68CF-40EA-A1EF-D00BB858C2C8}" type="slidenum">
              <a:rPr lang="en-US" altLang="en-US"/>
              <a:pPr/>
              <a:t>38</a:t>
            </a:fld>
            <a:endParaRPr lang="en-US" altLang="en-US"/>
          </a:p>
        </p:txBody>
      </p:sp>
      <p:sp>
        <p:nvSpPr>
          <p:cNvPr id="363522" name="Rectangle 2"/>
          <p:cNvSpPr>
            <a:spLocks noGrp="1" noChangeArrowheads="1"/>
          </p:cNvSpPr>
          <p:nvPr>
            <p:ph type="title"/>
          </p:nvPr>
        </p:nvSpPr>
        <p:spPr/>
        <p:txBody>
          <a:bodyPr/>
          <a:lstStyle/>
          <a:p>
            <a:r>
              <a:rPr lang="en-US" altLang="en-US" sz="1400"/>
              <a:t>DNA Replication Mechanism</a:t>
            </a:r>
          </a:p>
        </p:txBody>
      </p:sp>
      <p:sp>
        <p:nvSpPr>
          <p:cNvPr id="363523" name="Rectangle 3"/>
          <p:cNvSpPr>
            <a:spLocks noGrp="1" noChangeArrowheads="1"/>
          </p:cNvSpPr>
          <p:nvPr>
            <p:ph type="body" sz="half" idx="1"/>
          </p:nvPr>
        </p:nvSpPr>
        <p:spPr>
          <a:xfrm>
            <a:off x="381000" y="762000"/>
            <a:ext cx="4038600" cy="5592763"/>
          </a:xfrm>
        </p:spPr>
        <p:txBody>
          <a:bodyPr/>
          <a:lstStyle/>
          <a:p>
            <a:r>
              <a:rPr lang="en-US" altLang="en-US" sz="2200"/>
              <a:t>Primers for DNA synthesis are actually short, single-stranded RNA segments.</a:t>
            </a:r>
          </a:p>
          <a:p>
            <a:r>
              <a:rPr lang="en-US" altLang="en-US" sz="2200"/>
              <a:t>A specialized RNA polymerase called “</a:t>
            </a:r>
            <a:r>
              <a:rPr lang="en-US" altLang="en-US" sz="2200" b="1">
                <a:solidFill>
                  <a:srgbClr val="0000FF"/>
                </a:solidFill>
              </a:rPr>
              <a:t>primase</a:t>
            </a:r>
            <a:r>
              <a:rPr lang="en-US" altLang="en-US" sz="2200"/>
              <a:t>” synthesizes a short stretch of RNA (~ 5 nucleotides) that is complementary to the DNA template strand.</a:t>
            </a:r>
          </a:p>
          <a:p>
            <a:r>
              <a:rPr lang="en-US" altLang="en-US" sz="2200"/>
              <a:t>Later, the RNA primer is removed by the enzyme, “</a:t>
            </a:r>
            <a:r>
              <a:rPr lang="en-US" altLang="en-US" sz="2200" b="1">
                <a:solidFill>
                  <a:srgbClr val="0000FF"/>
                </a:solidFill>
              </a:rPr>
              <a:t>exonuclease</a:t>
            </a:r>
            <a:r>
              <a:rPr lang="en-US" altLang="en-US" sz="2200"/>
              <a:t>.” </a:t>
            </a:r>
          </a:p>
          <a:p>
            <a:r>
              <a:rPr lang="en-US" altLang="en-US" sz="2200"/>
              <a:t>Primers are powerful tools in modern biotechnology &amp; genetic engineering.</a:t>
            </a:r>
          </a:p>
        </p:txBody>
      </p:sp>
      <p:pic>
        <p:nvPicPr>
          <p:cNvPr id="363524"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495800" y="1447800"/>
            <a:ext cx="4495800" cy="4043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3526" name="Text Box 6"/>
          <p:cNvSpPr txBox="1">
            <a:spLocks noChangeArrowheads="1"/>
          </p:cNvSpPr>
          <p:nvPr/>
        </p:nvSpPr>
        <p:spPr bwMode="auto">
          <a:xfrm>
            <a:off x="7086600" y="57912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400" b="0" i="1"/>
              <a:t>Stryer, Chap 27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BCD27C1F-374C-4BC7-83BC-7A11E016B7AB}" type="slidenum">
              <a:rPr lang="en-US" altLang="en-US"/>
              <a:pPr/>
              <a:t>39</a:t>
            </a:fld>
            <a:endParaRPr lang="en-US" altLang="en-US"/>
          </a:p>
        </p:txBody>
      </p:sp>
      <p:sp>
        <p:nvSpPr>
          <p:cNvPr id="364546" name="Rectangle 2"/>
          <p:cNvSpPr>
            <a:spLocks noGrp="1" noChangeArrowheads="1"/>
          </p:cNvSpPr>
          <p:nvPr>
            <p:ph type="title"/>
          </p:nvPr>
        </p:nvSpPr>
        <p:spPr/>
        <p:txBody>
          <a:bodyPr/>
          <a:lstStyle/>
          <a:p>
            <a:r>
              <a:rPr lang="en-US" altLang="en-US" sz="1400"/>
              <a:t>DNA Replication Mechanism</a:t>
            </a:r>
          </a:p>
        </p:txBody>
      </p:sp>
      <p:sp>
        <p:nvSpPr>
          <p:cNvPr id="364547" name="Rectangle 3"/>
          <p:cNvSpPr>
            <a:spLocks noGrp="1" noChangeArrowheads="1"/>
          </p:cNvSpPr>
          <p:nvPr>
            <p:ph type="body" idx="1"/>
          </p:nvPr>
        </p:nvSpPr>
        <p:spPr>
          <a:xfrm>
            <a:off x="457200" y="533400"/>
            <a:ext cx="8458200" cy="5592763"/>
          </a:xfrm>
        </p:spPr>
        <p:txBody>
          <a:bodyPr/>
          <a:lstStyle/>
          <a:p>
            <a:r>
              <a:rPr lang="en-US" altLang="en-US" sz="2800" dirty="0"/>
              <a:t>Both strands of DNA act as templates for synthesis of new DNA.</a:t>
            </a:r>
          </a:p>
          <a:p>
            <a:r>
              <a:rPr lang="en-US" altLang="en-US" sz="2800" dirty="0"/>
              <a:t>DNA synthesis occurs at the site where DNA unwinds, often called the “</a:t>
            </a:r>
            <a:r>
              <a:rPr lang="en-US" altLang="en-US" sz="2800" dirty="0">
                <a:solidFill>
                  <a:srgbClr val="0000FF"/>
                </a:solidFill>
              </a:rPr>
              <a:t>replication fork.</a:t>
            </a:r>
            <a:r>
              <a:rPr lang="en-US" altLang="en-US" sz="2800" dirty="0"/>
              <a:t>” </a:t>
            </a:r>
          </a:p>
          <a:p>
            <a:r>
              <a:rPr lang="en-US" altLang="en-US" sz="2800" dirty="0"/>
              <a:t>Since DNA is polymerized only in the 5’→3’ direction, and the two chains in DNA run in opposite directions, the new DNA is synthesized in two ways.</a:t>
            </a:r>
          </a:p>
          <a:p>
            <a:r>
              <a:rPr lang="en-US" altLang="en-US" sz="2800" dirty="0"/>
              <a:t>The “</a:t>
            </a:r>
            <a:r>
              <a:rPr lang="en-US" altLang="en-US" sz="2800" dirty="0">
                <a:solidFill>
                  <a:srgbClr val="0000FF"/>
                </a:solidFill>
              </a:rPr>
              <a:t>leading</a:t>
            </a:r>
            <a:r>
              <a:rPr lang="en-US" altLang="en-US" sz="2800" dirty="0"/>
              <a:t>” strand is synthesized continuously. </a:t>
            </a:r>
          </a:p>
          <a:p>
            <a:r>
              <a:rPr lang="en-US" altLang="en-US" sz="2800" dirty="0"/>
              <a:t>The “</a:t>
            </a:r>
            <a:r>
              <a:rPr lang="en-US" altLang="en-US" sz="2800" dirty="0">
                <a:solidFill>
                  <a:srgbClr val="0000FF"/>
                </a:solidFill>
              </a:rPr>
              <a:t>lagging</a:t>
            </a:r>
            <a:r>
              <a:rPr lang="en-US" altLang="en-US" sz="2800" dirty="0"/>
              <a:t>” strand is synthesized in small fragments called </a:t>
            </a:r>
            <a:r>
              <a:rPr lang="en-US" altLang="en-US" sz="2800" dirty="0">
                <a:solidFill>
                  <a:srgbClr val="0000FF"/>
                </a:solidFill>
              </a:rPr>
              <a:t>“Okazaki” fragments</a:t>
            </a:r>
            <a:r>
              <a:rPr lang="en-US" altLang="en-US" sz="2800" dirty="0"/>
              <a:t> </a:t>
            </a:r>
            <a:r>
              <a:rPr lang="en-US" altLang="en-US" sz="2000" i="1" dirty="0"/>
              <a:t>(named for Tsuneko and </a:t>
            </a:r>
            <a:r>
              <a:rPr lang="en-US" altLang="en-US" sz="2000" i="1" dirty="0" err="1"/>
              <a:t>Reiju</a:t>
            </a:r>
            <a:r>
              <a:rPr lang="en-US" altLang="en-US" sz="2000" i="1" dirty="0"/>
              <a:t> Okazaki).</a:t>
            </a:r>
            <a:r>
              <a:rPr lang="en-US" altLang="en-US" sz="2800"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C054-905E-64CD-42AB-C3E58AAD298C}"/>
              </a:ext>
            </a:extLst>
          </p:cNvPr>
          <p:cNvSpPr>
            <a:spLocks noGrp="1"/>
          </p:cNvSpPr>
          <p:nvPr>
            <p:ph type="title"/>
          </p:nvPr>
        </p:nvSpPr>
        <p:spPr/>
        <p:txBody>
          <a:bodyPr/>
          <a:lstStyle/>
          <a:p>
            <a:r>
              <a:rPr lang="en-US" dirty="0"/>
              <a:t>Interesting Fact:  Length of DNA in a Single Human Cell</a:t>
            </a:r>
          </a:p>
        </p:txBody>
      </p:sp>
      <p:sp>
        <p:nvSpPr>
          <p:cNvPr id="3" name="Content Placeholder 2">
            <a:extLst>
              <a:ext uri="{FF2B5EF4-FFF2-40B4-BE49-F238E27FC236}">
                <a16:creationId xmlns:a16="http://schemas.microsoft.com/office/drawing/2014/main" id="{6856B066-C51F-50A9-5843-1BF2DB413DA0}"/>
              </a:ext>
            </a:extLst>
          </p:cNvPr>
          <p:cNvSpPr>
            <a:spLocks noGrp="1"/>
          </p:cNvSpPr>
          <p:nvPr>
            <p:ph idx="1"/>
          </p:nvPr>
        </p:nvSpPr>
        <p:spPr/>
        <p:txBody>
          <a:bodyPr/>
          <a:lstStyle/>
          <a:p>
            <a:r>
              <a:rPr lang="en-US" b="0" i="0" dirty="0">
                <a:solidFill>
                  <a:srgbClr val="0A0A0A"/>
                </a:solidFill>
                <a:effectLst/>
                <a:latin typeface="Google Sans"/>
              </a:rPr>
              <a:t>The total length of DNA in a single human cell is about </a:t>
            </a:r>
            <a:r>
              <a:rPr lang="en-US" dirty="0"/>
              <a:t>2 meters (6.5 feet)</a:t>
            </a:r>
            <a:r>
              <a:rPr lang="en-US" b="0" i="0" dirty="0">
                <a:solidFill>
                  <a:srgbClr val="0A0A0A"/>
                </a:solidFill>
                <a:effectLst/>
                <a:latin typeface="Google Sans"/>
              </a:rPr>
              <a:t>, but when unraveled and stretched from all cells in the body, it totals an astounding </a:t>
            </a:r>
            <a:r>
              <a:rPr lang="en-US" b="1" i="0" dirty="0">
                <a:solidFill>
                  <a:srgbClr val="0A0A0A"/>
                </a:solidFill>
                <a:effectLst/>
                <a:latin typeface="Google Sans"/>
              </a:rPr>
              <a:t>100 billion kilometers (62 billion miles)</a:t>
            </a:r>
            <a:r>
              <a:rPr lang="en-US" b="0" i="0" dirty="0">
                <a:solidFill>
                  <a:srgbClr val="0A0A0A"/>
                </a:solidFill>
                <a:effectLst/>
                <a:latin typeface="Google Sans"/>
              </a:rPr>
              <a:t>—enough to reach the Sun and back over 300 times!</a:t>
            </a:r>
          </a:p>
          <a:p>
            <a:r>
              <a:rPr lang="en-US" b="0" i="0" dirty="0">
                <a:solidFill>
                  <a:srgbClr val="0A0A0A"/>
                </a:solidFill>
                <a:effectLst/>
                <a:latin typeface="Google Sans"/>
              </a:rPr>
              <a:t>This incredible length comes from compacting roughly 3 billion base pairs from each of your approximately 30-40 trillion cells. </a:t>
            </a:r>
            <a:endParaRPr lang="en-US" dirty="0"/>
          </a:p>
        </p:txBody>
      </p:sp>
      <p:sp>
        <p:nvSpPr>
          <p:cNvPr id="4" name="Footer Placeholder 3">
            <a:extLst>
              <a:ext uri="{FF2B5EF4-FFF2-40B4-BE49-F238E27FC236}">
                <a16:creationId xmlns:a16="http://schemas.microsoft.com/office/drawing/2014/main" id="{E97B61F4-CCF8-9B9D-B779-3D142CB56280}"/>
              </a:ext>
            </a:extLst>
          </p:cNvPr>
          <p:cNvSpPr>
            <a:spLocks noGrp="1"/>
          </p:cNvSpPr>
          <p:nvPr>
            <p:ph type="ftr" sz="quarter" idx="10"/>
          </p:nvPr>
        </p:nvSpPr>
        <p:spPr/>
        <p:txBody>
          <a:bodyPr/>
          <a:lstStyle/>
          <a:p>
            <a:r>
              <a:rPr lang="en-US" altLang="en-US"/>
              <a:t>Biochemistry 3070 – Nucleic Acids</a:t>
            </a:r>
          </a:p>
        </p:txBody>
      </p:sp>
      <p:sp>
        <p:nvSpPr>
          <p:cNvPr id="5" name="Slide Number Placeholder 4">
            <a:extLst>
              <a:ext uri="{FF2B5EF4-FFF2-40B4-BE49-F238E27FC236}">
                <a16:creationId xmlns:a16="http://schemas.microsoft.com/office/drawing/2014/main" id="{2E05EBF0-C219-B7C9-3253-C258622CF63F}"/>
              </a:ext>
            </a:extLst>
          </p:cNvPr>
          <p:cNvSpPr>
            <a:spLocks noGrp="1"/>
          </p:cNvSpPr>
          <p:nvPr>
            <p:ph type="sldNum" sz="quarter" idx="11"/>
          </p:nvPr>
        </p:nvSpPr>
        <p:spPr/>
        <p:txBody>
          <a:bodyPr/>
          <a:lstStyle/>
          <a:p>
            <a:fld id="{60C8F1CF-5C7C-415B-8F83-39E9C169406F}" type="slidenum">
              <a:rPr lang="en-US" altLang="en-US" smtClean="0"/>
              <a:pPr/>
              <a:t>4</a:t>
            </a:fld>
            <a:endParaRPr lang="en-US" altLang="en-US"/>
          </a:p>
        </p:txBody>
      </p:sp>
    </p:spTree>
    <p:extLst>
      <p:ext uri="{BB962C8B-B14F-4D97-AF65-F5344CB8AC3E}">
        <p14:creationId xmlns:p14="http://schemas.microsoft.com/office/powerpoint/2010/main" val="1353483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D4BD61C6-8070-4376-B417-EBDEB90EA38C}" type="slidenum">
              <a:rPr lang="en-US" altLang="en-US"/>
              <a:pPr/>
              <a:t>40</a:t>
            </a:fld>
            <a:endParaRPr lang="en-US" altLang="en-US"/>
          </a:p>
        </p:txBody>
      </p:sp>
      <p:sp>
        <p:nvSpPr>
          <p:cNvPr id="365570" name="Rectangle 2"/>
          <p:cNvSpPr>
            <a:spLocks noGrp="1" noChangeArrowheads="1"/>
          </p:cNvSpPr>
          <p:nvPr>
            <p:ph type="title"/>
          </p:nvPr>
        </p:nvSpPr>
        <p:spPr/>
        <p:txBody>
          <a:bodyPr/>
          <a:lstStyle/>
          <a:p>
            <a:r>
              <a:rPr lang="en-US" altLang="en-US" sz="800" i="0"/>
              <a:t>DNA Replication Mechanism</a:t>
            </a:r>
          </a:p>
        </p:txBody>
      </p:sp>
      <p:pic>
        <p:nvPicPr>
          <p:cNvPr id="36557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3251200"/>
            <a:ext cx="7315200" cy="330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5574" name="Text Box 6"/>
          <p:cNvSpPr txBox="1">
            <a:spLocks noChangeArrowheads="1"/>
          </p:cNvSpPr>
          <p:nvPr/>
        </p:nvSpPr>
        <p:spPr bwMode="auto">
          <a:xfrm>
            <a:off x="264160" y="990600"/>
            <a:ext cx="603504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0" dirty="0"/>
              <a:t>Okazaki fragments are joined by the enzyme,</a:t>
            </a:r>
            <a:r>
              <a:rPr lang="en-US" altLang="en-US" sz="2400" dirty="0"/>
              <a:t> “</a:t>
            </a:r>
            <a:r>
              <a:rPr lang="en-US" altLang="en-US" sz="2400" b="0" dirty="0">
                <a:solidFill>
                  <a:srgbClr val="0000FF"/>
                </a:solidFill>
              </a:rPr>
              <a:t>DNA ligase.</a:t>
            </a:r>
            <a:r>
              <a:rPr lang="en-US" altLang="en-US" sz="2400" b="0" dirty="0"/>
              <a:t>”</a:t>
            </a:r>
            <a:r>
              <a:rPr lang="en-US" altLang="en-US" sz="2800" b="0" dirty="0"/>
              <a:t>      </a:t>
            </a:r>
            <a:r>
              <a:rPr lang="en-US" altLang="en-US" sz="2000" b="0" i="1" dirty="0"/>
              <a:t>(From “ligate” meaning “to join.”)  </a:t>
            </a:r>
            <a:r>
              <a:rPr lang="en-US" altLang="en-US" sz="2000" b="0" dirty="0"/>
              <a:t>The </a:t>
            </a:r>
            <a:r>
              <a:rPr lang="en-US" altLang="en-US" sz="2000" b="0" i="1" dirty="0"/>
              <a:t>DNA Ligase</a:t>
            </a:r>
            <a:r>
              <a:rPr lang="en-US" altLang="en-US" sz="2000" b="0" dirty="0"/>
              <a:t> enzyme is another powerful tool in genetic engineering. </a:t>
            </a:r>
          </a:p>
        </p:txBody>
      </p:sp>
      <p:pic>
        <p:nvPicPr>
          <p:cNvPr id="2" name="Picture 1" descr="Picture of Tsuneki and Reiji Okazaki in their laboratory&#10;">
            <a:extLst>
              <a:ext uri="{FF2B5EF4-FFF2-40B4-BE49-F238E27FC236}">
                <a16:creationId xmlns:a16="http://schemas.microsoft.com/office/drawing/2014/main" id="{2F03A246-2CCE-7C0F-7FFE-3566EBA313A9}"/>
              </a:ext>
            </a:extLst>
          </p:cNvPr>
          <p:cNvPicPr>
            <a:picLocks noChangeAspect="1"/>
          </p:cNvPicPr>
          <p:nvPr/>
        </p:nvPicPr>
        <p:blipFill>
          <a:blip r:embed="rId3"/>
          <a:stretch>
            <a:fillRect/>
          </a:stretch>
        </p:blipFill>
        <p:spPr>
          <a:xfrm>
            <a:off x="6584449" y="187960"/>
            <a:ext cx="2290311" cy="286004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8583ECFC-A433-4B3E-BC32-319FE11CA665}" type="slidenum">
              <a:rPr lang="en-US" altLang="en-US"/>
              <a:pPr/>
              <a:t>41</a:t>
            </a:fld>
            <a:endParaRPr lang="en-US" altLang="en-US"/>
          </a:p>
        </p:txBody>
      </p:sp>
      <p:sp>
        <p:nvSpPr>
          <p:cNvPr id="366594" name="Rectangle 2"/>
          <p:cNvSpPr>
            <a:spLocks noGrp="1" noChangeArrowheads="1"/>
          </p:cNvSpPr>
          <p:nvPr>
            <p:ph type="title"/>
          </p:nvPr>
        </p:nvSpPr>
        <p:spPr/>
        <p:txBody>
          <a:bodyPr/>
          <a:lstStyle/>
          <a:p>
            <a:r>
              <a:rPr lang="en-US" altLang="en-US" sz="1400"/>
              <a:t>DNA Replication Mechanism</a:t>
            </a:r>
          </a:p>
        </p:txBody>
      </p:sp>
      <p:sp>
        <p:nvSpPr>
          <p:cNvPr id="366595" name="Rectangle 3"/>
          <p:cNvSpPr>
            <a:spLocks noGrp="1" noChangeArrowheads="1"/>
          </p:cNvSpPr>
          <p:nvPr>
            <p:ph type="body" sz="half" idx="1"/>
          </p:nvPr>
        </p:nvSpPr>
        <p:spPr>
          <a:xfrm>
            <a:off x="457200" y="533400"/>
            <a:ext cx="8153400" cy="381000"/>
          </a:xfrm>
        </p:spPr>
        <p:txBody>
          <a:bodyPr/>
          <a:lstStyle/>
          <a:p>
            <a:pPr>
              <a:buFontTx/>
              <a:buNone/>
            </a:pPr>
            <a:r>
              <a:rPr lang="en-US" altLang="en-US" sz="2400"/>
              <a:t>Many enzymes are involved in the replication of DNA:</a:t>
            </a:r>
          </a:p>
        </p:txBody>
      </p:sp>
      <p:pic>
        <p:nvPicPr>
          <p:cNvPr id="36659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 y="1066800"/>
            <a:ext cx="7696200" cy="5564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429B-ACD1-49F1-FFE7-D8CDC33EA5FB}"/>
              </a:ext>
            </a:extLst>
          </p:cNvPr>
          <p:cNvSpPr>
            <a:spLocks noGrp="1"/>
          </p:cNvSpPr>
          <p:nvPr>
            <p:ph type="title"/>
          </p:nvPr>
        </p:nvSpPr>
        <p:spPr/>
        <p:txBody>
          <a:bodyPr/>
          <a:lstStyle/>
          <a:p>
            <a:r>
              <a:rPr lang="en-US" dirty="0">
                <a:solidFill>
                  <a:srgbClr val="3D196D"/>
                </a:solidFill>
              </a:rPr>
              <a:t>Helicases Are Hexamers with Intrinsic Asymmetry</a:t>
            </a:r>
            <a:endParaRPr lang="en-US" dirty="0"/>
          </a:p>
        </p:txBody>
      </p:sp>
      <p:sp>
        <p:nvSpPr>
          <p:cNvPr id="5" name="Footer Placeholder 4">
            <a:extLst>
              <a:ext uri="{FF2B5EF4-FFF2-40B4-BE49-F238E27FC236}">
                <a16:creationId xmlns:a16="http://schemas.microsoft.com/office/drawing/2014/main" id="{4DA8D175-20E4-4182-BACD-9796D731E7C4}"/>
              </a:ext>
            </a:extLst>
          </p:cNvPr>
          <p:cNvSpPr>
            <a:spLocks noGrp="1"/>
          </p:cNvSpPr>
          <p:nvPr>
            <p:ph type="ftr" sz="quarter" idx="10"/>
          </p:nvPr>
        </p:nvSpPr>
        <p:spPr/>
        <p:txBody>
          <a:bodyPr/>
          <a:lstStyle/>
          <a:p>
            <a:r>
              <a:rPr lang="en-US" altLang="en-US"/>
              <a:t>Biochemistry 3070 – Nucleic Acids</a:t>
            </a:r>
          </a:p>
        </p:txBody>
      </p:sp>
      <p:sp>
        <p:nvSpPr>
          <p:cNvPr id="6" name="Slide Number Placeholder 5">
            <a:extLst>
              <a:ext uri="{FF2B5EF4-FFF2-40B4-BE49-F238E27FC236}">
                <a16:creationId xmlns:a16="http://schemas.microsoft.com/office/drawing/2014/main" id="{E297A674-9C2A-1E4F-3273-9FA052FC3F7A}"/>
              </a:ext>
            </a:extLst>
          </p:cNvPr>
          <p:cNvSpPr>
            <a:spLocks noGrp="1"/>
          </p:cNvSpPr>
          <p:nvPr>
            <p:ph type="sldNum" sz="quarter" idx="11"/>
          </p:nvPr>
        </p:nvSpPr>
        <p:spPr/>
        <p:txBody>
          <a:bodyPr/>
          <a:lstStyle/>
          <a:p>
            <a:fld id="{0EEA3A5D-91E7-4CBD-8794-8B9DCB548A45}" type="slidenum">
              <a:rPr lang="en-US" altLang="en-US" smtClean="0"/>
              <a:pPr/>
              <a:t>42</a:t>
            </a:fld>
            <a:endParaRPr lang="en-US" altLang="en-US"/>
          </a:p>
        </p:txBody>
      </p:sp>
      <p:pic>
        <p:nvPicPr>
          <p:cNvPr id="7" name="Picture Placeholder 3" descr="A ribbon diagram of T 7 helicase &#10;complexed with the A T P analog A M P-P N P. The helicase is composed of six subunits arranged in a circular fashion. The subunits are located at the top, bottom, top left, bottom left, top right, and bottom right. The top and bottom subunits are shown in yellow. The top left and bottom right subunits are shown in blue. The top right and bottom left subunits are shown in red. The top and bottom subunits are rotated 30 degrees relative to the plane of the hexamer. The top right and bottom left subunits are rotated 15 degrees relative to the plane of the hexamer. The top left and bottom right subunits are rotated 0 degrees relative to the plane of the hexamer. A cluster of orange spheres depicting A M P-P N P is bound to all the subunits except the top right and bottom left subunits. ">
            <a:extLst>
              <a:ext uri="{FF2B5EF4-FFF2-40B4-BE49-F238E27FC236}">
                <a16:creationId xmlns:a16="http://schemas.microsoft.com/office/drawing/2014/main" id="{3D384FB3-797E-2AFB-BC97-ADFBF1A5BEA8}"/>
              </a:ext>
            </a:extLst>
          </p:cNvPr>
          <p:cNvPicPr>
            <a:picLocks noChangeAspect="1"/>
          </p:cNvPicPr>
          <p:nvPr/>
        </p:nvPicPr>
        <p:blipFill>
          <a:blip r:embed="rId2"/>
          <a:stretch>
            <a:fillRect/>
          </a:stretch>
        </p:blipFill>
        <p:spPr>
          <a:xfrm>
            <a:off x="4343400" y="1219200"/>
            <a:ext cx="4431426" cy="4187607"/>
          </a:xfrm>
          <a:prstGeom prst="rect">
            <a:avLst/>
          </a:prstGeom>
        </p:spPr>
      </p:pic>
      <p:sp>
        <p:nvSpPr>
          <p:cNvPr id="8" name="Content Placeholder 3">
            <a:extLst>
              <a:ext uri="{FF2B5EF4-FFF2-40B4-BE49-F238E27FC236}">
                <a16:creationId xmlns:a16="http://schemas.microsoft.com/office/drawing/2014/main" id="{7447D204-358E-6E15-21C9-F4318FFC62FC}"/>
              </a:ext>
            </a:extLst>
          </p:cNvPr>
          <p:cNvSpPr txBox="1">
            <a:spLocks/>
          </p:cNvSpPr>
          <p:nvPr/>
        </p:nvSpPr>
        <p:spPr bwMode="auto">
          <a:xfrm>
            <a:off x="533400" y="1158875"/>
            <a:ext cx="340863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dirty="0"/>
              <a:t>Each subunit: </a:t>
            </a:r>
          </a:p>
          <a:p>
            <a:pPr marL="722313" lvl="1">
              <a:spcBef>
                <a:spcPts val="624"/>
              </a:spcBef>
            </a:pPr>
            <a:r>
              <a:rPr lang="en-US" sz="2400" b="0" dirty="0"/>
              <a:t>has two loops that extend toward the center of the ring structure and interact with DNA</a:t>
            </a:r>
          </a:p>
          <a:p>
            <a:pPr marL="722313" lvl="1">
              <a:spcBef>
                <a:spcPts val="624"/>
              </a:spcBef>
            </a:pPr>
            <a:r>
              <a:rPr lang="en-US" sz="2400" b="0" dirty="0"/>
              <a:t>interacts closely with its two neighbors within the ring structure</a:t>
            </a:r>
          </a:p>
        </p:txBody>
      </p:sp>
    </p:spTree>
    <p:extLst>
      <p:ext uri="{BB962C8B-B14F-4D97-AF65-F5344CB8AC3E}">
        <p14:creationId xmlns:p14="http://schemas.microsoft.com/office/powerpoint/2010/main" val="1492496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429B-ACD1-49F1-FFE7-D8CDC33EA5FB}"/>
              </a:ext>
            </a:extLst>
          </p:cNvPr>
          <p:cNvSpPr>
            <a:spLocks noGrp="1"/>
          </p:cNvSpPr>
          <p:nvPr>
            <p:ph type="title"/>
          </p:nvPr>
        </p:nvSpPr>
        <p:spPr/>
        <p:txBody>
          <a:bodyPr/>
          <a:lstStyle/>
          <a:p>
            <a:r>
              <a:rPr lang="en-US" dirty="0">
                <a:solidFill>
                  <a:srgbClr val="3D196D"/>
                </a:solidFill>
              </a:rPr>
              <a:t>Helicases Unwind DNA</a:t>
            </a:r>
            <a:endParaRPr lang="en-US" dirty="0"/>
          </a:p>
        </p:txBody>
      </p:sp>
      <p:sp>
        <p:nvSpPr>
          <p:cNvPr id="5" name="Footer Placeholder 4">
            <a:extLst>
              <a:ext uri="{FF2B5EF4-FFF2-40B4-BE49-F238E27FC236}">
                <a16:creationId xmlns:a16="http://schemas.microsoft.com/office/drawing/2014/main" id="{4DA8D175-20E4-4182-BACD-9796D731E7C4}"/>
              </a:ext>
            </a:extLst>
          </p:cNvPr>
          <p:cNvSpPr>
            <a:spLocks noGrp="1"/>
          </p:cNvSpPr>
          <p:nvPr>
            <p:ph type="ftr" sz="quarter" idx="10"/>
          </p:nvPr>
        </p:nvSpPr>
        <p:spPr/>
        <p:txBody>
          <a:bodyPr/>
          <a:lstStyle/>
          <a:p>
            <a:r>
              <a:rPr lang="en-US" altLang="en-US"/>
              <a:t>Biochemistry 3070 – Nucleic Acids</a:t>
            </a:r>
          </a:p>
        </p:txBody>
      </p:sp>
      <p:sp>
        <p:nvSpPr>
          <p:cNvPr id="6" name="Slide Number Placeholder 5">
            <a:extLst>
              <a:ext uri="{FF2B5EF4-FFF2-40B4-BE49-F238E27FC236}">
                <a16:creationId xmlns:a16="http://schemas.microsoft.com/office/drawing/2014/main" id="{E297A674-9C2A-1E4F-3273-9FA052FC3F7A}"/>
              </a:ext>
            </a:extLst>
          </p:cNvPr>
          <p:cNvSpPr>
            <a:spLocks noGrp="1"/>
          </p:cNvSpPr>
          <p:nvPr>
            <p:ph type="sldNum" sz="quarter" idx="11"/>
          </p:nvPr>
        </p:nvSpPr>
        <p:spPr/>
        <p:txBody>
          <a:bodyPr/>
          <a:lstStyle/>
          <a:p>
            <a:fld id="{0EEA3A5D-91E7-4CBD-8794-8B9DCB548A45}" type="slidenum">
              <a:rPr lang="en-US" altLang="en-US" smtClean="0"/>
              <a:pPr/>
              <a:t>43</a:t>
            </a:fld>
            <a:endParaRPr lang="en-US" altLang="en-US"/>
          </a:p>
        </p:txBody>
      </p:sp>
      <p:pic>
        <p:nvPicPr>
          <p:cNvPr id="7" name="Picture Placeholder 4" descr="A figure depicts the unwinding of D N A helix by helicase. The helicase is depicted as a ring-like structure composed of 6 subunits depicted as medium-sized circles. It has a hollow interior. The top and bottom circles are yellow colored. The top right and bottom left circles are red colored. The top left and bottom right circles are blue-colored. The top and bottom subunits are bound to A T P. The top right and bottom left subunits are bound to A D P plus P subscript i. A small loop from each circle lines the hollow interior. A &quot;D N A helix&quot; is shown on the top right. It is composed of two strands shown in red and blue. The 3 prime and 5 prime ends of the strands are aligned with each other. The D N A helix is unwound such that the red D N A strands pass through the hollow interior of the helicase. It is attached with the loops of the top yellow and top right red circles. The other end of the red strand that extends outside through the helicase is labeled 3 prime. &#10; A forward arrow shows the conformational change in helicase hexamer after A T P binding to the top left and bottom right blue circles and release of A D P plus P subscript i from the top right and bottom left subunits. In the hexamer, the top and bottom yellow circles are bound to A D P plus P subscript i. The red strand of the helix is pulled through the helicase. It is attached to the loops of the top and top left circles. ">
            <a:extLst>
              <a:ext uri="{FF2B5EF4-FFF2-40B4-BE49-F238E27FC236}">
                <a16:creationId xmlns:a16="http://schemas.microsoft.com/office/drawing/2014/main" id="{3DA7C61A-E17C-4D8D-5947-C44C3DA1C8C2}"/>
              </a:ext>
            </a:extLst>
          </p:cNvPr>
          <p:cNvPicPr>
            <a:picLocks noChangeAspect="1"/>
          </p:cNvPicPr>
          <p:nvPr/>
        </p:nvPicPr>
        <p:blipFill>
          <a:blip r:embed="rId2"/>
          <a:stretch>
            <a:fillRect/>
          </a:stretch>
        </p:blipFill>
        <p:spPr>
          <a:xfrm>
            <a:off x="838200" y="457200"/>
            <a:ext cx="7214629" cy="3600609"/>
          </a:xfrm>
          <a:prstGeom prst="rect">
            <a:avLst/>
          </a:prstGeom>
        </p:spPr>
      </p:pic>
      <p:sp>
        <p:nvSpPr>
          <p:cNvPr id="9" name="TextBox 8">
            <a:extLst>
              <a:ext uri="{FF2B5EF4-FFF2-40B4-BE49-F238E27FC236}">
                <a16:creationId xmlns:a16="http://schemas.microsoft.com/office/drawing/2014/main" id="{1DF8C565-8510-43BE-A723-8BD7368C6394}"/>
              </a:ext>
            </a:extLst>
          </p:cNvPr>
          <p:cNvSpPr txBox="1"/>
          <p:nvPr/>
        </p:nvSpPr>
        <p:spPr>
          <a:xfrm>
            <a:off x="304800" y="4191000"/>
            <a:ext cx="8229600"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solidFill>
                  <a:srgbClr val="1C2B2B"/>
                </a:solidFill>
                <a:effectLst/>
                <a:latin typeface="VectoraLTStd"/>
              </a:rPr>
              <a:t>FIGURE 28.11 </a:t>
            </a:r>
            <a:r>
              <a:rPr lang="en-US" sz="1800" b="1" dirty="0">
                <a:solidFill>
                  <a:srgbClr val="2600FF"/>
                </a:solidFill>
                <a:effectLst/>
                <a:latin typeface="VectoraLTStd"/>
              </a:rPr>
              <a:t>Helicases unwind DNA. </a:t>
            </a:r>
            <a:r>
              <a:rPr lang="en-US" sz="1800" dirty="0">
                <a:effectLst/>
                <a:latin typeface="VectoraLTStd"/>
              </a:rPr>
              <a:t>One of the strands of the double helix passes through the hole in the center of the helicase, bound to the loops of two adjacent subunits. Two of the subunits do not contain bound nucleotides. On the binding of ATP to these two subunits and the release of ADP </a:t>
            </a:r>
            <a:r>
              <a:rPr lang="en-US" sz="1800" dirty="0">
                <a:effectLst/>
                <a:latin typeface="Symbol" pitchFamily="2" charset="2"/>
              </a:rPr>
              <a:t>+ </a:t>
            </a:r>
            <a:r>
              <a:rPr lang="en-US" sz="1800" dirty="0">
                <a:effectLst/>
                <a:latin typeface="VectoraLTStd"/>
              </a:rPr>
              <a:t>Pi from two other subunits, the helicase hexamer undergoes a conformational change, pulling the DNA through the helicase. The helicase acts as a wedge to force separation of the two strands of DNA. </a:t>
            </a:r>
            <a:endParaRPr lang="en-US" dirty="0"/>
          </a:p>
        </p:txBody>
      </p:sp>
    </p:spTree>
    <p:extLst>
      <p:ext uri="{BB962C8B-B14F-4D97-AF65-F5344CB8AC3E}">
        <p14:creationId xmlns:p14="http://schemas.microsoft.com/office/powerpoint/2010/main" val="2477483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429B-ACD1-49F1-FFE7-D8CDC33EA5FB}"/>
              </a:ext>
            </a:extLst>
          </p:cNvPr>
          <p:cNvSpPr>
            <a:spLocks noGrp="1"/>
          </p:cNvSpPr>
          <p:nvPr>
            <p:ph type="title"/>
          </p:nvPr>
        </p:nvSpPr>
        <p:spPr/>
        <p:txBody>
          <a:bodyPr/>
          <a:lstStyle/>
          <a:p>
            <a:r>
              <a:rPr lang="en-US" dirty="0"/>
              <a:t>The Functional part of the E. coli DNA Polymerase Resembles a Hand</a:t>
            </a:r>
          </a:p>
        </p:txBody>
      </p:sp>
      <p:sp>
        <p:nvSpPr>
          <p:cNvPr id="5" name="Footer Placeholder 4">
            <a:extLst>
              <a:ext uri="{FF2B5EF4-FFF2-40B4-BE49-F238E27FC236}">
                <a16:creationId xmlns:a16="http://schemas.microsoft.com/office/drawing/2014/main" id="{4DA8D175-20E4-4182-BACD-9796D731E7C4}"/>
              </a:ext>
            </a:extLst>
          </p:cNvPr>
          <p:cNvSpPr>
            <a:spLocks noGrp="1"/>
          </p:cNvSpPr>
          <p:nvPr>
            <p:ph type="ftr" sz="quarter" idx="10"/>
          </p:nvPr>
        </p:nvSpPr>
        <p:spPr/>
        <p:txBody>
          <a:bodyPr/>
          <a:lstStyle/>
          <a:p>
            <a:r>
              <a:rPr lang="en-US" altLang="en-US"/>
              <a:t>Biochemistry 3070 – Nucleic Acids</a:t>
            </a:r>
          </a:p>
        </p:txBody>
      </p:sp>
      <p:sp>
        <p:nvSpPr>
          <p:cNvPr id="6" name="Slide Number Placeholder 5">
            <a:extLst>
              <a:ext uri="{FF2B5EF4-FFF2-40B4-BE49-F238E27FC236}">
                <a16:creationId xmlns:a16="http://schemas.microsoft.com/office/drawing/2014/main" id="{E297A674-9C2A-1E4F-3273-9FA052FC3F7A}"/>
              </a:ext>
            </a:extLst>
          </p:cNvPr>
          <p:cNvSpPr>
            <a:spLocks noGrp="1"/>
          </p:cNvSpPr>
          <p:nvPr>
            <p:ph type="sldNum" sz="quarter" idx="11"/>
          </p:nvPr>
        </p:nvSpPr>
        <p:spPr/>
        <p:txBody>
          <a:bodyPr/>
          <a:lstStyle/>
          <a:p>
            <a:fld id="{0EEA3A5D-91E7-4CBD-8794-8B9DCB548A45}" type="slidenum">
              <a:rPr lang="en-US" altLang="en-US" smtClean="0"/>
              <a:pPr/>
              <a:t>44</a:t>
            </a:fld>
            <a:endParaRPr lang="en-US" altLang="en-US"/>
          </a:p>
        </p:txBody>
      </p:sp>
      <p:pic>
        <p:nvPicPr>
          <p:cNvPr id="7" name="Picture Placeholder 8" descr="A ribbon diagram of the D N A polymerase 1 Klenow fragment. The D N A polymerase 1 Klenow fragment has a structure resembling the right hand. A few blue-colored alpha-helices extending upward on the left side are labeled fingers. A pair of red color alpha-helices and one beta-strand on the right side are labeled thumb. The palm is formed by a few yellow-colored alpha-helices and beta-strands. Several white-colored alpha-helices in horizontal orientation are located below the palm. ">
            <a:extLst>
              <a:ext uri="{FF2B5EF4-FFF2-40B4-BE49-F238E27FC236}">
                <a16:creationId xmlns:a16="http://schemas.microsoft.com/office/drawing/2014/main" id="{AA43FB0A-04E9-27D1-2B16-4C6A8D39AA65}"/>
              </a:ext>
            </a:extLst>
          </p:cNvPr>
          <p:cNvPicPr>
            <a:picLocks noChangeAspect="1"/>
          </p:cNvPicPr>
          <p:nvPr/>
        </p:nvPicPr>
        <p:blipFill>
          <a:blip r:embed="rId2"/>
          <a:stretch>
            <a:fillRect/>
          </a:stretch>
        </p:blipFill>
        <p:spPr>
          <a:xfrm>
            <a:off x="1864760" y="555813"/>
            <a:ext cx="4993240" cy="6149787"/>
          </a:xfrm>
          <a:prstGeom prst="rect">
            <a:avLst/>
          </a:prstGeom>
        </p:spPr>
      </p:pic>
    </p:spTree>
    <p:extLst>
      <p:ext uri="{BB962C8B-B14F-4D97-AF65-F5344CB8AC3E}">
        <p14:creationId xmlns:p14="http://schemas.microsoft.com/office/powerpoint/2010/main" val="4021440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429B-ACD1-49F1-FFE7-D8CDC33EA5FB}"/>
              </a:ext>
            </a:extLst>
          </p:cNvPr>
          <p:cNvSpPr>
            <a:spLocks noGrp="1"/>
          </p:cNvSpPr>
          <p:nvPr>
            <p:ph type="title"/>
          </p:nvPr>
        </p:nvSpPr>
        <p:spPr/>
        <p:txBody>
          <a:bodyPr/>
          <a:lstStyle/>
          <a:p>
            <a:r>
              <a:rPr lang="en-US" dirty="0">
                <a:solidFill>
                  <a:srgbClr val="3D196D"/>
                </a:solidFill>
              </a:rPr>
              <a:t>The DNA Polymerase Holoenzyme Complex Consists of Multiple Subunits</a:t>
            </a:r>
            <a:endParaRPr lang="en-US" dirty="0"/>
          </a:p>
        </p:txBody>
      </p:sp>
      <p:sp>
        <p:nvSpPr>
          <p:cNvPr id="5" name="Footer Placeholder 4">
            <a:extLst>
              <a:ext uri="{FF2B5EF4-FFF2-40B4-BE49-F238E27FC236}">
                <a16:creationId xmlns:a16="http://schemas.microsoft.com/office/drawing/2014/main" id="{4DA8D175-20E4-4182-BACD-9796D731E7C4}"/>
              </a:ext>
            </a:extLst>
          </p:cNvPr>
          <p:cNvSpPr>
            <a:spLocks noGrp="1"/>
          </p:cNvSpPr>
          <p:nvPr>
            <p:ph type="ftr" sz="quarter" idx="10"/>
          </p:nvPr>
        </p:nvSpPr>
        <p:spPr/>
        <p:txBody>
          <a:bodyPr/>
          <a:lstStyle/>
          <a:p>
            <a:r>
              <a:rPr lang="en-US" altLang="en-US"/>
              <a:t>Biochemistry 3070 – Nucleic Acids</a:t>
            </a:r>
          </a:p>
        </p:txBody>
      </p:sp>
      <p:sp>
        <p:nvSpPr>
          <p:cNvPr id="6" name="Slide Number Placeholder 5">
            <a:extLst>
              <a:ext uri="{FF2B5EF4-FFF2-40B4-BE49-F238E27FC236}">
                <a16:creationId xmlns:a16="http://schemas.microsoft.com/office/drawing/2014/main" id="{E297A674-9C2A-1E4F-3273-9FA052FC3F7A}"/>
              </a:ext>
            </a:extLst>
          </p:cNvPr>
          <p:cNvSpPr>
            <a:spLocks noGrp="1"/>
          </p:cNvSpPr>
          <p:nvPr>
            <p:ph type="sldNum" sz="quarter" idx="11"/>
          </p:nvPr>
        </p:nvSpPr>
        <p:spPr/>
        <p:txBody>
          <a:bodyPr/>
          <a:lstStyle/>
          <a:p>
            <a:fld id="{0EEA3A5D-91E7-4CBD-8794-8B9DCB548A45}" type="slidenum">
              <a:rPr lang="en-US" altLang="en-US" smtClean="0"/>
              <a:pPr/>
              <a:t>45</a:t>
            </a:fld>
            <a:endParaRPr lang="en-US" altLang="en-US"/>
          </a:p>
        </p:txBody>
      </p:sp>
      <p:pic>
        <p:nvPicPr>
          <p:cNvPr id="7" name="Picture Placeholder 5" descr="A schematic representation of the multisubunit D N A polymerase holoenzyme. The D N A polymerase holoenzyme is composed of a central structure connected to two copies of the polymerase core enzyme. Each core enzyme is shown inside a circle with a black outline. It contains an alpha subunit, an epsilon subunit, a theta subunit, and a beta 2 subunit. The alpha subunit is depicted as a round structure connected to two vertical elongated structures on the top left and top right. One of these elongated structures is connected to the hollow ring-like beta 2 subunit. The epsilon and theta subunits are depicted as small round structures.&#10;The central structure is composed of a clamp loader and D n a B (helicase). The helicase is a hollow ring-like structure composed of six circular subunits. It is connected to the elongated structure of the alpha subunit of one of the polymerase core enzymes. The clamp loader is composed of one gamma subunit, two tau subunits, one delta subunit, and one delta prime subunit. These subunits are depicted as green ovals. The other two subunits of the central structure are phi and chi. One of the tau subunits of the clamp loader is connected to the elongated structure of the alpha subunit of the second polymerase core enzyme.">
            <a:extLst>
              <a:ext uri="{FF2B5EF4-FFF2-40B4-BE49-F238E27FC236}">
                <a16:creationId xmlns:a16="http://schemas.microsoft.com/office/drawing/2014/main" id="{BC75E892-66F6-3496-2933-5E2CEA29A9BE}"/>
              </a:ext>
            </a:extLst>
          </p:cNvPr>
          <p:cNvPicPr>
            <a:picLocks noChangeAspect="1"/>
          </p:cNvPicPr>
          <p:nvPr/>
        </p:nvPicPr>
        <p:blipFill>
          <a:blip r:embed="rId2"/>
          <a:stretch>
            <a:fillRect/>
          </a:stretch>
        </p:blipFill>
        <p:spPr>
          <a:xfrm>
            <a:off x="1259840" y="457200"/>
            <a:ext cx="6090572" cy="4266777"/>
          </a:xfrm>
          <a:prstGeom prst="rect">
            <a:avLst/>
          </a:prstGeom>
        </p:spPr>
      </p:pic>
      <p:sp>
        <p:nvSpPr>
          <p:cNvPr id="9" name="TextBox 8">
            <a:extLst>
              <a:ext uri="{FF2B5EF4-FFF2-40B4-BE49-F238E27FC236}">
                <a16:creationId xmlns:a16="http://schemas.microsoft.com/office/drawing/2014/main" id="{991E8245-1CD0-81FD-B1F4-3DB3C717A04B}"/>
              </a:ext>
            </a:extLst>
          </p:cNvPr>
          <p:cNvSpPr txBox="1"/>
          <p:nvPr/>
        </p:nvSpPr>
        <p:spPr>
          <a:xfrm>
            <a:off x="321067" y="4800600"/>
            <a:ext cx="8594333"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effectLst/>
                <a:latin typeface="VectoraLTStd"/>
              </a:rPr>
              <a:t>Each holoenzyme consists of two copies of the polymerase core enzyme, which comprises the </a:t>
            </a:r>
            <a:r>
              <a:rPr lang="el-GR" sz="2000" b="0" dirty="0">
                <a:effectLst/>
                <a:latin typeface="Symbol" pitchFamily="2" charset="2"/>
                <a:sym typeface="Symbol" panose="05050102010706020507" pitchFamily="18" charset="2"/>
              </a:rPr>
              <a:t></a:t>
            </a:r>
            <a:r>
              <a:rPr lang="el-GR" sz="2000" b="0" dirty="0">
                <a:effectLst/>
                <a:latin typeface="VectoraLTStd"/>
              </a:rPr>
              <a:t>, </a:t>
            </a:r>
            <a:r>
              <a:rPr lang="el-GR" sz="2000" b="0" dirty="0">
                <a:effectLst/>
                <a:latin typeface="Symbol" pitchFamily="2" charset="2"/>
                <a:sym typeface="Symbol" panose="05050102010706020507" pitchFamily="18" charset="2"/>
              </a:rPr>
              <a:t></a:t>
            </a:r>
            <a:r>
              <a:rPr lang="el-GR" sz="2000" b="0" dirty="0">
                <a:effectLst/>
                <a:latin typeface="VectoraLTStd"/>
              </a:rPr>
              <a:t>, </a:t>
            </a:r>
            <a:r>
              <a:rPr lang="en-US" sz="2000" b="0" dirty="0">
                <a:effectLst/>
                <a:latin typeface="VectoraLTStd"/>
              </a:rPr>
              <a:t>and </a:t>
            </a:r>
            <a:r>
              <a:rPr lang="el-GR" sz="2000" b="0" dirty="0">
                <a:effectLst/>
                <a:latin typeface="Symbol" pitchFamily="2" charset="2"/>
                <a:sym typeface="Symbol" panose="05050102010706020507" pitchFamily="18" charset="2"/>
              </a:rPr>
              <a:t></a:t>
            </a:r>
            <a:r>
              <a:rPr lang="el-GR" sz="2000" b="0" dirty="0">
                <a:effectLst/>
                <a:latin typeface="Symbol" pitchFamily="2" charset="2"/>
              </a:rPr>
              <a:t> </a:t>
            </a:r>
            <a:r>
              <a:rPr lang="en-US" sz="2000" b="0" dirty="0">
                <a:effectLst/>
                <a:latin typeface="VectoraLTStd"/>
              </a:rPr>
              <a:t>subunits and two copies of the </a:t>
            </a:r>
            <a:r>
              <a:rPr lang="el-GR" sz="2000" b="0" dirty="0">
                <a:effectLst/>
                <a:latin typeface="Symbol" pitchFamily="2" charset="2"/>
                <a:sym typeface="Symbol" panose="05050102010706020507" pitchFamily="18" charset="2"/>
              </a:rPr>
              <a:t></a:t>
            </a:r>
            <a:r>
              <a:rPr lang="el-GR" sz="2000" b="0" dirty="0">
                <a:effectLst/>
                <a:latin typeface="Symbol" pitchFamily="2" charset="2"/>
              </a:rPr>
              <a:t> </a:t>
            </a:r>
            <a:r>
              <a:rPr lang="en-US" sz="2000" b="0" dirty="0">
                <a:effectLst/>
                <a:latin typeface="VectoraLTStd"/>
              </a:rPr>
              <a:t>subunit, linked to a central structure. The central structure includes the clamp-loader complex and the </a:t>
            </a:r>
            <a:r>
              <a:rPr lang="en-US" sz="2000" b="0" dirty="0" err="1">
                <a:effectLst/>
                <a:latin typeface="VectoraLTStd"/>
              </a:rPr>
              <a:t>hexameric</a:t>
            </a:r>
            <a:r>
              <a:rPr lang="en-US" sz="2000" b="0" dirty="0">
                <a:effectLst/>
                <a:latin typeface="VectoraLTStd"/>
              </a:rPr>
              <a:t> helicase </a:t>
            </a:r>
            <a:r>
              <a:rPr lang="en-US" sz="2000" b="0" dirty="0" err="1">
                <a:effectLst/>
                <a:latin typeface="VectoraLTStd"/>
              </a:rPr>
              <a:t>DnaB</a:t>
            </a:r>
            <a:r>
              <a:rPr lang="en-US" sz="2000" b="0" dirty="0">
                <a:effectLst/>
                <a:latin typeface="VectoraLTStd"/>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latin typeface="VectoraLTStd"/>
              </a:rPr>
              <a:t>Note the “Sliding Clamp Subunit” on each of the two polymerase cores.</a:t>
            </a:r>
            <a:endParaRPr lang="en-US" sz="2000" b="0" dirty="0"/>
          </a:p>
        </p:txBody>
      </p:sp>
    </p:spTree>
    <p:extLst>
      <p:ext uri="{BB962C8B-B14F-4D97-AF65-F5344CB8AC3E}">
        <p14:creationId xmlns:p14="http://schemas.microsoft.com/office/powerpoint/2010/main" val="4126030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999B-62CF-757D-6929-A47E8BCBCA6E}"/>
              </a:ext>
            </a:extLst>
          </p:cNvPr>
          <p:cNvSpPr>
            <a:spLocks noGrp="1"/>
          </p:cNvSpPr>
          <p:nvPr>
            <p:ph type="title"/>
          </p:nvPr>
        </p:nvSpPr>
        <p:spPr/>
        <p:txBody>
          <a:bodyPr/>
          <a:lstStyle/>
          <a:p>
            <a:r>
              <a:rPr lang="en-US" dirty="0">
                <a:solidFill>
                  <a:srgbClr val="3D196D"/>
                </a:solidFill>
              </a:rPr>
              <a:t>The Trombone Model &amp; DNA Synthesis at the Replication Fork</a:t>
            </a:r>
            <a:endParaRPr lang="en-US" dirty="0"/>
          </a:p>
        </p:txBody>
      </p:sp>
      <p:sp>
        <p:nvSpPr>
          <p:cNvPr id="3" name="Footer Placeholder 2">
            <a:extLst>
              <a:ext uri="{FF2B5EF4-FFF2-40B4-BE49-F238E27FC236}">
                <a16:creationId xmlns:a16="http://schemas.microsoft.com/office/drawing/2014/main" id="{9F3CC70F-60FC-777D-52C4-7AA283322954}"/>
              </a:ext>
            </a:extLst>
          </p:cNvPr>
          <p:cNvSpPr>
            <a:spLocks noGrp="1"/>
          </p:cNvSpPr>
          <p:nvPr>
            <p:ph type="ftr" sz="quarter" idx="10"/>
          </p:nvPr>
        </p:nvSpPr>
        <p:spPr/>
        <p:txBody>
          <a:bodyPr/>
          <a:lstStyle/>
          <a:p>
            <a:r>
              <a:rPr lang="en-US" altLang="en-US"/>
              <a:t>Biochemistry 3070 – Nucleic Acids</a:t>
            </a:r>
          </a:p>
        </p:txBody>
      </p:sp>
      <p:sp>
        <p:nvSpPr>
          <p:cNvPr id="4" name="Slide Number Placeholder 3">
            <a:extLst>
              <a:ext uri="{FF2B5EF4-FFF2-40B4-BE49-F238E27FC236}">
                <a16:creationId xmlns:a16="http://schemas.microsoft.com/office/drawing/2014/main" id="{A72BF8A5-F532-B59B-BC72-91DEFA89F49C}"/>
              </a:ext>
            </a:extLst>
          </p:cNvPr>
          <p:cNvSpPr>
            <a:spLocks noGrp="1"/>
          </p:cNvSpPr>
          <p:nvPr>
            <p:ph type="sldNum" sz="quarter" idx="11"/>
          </p:nvPr>
        </p:nvSpPr>
        <p:spPr/>
        <p:txBody>
          <a:bodyPr/>
          <a:lstStyle/>
          <a:p>
            <a:fld id="{5BEECB22-8B67-42A1-8375-5F8AE7793FE8}" type="slidenum">
              <a:rPr lang="en-US" altLang="en-US" smtClean="0"/>
              <a:pPr/>
              <a:t>46</a:t>
            </a:fld>
            <a:endParaRPr lang="en-US" altLang="en-US"/>
          </a:p>
        </p:txBody>
      </p:sp>
      <p:pic>
        <p:nvPicPr>
          <p:cNvPr id="5" name="Picture Placeholder 4" descr="The figure illustrates the trombone model of D N A synthesis. D N A replication is shown at the replication fork. The model shows the coordination of lagging strand and leading strand replication. The blue parental strand serving as the template of the lagging strand is looped out. It leads to the formation of a trombone slide-like structure by the looped-out blue strand. D N A polymerase holoenzyme is associated with the replication fork. A polymerase core enzyme is involved in the synthesis of the leading and lagging strands. ">
            <a:extLst>
              <a:ext uri="{FF2B5EF4-FFF2-40B4-BE49-F238E27FC236}">
                <a16:creationId xmlns:a16="http://schemas.microsoft.com/office/drawing/2014/main" id="{83B3E02B-506A-D4CF-B532-5BF56060375D}"/>
              </a:ext>
            </a:extLst>
          </p:cNvPr>
          <p:cNvPicPr>
            <a:picLocks noChangeAspect="1"/>
          </p:cNvPicPr>
          <p:nvPr/>
        </p:nvPicPr>
        <p:blipFill>
          <a:blip r:embed="rId2"/>
          <a:stretch>
            <a:fillRect/>
          </a:stretch>
        </p:blipFill>
        <p:spPr>
          <a:xfrm>
            <a:off x="2057400" y="533400"/>
            <a:ext cx="4876800" cy="4533300"/>
          </a:xfrm>
          <a:prstGeom prst="rect">
            <a:avLst/>
          </a:prstGeom>
        </p:spPr>
      </p:pic>
      <p:sp>
        <p:nvSpPr>
          <p:cNvPr id="7" name="TextBox 6">
            <a:extLst>
              <a:ext uri="{FF2B5EF4-FFF2-40B4-BE49-F238E27FC236}">
                <a16:creationId xmlns:a16="http://schemas.microsoft.com/office/drawing/2014/main" id="{11070142-8EC6-21BE-699C-810C46DDD9A4}"/>
              </a:ext>
            </a:extLst>
          </p:cNvPr>
          <p:cNvSpPr txBox="1"/>
          <p:nvPr/>
        </p:nvSpPr>
        <p:spPr>
          <a:xfrm>
            <a:off x="150901" y="5179623"/>
            <a:ext cx="8842197"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a:effectLst/>
                <a:latin typeface="VectoraLTStd"/>
              </a:rPr>
              <a:t>The replication of the leading and lagging strands is coordinated by the looping out of the lagging strand to form a structure that acts somewhat as a trombone slide, growing as the replication fork moves forward. When the polymerase on the lagging strand reaches a region that has been replicated, the sliding clamp is released and a new loop is formed. </a:t>
            </a:r>
            <a:endParaRPr lang="en-US" b="0" dirty="0"/>
          </a:p>
        </p:txBody>
      </p:sp>
    </p:spTree>
    <p:extLst>
      <p:ext uri="{BB962C8B-B14F-4D97-AF65-F5344CB8AC3E}">
        <p14:creationId xmlns:p14="http://schemas.microsoft.com/office/powerpoint/2010/main" val="2299915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15DD79FD-030A-41BF-95EB-2EC4F34CDE5F}" type="slidenum">
              <a:rPr lang="en-US" altLang="en-US"/>
              <a:pPr/>
              <a:t>47</a:t>
            </a:fld>
            <a:endParaRPr lang="en-US" altLang="en-US"/>
          </a:p>
        </p:txBody>
      </p:sp>
      <p:sp>
        <p:nvSpPr>
          <p:cNvPr id="414722" name="Rectangle 2"/>
          <p:cNvSpPr>
            <a:spLocks noGrp="1" noChangeArrowheads="1"/>
          </p:cNvSpPr>
          <p:nvPr>
            <p:ph type="title"/>
          </p:nvPr>
        </p:nvSpPr>
        <p:spPr/>
        <p:txBody>
          <a:bodyPr/>
          <a:lstStyle/>
          <a:p>
            <a:r>
              <a:rPr lang="en-US" altLang="en-US" sz="800" i="0"/>
              <a:t>DNA Mutations</a:t>
            </a:r>
          </a:p>
        </p:txBody>
      </p:sp>
      <p:sp>
        <p:nvSpPr>
          <p:cNvPr id="414723" name="Rectangle 3"/>
          <p:cNvSpPr>
            <a:spLocks noGrp="1" noChangeArrowheads="1"/>
          </p:cNvSpPr>
          <p:nvPr>
            <p:ph type="body" sz="half" idx="1"/>
          </p:nvPr>
        </p:nvSpPr>
        <p:spPr>
          <a:xfrm>
            <a:off x="228600" y="533400"/>
            <a:ext cx="8686800" cy="2895600"/>
          </a:xfrm>
        </p:spPr>
        <p:txBody>
          <a:bodyPr/>
          <a:lstStyle/>
          <a:p>
            <a:pPr>
              <a:buFontTx/>
              <a:buNone/>
            </a:pPr>
            <a:r>
              <a:rPr lang="en-US" altLang="en-US" sz="2400"/>
              <a:t>Chemical Mutagens can cause changes in a single base pair:</a:t>
            </a:r>
          </a:p>
          <a:p>
            <a:r>
              <a:rPr lang="en-US" altLang="en-US" sz="2400"/>
              <a:t>Nitrous acid (HNO</a:t>
            </a:r>
            <a:r>
              <a:rPr lang="en-US" altLang="en-US" sz="2400" baseline="-25000"/>
              <a:t>2</a:t>
            </a:r>
            <a:r>
              <a:rPr lang="en-US" altLang="en-US" sz="2400"/>
              <a:t>) can oxidatively deaminate adenine, changing it to hypoxanthine.  During the next round of replication, hypoxanthine pairs with cytosine rather than with thymine.  The daughter DNA will have a G-C base pair instead of an A-T base pair: [a “</a:t>
            </a:r>
            <a:r>
              <a:rPr lang="en-US" altLang="en-US" sz="2400">
                <a:solidFill>
                  <a:srgbClr val="0000FF"/>
                </a:solidFill>
              </a:rPr>
              <a:t>substitution</a:t>
            </a:r>
            <a:r>
              <a:rPr lang="en-US" altLang="en-US" sz="2400"/>
              <a:t>” mutation.]</a:t>
            </a:r>
          </a:p>
        </p:txBody>
      </p:sp>
      <p:pic>
        <p:nvPicPr>
          <p:cNvPr id="41472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3200400"/>
            <a:ext cx="8534400" cy="251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F49499F8-D882-4023-9A16-3D986BE0DF05}" type="slidenum">
              <a:rPr lang="en-US" altLang="en-US"/>
              <a:pPr/>
              <a:t>48</a:t>
            </a:fld>
            <a:endParaRPr lang="en-US" altLang="en-US"/>
          </a:p>
        </p:txBody>
      </p:sp>
      <p:sp>
        <p:nvSpPr>
          <p:cNvPr id="415746" name="Rectangle 2"/>
          <p:cNvSpPr>
            <a:spLocks noGrp="1" noChangeArrowheads="1"/>
          </p:cNvSpPr>
          <p:nvPr>
            <p:ph type="title"/>
          </p:nvPr>
        </p:nvSpPr>
        <p:spPr/>
        <p:txBody>
          <a:bodyPr/>
          <a:lstStyle/>
          <a:p>
            <a:r>
              <a:rPr lang="en-US" altLang="en-US" sz="1400"/>
              <a:t>DNA Mutations</a:t>
            </a:r>
          </a:p>
        </p:txBody>
      </p:sp>
      <p:sp>
        <p:nvSpPr>
          <p:cNvPr id="415747" name="Rectangle 3"/>
          <p:cNvSpPr>
            <a:spLocks noGrp="1" noChangeArrowheads="1"/>
          </p:cNvSpPr>
          <p:nvPr>
            <p:ph type="body" sz="half" idx="1"/>
          </p:nvPr>
        </p:nvSpPr>
        <p:spPr>
          <a:xfrm>
            <a:off x="457200" y="533400"/>
            <a:ext cx="8305800" cy="3581400"/>
          </a:xfrm>
        </p:spPr>
        <p:txBody>
          <a:bodyPr/>
          <a:lstStyle/>
          <a:p>
            <a:r>
              <a:rPr lang="en-US" altLang="en-US" sz="2400"/>
              <a:t>A different type of mutation results in an “insertion” mutation.</a:t>
            </a:r>
          </a:p>
          <a:p>
            <a:r>
              <a:rPr lang="en-US" altLang="en-US" sz="2400"/>
              <a:t>The dye, acridine orange, “intercalates” into DNA, inserting itself between adjacent base pairs in the DNA structure.  This can lead to an insertion or deletion of base pairs in the daughter strands during DNA replication.</a:t>
            </a:r>
          </a:p>
          <a:p>
            <a:r>
              <a:rPr lang="en-US" altLang="en-US" sz="2400"/>
              <a:t>This type of mutation is also called a “</a:t>
            </a:r>
            <a:r>
              <a:rPr lang="en-US" altLang="en-US" sz="2400">
                <a:solidFill>
                  <a:srgbClr val="0000FF"/>
                </a:solidFill>
              </a:rPr>
              <a:t>frame-shift</a:t>
            </a:r>
            <a:r>
              <a:rPr lang="en-US" altLang="en-US" sz="2400"/>
              <a:t>” mutation.</a:t>
            </a:r>
          </a:p>
        </p:txBody>
      </p:sp>
      <p:pic>
        <p:nvPicPr>
          <p:cNvPr id="415748"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2667000" y="4038600"/>
            <a:ext cx="4800600" cy="241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altLang="en-US"/>
              <a:t>Biochemistry 3070 – Nucleic Acids</a:t>
            </a:r>
          </a:p>
        </p:txBody>
      </p:sp>
      <p:sp>
        <p:nvSpPr>
          <p:cNvPr id="7" name="Slide Number Placeholder 6"/>
          <p:cNvSpPr>
            <a:spLocks noGrp="1"/>
          </p:cNvSpPr>
          <p:nvPr>
            <p:ph type="sldNum" sz="quarter" idx="11"/>
          </p:nvPr>
        </p:nvSpPr>
        <p:spPr/>
        <p:txBody>
          <a:bodyPr/>
          <a:lstStyle/>
          <a:p>
            <a:fld id="{48C45BC4-1518-4201-B371-C5A49A833AA0}" type="slidenum">
              <a:rPr lang="en-US" altLang="en-US"/>
              <a:pPr/>
              <a:t>49</a:t>
            </a:fld>
            <a:endParaRPr lang="en-US" altLang="en-US"/>
          </a:p>
        </p:txBody>
      </p:sp>
      <p:sp>
        <p:nvSpPr>
          <p:cNvPr id="416770" name="Rectangle 2"/>
          <p:cNvSpPr>
            <a:spLocks noGrp="1" noChangeArrowheads="1"/>
          </p:cNvSpPr>
          <p:nvPr>
            <p:ph type="title"/>
          </p:nvPr>
        </p:nvSpPr>
        <p:spPr/>
        <p:txBody>
          <a:bodyPr/>
          <a:lstStyle/>
          <a:p>
            <a:r>
              <a:rPr lang="en-US" altLang="en-US" sz="1600"/>
              <a:t>DNA Mutations</a:t>
            </a:r>
          </a:p>
        </p:txBody>
      </p:sp>
      <p:sp>
        <p:nvSpPr>
          <p:cNvPr id="416771" name="Rectangle 3"/>
          <p:cNvSpPr>
            <a:spLocks noGrp="1" noChangeArrowheads="1"/>
          </p:cNvSpPr>
          <p:nvPr>
            <p:ph type="body" sz="half" idx="1"/>
          </p:nvPr>
        </p:nvSpPr>
        <p:spPr>
          <a:xfrm>
            <a:off x="457200" y="990600"/>
            <a:ext cx="4648200" cy="5135563"/>
          </a:xfrm>
        </p:spPr>
        <p:txBody>
          <a:bodyPr/>
          <a:lstStyle/>
          <a:p>
            <a:pPr>
              <a:buFontTx/>
              <a:buNone/>
            </a:pPr>
            <a:r>
              <a:rPr lang="en-US" altLang="en-US" sz="2800"/>
              <a:t>Ultraviolet light can also damage DNA, forming thymine-thymine dimers.  </a:t>
            </a:r>
          </a:p>
          <a:p>
            <a:pPr>
              <a:buFontTx/>
              <a:buNone/>
            </a:pPr>
            <a:endParaRPr lang="en-US" altLang="en-US" sz="2800"/>
          </a:p>
          <a:p>
            <a:pPr>
              <a:buFontTx/>
              <a:buNone/>
            </a:pPr>
            <a:r>
              <a:rPr lang="en-US" altLang="en-US" sz="2800"/>
              <a:t>Due to disruption of the DNA helix, both replication and gene expression are blocked until the dimer is removed or repaired. </a:t>
            </a:r>
          </a:p>
        </p:txBody>
      </p:sp>
      <p:pic>
        <p:nvPicPr>
          <p:cNvPr id="416772" name="Picture 4"/>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5257800" y="433388"/>
            <a:ext cx="3535363" cy="304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6774" name="Picture 6"/>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257800" y="3657600"/>
            <a:ext cx="3657600" cy="223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115ACAC9-4918-4113-845D-B561CE4B3D8C}" type="slidenum">
              <a:rPr lang="en-US" altLang="en-US"/>
              <a:pPr/>
              <a:t>5</a:t>
            </a:fld>
            <a:endParaRPr lang="en-US" altLang="en-US"/>
          </a:p>
        </p:txBody>
      </p:sp>
      <p:sp>
        <p:nvSpPr>
          <p:cNvPr id="374787" name="Rectangle 3"/>
          <p:cNvSpPr>
            <a:spLocks noGrp="1" noChangeArrowheads="1"/>
          </p:cNvSpPr>
          <p:nvPr>
            <p:ph type="body" idx="1"/>
          </p:nvPr>
        </p:nvSpPr>
        <p:spPr>
          <a:xfrm>
            <a:off x="376238" y="360363"/>
            <a:ext cx="4348162" cy="5888037"/>
          </a:xfrm>
        </p:spPr>
        <p:txBody>
          <a:bodyPr/>
          <a:lstStyle/>
          <a:p>
            <a:pPr>
              <a:lnSpc>
                <a:spcPct val="90000"/>
              </a:lnSpc>
              <a:buFontTx/>
              <a:buNone/>
            </a:pPr>
            <a:r>
              <a:rPr lang="en-US" altLang="en-US" sz="2200" i="1" u="sng" dirty="0"/>
              <a:t>E. coli</a:t>
            </a:r>
            <a:r>
              <a:rPr lang="en-US" altLang="en-US" sz="2200" i="1" dirty="0"/>
              <a:t> genome:</a:t>
            </a:r>
            <a:endParaRPr lang="en-US" altLang="en-US" sz="2200" dirty="0"/>
          </a:p>
          <a:p>
            <a:pPr>
              <a:lnSpc>
                <a:spcPct val="90000"/>
              </a:lnSpc>
              <a:buFontTx/>
              <a:buNone/>
            </a:pPr>
            <a:r>
              <a:rPr lang="en-US" altLang="en-US" sz="2200" i="1" dirty="0"/>
              <a:t>The E.coli genome is a single DNA molecule consisting of </a:t>
            </a:r>
          </a:p>
          <a:p>
            <a:pPr>
              <a:lnSpc>
                <a:spcPct val="90000"/>
              </a:lnSpc>
              <a:buFontTx/>
              <a:buNone/>
            </a:pPr>
            <a:r>
              <a:rPr lang="en-US" altLang="en-US" sz="2200" b="1" i="1" u="sng" dirty="0"/>
              <a:t>4.6 million nucleotides</a:t>
            </a:r>
            <a:r>
              <a:rPr lang="en-US" altLang="en-US" sz="2200" i="1" dirty="0"/>
              <a:t>.</a:t>
            </a:r>
          </a:p>
          <a:p>
            <a:pPr>
              <a:lnSpc>
                <a:spcPct val="90000"/>
              </a:lnSpc>
              <a:buNone/>
            </a:pPr>
            <a:r>
              <a:rPr lang="en-US" altLang="en-US" sz="2200" i="1" dirty="0"/>
              <a:t>Each base can be one of four bases [A,G,C,T], corresponding to two bits of information (2</a:t>
            </a:r>
            <a:r>
              <a:rPr lang="en-US" altLang="en-US" sz="2200" i="1" baseline="30000" dirty="0"/>
              <a:t>2</a:t>
            </a:r>
            <a:r>
              <a:rPr lang="en-US" altLang="en-US" sz="2200" i="1" dirty="0"/>
              <a:t>=4).  If one byte is eight bits, then this corresponds to </a:t>
            </a:r>
          </a:p>
          <a:p>
            <a:pPr>
              <a:lnSpc>
                <a:spcPct val="90000"/>
              </a:lnSpc>
              <a:buNone/>
            </a:pPr>
            <a:r>
              <a:rPr lang="en-US" altLang="en-US" sz="2200" b="1" i="1" u="sng" dirty="0"/>
              <a:t>1.15 megabytes </a:t>
            </a:r>
            <a:r>
              <a:rPr lang="en-US" altLang="en-US" sz="2200" i="1" dirty="0"/>
              <a:t>of information.</a:t>
            </a:r>
          </a:p>
          <a:p>
            <a:pPr>
              <a:lnSpc>
                <a:spcPct val="90000"/>
              </a:lnSpc>
              <a:buNone/>
            </a:pPr>
            <a:endParaRPr lang="en-US" altLang="en-US" sz="2200" i="1" dirty="0"/>
          </a:p>
          <a:p>
            <a:pPr>
              <a:lnSpc>
                <a:spcPct val="90000"/>
              </a:lnSpc>
              <a:buNone/>
            </a:pPr>
            <a:r>
              <a:rPr lang="en-US" altLang="en-US" sz="2200" i="1" dirty="0"/>
              <a:t>Human Genome:</a:t>
            </a:r>
          </a:p>
          <a:p>
            <a:pPr>
              <a:lnSpc>
                <a:spcPct val="90000"/>
              </a:lnSpc>
              <a:buNone/>
            </a:pPr>
            <a:r>
              <a:rPr lang="en-US" altLang="en-US" sz="2200" i="1" dirty="0"/>
              <a:t>1.15 Mbytes x </a:t>
            </a:r>
            <a:r>
              <a:rPr lang="en-US" altLang="en-US" sz="2200" i="1" u="sng" dirty="0"/>
              <a:t>3,000,000,000</a:t>
            </a:r>
            <a:r>
              <a:rPr lang="en-US" altLang="en-US" sz="2200" i="1" dirty="0"/>
              <a:t>  ≈</a:t>
            </a:r>
            <a:endParaRPr lang="en-US" altLang="en-US" sz="2200" i="1" u="sng" dirty="0"/>
          </a:p>
          <a:p>
            <a:pPr>
              <a:lnSpc>
                <a:spcPct val="90000"/>
              </a:lnSpc>
              <a:buNone/>
            </a:pPr>
            <a:r>
              <a:rPr lang="en-US" altLang="en-US" sz="2200" i="1" dirty="0"/>
              <a:t>                              4,600,000</a:t>
            </a:r>
          </a:p>
          <a:p>
            <a:pPr>
              <a:lnSpc>
                <a:spcPct val="90000"/>
              </a:lnSpc>
              <a:buNone/>
            </a:pPr>
            <a:r>
              <a:rPr lang="en-US" altLang="en-US" sz="2200" i="1" dirty="0"/>
              <a:t>  </a:t>
            </a:r>
            <a:r>
              <a:rPr lang="en-US" altLang="en-US" sz="2200" b="1" i="1" u="sng" dirty="0"/>
              <a:t>750 Megabytes </a:t>
            </a:r>
            <a:r>
              <a:rPr lang="en-US" altLang="en-US" sz="2200" i="1" dirty="0"/>
              <a:t>of information! </a:t>
            </a:r>
          </a:p>
        </p:txBody>
      </p:sp>
      <p:pic>
        <p:nvPicPr>
          <p:cNvPr id="3747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137" y="228600"/>
            <a:ext cx="4048263"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1B6BAE53-AB8E-4F55-BA58-051C012D98F6}" type="slidenum">
              <a:rPr lang="en-US" altLang="en-US"/>
              <a:pPr/>
              <a:t>50</a:t>
            </a:fld>
            <a:endParaRPr lang="en-US" altLang="en-US"/>
          </a:p>
        </p:txBody>
      </p:sp>
      <p:sp>
        <p:nvSpPr>
          <p:cNvPr id="417794" name="Rectangle 2"/>
          <p:cNvSpPr>
            <a:spLocks noGrp="1" noChangeArrowheads="1"/>
          </p:cNvSpPr>
          <p:nvPr>
            <p:ph type="title"/>
          </p:nvPr>
        </p:nvSpPr>
        <p:spPr/>
        <p:txBody>
          <a:bodyPr/>
          <a:lstStyle/>
          <a:p>
            <a:r>
              <a:rPr lang="en-US" altLang="en-US"/>
              <a:t>DNA Repair</a:t>
            </a:r>
          </a:p>
        </p:txBody>
      </p:sp>
      <p:sp>
        <p:nvSpPr>
          <p:cNvPr id="417795" name="Rectangle 3"/>
          <p:cNvSpPr>
            <a:spLocks noGrp="1" noChangeArrowheads="1"/>
          </p:cNvSpPr>
          <p:nvPr>
            <p:ph type="body" sz="half" idx="1"/>
          </p:nvPr>
        </p:nvSpPr>
        <p:spPr>
          <a:xfrm>
            <a:off x="228600" y="533400"/>
            <a:ext cx="5029200" cy="5638800"/>
          </a:xfrm>
        </p:spPr>
        <p:txBody>
          <a:bodyPr/>
          <a:lstStyle/>
          <a:p>
            <a:pPr>
              <a:buFontTx/>
              <a:buNone/>
            </a:pPr>
            <a:r>
              <a:rPr lang="en-US" altLang="en-US" sz="2600"/>
              <a:t>Various repair mechanisms fix errors in DNA.</a:t>
            </a:r>
          </a:p>
          <a:p>
            <a:pPr>
              <a:buFontTx/>
              <a:buNone/>
            </a:pPr>
            <a:r>
              <a:rPr lang="en-US" altLang="en-US" sz="2600"/>
              <a:t>Consider the repair of a thymine-thymine dimer initiated by an “excinuclease.”  </a:t>
            </a:r>
          </a:p>
          <a:p>
            <a:pPr>
              <a:buFontTx/>
              <a:buNone/>
            </a:pPr>
            <a:r>
              <a:rPr lang="en-US" altLang="en-US" sz="2600" i="1"/>
              <a:t>	     </a:t>
            </a:r>
            <a:r>
              <a:rPr lang="en-US" altLang="en-US" sz="1800" i="1"/>
              <a:t>(Latin “exci” meansto “cut out.”)</a:t>
            </a:r>
          </a:p>
          <a:p>
            <a:pPr>
              <a:buFontTx/>
              <a:buNone/>
            </a:pPr>
            <a:r>
              <a:rPr lang="en-US" altLang="en-US" sz="2600"/>
              <a:t>Following excision of the damaged section, DNA polymerase replaces the segment and DNA ligase joins in the replacement.</a:t>
            </a:r>
            <a:r>
              <a:rPr lang="en-US" altLang="en-US" sz="1800"/>
              <a:t> </a:t>
            </a:r>
          </a:p>
        </p:txBody>
      </p:sp>
      <p:pic>
        <p:nvPicPr>
          <p:cNvPr id="41779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05400" y="304800"/>
            <a:ext cx="3968750"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9DCA4C0A-F8A3-464D-86E3-4A3B879CDFCD}" type="slidenum">
              <a:rPr lang="en-US" altLang="en-US"/>
              <a:pPr/>
              <a:t>51</a:t>
            </a:fld>
            <a:endParaRPr lang="en-US" altLang="en-US"/>
          </a:p>
        </p:txBody>
      </p:sp>
      <p:sp>
        <p:nvSpPr>
          <p:cNvPr id="418818" name="Rectangle 2"/>
          <p:cNvSpPr>
            <a:spLocks noGrp="1" noChangeArrowheads="1"/>
          </p:cNvSpPr>
          <p:nvPr>
            <p:ph type="title"/>
          </p:nvPr>
        </p:nvSpPr>
        <p:spPr/>
        <p:txBody>
          <a:bodyPr/>
          <a:lstStyle/>
          <a:p>
            <a:r>
              <a:rPr lang="en-US" altLang="en-US"/>
              <a:t>DNA Replication Mechanism</a:t>
            </a:r>
          </a:p>
        </p:txBody>
      </p:sp>
      <p:sp>
        <p:nvSpPr>
          <p:cNvPr id="418819" name="Rectangle 3"/>
          <p:cNvSpPr>
            <a:spLocks noGrp="1" noChangeArrowheads="1"/>
          </p:cNvSpPr>
          <p:nvPr>
            <p:ph type="body" idx="1"/>
          </p:nvPr>
        </p:nvSpPr>
        <p:spPr/>
        <p:txBody>
          <a:bodyPr/>
          <a:lstStyle/>
          <a:p>
            <a:pPr>
              <a:buFontTx/>
              <a:buNone/>
            </a:pPr>
            <a:r>
              <a:rPr lang="en-US" altLang="en-US" sz="2400" dirty="0"/>
              <a:t>Many cancers are caused by defective repair of DNA.</a:t>
            </a:r>
          </a:p>
          <a:p>
            <a:pPr>
              <a:buFontTx/>
              <a:buNone/>
            </a:pPr>
            <a:endParaRPr lang="en-US" altLang="en-US" sz="2400" dirty="0"/>
          </a:p>
          <a:p>
            <a:pPr>
              <a:buFontTx/>
              <a:buNone/>
            </a:pPr>
            <a:r>
              <a:rPr lang="en-US" altLang="en-US" sz="2400" i="1" dirty="0"/>
              <a:t>Xeroderma pigmentosum</a:t>
            </a:r>
            <a:r>
              <a:rPr lang="en-US" altLang="en-US" sz="2400" dirty="0"/>
              <a:t>, a rare skin disease, can be caused by a defect in the </a:t>
            </a:r>
            <a:r>
              <a:rPr lang="en-US" altLang="en-US" sz="2400" dirty="0" err="1"/>
              <a:t>exinuclease</a:t>
            </a:r>
            <a:r>
              <a:rPr lang="en-US" altLang="en-US" sz="2400" dirty="0"/>
              <a:t> that hydrolyzes the DNA backbone near a pyrimidine dimer.  Skin cancer often occurs at several sites.  Many patients die before age 30 from metastases of these malignant skin tumors.</a:t>
            </a:r>
          </a:p>
          <a:p>
            <a:pPr>
              <a:buFontTx/>
              <a:buNone/>
            </a:pPr>
            <a:endParaRPr lang="en-US" altLang="en-US" dirty="0"/>
          </a:p>
          <a:p>
            <a:pPr>
              <a:buFontTx/>
              <a:buNone/>
            </a:pPr>
            <a:r>
              <a:rPr lang="en-US" altLang="en-US" sz="2400" i="1" dirty="0"/>
              <a:t>Nonpolyposis colorectal cancer</a:t>
            </a:r>
            <a:r>
              <a:rPr lang="en-US" altLang="en-US" sz="2400" dirty="0"/>
              <a:t> </a:t>
            </a:r>
            <a:r>
              <a:rPr lang="en-US" altLang="en-US" sz="2400" i="1" dirty="0"/>
              <a:t>(HNPCC, or Lynch syndrome) </a:t>
            </a:r>
            <a:r>
              <a:rPr lang="en-US" altLang="en-US" sz="2400" dirty="0"/>
              <a:t>is caused by defective DNA mismatch repair. As many as 1 in 200 people will develop this form of cancer.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3437086C-F785-45A1-92E4-666A135AC078}" type="slidenum">
              <a:rPr lang="en-US" altLang="en-US"/>
              <a:pPr/>
              <a:t>52</a:t>
            </a:fld>
            <a:endParaRPr lang="en-US" altLang="en-US"/>
          </a:p>
        </p:txBody>
      </p:sp>
      <p:sp>
        <p:nvSpPr>
          <p:cNvPr id="419842" name="Rectangle 2"/>
          <p:cNvSpPr>
            <a:spLocks noGrp="1" noChangeArrowheads="1"/>
          </p:cNvSpPr>
          <p:nvPr>
            <p:ph type="title"/>
          </p:nvPr>
        </p:nvSpPr>
        <p:spPr/>
        <p:txBody>
          <a:bodyPr/>
          <a:lstStyle/>
          <a:p>
            <a:pPr>
              <a:buFontTx/>
              <a:buNone/>
            </a:pPr>
            <a:r>
              <a:rPr lang="en-US" altLang="en-US" sz="1800" dirty="0"/>
              <a:t>Potential carcinogens can be detected utilizing Bacteria.</a:t>
            </a:r>
          </a:p>
        </p:txBody>
      </p:sp>
      <p:sp>
        <p:nvSpPr>
          <p:cNvPr id="419843" name="Rectangle 3"/>
          <p:cNvSpPr>
            <a:spLocks noGrp="1" noChangeArrowheads="1"/>
          </p:cNvSpPr>
          <p:nvPr>
            <p:ph type="body" idx="1"/>
          </p:nvPr>
        </p:nvSpPr>
        <p:spPr/>
        <p:txBody>
          <a:bodyPr/>
          <a:lstStyle/>
          <a:p>
            <a:pPr>
              <a:buFontTx/>
              <a:buNone/>
            </a:pPr>
            <a:r>
              <a:rPr lang="en-US" altLang="en-US" sz="2000" dirty="0"/>
              <a:t>The </a:t>
            </a:r>
            <a:r>
              <a:rPr lang="en-US" altLang="en-US" sz="2000" i="1" dirty="0"/>
              <a:t>Ames Test </a:t>
            </a:r>
            <a:r>
              <a:rPr lang="en-US" altLang="en-US" sz="2000" dirty="0"/>
              <a:t>(devised by Bruce Ames) utilizes special “tester strains” of </a:t>
            </a:r>
            <a:r>
              <a:rPr lang="en-US" altLang="en-US" sz="2000" i="1" dirty="0"/>
              <a:t>Salmonella</a:t>
            </a:r>
            <a:r>
              <a:rPr lang="en-US" altLang="en-US" sz="2000" dirty="0"/>
              <a:t>. These bacteria normally can not grow in the absence of histidine, due to a mutation in one its genes for the biosynthesis of this amino acid.  When added to the growth medium (usually agar), carcinogenic chemicals cause many mutations.  A small portion of these mutations </a:t>
            </a:r>
            <a:r>
              <a:rPr lang="en-US" altLang="en-US" sz="2000" u="sng" dirty="0"/>
              <a:t>reverse the original mutation</a:t>
            </a:r>
            <a:r>
              <a:rPr lang="en-US" altLang="en-US" sz="2000" dirty="0"/>
              <a:t> and histidine can be synthesized.</a:t>
            </a:r>
          </a:p>
          <a:p>
            <a:pPr algn="ctr">
              <a:buFontTx/>
              <a:buNone/>
            </a:pPr>
            <a:r>
              <a:rPr lang="en-US" altLang="en-US" sz="2000" b="1" i="1" u="sng" dirty="0">
                <a:solidFill>
                  <a:srgbClr val="0000FF"/>
                </a:solidFill>
              </a:rPr>
              <a:t>Increased growth of these “revertant” colonies are an excellent indicator of mutagenic potential.</a:t>
            </a:r>
          </a:p>
        </p:txBody>
      </p:sp>
      <p:sp>
        <p:nvSpPr>
          <p:cNvPr id="419844" name="Text Box 4"/>
          <p:cNvSpPr txBox="1">
            <a:spLocks noChangeArrowheads="1"/>
          </p:cNvSpPr>
          <p:nvPr/>
        </p:nvSpPr>
        <p:spPr bwMode="auto">
          <a:xfrm>
            <a:off x="6477000" y="6430962"/>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400" b="0" i="1" dirty="0" err="1"/>
              <a:t>Stryer,Chap</a:t>
            </a:r>
            <a:r>
              <a:rPr lang="en-US" altLang="en-US" sz="1400" b="0" i="1" dirty="0"/>
              <a:t> 28</a:t>
            </a:r>
          </a:p>
        </p:txBody>
      </p:sp>
      <p:pic>
        <p:nvPicPr>
          <p:cNvPr id="2" name="Picture Placeholder 5" descr="Two photograph labeled (A) and (B) depict the results of Ames test. Photograph (A): It shows a circular agar plate containing a few widely scattered white bacterial colonies. &#10; Photograph (B): It shows a circular agar plate containing a tiny circular filter paper disc in the center. Several tiny white bacterial colonies are clustered around the disc in a ring-like arrangement.">
            <a:extLst>
              <a:ext uri="{FF2B5EF4-FFF2-40B4-BE49-F238E27FC236}">
                <a16:creationId xmlns:a16="http://schemas.microsoft.com/office/drawing/2014/main" id="{A432746B-8C52-E81C-9B53-6D3AD1DA0FEB}"/>
              </a:ext>
            </a:extLst>
          </p:cNvPr>
          <p:cNvPicPr>
            <a:picLocks noChangeAspect="1"/>
          </p:cNvPicPr>
          <p:nvPr/>
        </p:nvPicPr>
        <p:blipFill>
          <a:blip r:embed="rId2"/>
          <a:srcRect r="11062"/>
          <a:stretch/>
        </p:blipFill>
        <p:spPr>
          <a:xfrm>
            <a:off x="1676400" y="3452108"/>
            <a:ext cx="5791200" cy="285661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757A-AD6E-6749-1F85-A5255997DCDF}"/>
              </a:ext>
            </a:extLst>
          </p:cNvPr>
          <p:cNvSpPr>
            <a:spLocks noGrp="1"/>
          </p:cNvSpPr>
          <p:nvPr>
            <p:ph type="ctrTitle"/>
          </p:nvPr>
        </p:nvSpPr>
        <p:spPr/>
        <p:txBody>
          <a:bodyPr/>
          <a:lstStyle/>
          <a:p>
            <a:r>
              <a:rPr lang="en-US" dirty="0"/>
              <a:t>RNA Structure and Function</a:t>
            </a:r>
          </a:p>
        </p:txBody>
      </p:sp>
      <p:sp>
        <p:nvSpPr>
          <p:cNvPr id="3" name="Subtitle 2">
            <a:extLst>
              <a:ext uri="{FF2B5EF4-FFF2-40B4-BE49-F238E27FC236}">
                <a16:creationId xmlns:a16="http://schemas.microsoft.com/office/drawing/2014/main" id="{3A92CE23-7FA0-8FA4-F352-9A2AE0412FC6}"/>
              </a:ext>
            </a:extLst>
          </p:cNvPr>
          <p:cNvSpPr>
            <a:spLocks noGrp="1"/>
          </p:cNvSpPr>
          <p:nvPr>
            <p:ph type="subTitle" idx="1"/>
          </p:nvPr>
        </p:nvSpPr>
        <p:spPr>
          <a:xfrm>
            <a:off x="1143000" y="3602038"/>
            <a:ext cx="6858000" cy="665162"/>
          </a:xfrm>
        </p:spPr>
        <p:txBody>
          <a:bodyPr/>
          <a:lstStyle/>
          <a:p>
            <a:r>
              <a:rPr lang="en-US" dirty="0" err="1"/>
              <a:t>Stryer</a:t>
            </a:r>
            <a:r>
              <a:rPr lang="en-US" dirty="0"/>
              <a:t>, Chapter 29</a:t>
            </a:r>
          </a:p>
        </p:txBody>
      </p:sp>
      <p:sp>
        <p:nvSpPr>
          <p:cNvPr id="4" name="Footer Placeholder 3">
            <a:extLst>
              <a:ext uri="{FF2B5EF4-FFF2-40B4-BE49-F238E27FC236}">
                <a16:creationId xmlns:a16="http://schemas.microsoft.com/office/drawing/2014/main" id="{6CCC0281-13D4-95BF-4273-463589FBEC42}"/>
              </a:ext>
            </a:extLst>
          </p:cNvPr>
          <p:cNvSpPr>
            <a:spLocks noGrp="1"/>
          </p:cNvSpPr>
          <p:nvPr>
            <p:ph type="ftr" sz="quarter" idx="10"/>
          </p:nvPr>
        </p:nvSpPr>
        <p:spPr/>
        <p:txBody>
          <a:bodyPr/>
          <a:lstStyle/>
          <a:p>
            <a:r>
              <a:rPr lang="en-US" altLang="en-US"/>
              <a:t>Biochemistry 3070 – Nucleic Acids</a:t>
            </a:r>
          </a:p>
        </p:txBody>
      </p:sp>
      <p:sp>
        <p:nvSpPr>
          <p:cNvPr id="5" name="Slide Number Placeholder 4">
            <a:extLst>
              <a:ext uri="{FF2B5EF4-FFF2-40B4-BE49-F238E27FC236}">
                <a16:creationId xmlns:a16="http://schemas.microsoft.com/office/drawing/2014/main" id="{FE9957B3-5322-63C2-4F58-4D219A79283C}"/>
              </a:ext>
            </a:extLst>
          </p:cNvPr>
          <p:cNvSpPr>
            <a:spLocks noGrp="1"/>
          </p:cNvSpPr>
          <p:nvPr>
            <p:ph type="sldNum" sz="quarter" idx="11"/>
          </p:nvPr>
        </p:nvSpPr>
        <p:spPr/>
        <p:txBody>
          <a:bodyPr/>
          <a:lstStyle/>
          <a:p>
            <a:fld id="{2F178009-EF1D-451F-B7E4-2ACA25CE14AB}" type="slidenum">
              <a:rPr lang="en-US" altLang="en-US" smtClean="0"/>
              <a:pPr/>
              <a:t>53</a:t>
            </a:fld>
            <a:endParaRPr lang="en-US" altLang="en-US"/>
          </a:p>
        </p:txBody>
      </p:sp>
    </p:spTree>
    <p:extLst>
      <p:ext uri="{BB962C8B-B14F-4D97-AF65-F5344CB8AC3E}">
        <p14:creationId xmlns:p14="http://schemas.microsoft.com/office/powerpoint/2010/main" val="2854244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58379AE7-1711-427B-886B-49F322AED2B3}" type="slidenum">
              <a:rPr lang="en-US" altLang="en-US"/>
              <a:pPr/>
              <a:t>54</a:t>
            </a:fld>
            <a:endParaRPr lang="en-US" altLang="en-US"/>
          </a:p>
        </p:txBody>
      </p:sp>
      <p:sp>
        <p:nvSpPr>
          <p:cNvPr id="434178" name="Rectangle 2"/>
          <p:cNvSpPr>
            <a:spLocks noGrp="1" noChangeArrowheads="1"/>
          </p:cNvSpPr>
          <p:nvPr>
            <p:ph type="title"/>
          </p:nvPr>
        </p:nvSpPr>
        <p:spPr/>
        <p:txBody>
          <a:bodyPr/>
          <a:lstStyle/>
          <a:p>
            <a:endParaRPr lang="en-US" altLang="en-US"/>
          </a:p>
        </p:txBody>
      </p:sp>
      <p:sp>
        <p:nvSpPr>
          <p:cNvPr id="434179" name="Rectangle 3"/>
          <p:cNvSpPr>
            <a:spLocks noGrp="1" noChangeArrowheads="1"/>
          </p:cNvSpPr>
          <p:nvPr>
            <p:ph type="body" idx="1"/>
          </p:nvPr>
        </p:nvSpPr>
        <p:spPr/>
        <p:txBody>
          <a:bodyPr/>
          <a:lstStyle/>
          <a:p>
            <a:pPr>
              <a:lnSpc>
                <a:spcPct val="90000"/>
              </a:lnSpc>
            </a:pPr>
            <a:r>
              <a:rPr lang="en-US" altLang="en-US"/>
              <a:t>For DNA information to be useful, it must be “expressed” in the form of functional proteins in the cell.</a:t>
            </a:r>
          </a:p>
          <a:p>
            <a:pPr>
              <a:lnSpc>
                <a:spcPct val="90000"/>
              </a:lnSpc>
            </a:pPr>
            <a:r>
              <a:rPr lang="en-US" altLang="en-US"/>
              <a:t>These process is complex and the subject of much research.  In fact, most biochemistry and biology textbooks dedicate significant portions of their pages describing this process.</a:t>
            </a:r>
          </a:p>
          <a:p>
            <a:pPr>
              <a:lnSpc>
                <a:spcPct val="90000"/>
              </a:lnSpc>
            </a:pPr>
            <a:r>
              <a:rPr lang="en-US" altLang="en-US"/>
              <a:t>We will only introduce this topic, saving an in-depth look for a later course, namely Biochem 3080.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4F19750F-3454-4717-B922-38322FAD2E2A}" type="slidenum">
              <a:rPr lang="en-US" altLang="en-US"/>
              <a:pPr/>
              <a:t>55</a:t>
            </a:fld>
            <a:endParaRPr lang="en-US" altLang="en-US"/>
          </a:p>
        </p:txBody>
      </p:sp>
      <p:sp>
        <p:nvSpPr>
          <p:cNvPr id="421890" name="Rectangle 2"/>
          <p:cNvSpPr>
            <a:spLocks noGrp="1" noChangeArrowheads="1"/>
          </p:cNvSpPr>
          <p:nvPr>
            <p:ph type="title"/>
          </p:nvPr>
        </p:nvSpPr>
        <p:spPr/>
        <p:txBody>
          <a:bodyPr/>
          <a:lstStyle/>
          <a:p>
            <a:r>
              <a:rPr lang="en-US" altLang="en-US"/>
              <a:t>Gene Expression</a:t>
            </a:r>
          </a:p>
        </p:txBody>
      </p:sp>
      <p:sp>
        <p:nvSpPr>
          <p:cNvPr id="421891" name="Rectangle 3"/>
          <p:cNvSpPr>
            <a:spLocks noGrp="1" noChangeArrowheads="1"/>
          </p:cNvSpPr>
          <p:nvPr>
            <p:ph type="body" idx="1"/>
          </p:nvPr>
        </p:nvSpPr>
        <p:spPr/>
        <p:txBody>
          <a:bodyPr/>
          <a:lstStyle/>
          <a:p>
            <a:pPr>
              <a:lnSpc>
                <a:spcPct val="90000"/>
              </a:lnSpc>
            </a:pPr>
            <a:r>
              <a:rPr lang="en-US" altLang="en-US"/>
              <a:t>Consider the analogy of building a building from directions supplied as “</a:t>
            </a:r>
            <a:r>
              <a:rPr lang="en-US" altLang="en-US">
                <a:solidFill>
                  <a:srgbClr val="0000FF"/>
                </a:solidFill>
              </a:rPr>
              <a:t>master specifications</a:t>
            </a:r>
            <a:r>
              <a:rPr lang="en-US" altLang="en-US"/>
              <a:t>.”</a:t>
            </a:r>
          </a:p>
          <a:p>
            <a:pPr>
              <a:lnSpc>
                <a:spcPct val="90000"/>
              </a:lnSpc>
            </a:pPr>
            <a:r>
              <a:rPr lang="en-US" altLang="en-US"/>
              <a:t>Master specifications with their associated drawings never leave the safety of the architect’s office.</a:t>
            </a:r>
          </a:p>
          <a:p>
            <a:pPr>
              <a:lnSpc>
                <a:spcPct val="90000"/>
              </a:lnSpc>
            </a:pPr>
            <a:r>
              <a:rPr lang="en-US" altLang="en-US"/>
              <a:t>Instead, relatively short-lived “</a:t>
            </a:r>
            <a:r>
              <a:rPr lang="en-US" altLang="en-US">
                <a:solidFill>
                  <a:srgbClr val="0000FF"/>
                </a:solidFill>
              </a:rPr>
              <a:t>blue print</a:t>
            </a:r>
            <a:r>
              <a:rPr lang="en-US" altLang="en-US"/>
              <a:t>” copies are “transcribed” and sent to the construction site.</a:t>
            </a:r>
          </a:p>
          <a:p>
            <a:pPr>
              <a:lnSpc>
                <a:spcPct val="90000"/>
              </a:lnSpc>
            </a:pPr>
            <a:r>
              <a:rPr lang="en-US" altLang="en-US"/>
              <a:t>At the building site, the blue prints are “</a:t>
            </a:r>
            <a:r>
              <a:rPr lang="en-US" altLang="en-US">
                <a:solidFill>
                  <a:srgbClr val="0000FF"/>
                </a:solidFill>
              </a:rPr>
              <a:t>translated</a:t>
            </a:r>
            <a:r>
              <a:rPr lang="en-US" altLang="en-US"/>
              <a:t>” into a new structure.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E1C730F9-4851-4DEB-914C-7CCAF4641971}" type="slidenum">
              <a:rPr lang="en-US" altLang="en-US"/>
              <a:pPr/>
              <a:t>56</a:t>
            </a:fld>
            <a:endParaRPr lang="en-US" altLang="en-US"/>
          </a:p>
        </p:txBody>
      </p:sp>
      <p:sp>
        <p:nvSpPr>
          <p:cNvPr id="420866" name="Rectangle 2"/>
          <p:cNvSpPr>
            <a:spLocks noGrp="1" noChangeArrowheads="1"/>
          </p:cNvSpPr>
          <p:nvPr>
            <p:ph type="title"/>
          </p:nvPr>
        </p:nvSpPr>
        <p:spPr/>
        <p:txBody>
          <a:bodyPr/>
          <a:lstStyle/>
          <a:p>
            <a:r>
              <a:rPr lang="en-US" altLang="en-US" sz="700" i="0"/>
              <a:t>Gene Expression</a:t>
            </a:r>
          </a:p>
        </p:txBody>
      </p:sp>
      <p:graphicFrame>
        <p:nvGraphicFramePr>
          <p:cNvPr id="420867" name="Object 3"/>
          <p:cNvGraphicFramePr>
            <a:graphicFrameLocks noGrp="1" noChangeAspect="1"/>
          </p:cNvGraphicFramePr>
          <p:nvPr>
            <p:ph idx="1"/>
          </p:nvPr>
        </p:nvGraphicFramePr>
        <p:xfrm>
          <a:off x="304800" y="2447925"/>
          <a:ext cx="8412163" cy="4410075"/>
        </p:xfrm>
        <a:graphic>
          <a:graphicData uri="http://schemas.openxmlformats.org/presentationml/2006/ole">
            <mc:AlternateContent xmlns:mc="http://schemas.openxmlformats.org/markup-compatibility/2006">
              <mc:Choice xmlns:v="urn:schemas-microsoft-com:vml" Requires="v">
                <p:oleObj name="Document" r:id="rId2" imgW="5747657" imgH="2718771" progId="Word.Document.8">
                  <p:embed/>
                </p:oleObj>
              </mc:Choice>
              <mc:Fallback>
                <p:oleObj name="Document" r:id="rId2" imgW="5747657" imgH="2718771" progId="Word.Document.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47925"/>
                        <a:ext cx="8412163" cy="441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0869" name="Text Box 5"/>
          <p:cNvSpPr txBox="1">
            <a:spLocks noChangeArrowheads="1"/>
          </p:cNvSpPr>
          <p:nvPr/>
        </p:nvSpPr>
        <p:spPr bwMode="auto">
          <a:xfrm>
            <a:off x="685800" y="609600"/>
            <a:ext cx="7848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Gene expression is the transformation of DNA information into functional molecules.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CA872535-713F-4A06-8F22-5337E34B8235}" type="slidenum">
              <a:rPr lang="en-US" altLang="en-US"/>
              <a:pPr/>
              <a:t>57</a:t>
            </a:fld>
            <a:endParaRPr lang="en-US" altLang="en-US"/>
          </a:p>
        </p:txBody>
      </p:sp>
      <p:sp>
        <p:nvSpPr>
          <p:cNvPr id="431106" name="Rectangle 2"/>
          <p:cNvSpPr>
            <a:spLocks noGrp="1" noChangeArrowheads="1"/>
          </p:cNvSpPr>
          <p:nvPr>
            <p:ph type="title"/>
          </p:nvPr>
        </p:nvSpPr>
        <p:spPr/>
        <p:txBody>
          <a:bodyPr/>
          <a:lstStyle/>
          <a:p>
            <a:r>
              <a:rPr lang="en-US" altLang="en-US"/>
              <a:t>Gene Expression</a:t>
            </a:r>
          </a:p>
        </p:txBody>
      </p:sp>
      <p:sp>
        <p:nvSpPr>
          <p:cNvPr id="431107" name="Rectangle 3"/>
          <p:cNvSpPr>
            <a:spLocks noGrp="1" noChangeArrowheads="1"/>
          </p:cNvSpPr>
          <p:nvPr>
            <p:ph type="body" sz="half" idx="1"/>
          </p:nvPr>
        </p:nvSpPr>
        <p:spPr>
          <a:xfrm>
            <a:off x="457200" y="533400"/>
            <a:ext cx="7620000" cy="5592763"/>
          </a:xfrm>
        </p:spPr>
        <p:txBody>
          <a:bodyPr/>
          <a:lstStyle/>
          <a:p>
            <a:pPr>
              <a:buFontTx/>
              <a:buNone/>
            </a:pPr>
            <a:r>
              <a:rPr lang="en-US" altLang="en-US" sz="2400"/>
              <a:t>While this concept is generally true, exceptions have been discovered over the years.</a:t>
            </a:r>
          </a:p>
          <a:p>
            <a:r>
              <a:rPr lang="en-US" altLang="en-US" sz="2400"/>
              <a:t>The genes of some viruses are made of RNA.</a:t>
            </a:r>
          </a:p>
          <a:p>
            <a:r>
              <a:rPr lang="en-US" altLang="en-US" sz="2400"/>
              <a:t>These genes are copied over to DNA by means of an RNA-directed DNA synthetase called        “</a:t>
            </a:r>
            <a:r>
              <a:rPr lang="en-US" altLang="en-US" sz="2400">
                <a:solidFill>
                  <a:srgbClr val="0000FF"/>
                </a:solidFill>
              </a:rPr>
              <a:t>reverse transcriptase.</a:t>
            </a:r>
            <a:r>
              <a:rPr lang="en-US" altLang="en-US" sz="2400"/>
              <a:t>”  </a:t>
            </a:r>
            <a:endParaRPr lang="en-US" altLang="en-US" sz="2800"/>
          </a:p>
        </p:txBody>
      </p:sp>
      <p:pic>
        <p:nvPicPr>
          <p:cNvPr id="43110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 y="3048000"/>
            <a:ext cx="7772400" cy="3532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9F88629F-DD77-44D5-B369-72F27A9E7313}" type="slidenum">
              <a:rPr lang="en-US" altLang="en-US"/>
              <a:pPr/>
              <a:t>58</a:t>
            </a:fld>
            <a:endParaRPr lang="en-US" altLang="en-US"/>
          </a:p>
        </p:txBody>
      </p:sp>
      <p:sp>
        <p:nvSpPr>
          <p:cNvPr id="432130" name="Rectangle 2"/>
          <p:cNvSpPr>
            <a:spLocks noGrp="1" noChangeArrowheads="1"/>
          </p:cNvSpPr>
          <p:nvPr>
            <p:ph type="title"/>
          </p:nvPr>
        </p:nvSpPr>
        <p:spPr/>
        <p:txBody>
          <a:bodyPr/>
          <a:lstStyle/>
          <a:p>
            <a:r>
              <a:rPr lang="en-US" altLang="en-US"/>
              <a:t>Gene Expression</a:t>
            </a:r>
          </a:p>
        </p:txBody>
      </p:sp>
      <p:sp>
        <p:nvSpPr>
          <p:cNvPr id="432131" name="Rectangle 3"/>
          <p:cNvSpPr>
            <a:spLocks noGrp="1" noChangeArrowheads="1"/>
          </p:cNvSpPr>
          <p:nvPr>
            <p:ph type="body" idx="1"/>
          </p:nvPr>
        </p:nvSpPr>
        <p:spPr>
          <a:xfrm>
            <a:off x="304800" y="533400"/>
            <a:ext cx="8534400" cy="5715000"/>
          </a:xfrm>
        </p:spPr>
        <p:txBody>
          <a:bodyPr/>
          <a:lstStyle/>
          <a:p>
            <a:pPr>
              <a:buFontTx/>
              <a:buNone/>
            </a:pPr>
            <a:r>
              <a:rPr lang="en-US" altLang="en-US" sz="2400"/>
              <a:t>RNA is “ribonucleic acid.”  It differs from DNA in the type of sugars it contains and its base composition.</a:t>
            </a:r>
          </a:p>
          <a:p>
            <a:r>
              <a:rPr lang="en-US" altLang="en-US" sz="2400"/>
              <a:t>The </a:t>
            </a:r>
            <a:r>
              <a:rPr lang="en-US" altLang="en-US" sz="2400" b="1">
                <a:solidFill>
                  <a:srgbClr val="0000FF"/>
                </a:solidFill>
              </a:rPr>
              <a:t>ribose</a:t>
            </a:r>
            <a:r>
              <a:rPr lang="en-US" altLang="en-US" sz="2400"/>
              <a:t> sugars in RNA contain a hydroxyl group at the #2 ring position.  (DNA does not.)</a:t>
            </a:r>
          </a:p>
          <a:p>
            <a:r>
              <a:rPr lang="en-US" altLang="en-US" sz="2400" b="1">
                <a:solidFill>
                  <a:srgbClr val="0000FF"/>
                </a:solidFill>
              </a:rPr>
              <a:t>Uracil</a:t>
            </a:r>
            <a:r>
              <a:rPr lang="en-US" altLang="en-US" sz="2400"/>
              <a:t> is present in RNA instead of Thiamine found in DNA.</a:t>
            </a:r>
          </a:p>
          <a:p>
            <a:r>
              <a:rPr lang="en-US" altLang="en-US" sz="2400"/>
              <a:t>Most often RNA is </a:t>
            </a:r>
            <a:r>
              <a:rPr lang="en-US" altLang="en-US" sz="2400" b="1">
                <a:solidFill>
                  <a:srgbClr val="0000FF"/>
                </a:solidFill>
              </a:rPr>
              <a:t>single-stranded</a:t>
            </a:r>
            <a:r>
              <a:rPr lang="en-US" altLang="en-US" sz="2400"/>
              <a:t>.</a:t>
            </a:r>
          </a:p>
          <a:p>
            <a:r>
              <a:rPr lang="en-US" altLang="en-US" sz="2400"/>
              <a:t>RNA is found throughout the cell, while DNA is normally confined to the nucleus and some other organelles in eukaryotes.</a:t>
            </a:r>
          </a:p>
          <a:p>
            <a:r>
              <a:rPr lang="en-US" altLang="en-US" sz="2400"/>
              <a:t>RNA molecules of various lengths and composition perform different duties in the cell.  </a:t>
            </a:r>
          </a:p>
          <a:p>
            <a:pPr>
              <a:buFontTx/>
              <a:buNone/>
            </a:pPr>
            <a:endParaRPr lang="en-US" altLang="en-US" sz="2400"/>
          </a:p>
          <a:p>
            <a:pPr>
              <a:buFontTx/>
              <a:buNone/>
            </a:pPr>
            <a:r>
              <a:rPr lang="en-US" altLang="en-US" sz="2400"/>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E13C0FBB-D93B-49CD-AE81-032069EE341A}" type="slidenum">
              <a:rPr lang="en-US" altLang="en-US"/>
              <a:pPr/>
              <a:t>59</a:t>
            </a:fld>
            <a:endParaRPr lang="en-US" altLang="en-US"/>
          </a:p>
        </p:txBody>
      </p:sp>
      <p:sp>
        <p:nvSpPr>
          <p:cNvPr id="433154" name="Rectangle 2"/>
          <p:cNvSpPr>
            <a:spLocks noGrp="1" noChangeArrowheads="1"/>
          </p:cNvSpPr>
          <p:nvPr>
            <p:ph type="title"/>
          </p:nvPr>
        </p:nvSpPr>
        <p:spPr/>
        <p:txBody>
          <a:bodyPr/>
          <a:lstStyle/>
          <a:p>
            <a:r>
              <a:rPr lang="en-US" altLang="en-US" sz="700" i="0"/>
              <a:t>Gene Expression</a:t>
            </a:r>
          </a:p>
        </p:txBody>
      </p:sp>
      <p:pic>
        <p:nvPicPr>
          <p:cNvPr id="43315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71600"/>
            <a:ext cx="91440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FD90E603-76CD-439E-87B3-F5B96F2FB1ED}" type="slidenum">
              <a:rPr lang="en-US" altLang="en-US"/>
              <a:pPr/>
              <a:t>6</a:t>
            </a:fld>
            <a:endParaRPr lang="en-US" altLang="en-US"/>
          </a:p>
        </p:txBody>
      </p:sp>
      <p:sp>
        <p:nvSpPr>
          <p:cNvPr id="336899" name="Rectangle 3"/>
          <p:cNvSpPr>
            <a:spLocks noGrp="1" noChangeArrowheads="1"/>
          </p:cNvSpPr>
          <p:nvPr>
            <p:ph type="body" idx="1"/>
          </p:nvPr>
        </p:nvSpPr>
        <p:spPr>
          <a:xfrm>
            <a:off x="457200" y="304800"/>
            <a:ext cx="8229600" cy="5821363"/>
          </a:xfrm>
        </p:spPr>
        <p:txBody>
          <a:bodyPr/>
          <a:lstStyle/>
          <a:p>
            <a:pPr>
              <a:spcBef>
                <a:spcPct val="0"/>
              </a:spcBef>
              <a:buFontTx/>
              <a:buNone/>
            </a:pPr>
            <a:r>
              <a:rPr lang="en-US" altLang="en-US" i="1"/>
              <a:t>Historical Summary of the Discovery of DNA</a:t>
            </a:r>
          </a:p>
          <a:p>
            <a:r>
              <a:rPr lang="en-US" altLang="en-US" i="1"/>
              <a:t>Elucidation of DNA’s structure and function depended upon several scientific disciplines:</a:t>
            </a:r>
          </a:p>
          <a:p>
            <a:pPr lvl="1"/>
            <a:r>
              <a:rPr lang="en-US" altLang="en-US" i="1"/>
              <a:t>Descriptive &amp; experimental biology</a:t>
            </a:r>
          </a:p>
          <a:p>
            <a:pPr lvl="1"/>
            <a:r>
              <a:rPr lang="en-US" altLang="en-US" i="1"/>
              <a:t>Biology</a:t>
            </a:r>
          </a:p>
          <a:p>
            <a:pPr lvl="1"/>
            <a:r>
              <a:rPr lang="en-US" altLang="en-US" i="1"/>
              <a:t>Genetics</a:t>
            </a:r>
          </a:p>
          <a:p>
            <a:pPr lvl="1"/>
            <a:r>
              <a:rPr lang="en-US" altLang="en-US" i="1"/>
              <a:t>Organic Chemistry</a:t>
            </a:r>
          </a:p>
          <a:p>
            <a:pPr lvl="1"/>
            <a:r>
              <a:rPr lang="en-US" altLang="en-US" i="1"/>
              <a:t>Physics</a:t>
            </a:r>
          </a:p>
          <a:p>
            <a:r>
              <a:rPr lang="en-US" altLang="en-US" i="1"/>
              <a:t>The study of nucleic acids was eventually named, “</a:t>
            </a:r>
            <a:r>
              <a:rPr lang="en-US" altLang="en-US" i="1" u="sng"/>
              <a:t>Molecular Biology</a:t>
            </a:r>
            <a:r>
              <a:rPr lang="en-US" altLang="en-US" i="1"/>
              <a:t>.”</a:t>
            </a:r>
          </a:p>
          <a:p>
            <a:endParaRPr lang="en-US" altLang="en-US" i="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62030FBD-CD6C-4A94-AD3E-AAE449669782}" type="slidenum">
              <a:rPr lang="en-US" altLang="en-US"/>
              <a:pPr/>
              <a:t>60</a:t>
            </a:fld>
            <a:endParaRPr lang="en-US" altLang="en-US"/>
          </a:p>
        </p:txBody>
      </p:sp>
      <p:sp>
        <p:nvSpPr>
          <p:cNvPr id="436226" name="Rectangle 2"/>
          <p:cNvSpPr>
            <a:spLocks noGrp="1" noChangeArrowheads="1"/>
          </p:cNvSpPr>
          <p:nvPr>
            <p:ph type="title"/>
          </p:nvPr>
        </p:nvSpPr>
        <p:spPr/>
        <p:txBody>
          <a:bodyPr/>
          <a:lstStyle/>
          <a:p>
            <a:r>
              <a:rPr lang="en-US" altLang="en-US"/>
              <a:t>Gene Expression</a:t>
            </a:r>
          </a:p>
        </p:txBody>
      </p:sp>
      <p:sp>
        <p:nvSpPr>
          <p:cNvPr id="436227" name="Rectangle 3"/>
          <p:cNvSpPr>
            <a:spLocks noGrp="1" noChangeArrowheads="1"/>
          </p:cNvSpPr>
          <p:nvPr>
            <p:ph type="body" idx="1"/>
          </p:nvPr>
        </p:nvSpPr>
        <p:spPr/>
        <p:txBody>
          <a:bodyPr/>
          <a:lstStyle/>
          <a:p>
            <a:pPr>
              <a:buFontTx/>
              <a:buNone/>
            </a:pPr>
            <a:r>
              <a:rPr lang="en-US" altLang="en-US" sz="2800" dirty="0"/>
              <a:t>Types of RNA:</a:t>
            </a:r>
          </a:p>
          <a:p>
            <a:r>
              <a:rPr lang="en-US" altLang="en-US" sz="2800" b="1" dirty="0">
                <a:solidFill>
                  <a:srgbClr val="0000FF"/>
                </a:solidFill>
              </a:rPr>
              <a:t>Messenger RNA (mRNA) </a:t>
            </a:r>
            <a:r>
              <a:rPr lang="en-US" altLang="en-US" sz="2800" dirty="0"/>
              <a:t>– template for protein synthesis (“</a:t>
            </a:r>
            <a:r>
              <a:rPr lang="en-US" altLang="en-US" sz="2800" i="1" dirty="0"/>
              <a:t>translation”</a:t>
            </a:r>
            <a:r>
              <a:rPr lang="en-US" altLang="en-US" sz="2800" dirty="0"/>
              <a:t>)</a:t>
            </a:r>
          </a:p>
          <a:p>
            <a:r>
              <a:rPr lang="en-US" altLang="en-US" sz="2800" b="1" dirty="0">
                <a:solidFill>
                  <a:srgbClr val="0000FF"/>
                </a:solidFill>
              </a:rPr>
              <a:t>Transfer RNA (mRNA)</a:t>
            </a:r>
            <a:r>
              <a:rPr lang="en-US" altLang="en-US" sz="2800" dirty="0"/>
              <a:t> – transports amino acids in activated form to the ribosome for protein synthesis.</a:t>
            </a:r>
          </a:p>
          <a:p>
            <a:r>
              <a:rPr lang="en-US" altLang="en-US" sz="2800" b="1" dirty="0">
                <a:solidFill>
                  <a:srgbClr val="0000FF"/>
                </a:solidFill>
              </a:rPr>
              <a:t>Ribosomal RNA (rRNA)</a:t>
            </a:r>
            <a:r>
              <a:rPr lang="en-US" altLang="en-US" sz="2800" dirty="0"/>
              <a:t> – Major component of ribosomes, playing a catalytic and structural role in protein synthesis.</a:t>
            </a:r>
          </a:p>
          <a:p>
            <a:r>
              <a:rPr lang="en-US" altLang="en-US" sz="2800" b="1" dirty="0">
                <a:solidFill>
                  <a:srgbClr val="0000FF"/>
                </a:solidFill>
              </a:rPr>
              <a:t>Small Nuclear RNAs </a:t>
            </a:r>
            <a:r>
              <a:rPr lang="en-US" altLang="en-US" sz="2800" dirty="0"/>
              <a:t>– Play a role in guiding the splicing of messenger RNAs.</a:t>
            </a:r>
          </a:p>
          <a:p>
            <a:endParaRPr lang="en-US"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C07FA865-3920-4BA4-A877-A004E3B66D8D}" type="slidenum">
              <a:rPr lang="en-US" altLang="en-US"/>
              <a:pPr/>
              <a:t>61</a:t>
            </a:fld>
            <a:endParaRPr lang="en-US" altLang="en-US"/>
          </a:p>
        </p:txBody>
      </p:sp>
      <p:sp>
        <p:nvSpPr>
          <p:cNvPr id="454658" name="Rectangle 2"/>
          <p:cNvSpPr>
            <a:spLocks noGrp="1" noChangeArrowheads="1"/>
          </p:cNvSpPr>
          <p:nvPr>
            <p:ph type="title"/>
          </p:nvPr>
        </p:nvSpPr>
        <p:spPr/>
        <p:txBody>
          <a:bodyPr/>
          <a:lstStyle/>
          <a:p>
            <a:r>
              <a:rPr lang="en-US" altLang="en-US"/>
              <a:t>RNA Transcription</a:t>
            </a:r>
          </a:p>
        </p:txBody>
      </p:sp>
      <p:sp>
        <p:nvSpPr>
          <p:cNvPr id="454659" name="Rectangle 3"/>
          <p:cNvSpPr>
            <a:spLocks noGrp="1" noChangeArrowheads="1"/>
          </p:cNvSpPr>
          <p:nvPr>
            <p:ph type="body" idx="1"/>
          </p:nvPr>
        </p:nvSpPr>
        <p:spPr/>
        <p:txBody>
          <a:bodyPr/>
          <a:lstStyle/>
          <a:p>
            <a:r>
              <a:rPr lang="en-US" altLang="en-US" sz="2400"/>
              <a:t>All RNA synthesis is catalyzed by a DNA-directed RNA synthetase enzyme named “</a:t>
            </a:r>
            <a:r>
              <a:rPr lang="en-US" altLang="en-US" sz="2400">
                <a:solidFill>
                  <a:srgbClr val="0000FF"/>
                </a:solidFill>
              </a:rPr>
              <a:t>RNA polymerase.</a:t>
            </a:r>
            <a:r>
              <a:rPr lang="en-US" altLang="en-US" sz="2400"/>
              <a:t>”</a:t>
            </a:r>
          </a:p>
          <a:p>
            <a:r>
              <a:rPr lang="en-US" altLang="en-US" sz="2400"/>
              <a:t>RNA polymerase requires:</a:t>
            </a:r>
          </a:p>
          <a:p>
            <a:pPr lvl="1"/>
            <a:r>
              <a:rPr lang="en-US" altLang="en-US" sz="2000"/>
              <a:t>A </a:t>
            </a:r>
            <a:r>
              <a:rPr lang="en-US" altLang="en-US" sz="2000">
                <a:solidFill>
                  <a:srgbClr val="0000FF"/>
                </a:solidFill>
              </a:rPr>
              <a:t>template</a:t>
            </a:r>
            <a:r>
              <a:rPr lang="en-US" altLang="en-US" sz="2000"/>
              <a:t> (a double or single strand of DNA)</a:t>
            </a:r>
          </a:p>
          <a:p>
            <a:pPr lvl="1"/>
            <a:r>
              <a:rPr lang="en-US" altLang="en-US" sz="2000"/>
              <a:t>Activated </a:t>
            </a:r>
            <a:r>
              <a:rPr lang="en-US" altLang="en-US" sz="2000">
                <a:solidFill>
                  <a:srgbClr val="0000FF"/>
                </a:solidFill>
              </a:rPr>
              <a:t>precursors</a:t>
            </a:r>
            <a:r>
              <a:rPr lang="en-US" altLang="en-US" sz="2000"/>
              <a:t> (ATP, UTP, CTP, GTP)</a:t>
            </a:r>
          </a:p>
          <a:p>
            <a:pPr lvl="1"/>
            <a:r>
              <a:rPr lang="en-US" altLang="en-US" sz="2000"/>
              <a:t>A </a:t>
            </a:r>
            <a:r>
              <a:rPr lang="en-US" altLang="en-US" sz="2000">
                <a:solidFill>
                  <a:srgbClr val="0000FF"/>
                </a:solidFill>
              </a:rPr>
              <a:t>divalent metal ion</a:t>
            </a:r>
            <a:r>
              <a:rPr lang="en-US" altLang="en-US" sz="2000"/>
              <a:t> (Mg</a:t>
            </a:r>
            <a:r>
              <a:rPr lang="en-US" altLang="en-US" sz="2000" baseline="30000"/>
              <a:t>2+</a:t>
            </a:r>
            <a:r>
              <a:rPr lang="en-US" altLang="en-US" sz="2000"/>
              <a:t> or Mn</a:t>
            </a:r>
            <a:r>
              <a:rPr lang="en-US" altLang="en-US" sz="2000" baseline="30000"/>
              <a:t>2+</a:t>
            </a:r>
            <a:r>
              <a:rPr lang="en-US" altLang="en-US" sz="2000"/>
              <a:t>)</a:t>
            </a:r>
          </a:p>
          <a:p>
            <a:r>
              <a:rPr lang="en-US" altLang="en-US" sz="2400"/>
              <a:t>RNA polymerase binds to double stranded DNA and causes an unwinding and separation of the double helix.</a:t>
            </a:r>
          </a:p>
          <a:p>
            <a:r>
              <a:rPr lang="en-US" altLang="en-US" sz="2400"/>
              <a:t>When a “</a:t>
            </a:r>
            <a:r>
              <a:rPr lang="en-US" altLang="en-US" sz="2400">
                <a:solidFill>
                  <a:srgbClr val="0000FF"/>
                </a:solidFill>
              </a:rPr>
              <a:t>promotor site</a:t>
            </a:r>
            <a:r>
              <a:rPr lang="en-US" altLang="en-US" sz="2400"/>
              <a:t>” is encountered on the DNA, it begins transcribing RNA by catalyzing the formation of phosphodiester bonds between the ribonucleoside triphosphates in a similar fashion to DNA synthesis.</a:t>
            </a:r>
          </a:p>
          <a:p>
            <a:r>
              <a:rPr lang="en-US" altLang="en-US" sz="2400"/>
              <a:t>RNA polymerization stops at “</a:t>
            </a:r>
            <a:r>
              <a:rPr lang="en-US" altLang="en-US" sz="2400">
                <a:solidFill>
                  <a:srgbClr val="0000FF"/>
                </a:solidFill>
              </a:rPr>
              <a:t>termination sites</a:t>
            </a:r>
            <a:r>
              <a:rPr lang="en-US" altLang="en-US" sz="2400"/>
              <a:t>” located on the DNA that are recognized by RNA polymerase.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4AD72-270B-8C03-2A90-B6985FD33878}"/>
              </a:ext>
            </a:extLst>
          </p:cNvPr>
          <p:cNvSpPr>
            <a:spLocks noGrp="1"/>
          </p:cNvSpPr>
          <p:nvPr>
            <p:ph type="title"/>
          </p:nvPr>
        </p:nvSpPr>
        <p:spPr/>
        <p:txBody>
          <a:bodyPr/>
          <a:lstStyle/>
          <a:p>
            <a:r>
              <a:rPr lang="en-US" dirty="0">
                <a:solidFill>
                  <a:srgbClr val="3D186D"/>
                </a:solidFill>
              </a:rPr>
              <a:t>RNA Polymerase Structures in Prokaryotes and Eukaryotes</a:t>
            </a:r>
            <a:endParaRPr lang="en-US" dirty="0"/>
          </a:p>
        </p:txBody>
      </p:sp>
      <p:sp>
        <p:nvSpPr>
          <p:cNvPr id="3" name="Footer Placeholder 2">
            <a:extLst>
              <a:ext uri="{FF2B5EF4-FFF2-40B4-BE49-F238E27FC236}">
                <a16:creationId xmlns:a16="http://schemas.microsoft.com/office/drawing/2014/main" id="{5E39759E-206A-440F-061A-4DF8B8E5E2C4}"/>
              </a:ext>
            </a:extLst>
          </p:cNvPr>
          <p:cNvSpPr>
            <a:spLocks noGrp="1"/>
          </p:cNvSpPr>
          <p:nvPr>
            <p:ph type="ftr" sz="quarter" idx="10"/>
          </p:nvPr>
        </p:nvSpPr>
        <p:spPr/>
        <p:txBody>
          <a:bodyPr/>
          <a:lstStyle/>
          <a:p>
            <a:r>
              <a:rPr lang="en-US" altLang="en-US"/>
              <a:t>Biochemistry 3070 – Nucleic Acids</a:t>
            </a:r>
          </a:p>
        </p:txBody>
      </p:sp>
      <p:sp>
        <p:nvSpPr>
          <p:cNvPr id="4" name="Slide Number Placeholder 3">
            <a:extLst>
              <a:ext uri="{FF2B5EF4-FFF2-40B4-BE49-F238E27FC236}">
                <a16:creationId xmlns:a16="http://schemas.microsoft.com/office/drawing/2014/main" id="{CA6E9FCE-543B-1909-0CAC-F9A3B54545AF}"/>
              </a:ext>
            </a:extLst>
          </p:cNvPr>
          <p:cNvSpPr>
            <a:spLocks noGrp="1"/>
          </p:cNvSpPr>
          <p:nvPr>
            <p:ph type="sldNum" sz="quarter" idx="11"/>
          </p:nvPr>
        </p:nvSpPr>
        <p:spPr/>
        <p:txBody>
          <a:bodyPr/>
          <a:lstStyle/>
          <a:p>
            <a:fld id="{5BEECB22-8B67-42A1-8375-5F8AE7793FE8}" type="slidenum">
              <a:rPr lang="en-US" altLang="en-US" smtClean="0"/>
              <a:pPr/>
              <a:t>62</a:t>
            </a:fld>
            <a:endParaRPr lang="en-US" altLang="en-US"/>
          </a:p>
        </p:txBody>
      </p:sp>
      <p:sp>
        <p:nvSpPr>
          <p:cNvPr id="5" name="Title 1">
            <a:extLst>
              <a:ext uri="{FF2B5EF4-FFF2-40B4-BE49-F238E27FC236}">
                <a16:creationId xmlns:a16="http://schemas.microsoft.com/office/drawing/2014/main" id="{1AF2B017-FE2B-9664-327A-0A6D63389FE8}"/>
              </a:ext>
            </a:extLst>
          </p:cNvPr>
          <p:cNvSpPr txBox="1">
            <a:spLocks/>
          </p:cNvSpPr>
          <p:nvPr/>
        </p:nvSpPr>
        <p:spPr bwMode="auto">
          <a:xfrm>
            <a:off x="457200" y="44546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l" rtl="0" fontAlgn="base">
              <a:spcBef>
                <a:spcPct val="0"/>
              </a:spcBef>
              <a:spcAft>
                <a:spcPct val="0"/>
              </a:spcAft>
              <a:defRPr i="1" kern="1200">
                <a:solidFill>
                  <a:schemeClr val="tx2"/>
                </a:solidFill>
                <a:latin typeface="+mj-lt"/>
                <a:ea typeface="+mj-ea"/>
                <a:cs typeface="+mj-cs"/>
              </a:defRPr>
            </a:lvl1pPr>
            <a:lvl2pPr algn="l" rtl="0" fontAlgn="base">
              <a:spcBef>
                <a:spcPct val="0"/>
              </a:spcBef>
              <a:spcAft>
                <a:spcPct val="0"/>
              </a:spcAft>
              <a:defRPr i="1">
                <a:solidFill>
                  <a:schemeClr val="tx2"/>
                </a:solidFill>
                <a:latin typeface="Arial" panose="020B0604020202020204" pitchFamily="34" charset="0"/>
              </a:defRPr>
            </a:lvl2pPr>
            <a:lvl3pPr algn="l" rtl="0" fontAlgn="base">
              <a:spcBef>
                <a:spcPct val="0"/>
              </a:spcBef>
              <a:spcAft>
                <a:spcPct val="0"/>
              </a:spcAft>
              <a:defRPr i="1">
                <a:solidFill>
                  <a:schemeClr val="tx2"/>
                </a:solidFill>
                <a:latin typeface="Arial" panose="020B0604020202020204" pitchFamily="34" charset="0"/>
              </a:defRPr>
            </a:lvl3pPr>
            <a:lvl4pPr algn="l" rtl="0" fontAlgn="base">
              <a:spcBef>
                <a:spcPct val="0"/>
              </a:spcBef>
              <a:spcAft>
                <a:spcPct val="0"/>
              </a:spcAft>
              <a:defRPr i="1">
                <a:solidFill>
                  <a:schemeClr val="tx2"/>
                </a:solidFill>
                <a:latin typeface="Arial" panose="020B0604020202020204" pitchFamily="34" charset="0"/>
              </a:defRPr>
            </a:lvl4pPr>
            <a:lvl5pPr algn="l" rtl="0" fontAlgn="base">
              <a:spcBef>
                <a:spcPct val="0"/>
              </a:spcBef>
              <a:spcAft>
                <a:spcPct val="0"/>
              </a:spcAft>
              <a:defRPr i="1">
                <a:solidFill>
                  <a:schemeClr val="tx2"/>
                </a:solidFill>
                <a:latin typeface="Arial" panose="020B0604020202020204" pitchFamily="34" charset="0"/>
              </a:defRPr>
            </a:lvl5pPr>
            <a:lvl6pPr marL="457200" algn="l" rtl="0" fontAlgn="base">
              <a:spcBef>
                <a:spcPct val="0"/>
              </a:spcBef>
              <a:spcAft>
                <a:spcPct val="0"/>
              </a:spcAft>
              <a:defRPr i="1">
                <a:solidFill>
                  <a:schemeClr val="tx2"/>
                </a:solidFill>
                <a:latin typeface="Arial" panose="020B0604020202020204" pitchFamily="34" charset="0"/>
              </a:defRPr>
            </a:lvl6pPr>
            <a:lvl7pPr marL="914400" algn="l" rtl="0" fontAlgn="base">
              <a:spcBef>
                <a:spcPct val="0"/>
              </a:spcBef>
              <a:spcAft>
                <a:spcPct val="0"/>
              </a:spcAft>
              <a:defRPr i="1">
                <a:solidFill>
                  <a:schemeClr val="tx2"/>
                </a:solidFill>
                <a:latin typeface="Arial" panose="020B0604020202020204" pitchFamily="34" charset="0"/>
              </a:defRPr>
            </a:lvl7pPr>
            <a:lvl8pPr marL="1371600" algn="l" rtl="0" fontAlgn="base">
              <a:spcBef>
                <a:spcPct val="0"/>
              </a:spcBef>
              <a:spcAft>
                <a:spcPct val="0"/>
              </a:spcAft>
              <a:defRPr i="1">
                <a:solidFill>
                  <a:schemeClr val="tx2"/>
                </a:solidFill>
                <a:latin typeface="Arial" panose="020B0604020202020204" pitchFamily="34" charset="0"/>
              </a:defRPr>
            </a:lvl8pPr>
            <a:lvl9pPr marL="1828800" algn="l" rtl="0" fontAlgn="base">
              <a:spcBef>
                <a:spcPct val="0"/>
              </a:spcBef>
              <a:spcAft>
                <a:spcPct val="0"/>
              </a:spcAft>
              <a:defRPr i="1">
                <a:solidFill>
                  <a:schemeClr val="tx2"/>
                </a:solidFill>
                <a:latin typeface="Arial" panose="020B0604020202020204" pitchFamily="34" charset="0"/>
              </a:defRPr>
            </a:lvl9pPr>
          </a:lstStyle>
          <a:p>
            <a:r>
              <a:rPr lang="en-US" b="0">
                <a:solidFill>
                  <a:srgbClr val="3D186D"/>
                </a:solidFill>
              </a:rPr>
              <a:t>RNA Polymerase Structures in Prokaryotes and Eukaryotes Resemble Each Other</a:t>
            </a:r>
            <a:endParaRPr lang="en-US" b="0" dirty="0">
              <a:solidFill>
                <a:srgbClr val="3D186D"/>
              </a:solidFill>
            </a:endParaRPr>
          </a:p>
        </p:txBody>
      </p:sp>
      <p:pic>
        <p:nvPicPr>
          <p:cNvPr id="6" name="Content Placeholder 3" descr="The figure illustrates the ribbon diagram of R N A polymerase in prokaryotes and eukaryotes. The prokaryotic and eukaryotic R N A polymerase consists of a large dense cluster of several alpha-helices and beta-strands. Each polymerase consists of two subunits shown in dark red and dark blue colors. Both the polymerases have a cleft on the right side. The cleft of the prokaryotic R N A polymerase is relatively deeper and wider than the cleft of the eukaryotic R N A polymerase.">
            <a:extLst>
              <a:ext uri="{FF2B5EF4-FFF2-40B4-BE49-F238E27FC236}">
                <a16:creationId xmlns:a16="http://schemas.microsoft.com/office/drawing/2014/main" id="{4134D507-E94C-2651-6DF4-6BE48E713DF1}"/>
              </a:ext>
            </a:extLst>
          </p:cNvPr>
          <p:cNvPicPr>
            <a:picLocks noChangeAspect="1"/>
          </p:cNvPicPr>
          <p:nvPr/>
        </p:nvPicPr>
        <p:blipFill>
          <a:blip r:embed="rId2"/>
          <a:stretch>
            <a:fillRect/>
          </a:stretch>
        </p:blipFill>
        <p:spPr>
          <a:xfrm>
            <a:off x="487326" y="1769979"/>
            <a:ext cx="8169348" cy="3609145"/>
          </a:xfrm>
          <a:prstGeom prst="rect">
            <a:avLst/>
          </a:prstGeom>
        </p:spPr>
      </p:pic>
    </p:spTree>
    <p:extLst>
      <p:ext uri="{BB962C8B-B14F-4D97-AF65-F5344CB8AC3E}">
        <p14:creationId xmlns:p14="http://schemas.microsoft.com/office/powerpoint/2010/main" val="344330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A1EE-45D4-7DBC-146C-B9C84B14E56D}"/>
              </a:ext>
            </a:extLst>
          </p:cNvPr>
          <p:cNvSpPr>
            <a:spLocks noGrp="1"/>
          </p:cNvSpPr>
          <p:nvPr>
            <p:ph type="title"/>
          </p:nvPr>
        </p:nvSpPr>
        <p:spPr/>
        <p:txBody>
          <a:bodyPr/>
          <a:lstStyle/>
          <a:p>
            <a:r>
              <a:rPr lang="en-US" dirty="0">
                <a:solidFill>
                  <a:srgbClr val="3D186D"/>
                </a:solidFill>
              </a:rPr>
              <a:t>Transcription Bubble Moves With the RNA Polymerase</a:t>
            </a:r>
            <a:endParaRPr lang="en-US" dirty="0"/>
          </a:p>
        </p:txBody>
      </p:sp>
      <p:sp>
        <p:nvSpPr>
          <p:cNvPr id="3" name="Footer Placeholder 2">
            <a:extLst>
              <a:ext uri="{FF2B5EF4-FFF2-40B4-BE49-F238E27FC236}">
                <a16:creationId xmlns:a16="http://schemas.microsoft.com/office/drawing/2014/main" id="{490D3A95-DEE2-CD41-A3EC-983A73707E10}"/>
              </a:ext>
            </a:extLst>
          </p:cNvPr>
          <p:cNvSpPr>
            <a:spLocks noGrp="1"/>
          </p:cNvSpPr>
          <p:nvPr>
            <p:ph type="ftr" sz="quarter" idx="10"/>
          </p:nvPr>
        </p:nvSpPr>
        <p:spPr/>
        <p:txBody>
          <a:bodyPr/>
          <a:lstStyle/>
          <a:p>
            <a:r>
              <a:rPr lang="en-US" altLang="en-US"/>
              <a:t>Biochemistry 3070 – Nucleic Acids</a:t>
            </a:r>
          </a:p>
        </p:txBody>
      </p:sp>
      <p:sp>
        <p:nvSpPr>
          <p:cNvPr id="4" name="Slide Number Placeholder 3">
            <a:extLst>
              <a:ext uri="{FF2B5EF4-FFF2-40B4-BE49-F238E27FC236}">
                <a16:creationId xmlns:a16="http://schemas.microsoft.com/office/drawing/2014/main" id="{3C5BADFD-CC16-B8E4-AB0F-FC0BF6F8022C}"/>
              </a:ext>
            </a:extLst>
          </p:cNvPr>
          <p:cNvSpPr>
            <a:spLocks noGrp="1"/>
          </p:cNvSpPr>
          <p:nvPr>
            <p:ph type="sldNum" sz="quarter" idx="11"/>
          </p:nvPr>
        </p:nvSpPr>
        <p:spPr/>
        <p:txBody>
          <a:bodyPr/>
          <a:lstStyle/>
          <a:p>
            <a:fld id="{5BEECB22-8B67-42A1-8375-5F8AE7793FE8}" type="slidenum">
              <a:rPr lang="en-US" altLang="en-US" smtClean="0"/>
              <a:pPr/>
              <a:t>63</a:t>
            </a:fld>
            <a:endParaRPr lang="en-US" altLang="en-US"/>
          </a:p>
        </p:txBody>
      </p:sp>
      <p:pic>
        <p:nvPicPr>
          <p:cNvPr id="7" name="Content Placeholder 3" descr="A schematic illustration depicts the transcription bubble during the elongation of &#10;an R N A transcript. A double-helical D N A is shown in a horizontal orientation. It is composed of a red and a blue strand. The red strand is labeled the template strand. The blue strand is labeled the coding strand. The ends of the D N A double helix are located outside the R N A polymerase. The R N A polymerase is depicted as a large yellow capsule-shaped structure. Rewinding occurs at the left end and is depicted as a clockwise arrow. Unwinding occurs at the right end and is depicted as an anticlockwise arrow. A transcription bubble is formed in the double helix inside the R N A polymerase. A nascent R N A strand is depicted in green. It is bound to the template strand in the bubble to form an R N A-D N A hybrid helix. The nascent R N A exits out of the R N A polymerase and its 5 prime end contains three P. The free 3 prime of the R N A is labeled elongation sites as the polymerase moves in 5 prime to 3 prime direction. ">
            <a:extLst>
              <a:ext uri="{FF2B5EF4-FFF2-40B4-BE49-F238E27FC236}">
                <a16:creationId xmlns:a16="http://schemas.microsoft.com/office/drawing/2014/main" id="{A0306568-30E4-CFC7-913A-5CC20C097E2C}"/>
              </a:ext>
            </a:extLst>
          </p:cNvPr>
          <p:cNvPicPr>
            <a:picLocks noChangeAspect="1"/>
          </p:cNvPicPr>
          <p:nvPr/>
        </p:nvPicPr>
        <p:blipFill>
          <a:blip r:embed="rId2"/>
          <a:stretch>
            <a:fillRect/>
          </a:stretch>
        </p:blipFill>
        <p:spPr>
          <a:xfrm>
            <a:off x="609600" y="685800"/>
            <a:ext cx="7727858" cy="3429000"/>
          </a:xfrm>
          <a:prstGeom prst="rect">
            <a:avLst/>
          </a:prstGeom>
        </p:spPr>
      </p:pic>
      <p:sp>
        <p:nvSpPr>
          <p:cNvPr id="9" name="TextBox 8">
            <a:extLst>
              <a:ext uri="{FF2B5EF4-FFF2-40B4-BE49-F238E27FC236}">
                <a16:creationId xmlns:a16="http://schemas.microsoft.com/office/drawing/2014/main" id="{445D2EE7-2504-9552-7BBE-F05B10450AF9}"/>
              </a:ext>
            </a:extLst>
          </p:cNvPr>
          <p:cNvSpPr txBox="1"/>
          <p:nvPr/>
        </p:nvSpPr>
        <p:spPr>
          <a:xfrm>
            <a:off x="457200" y="4152472"/>
            <a:ext cx="8077200" cy="1754326"/>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latin typeface="+mn-lt"/>
              </a:rPr>
              <a:t>In this schematic representation of a transcription bubble in the elongation of an RNA transcript, duplex DNA is unwound at the forward end of RNA polymerase and rewound at its rear end. The RNA–DNA hybrid rotates during elongation.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dirty="0">
              <a:effectLst/>
              <a:latin typeface="+mn-lt"/>
            </a:endParaRPr>
          </a:p>
          <a:p>
            <a:pPr marL="285750" indent="-285750" defTabSz="457200" fontAlgn="auto">
              <a:spcBef>
                <a:spcPts val="0"/>
              </a:spcBef>
              <a:spcAft>
                <a:spcPts val="0"/>
              </a:spcAft>
              <a:buFont typeface="Arial" panose="020B0604020202020204" pitchFamily="34" charset="0"/>
              <a:buChar char="•"/>
              <a:defRPr/>
            </a:pPr>
            <a:r>
              <a:rPr lang="en-US" sz="1800" b="0" dirty="0"/>
              <a:t>E</a:t>
            </a:r>
            <a:r>
              <a:rPr lang="en-US" sz="1800" b="0" dirty="0">
                <a:effectLst/>
              </a:rPr>
              <a:t>longation occurs at a rate of ~50 nucleotides per second.</a:t>
            </a:r>
            <a:endParaRPr lang="en-US" sz="1800" b="0" dirty="0"/>
          </a:p>
        </p:txBody>
      </p:sp>
    </p:spTree>
    <p:extLst>
      <p:ext uri="{BB962C8B-B14F-4D97-AF65-F5344CB8AC3E}">
        <p14:creationId xmlns:p14="http://schemas.microsoft.com/office/powerpoint/2010/main" val="1268167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C9BB2F3E-ADE8-461A-9CEE-982BB6158789}" type="slidenum">
              <a:rPr lang="en-US" altLang="en-US"/>
              <a:pPr/>
              <a:t>64</a:t>
            </a:fld>
            <a:endParaRPr lang="en-US" altLang="en-US"/>
          </a:p>
        </p:txBody>
      </p:sp>
      <p:sp>
        <p:nvSpPr>
          <p:cNvPr id="455682" name="Rectangle 2"/>
          <p:cNvSpPr>
            <a:spLocks noGrp="1" noChangeArrowheads="1"/>
          </p:cNvSpPr>
          <p:nvPr>
            <p:ph type="title"/>
          </p:nvPr>
        </p:nvSpPr>
        <p:spPr/>
        <p:txBody>
          <a:bodyPr/>
          <a:lstStyle/>
          <a:p>
            <a:r>
              <a:rPr lang="en-US" altLang="en-US"/>
              <a:t>RNA Polymerization</a:t>
            </a:r>
          </a:p>
        </p:txBody>
      </p:sp>
      <p:pic>
        <p:nvPicPr>
          <p:cNvPr id="45568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609600"/>
            <a:ext cx="8458200" cy="5037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6C0F46EC-67C5-4057-9C3D-3E6F6331F130}" type="slidenum">
              <a:rPr lang="en-US" altLang="en-US"/>
              <a:pPr/>
              <a:t>65</a:t>
            </a:fld>
            <a:endParaRPr lang="en-US" altLang="en-US"/>
          </a:p>
        </p:txBody>
      </p:sp>
      <p:sp>
        <p:nvSpPr>
          <p:cNvPr id="437250" name="Rectangle 2"/>
          <p:cNvSpPr>
            <a:spLocks noGrp="1" noChangeArrowheads="1"/>
          </p:cNvSpPr>
          <p:nvPr>
            <p:ph type="title"/>
          </p:nvPr>
        </p:nvSpPr>
        <p:spPr/>
        <p:txBody>
          <a:bodyPr/>
          <a:lstStyle/>
          <a:p>
            <a:r>
              <a:rPr lang="en-US" altLang="en-US"/>
              <a:t>Gene Expression</a:t>
            </a:r>
          </a:p>
        </p:txBody>
      </p:sp>
      <p:sp>
        <p:nvSpPr>
          <p:cNvPr id="437251" name="Rectangle 3"/>
          <p:cNvSpPr>
            <a:spLocks noGrp="1" noChangeArrowheads="1"/>
          </p:cNvSpPr>
          <p:nvPr>
            <p:ph type="body" sz="half" idx="1"/>
          </p:nvPr>
        </p:nvSpPr>
        <p:spPr>
          <a:xfrm>
            <a:off x="457200" y="533400"/>
            <a:ext cx="8458200" cy="6019800"/>
          </a:xfrm>
        </p:spPr>
        <p:txBody>
          <a:bodyPr/>
          <a:lstStyle/>
          <a:p>
            <a:pPr>
              <a:lnSpc>
                <a:spcPct val="90000"/>
              </a:lnSpc>
            </a:pPr>
            <a:r>
              <a:rPr lang="en-US" altLang="en-US" sz="2800">
                <a:solidFill>
                  <a:srgbClr val="0000FF"/>
                </a:solidFill>
              </a:rPr>
              <a:t>Promotor Sites</a:t>
            </a:r>
            <a:r>
              <a:rPr lang="en-US" altLang="en-US" sz="2800"/>
              <a:t> on DNA identify initiation sites for transcription of RNA by </a:t>
            </a:r>
            <a:r>
              <a:rPr lang="en-US" altLang="en-US" sz="2800">
                <a:solidFill>
                  <a:srgbClr val="0000FF"/>
                </a:solidFill>
              </a:rPr>
              <a:t>RNA polymerase</a:t>
            </a:r>
            <a:r>
              <a:rPr lang="en-US" altLang="en-US" sz="2800"/>
              <a:t> in both prokaryotes and eukaryotes.</a:t>
            </a:r>
          </a:p>
          <a:p>
            <a:pPr>
              <a:lnSpc>
                <a:spcPct val="90000"/>
              </a:lnSpc>
              <a:buFontTx/>
              <a:buNone/>
            </a:pPr>
            <a:endParaRPr lang="en-US" altLang="en-US" sz="2800"/>
          </a:p>
          <a:p>
            <a:pPr>
              <a:lnSpc>
                <a:spcPct val="90000"/>
              </a:lnSpc>
            </a:pPr>
            <a:endParaRPr lang="en-US" altLang="en-US" sz="2800"/>
          </a:p>
          <a:p>
            <a:pPr>
              <a:lnSpc>
                <a:spcPct val="90000"/>
              </a:lnSpc>
            </a:pPr>
            <a:endParaRPr lang="en-US" altLang="en-US" sz="2800"/>
          </a:p>
          <a:p>
            <a:pPr>
              <a:lnSpc>
                <a:spcPct val="90000"/>
              </a:lnSpc>
            </a:pPr>
            <a:endParaRPr lang="en-US" altLang="en-US" sz="2800"/>
          </a:p>
          <a:p>
            <a:pPr>
              <a:lnSpc>
                <a:spcPct val="90000"/>
              </a:lnSpc>
            </a:pPr>
            <a:endParaRPr lang="en-US" altLang="en-US" sz="2800"/>
          </a:p>
          <a:p>
            <a:pPr>
              <a:lnSpc>
                <a:spcPct val="90000"/>
              </a:lnSpc>
            </a:pPr>
            <a:r>
              <a:rPr lang="en-US" altLang="en-US" sz="2800">
                <a:solidFill>
                  <a:srgbClr val="0000FF"/>
                </a:solidFill>
              </a:rPr>
              <a:t>Terminator Sites</a:t>
            </a:r>
            <a:r>
              <a:rPr lang="en-US" altLang="en-US" sz="2800"/>
              <a:t> are also present on DNA that signal the end of transcription for RNA.</a:t>
            </a:r>
          </a:p>
          <a:p>
            <a:pPr>
              <a:lnSpc>
                <a:spcPct val="90000"/>
              </a:lnSpc>
            </a:pPr>
            <a:r>
              <a:rPr lang="en-US" altLang="en-US" sz="2800"/>
              <a:t>The sequence of DNA between these sites is a </a:t>
            </a:r>
            <a:r>
              <a:rPr lang="en-US" altLang="en-US" sz="2800">
                <a:solidFill>
                  <a:srgbClr val="0000FF"/>
                </a:solidFill>
              </a:rPr>
              <a:t>“gene”</a:t>
            </a:r>
            <a:r>
              <a:rPr lang="en-US" altLang="en-US" sz="2800"/>
              <a:t> that codes for the production mRNA and eventually at least one protein. </a:t>
            </a:r>
          </a:p>
        </p:txBody>
      </p:sp>
      <p:pic>
        <p:nvPicPr>
          <p:cNvPr id="43725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1905000"/>
            <a:ext cx="8686800" cy="2012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A593-DB4A-455B-B489-02AEA42A91E0}"/>
              </a:ext>
            </a:extLst>
          </p:cNvPr>
          <p:cNvSpPr>
            <a:spLocks noGrp="1"/>
          </p:cNvSpPr>
          <p:nvPr>
            <p:ph type="title"/>
          </p:nvPr>
        </p:nvSpPr>
        <p:spPr/>
        <p:txBody>
          <a:bodyPr/>
          <a:lstStyle/>
          <a:p>
            <a:r>
              <a:rPr lang="en-US" dirty="0">
                <a:solidFill>
                  <a:srgbClr val="3D186D"/>
                </a:solidFill>
              </a:rPr>
              <a:t>Eukaryotic Promoters Differ Depending on the Type of RNA Polymerase </a:t>
            </a:r>
            <a:endParaRPr lang="en-US" dirty="0"/>
          </a:p>
        </p:txBody>
      </p:sp>
      <p:sp>
        <p:nvSpPr>
          <p:cNvPr id="3" name="Footer Placeholder 2">
            <a:extLst>
              <a:ext uri="{FF2B5EF4-FFF2-40B4-BE49-F238E27FC236}">
                <a16:creationId xmlns:a16="http://schemas.microsoft.com/office/drawing/2014/main" id="{4F83F628-FF88-DB04-667A-7BD80AED9E9F}"/>
              </a:ext>
            </a:extLst>
          </p:cNvPr>
          <p:cNvSpPr>
            <a:spLocks noGrp="1"/>
          </p:cNvSpPr>
          <p:nvPr>
            <p:ph type="ftr" sz="quarter" idx="10"/>
          </p:nvPr>
        </p:nvSpPr>
        <p:spPr/>
        <p:txBody>
          <a:bodyPr/>
          <a:lstStyle/>
          <a:p>
            <a:r>
              <a:rPr lang="en-US" altLang="en-US"/>
              <a:t>Biochemistry 3070 – Nucleic Acids</a:t>
            </a:r>
          </a:p>
        </p:txBody>
      </p:sp>
      <p:sp>
        <p:nvSpPr>
          <p:cNvPr id="4" name="Slide Number Placeholder 3">
            <a:extLst>
              <a:ext uri="{FF2B5EF4-FFF2-40B4-BE49-F238E27FC236}">
                <a16:creationId xmlns:a16="http://schemas.microsoft.com/office/drawing/2014/main" id="{92EBD567-D1B4-5FD4-92A9-E8018204C851}"/>
              </a:ext>
            </a:extLst>
          </p:cNvPr>
          <p:cNvSpPr>
            <a:spLocks noGrp="1"/>
          </p:cNvSpPr>
          <p:nvPr>
            <p:ph type="sldNum" sz="quarter" idx="11"/>
          </p:nvPr>
        </p:nvSpPr>
        <p:spPr/>
        <p:txBody>
          <a:bodyPr/>
          <a:lstStyle/>
          <a:p>
            <a:fld id="{5BEECB22-8B67-42A1-8375-5F8AE7793FE8}" type="slidenum">
              <a:rPr lang="en-US" altLang="en-US" smtClean="0"/>
              <a:pPr/>
              <a:t>66</a:t>
            </a:fld>
            <a:endParaRPr lang="en-US" altLang="en-US"/>
          </a:p>
        </p:txBody>
      </p:sp>
      <p:pic>
        <p:nvPicPr>
          <p:cNvPr id="5" name="Content Placeholder 3" descr="The figure illustrates the structure of different promoters in eukaryotes. The R N A polymerase 1 promoter is depicted as follows: A linear stretch contains U P E and r I n r. U P E is the upstream promoter element depicted as a yellow box. The r I n r is a ribosomal initiator depicted as a pink box. U P E and r I n r are located close together and collectively labeled promoter. An arrow pointing toward the right is shown above r I n r. A long rectangular box labeled 18 S is located downstream of the ribosomal initiator. It is followed by 5.8 S and 28 S that are joined together. 28 S is also located upstream of the promoter. &#10; The R N A polymerase 2 promoter is depicted as follows: A linear stretch contains a blue box labeled enhancer at the left end. It is followed by a break depicted as two parallel diagonal lines. On the right side of the break is the T A T A box depicted as a grey rectangle. The T A T A box is followed by the initiator depicted as a pink box labeled &quot;I n r.&quot; An arrow pointing toward the right is shown originating from the initiator. T A T A box and initiator are together labeled promoter.&#10;Alternatively, the T A T A box is absent, and the initiator is followed by the downstream promoter element depicted as a yellow box labeled &quot;D P E.&quot; The initiator and D P E are together labeled promoter.&#10;The R N A polymerase 3 promoters are depicted as follows:&#10;Type 1 promoter is for 5 S r R N A. It consists of a linear stretch composed of two elements downstream of the start site. The start site is depicted as an arrow pointing toward the right. This arrow originates near the left end. The first element is an A block depicted as a yellow rectangle and the second element is a C block depicted as a blue rectangle.&#10; Type 2 promoter is for t R N A. It consists of a linear stretch composed of two elements downstream of the start site. The elements are separated by a break depicted as two parallel diagonal lines. The start site is depicted as an arrow pointing toward the right. This arrow originates near the left end. The first element is A block depicted as a yellow rectangle and the second element is B block depicted as a purple rectangle. ">
            <a:extLst>
              <a:ext uri="{FF2B5EF4-FFF2-40B4-BE49-F238E27FC236}">
                <a16:creationId xmlns:a16="http://schemas.microsoft.com/office/drawing/2014/main" id="{5A0C7A03-96BE-F8E6-4FB0-C5F1C7DDB04C}"/>
              </a:ext>
            </a:extLst>
          </p:cNvPr>
          <p:cNvPicPr>
            <a:picLocks noChangeAspect="1"/>
          </p:cNvPicPr>
          <p:nvPr/>
        </p:nvPicPr>
        <p:blipFill>
          <a:blip r:embed="rId2"/>
          <a:stretch>
            <a:fillRect/>
          </a:stretch>
        </p:blipFill>
        <p:spPr>
          <a:xfrm>
            <a:off x="1981200" y="533400"/>
            <a:ext cx="4743191" cy="5521710"/>
          </a:xfrm>
          <a:prstGeom prst="rect">
            <a:avLst/>
          </a:prstGeom>
        </p:spPr>
      </p:pic>
    </p:spTree>
    <p:extLst>
      <p:ext uri="{BB962C8B-B14F-4D97-AF65-F5344CB8AC3E}">
        <p14:creationId xmlns:p14="http://schemas.microsoft.com/office/powerpoint/2010/main" val="6520914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47D1B009-CB0A-4E7E-ACAD-A0BF68788A1C}" type="slidenum">
              <a:rPr lang="en-US" altLang="en-US"/>
              <a:pPr/>
              <a:t>67</a:t>
            </a:fld>
            <a:endParaRPr lang="en-US" altLang="en-US"/>
          </a:p>
        </p:txBody>
      </p:sp>
      <p:sp>
        <p:nvSpPr>
          <p:cNvPr id="438274" name="Rectangle 2"/>
          <p:cNvSpPr>
            <a:spLocks noGrp="1" noChangeArrowheads="1"/>
          </p:cNvSpPr>
          <p:nvPr>
            <p:ph type="title"/>
          </p:nvPr>
        </p:nvSpPr>
        <p:spPr/>
        <p:txBody>
          <a:bodyPr/>
          <a:lstStyle/>
          <a:p>
            <a:r>
              <a:rPr lang="en-US" altLang="en-US"/>
              <a:t>Gene Expression</a:t>
            </a:r>
          </a:p>
        </p:txBody>
      </p:sp>
      <p:sp>
        <p:nvSpPr>
          <p:cNvPr id="438275" name="Rectangle 3"/>
          <p:cNvSpPr>
            <a:spLocks noGrp="1" noChangeArrowheads="1"/>
          </p:cNvSpPr>
          <p:nvPr>
            <p:ph type="body" sz="half" idx="1"/>
          </p:nvPr>
        </p:nvSpPr>
        <p:spPr>
          <a:xfrm>
            <a:off x="457200" y="533400"/>
            <a:ext cx="8458200" cy="2590800"/>
          </a:xfrm>
        </p:spPr>
        <p:txBody>
          <a:bodyPr/>
          <a:lstStyle/>
          <a:p>
            <a:pPr>
              <a:lnSpc>
                <a:spcPct val="90000"/>
              </a:lnSpc>
            </a:pPr>
            <a:r>
              <a:rPr lang="en-US" altLang="en-US" sz="2800"/>
              <a:t>In eukaryotes, the mRNA “</a:t>
            </a:r>
            <a:r>
              <a:rPr lang="en-US" altLang="en-US" sz="2800">
                <a:solidFill>
                  <a:srgbClr val="0000FF"/>
                </a:solidFill>
              </a:rPr>
              <a:t>primary transcript</a:t>
            </a:r>
            <a:r>
              <a:rPr lang="en-US" altLang="en-US" sz="2800"/>
              <a:t>” is </a:t>
            </a:r>
            <a:r>
              <a:rPr lang="en-US" altLang="en-US" sz="2800" u="sng">
                <a:solidFill>
                  <a:srgbClr val="0000FF"/>
                </a:solidFill>
              </a:rPr>
              <a:t>processed,</a:t>
            </a:r>
            <a:r>
              <a:rPr lang="en-US" altLang="en-US" sz="2800"/>
              <a:t> resulting in structural changes on the way from the nucleus to the ribosomes in the cytosol:</a:t>
            </a:r>
          </a:p>
          <a:p>
            <a:pPr>
              <a:lnSpc>
                <a:spcPct val="90000"/>
              </a:lnSpc>
            </a:pPr>
            <a:r>
              <a:rPr lang="en-US" altLang="en-US" sz="2800"/>
              <a:t>A “cap” is added the 5’ end</a:t>
            </a:r>
          </a:p>
          <a:p>
            <a:pPr>
              <a:lnSpc>
                <a:spcPct val="90000"/>
              </a:lnSpc>
            </a:pPr>
            <a:r>
              <a:rPr lang="en-US" altLang="en-US" sz="2800"/>
              <a:t>A  “poly(A) tail” is added to the 3’ end:</a:t>
            </a:r>
          </a:p>
        </p:txBody>
      </p:sp>
      <p:pic>
        <p:nvPicPr>
          <p:cNvPr id="43827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3352800"/>
            <a:ext cx="8610600" cy="2017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54C91F49-997B-4F07-A16F-E70C3FA87920}" type="slidenum">
              <a:rPr lang="en-US" altLang="en-US"/>
              <a:pPr/>
              <a:t>68</a:t>
            </a:fld>
            <a:endParaRPr lang="en-US" altLang="en-US"/>
          </a:p>
        </p:txBody>
      </p:sp>
      <p:sp>
        <p:nvSpPr>
          <p:cNvPr id="439298" name="Rectangle 2"/>
          <p:cNvSpPr>
            <a:spLocks noGrp="1" noChangeArrowheads="1"/>
          </p:cNvSpPr>
          <p:nvPr>
            <p:ph type="title"/>
          </p:nvPr>
        </p:nvSpPr>
        <p:spPr/>
        <p:txBody>
          <a:bodyPr/>
          <a:lstStyle/>
          <a:p>
            <a:r>
              <a:rPr lang="en-US" altLang="en-US"/>
              <a:t>Gene Expression</a:t>
            </a:r>
          </a:p>
        </p:txBody>
      </p:sp>
      <p:sp>
        <p:nvSpPr>
          <p:cNvPr id="439299" name="Rectangle 3"/>
          <p:cNvSpPr>
            <a:spLocks noGrp="1" noChangeArrowheads="1"/>
          </p:cNvSpPr>
          <p:nvPr>
            <p:ph type="body" idx="1"/>
          </p:nvPr>
        </p:nvSpPr>
        <p:spPr/>
        <p:txBody>
          <a:bodyPr/>
          <a:lstStyle/>
          <a:p>
            <a:r>
              <a:rPr lang="en-US" altLang="en-US" sz="2800"/>
              <a:t>Other modifications to eukaryotic RNA also occur as a result of </a:t>
            </a:r>
            <a:r>
              <a:rPr lang="en-US" altLang="en-US" sz="2800" b="1">
                <a:solidFill>
                  <a:srgbClr val="0000FF"/>
                </a:solidFill>
              </a:rPr>
              <a:t>processing </a:t>
            </a:r>
            <a:r>
              <a:rPr lang="en-US" altLang="en-US" sz="2800"/>
              <a:t>as they traverse the nuclear membrane:</a:t>
            </a:r>
          </a:p>
          <a:p>
            <a:r>
              <a:rPr lang="en-US" altLang="en-US" sz="2800"/>
              <a:t>Internal “</a:t>
            </a:r>
            <a:r>
              <a:rPr lang="en-US" altLang="en-US" sz="2800" u="sng"/>
              <a:t>int</a:t>
            </a:r>
            <a:r>
              <a:rPr lang="en-US" altLang="en-US" sz="2800"/>
              <a:t>ervening” sequences named “</a:t>
            </a:r>
            <a:r>
              <a:rPr lang="en-US" altLang="en-US" sz="2800" b="1">
                <a:solidFill>
                  <a:srgbClr val="0000FF"/>
                </a:solidFill>
              </a:rPr>
              <a:t>introns</a:t>
            </a:r>
            <a:r>
              <a:rPr lang="en-US" altLang="en-US" sz="2800"/>
              <a:t>” are removed and hence are </a:t>
            </a:r>
            <a:r>
              <a:rPr lang="en-US" altLang="en-US" sz="2800" i="1"/>
              <a:t>not expressed</a:t>
            </a:r>
            <a:r>
              <a:rPr lang="en-US" altLang="en-US" sz="2800"/>
              <a:t> in the protein structure.</a:t>
            </a:r>
          </a:p>
          <a:p>
            <a:r>
              <a:rPr lang="en-US" altLang="en-US" sz="2800"/>
              <a:t>The remaining segments are “spliced” back together to form the “mature” transcript.</a:t>
            </a:r>
          </a:p>
          <a:p>
            <a:r>
              <a:rPr lang="en-US" altLang="en-US" sz="2800"/>
              <a:t>Sequences that survive processing and are </a:t>
            </a:r>
            <a:r>
              <a:rPr lang="en-US" altLang="en-US" sz="2800" u="sng"/>
              <a:t>ex</a:t>
            </a:r>
            <a:r>
              <a:rPr lang="en-US" altLang="en-US" sz="2800"/>
              <a:t>pressed in the mature transcript are called “</a:t>
            </a:r>
            <a:r>
              <a:rPr lang="en-US" altLang="en-US" sz="2800" b="1">
                <a:solidFill>
                  <a:srgbClr val="0000FF"/>
                </a:solidFill>
              </a:rPr>
              <a:t>exons.</a:t>
            </a:r>
            <a:r>
              <a:rPr lang="en-US" altLang="en-US" sz="2800"/>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p:txBody>
          <a:bodyPr/>
          <a:lstStyle/>
          <a:p>
            <a:r>
              <a:rPr lang="en-US" altLang="en-US"/>
              <a:t>Biochemistry 3070 – Nucleic Acids</a:t>
            </a:r>
          </a:p>
        </p:txBody>
      </p:sp>
      <p:sp>
        <p:nvSpPr>
          <p:cNvPr id="5" name="Slide Number Placeholder 5"/>
          <p:cNvSpPr>
            <a:spLocks noGrp="1"/>
          </p:cNvSpPr>
          <p:nvPr>
            <p:ph type="sldNum" sz="quarter" idx="11"/>
          </p:nvPr>
        </p:nvSpPr>
        <p:spPr/>
        <p:txBody>
          <a:bodyPr/>
          <a:lstStyle/>
          <a:p>
            <a:fld id="{FEE50874-E5E4-4060-B270-3F327EBD0DAE}" type="slidenum">
              <a:rPr lang="en-US" altLang="en-US"/>
              <a:pPr/>
              <a:t>69</a:t>
            </a:fld>
            <a:endParaRPr lang="en-US" altLang="en-US"/>
          </a:p>
        </p:txBody>
      </p:sp>
      <p:sp>
        <p:nvSpPr>
          <p:cNvPr id="440322" name="Rectangle 2"/>
          <p:cNvSpPr>
            <a:spLocks noGrp="1" noChangeArrowheads="1"/>
          </p:cNvSpPr>
          <p:nvPr>
            <p:ph type="title"/>
          </p:nvPr>
        </p:nvSpPr>
        <p:spPr/>
        <p:txBody>
          <a:bodyPr/>
          <a:lstStyle/>
          <a:p>
            <a:r>
              <a:rPr lang="en-US" altLang="en-US"/>
              <a:t>Gene Expression – Processing of RNA</a:t>
            </a:r>
          </a:p>
        </p:txBody>
      </p:sp>
      <p:pic>
        <p:nvPicPr>
          <p:cNvPr id="440326"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0" y="533400"/>
            <a:ext cx="5505450" cy="632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6C2BE867-AA62-43D1-8D25-F178B44FDB92}" type="slidenum">
              <a:rPr lang="en-US" altLang="en-US"/>
              <a:pPr/>
              <a:t>7</a:t>
            </a:fld>
            <a:endParaRPr lang="en-US" altLang="en-US"/>
          </a:p>
        </p:txBody>
      </p:sp>
      <p:sp>
        <p:nvSpPr>
          <p:cNvPr id="369667" name="Rectangle 3"/>
          <p:cNvSpPr>
            <a:spLocks noGrp="1" noChangeArrowheads="1"/>
          </p:cNvSpPr>
          <p:nvPr>
            <p:ph type="body" idx="1"/>
          </p:nvPr>
        </p:nvSpPr>
        <p:spPr>
          <a:xfrm>
            <a:off x="457200" y="304800"/>
            <a:ext cx="8229600" cy="5821363"/>
          </a:xfrm>
        </p:spPr>
        <p:txBody>
          <a:bodyPr/>
          <a:lstStyle/>
          <a:p>
            <a:pPr>
              <a:spcBef>
                <a:spcPct val="0"/>
              </a:spcBef>
              <a:buFontTx/>
              <a:buNone/>
            </a:pPr>
            <a:r>
              <a:rPr lang="en-US" altLang="en-US" i="1"/>
              <a:t>Historical Summary of the Discovery of DNA</a:t>
            </a:r>
          </a:p>
          <a:p>
            <a:r>
              <a:rPr lang="en-US" altLang="en-US" i="1"/>
              <a:t>Gregor Mendel:  (1865) Basic rules of inheritance from the cultivation of pea plants.</a:t>
            </a:r>
          </a:p>
          <a:p>
            <a:r>
              <a:rPr lang="en-US" altLang="en-US" i="1"/>
              <a:t>Friedrich Meischer (1865): Extracted “nuclein” from the nuclei of pus cells; it behaved as an acid and contained large amounts of phosphate.</a:t>
            </a:r>
          </a:p>
          <a:p>
            <a:pPr>
              <a:buFontTx/>
              <a:buNone/>
            </a:pPr>
            <a:r>
              <a:rPr lang="en-US" altLang="en-US" sz="1800" i="1"/>
              <a:t>	(Hospitals were a rich source of pus during this time, prior to antiseptic use.)</a:t>
            </a:r>
          </a:p>
          <a:p>
            <a:r>
              <a:rPr lang="en-US" altLang="en-US" i="1"/>
              <a:t>Albrecht Kossel (1882-1896) and P.A. Levene (1920): tetranucleotide hypothesis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ltLang="en-US"/>
              <a:t>Biochemistry 3070 – Nucleic Acids</a:t>
            </a:r>
          </a:p>
        </p:txBody>
      </p:sp>
      <p:sp>
        <p:nvSpPr>
          <p:cNvPr id="7" name="Slide Number Placeholder 5"/>
          <p:cNvSpPr>
            <a:spLocks noGrp="1"/>
          </p:cNvSpPr>
          <p:nvPr>
            <p:ph type="sldNum" sz="quarter" idx="11"/>
          </p:nvPr>
        </p:nvSpPr>
        <p:spPr/>
        <p:txBody>
          <a:bodyPr/>
          <a:lstStyle/>
          <a:p>
            <a:fld id="{D0657D0D-C372-4740-AF2C-CE293FE37AC3}" type="slidenum">
              <a:rPr lang="en-US" altLang="en-US"/>
              <a:pPr/>
              <a:t>70</a:t>
            </a:fld>
            <a:endParaRPr lang="en-US" altLang="en-US"/>
          </a:p>
        </p:txBody>
      </p:sp>
      <p:sp>
        <p:nvSpPr>
          <p:cNvPr id="441346" name="Rectangle 2"/>
          <p:cNvSpPr>
            <a:spLocks noGrp="1" noChangeArrowheads="1"/>
          </p:cNvSpPr>
          <p:nvPr>
            <p:ph type="title"/>
          </p:nvPr>
        </p:nvSpPr>
        <p:spPr/>
        <p:txBody>
          <a:bodyPr/>
          <a:lstStyle/>
          <a:p>
            <a:r>
              <a:rPr lang="en-US" altLang="en-US"/>
              <a:t>Gene Expression</a:t>
            </a:r>
          </a:p>
        </p:txBody>
      </p:sp>
      <p:pic>
        <p:nvPicPr>
          <p:cNvPr id="44134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14400" y="609600"/>
            <a:ext cx="6781800" cy="168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1350" name="Text Box 6"/>
          <p:cNvSpPr txBox="1">
            <a:spLocks noChangeArrowheads="1"/>
          </p:cNvSpPr>
          <p:nvPr/>
        </p:nvSpPr>
        <p:spPr bwMode="auto">
          <a:xfrm>
            <a:off x="838200" y="2362200"/>
            <a:ext cx="76200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0"/>
              <a:t>Introns were discovered through “hybridization” experiments:</a:t>
            </a:r>
          </a:p>
          <a:p>
            <a:pPr>
              <a:spcBef>
                <a:spcPct val="50000"/>
              </a:spcBef>
            </a:pPr>
            <a:r>
              <a:rPr lang="en-US" altLang="en-US" sz="2000" b="0"/>
              <a:t>Mature, processed RNA transcripts were mixed with the DNA that encoded their formation.  Unbound loops in the DNA structure indicated the sites of the introns:</a:t>
            </a:r>
          </a:p>
        </p:txBody>
      </p:sp>
      <p:pic>
        <p:nvPicPr>
          <p:cNvPr id="441351"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90600" y="3962400"/>
            <a:ext cx="6553200" cy="2509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B3DD9-EEAA-6E88-D42B-8EEC291B9232}"/>
              </a:ext>
            </a:extLst>
          </p:cNvPr>
          <p:cNvSpPr>
            <a:spLocks noGrp="1"/>
          </p:cNvSpPr>
          <p:nvPr>
            <p:ph type="title"/>
          </p:nvPr>
        </p:nvSpPr>
        <p:spPr/>
        <p:txBody>
          <a:bodyPr/>
          <a:lstStyle/>
          <a:p>
            <a:r>
              <a:rPr lang="en-US" dirty="0">
                <a:solidFill>
                  <a:srgbClr val="3D186D"/>
                </a:solidFill>
              </a:rPr>
              <a:t>Processing of Eukaryotic Pre-rRNA Produces Mature rRNAs</a:t>
            </a:r>
            <a:endParaRPr lang="en-US" dirty="0"/>
          </a:p>
        </p:txBody>
      </p:sp>
      <p:sp>
        <p:nvSpPr>
          <p:cNvPr id="3" name="Footer Placeholder 2">
            <a:extLst>
              <a:ext uri="{FF2B5EF4-FFF2-40B4-BE49-F238E27FC236}">
                <a16:creationId xmlns:a16="http://schemas.microsoft.com/office/drawing/2014/main" id="{F8DA673A-FC57-03F6-666C-B51F86623FD8}"/>
              </a:ext>
            </a:extLst>
          </p:cNvPr>
          <p:cNvSpPr>
            <a:spLocks noGrp="1"/>
          </p:cNvSpPr>
          <p:nvPr>
            <p:ph type="ftr" sz="quarter" idx="10"/>
          </p:nvPr>
        </p:nvSpPr>
        <p:spPr/>
        <p:txBody>
          <a:bodyPr/>
          <a:lstStyle/>
          <a:p>
            <a:r>
              <a:rPr lang="en-US" altLang="en-US"/>
              <a:t>Biochemistry 3070 – Nucleic Acids</a:t>
            </a:r>
          </a:p>
        </p:txBody>
      </p:sp>
      <p:sp>
        <p:nvSpPr>
          <p:cNvPr id="4" name="Slide Number Placeholder 3">
            <a:extLst>
              <a:ext uri="{FF2B5EF4-FFF2-40B4-BE49-F238E27FC236}">
                <a16:creationId xmlns:a16="http://schemas.microsoft.com/office/drawing/2014/main" id="{5BE334AE-074A-264B-E350-C0CF7679F35F}"/>
              </a:ext>
            </a:extLst>
          </p:cNvPr>
          <p:cNvSpPr>
            <a:spLocks noGrp="1"/>
          </p:cNvSpPr>
          <p:nvPr>
            <p:ph type="sldNum" sz="quarter" idx="11"/>
          </p:nvPr>
        </p:nvSpPr>
        <p:spPr/>
        <p:txBody>
          <a:bodyPr/>
          <a:lstStyle/>
          <a:p>
            <a:fld id="{5BEECB22-8B67-42A1-8375-5F8AE7793FE8}" type="slidenum">
              <a:rPr lang="en-US" altLang="en-US" smtClean="0"/>
              <a:pPr/>
              <a:t>71</a:t>
            </a:fld>
            <a:endParaRPr lang="en-US" altLang="en-US"/>
          </a:p>
        </p:txBody>
      </p:sp>
      <p:pic>
        <p:nvPicPr>
          <p:cNvPr id="5" name="Content Placeholder 3" descr="The figure illustrates the processing of eukaryotic pre-r R N A to produce mature r R N A. The pre-r R N A (45 S) is depicted as a horizontal bar. It contains 18 S, 5.8 S, and 28 S segments depicted in blue color from left to right. These segments are separated by yellow sections. The increasing order of the size of these segments is 5.8 S, 18 S, and 28 S.&#10;A downward arrow labeled nucleotide modification is shown below.&#10; It leads to the horizontal bar containing modified nucleotides. The 18 S segment contains 10 modifications depicted as short red lines below the segment. The 5.8 S segment contains three short red lines. The 28 S segment contains 16 short red lines. Two red lines below the 28 S segment are labeled &quot;Methyl groups and pseudouridine (psi).&quot; The intervening sections between these segments are shown in white instead of yellow.&#10;A downward arrow labeled cleavage leads to the mature r R N As.&#10;The 18 S, 5.8 S, and 28 S segments are cleaved out to release free r R N A segments containing modified nucleotides. ">
            <a:extLst>
              <a:ext uri="{FF2B5EF4-FFF2-40B4-BE49-F238E27FC236}">
                <a16:creationId xmlns:a16="http://schemas.microsoft.com/office/drawing/2014/main" id="{376E9FC0-02A1-0959-AA53-EA3877D520BF}"/>
              </a:ext>
            </a:extLst>
          </p:cNvPr>
          <p:cNvPicPr>
            <a:picLocks noChangeAspect="1"/>
          </p:cNvPicPr>
          <p:nvPr/>
        </p:nvPicPr>
        <p:blipFill>
          <a:blip r:embed="rId2"/>
          <a:stretch>
            <a:fillRect/>
          </a:stretch>
        </p:blipFill>
        <p:spPr>
          <a:xfrm>
            <a:off x="685800" y="533400"/>
            <a:ext cx="7584081" cy="4041998"/>
          </a:xfrm>
          <a:prstGeom prst="rect">
            <a:avLst/>
          </a:prstGeom>
        </p:spPr>
      </p:pic>
      <p:sp>
        <p:nvSpPr>
          <p:cNvPr id="7" name="TextBox 6">
            <a:extLst>
              <a:ext uri="{FF2B5EF4-FFF2-40B4-BE49-F238E27FC236}">
                <a16:creationId xmlns:a16="http://schemas.microsoft.com/office/drawing/2014/main" id="{25585818-C904-0652-B005-B34C7E12D56F}"/>
              </a:ext>
            </a:extLst>
          </p:cNvPr>
          <p:cNvSpPr txBox="1"/>
          <p:nvPr/>
        </p:nvSpPr>
        <p:spPr>
          <a:xfrm>
            <a:off x="304799" y="4661758"/>
            <a:ext cx="7965081"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a:effectLst/>
                <a:latin typeface="VectoraLTStd"/>
              </a:rPr>
              <a:t>The mammalian pre-rRNA transcript contains the RNA sequences destined to become the 18S, 5.8S, and 28S rRNAs of the small and large ribosomal subunits. First, nucleotides are modified: small nucleolar ribonucleoproteins methylate specific nucleoside groups and convert selected uridines into </a:t>
            </a:r>
            <a:r>
              <a:rPr lang="en-US" sz="1800" b="0" dirty="0" err="1">
                <a:effectLst/>
                <a:latin typeface="VectoraLTStd"/>
              </a:rPr>
              <a:t>pseudouridines</a:t>
            </a:r>
            <a:r>
              <a:rPr lang="en-US" sz="1800" b="0" dirty="0">
                <a:effectLst/>
                <a:latin typeface="VectoraLTStd"/>
              </a:rPr>
              <a:t> (indicated by red lines). Next, the pre-rRNA is cleaved and packaged to form mature ribosomes, in a highly regulated process in which more than 200 proteins take part. </a:t>
            </a:r>
            <a:endParaRPr lang="en-US" b="0" dirty="0"/>
          </a:p>
        </p:txBody>
      </p:sp>
    </p:spTree>
    <p:extLst>
      <p:ext uri="{BB962C8B-B14F-4D97-AF65-F5344CB8AC3E}">
        <p14:creationId xmlns:p14="http://schemas.microsoft.com/office/powerpoint/2010/main" val="37313719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775940A1-69F2-4354-8EC2-079EE7C9391E}" type="slidenum">
              <a:rPr lang="en-US" altLang="en-US"/>
              <a:pPr/>
              <a:t>72</a:t>
            </a:fld>
            <a:endParaRPr lang="en-US" altLang="en-US"/>
          </a:p>
        </p:txBody>
      </p:sp>
      <p:sp>
        <p:nvSpPr>
          <p:cNvPr id="456706" name="Rectangle 2"/>
          <p:cNvSpPr>
            <a:spLocks noGrp="1" noChangeArrowheads="1"/>
          </p:cNvSpPr>
          <p:nvPr>
            <p:ph type="title"/>
          </p:nvPr>
        </p:nvSpPr>
        <p:spPr/>
        <p:txBody>
          <a:bodyPr/>
          <a:lstStyle/>
          <a:p>
            <a:r>
              <a:rPr lang="en-US" altLang="en-US"/>
              <a:t>RNA Molecules are Short Lived</a:t>
            </a:r>
          </a:p>
        </p:txBody>
      </p:sp>
      <p:sp>
        <p:nvSpPr>
          <p:cNvPr id="456707" name="Rectangle 3"/>
          <p:cNvSpPr>
            <a:spLocks noGrp="1" noChangeArrowheads="1"/>
          </p:cNvSpPr>
          <p:nvPr>
            <p:ph type="body" idx="1"/>
          </p:nvPr>
        </p:nvSpPr>
        <p:spPr/>
        <p:txBody>
          <a:bodyPr/>
          <a:lstStyle/>
          <a:p>
            <a:r>
              <a:rPr lang="en-US" altLang="en-US"/>
              <a:t>RNA transcripts are relatively short-lived.</a:t>
            </a:r>
          </a:p>
          <a:p>
            <a:r>
              <a:rPr lang="en-US" altLang="en-US"/>
              <a:t> mRNAs diffuse to the ribosomes where they direct the synthesis of proteins.</a:t>
            </a:r>
          </a:p>
          <a:p>
            <a:r>
              <a:rPr lang="en-US" altLang="en-US"/>
              <a:t>RNAse enzymes in the cell eventually hydrolyze RNA molecules back into individual ribonucleoside monophosphates that are recycled.  </a:t>
            </a:r>
            <a:r>
              <a:rPr lang="en-US" altLang="en-US" sz="1800" i="1"/>
              <a:t>(Recall Anfinson’s enzyme, ribonuclease.)</a:t>
            </a:r>
          </a:p>
          <a:p>
            <a:r>
              <a:rPr lang="en-US" altLang="en-US"/>
              <a:t>Therefore, DNA ultimately controls what proteins are synthesized and their working concentrations in the cell.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53A00E9C-7F32-4651-8EFB-6B24B219E7BB}" type="slidenum">
              <a:rPr lang="en-US" altLang="en-US"/>
              <a:pPr/>
              <a:t>73</a:t>
            </a:fld>
            <a:endParaRPr lang="en-US" altLang="en-US"/>
          </a:p>
        </p:txBody>
      </p:sp>
      <p:sp>
        <p:nvSpPr>
          <p:cNvPr id="457730" name="Rectangle 2"/>
          <p:cNvSpPr>
            <a:spLocks noGrp="1" noChangeArrowheads="1"/>
          </p:cNvSpPr>
          <p:nvPr>
            <p:ph type="title"/>
          </p:nvPr>
        </p:nvSpPr>
        <p:spPr/>
        <p:txBody>
          <a:bodyPr/>
          <a:lstStyle/>
          <a:p>
            <a:r>
              <a:rPr lang="en-US" altLang="en-US"/>
              <a:t>tRNA “Adaptor” Molecules</a:t>
            </a:r>
          </a:p>
        </p:txBody>
      </p:sp>
      <p:sp>
        <p:nvSpPr>
          <p:cNvPr id="457731" name="Rectangle 3"/>
          <p:cNvSpPr>
            <a:spLocks noGrp="1" noChangeArrowheads="1"/>
          </p:cNvSpPr>
          <p:nvPr>
            <p:ph type="body" idx="1"/>
          </p:nvPr>
        </p:nvSpPr>
        <p:spPr/>
        <p:txBody>
          <a:bodyPr/>
          <a:lstStyle/>
          <a:p>
            <a:r>
              <a:rPr lang="en-US" altLang="en-US" sz="2800"/>
              <a:t>If mRNA is directs protein synthesis, how is the information in the sequence of only four bases in nucleic acids “translated” into a sequence of 20 amino acids in proteins?</a:t>
            </a:r>
          </a:p>
          <a:p>
            <a:r>
              <a:rPr lang="en-US" altLang="en-US" sz="2800"/>
              <a:t>In 1958 Francis Crick postulated that complementary  base pairing between RNA bases was the key to translation.  Twenty different “adaptor” molecules would be needed to specify arrangement of 20 different amino acids.</a:t>
            </a:r>
          </a:p>
          <a:p>
            <a:r>
              <a:rPr lang="en-US" altLang="en-US" sz="2800"/>
              <a:t>Eventually, tRNA molecules with complementary binding sites were identified as these “adaptors.”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US" altLang="en-US"/>
              <a:t>Biochemistry 3070 – Nucleic Acids</a:t>
            </a:r>
          </a:p>
        </p:txBody>
      </p:sp>
      <p:sp>
        <p:nvSpPr>
          <p:cNvPr id="8" name="Slide Number Placeholder 5"/>
          <p:cNvSpPr>
            <a:spLocks noGrp="1"/>
          </p:cNvSpPr>
          <p:nvPr>
            <p:ph type="sldNum" sz="quarter" idx="11"/>
          </p:nvPr>
        </p:nvSpPr>
        <p:spPr/>
        <p:txBody>
          <a:bodyPr/>
          <a:lstStyle/>
          <a:p>
            <a:fld id="{C58C2E62-C32C-411D-A55A-75EB060CE4F6}" type="slidenum">
              <a:rPr lang="en-US" altLang="en-US"/>
              <a:pPr/>
              <a:t>74</a:t>
            </a:fld>
            <a:endParaRPr lang="en-US" altLang="en-US"/>
          </a:p>
        </p:txBody>
      </p:sp>
      <p:sp>
        <p:nvSpPr>
          <p:cNvPr id="458757" name="Rectangle 5"/>
          <p:cNvSpPr>
            <a:spLocks noGrp="1" noChangeArrowheads="1"/>
          </p:cNvSpPr>
          <p:nvPr>
            <p:ph type="title"/>
          </p:nvPr>
        </p:nvSpPr>
        <p:spPr>
          <a:xfrm>
            <a:off x="-15240" y="0"/>
            <a:ext cx="1767840" cy="304800"/>
          </a:xfrm>
        </p:spPr>
        <p:txBody>
          <a:bodyPr/>
          <a:lstStyle/>
          <a:p>
            <a:r>
              <a:rPr lang="en-US" altLang="en-US" sz="1400" dirty="0"/>
              <a:t>tRNA Structures</a:t>
            </a:r>
          </a:p>
        </p:txBody>
      </p:sp>
      <p:pic>
        <p:nvPicPr>
          <p:cNvPr id="458756"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573088"/>
            <a:ext cx="4038600" cy="4762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8759"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67200" y="573088"/>
            <a:ext cx="47244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8761" name="Text Box 9"/>
          <p:cNvSpPr txBox="1">
            <a:spLocks noChangeArrowheads="1"/>
          </p:cNvSpPr>
          <p:nvPr/>
        </p:nvSpPr>
        <p:spPr bwMode="auto">
          <a:xfrm>
            <a:off x="647700" y="255588"/>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dirty="0"/>
              <a:t>Secondary Structure</a:t>
            </a:r>
          </a:p>
        </p:txBody>
      </p:sp>
      <p:sp>
        <p:nvSpPr>
          <p:cNvPr id="458762" name="Text Box 10"/>
          <p:cNvSpPr txBox="1">
            <a:spLocks noChangeArrowheads="1"/>
          </p:cNvSpPr>
          <p:nvPr/>
        </p:nvSpPr>
        <p:spPr bwMode="auto">
          <a:xfrm>
            <a:off x="5638800" y="255588"/>
            <a:ext cx="236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dirty="0"/>
              <a:t>Tertiary Structure</a:t>
            </a:r>
          </a:p>
        </p:txBody>
      </p:sp>
      <p:sp>
        <p:nvSpPr>
          <p:cNvPr id="2" name="TextBox 1">
            <a:extLst>
              <a:ext uri="{FF2B5EF4-FFF2-40B4-BE49-F238E27FC236}">
                <a16:creationId xmlns:a16="http://schemas.microsoft.com/office/drawing/2014/main" id="{1F4C623C-D3F2-E310-CB12-07153F875DFD}"/>
              </a:ext>
            </a:extLst>
          </p:cNvPr>
          <p:cNvSpPr txBox="1"/>
          <p:nvPr/>
        </p:nvSpPr>
        <p:spPr>
          <a:xfrm>
            <a:off x="228600" y="5562600"/>
            <a:ext cx="8763000" cy="784830"/>
          </a:xfrm>
          <a:prstGeom prst="rect">
            <a:avLst/>
          </a:prstGeom>
          <a:noFill/>
        </p:spPr>
        <p:txBody>
          <a:bodyPr wrap="square" rtlCol="0">
            <a:spAutoFit/>
          </a:bodyPr>
          <a:lstStyle/>
          <a:p>
            <a:r>
              <a:rPr lang="en-US" sz="1500" b="0" dirty="0"/>
              <a:t>Alexander Rich at MIT solved the tertiary structure of mRNA in 1974.  He also discovered z-DNA, polysomes, and </a:t>
            </a:r>
            <a:r>
              <a:rPr lang="en-US" sz="1500" b="0" u="sng" dirty="0"/>
              <a:t>RNA-DNA hybridization</a:t>
            </a:r>
            <a:r>
              <a:rPr lang="en-US" sz="1500" b="0" dirty="0"/>
              <a:t>, which is the fundamental principle of modern lab techniques such as PCR, DNA sequencing, and Northern blots.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ACB4BF75-C2DC-459E-8EE5-804C8EF6EE9F}" type="slidenum">
              <a:rPr lang="en-US" altLang="en-US"/>
              <a:pPr/>
              <a:t>75</a:t>
            </a:fld>
            <a:endParaRPr lang="en-US" altLang="en-US"/>
          </a:p>
        </p:txBody>
      </p:sp>
      <p:sp>
        <p:nvSpPr>
          <p:cNvPr id="462850" name="Rectangle 2"/>
          <p:cNvSpPr>
            <a:spLocks noGrp="1" noChangeArrowheads="1"/>
          </p:cNvSpPr>
          <p:nvPr>
            <p:ph type="title"/>
          </p:nvPr>
        </p:nvSpPr>
        <p:spPr/>
        <p:txBody>
          <a:bodyPr/>
          <a:lstStyle/>
          <a:p>
            <a:r>
              <a:rPr lang="en-US" altLang="en-US"/>
              <a:t>tRNA Primary &amp; Secondary Structures</a:t>
            </a:r>
          </a:p>
        </p:txBody>
      </p:sp>
      <p:sp>
        <p:nvSpPr>
          <p:cNvPr id="462851" name="Rectangle 3"/>
          <p:cNvSpPr>
            <a:spLocks noGrp="1" noChangeArrowheads="1"/>
          </p:cNvSpPr>
          <p:nvPr>
            <p:ph type="body" idx="1"/>
          </p:nvPr>
        </p:nvSpPr>
        <p:spPr/>
        <p:txBody>
          <a:bodyPr/>
          <a:lstStyle/>
          <a:p>
            <a:pPr>
              <a:lnSpc>
                <a:spcPct val="90000"/>
              </a:lnSpc>
            </a:pPr>
            <a:r>
              <a:rPr lang="en-US" altLang="en-US"/>
              <a:t>All tRNAs share some common traits:</a:t>
            </a:r>
          </a:p>
          <a:p>
            <a:pPr lvl="1">
              <a:lnSpc>
                <a:spcPct val="90000"/>
              </a:lnSpc>
            </a:pPr>
            <a:r>
              <a:rPr lang="en-US" altLang="en-US"/>
              <a:t>Each is a single chain containing 73-93 ribonucleotides (~25kD)</a:t>
            </a:r>
          </a:p>
          <a:p>
            <a:pPr lvl="1">
              <a:lnSpc>
                <a:spcPct val="90000"/>
              </a:lnSpc>
            </a:pPr>
            <a:r>
              <a:rPr lang="en-US" altLang="en-US"/>
              <a:t>tRNAs contain many unusual bases (not just A,U,C,G)  For example, some are methylated derivatives.</a:t>
            </a:r>
          </a:p>
          <a:p>
            <a:pPr lvl="1">
              <a:lnSpc>
                <a:spcPct val="90000"/>
              </a:lnSpc>
            </a:pPr>
            <a:r>
              <a:rPr lang="en-US" altLang="en-US"/>
              <a:t>The 5’-end is </a:t>
            </a:r>
            <a:r>
              <a:rPr lang="en-US" altLang="en-US">
                <a:solidFill>
                  <a:srgbClr val="0000FF"/>
                </a:solidFill>
              </a:rPr>
              <a:t>phosphorylated</a:t>
            </a:r>
            <a:r>
              <a:rPr lang="en-US" altLang="en-US"/>
              <a:t> (usually pG).</a:t>
            </a:r>
          </a:p>
          <a:p>
            <a:pPr lvl="1">
              <a:lnSpc>
                <a:spcPct val="90000"/>
              </a:lnSpc>
            </a:pPr>
            <a:r>
              <a:rPr lang="en-US" altLang="en-US"/>
              <a:t>The 3’-end terminates with –</a:t>
            </a:r>
            <a:r>
              <a:rPr lang="en-US" altLang="en-US">
                <a:solidFill>
                  <a:srgbClr val="0000FF"/>
                </a:solidFill>
              </a:rPr>
              <a:t>CCA</a:t>
            </a:r>
            <a:r>
              <a:rPr lang="en-US" altLang="en-US"/>
              <a:t>-OH.</a:t>
            </a:r>
          </a:p>
          <a:p>
            <a:pPr lvl="1">
              <a:lnSpc>
                <a:spcPct val="90000"/>
              </a:lnSpc>
            </a:pPr>
            <a:r>
              <a:rPr lang="en-US" altLang="en-US"/>
              <a:t>An activated amino acid is attached to the 3’-end via an </a:t>
            </a:r>
            <a:r>
              <a:rPr lang="en-US" altLang="en-US">
                <a:solidFill>
                  <a:srgbClr val="0000FF"/>
                </a:solidFill>
              </a:rPr>
              <a:t>ester linkage</a:t>
            </a:r>
            <a:r>
              <a:rPr lang="en-US" altLang="en-US"/>
              <a:t>. </a:t>
            </a:r>
          </a:p>
          <a:p>
            <a:pPr lvl="1">
              <a:lnSpc>
                <a:spcPct val="90000"/>
              </a:lnSpc>
            </a:pPr>
            <a:r>
              <a:rPr lang="en-US" altLang="en-US"/>
              <a:t>tRNAs form regions of double-stranded helicies.  This results in “hairpin” loops.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ltLang="en-US"/>
              <a:t>Biochemistry 3070 – Nucleic Acids</a:t>
            </a:r>
          </a:p>
        </p:txBody>
      </p:sp>
      <p:sp>
        <p:nvSpPr>
          <p:cNvPr id="7" name="Slide Number Placeholder 4"/>
          <p:cNvSpPr>
            <a:spLocks noGrp="1"/>
          </p:cNvSpPr>
          <p:nvPr>
            <p:ph type="sldNum" sz="quarter" idx="11"/>
          </p:nvPr>
        </p:nvSpPr>
        <p:spPr/>
        <p:txBody>
          <a:bodyPr/>
          <a:lstStyle/>
          <a:p>
            <a:fld id="{263DFD35-2245-4DB0-98EE-E4CBA9F8F61F}" type="slidenum">
              <a:rPr lang="en-US" altLang="en-US"/>
              <a:pPr/>
              <a:t>76</a:t>
            </a:fld>
            <a:endParaRPr lang="en-US" altLang="en-US"/>
          </a:p>
        </p:txBody>
      </p:sp>
      <p:sp>
        <p:nvSpPr>
          <p:cNvPr id="463874" name="Rectangle 2"/>
          <p:cNvSpPr>
            <a:spLocks noGrp="1" noChangeArrowheads="1"/>
          </p:cNvSpPr>
          <p:nvPr>
            <p:ph type="title"/>
          </p:nvPr>
        </p:nvSpPr>
        <p:spPr/>
        <p:txBody>
          <a:bodyPr/>
          <a:lstStyle/>
          <a:p>
            <a:r>
              <a:rPr lang="en-US" altLang="en-US"/>
              <a:t>tRNA Tertiary Structure</a:t>
            </a:r>
          </a:p>
        </p:txBody>
      </p:sp>
      <p:pic>
        <p:nvPicPr>
          <p:cNvPr id="463877"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0" y="762000"/>
            <a:ext cx="4619625"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3879" name="Text Box 7"/>
          <p:cNvSpPr txBox="1">
            <a:spLocks noChangeArrowheads="1"/>
          </p:cNvSpPr>
          <p:nvPr/>
        </p:nvSpPr>
        <p:spPr bwMode="auto">
          <a:xfrm>
            <a:off x="152400" y="609600"/>
            <a:ext cx="42672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100" b="0"/>
              <a:t> tRNA Molecules are “L-shaped.”</a:t>
            </a:r>
          </a:p>
          <a:p>
            <a:pPr>
              <a:spcBef>
                <a:spcPct val="50000"/>
              </a:spcBef>
              <a:buFontTx/>
              <a:buChar char="•"/>
            </a:pPr>
            <a:r>
              <a:rPr lang="en-US" altLang="en-US" sz="2100" b="0"/>
              <a:t>Two regions of the molecule contain double-helix segments.</a:t>
            </a:r>
          </a:p>
          <a:p>
            <a:pPr>
              <a:spcBef>
                <a:spcPct val="50000"/>
              </a:spcBef>
              <a:buFontTx/>
              <a:buChar char="•"/>
            </a:pPr>
            <a:r>
              <a:rPr lang="en-US" altLang="en-US" sz="2100" b="0"/>
              <a:t>The CCA terminus extends from one end of the “L,” where the appropriate amino acid is attached.</a:t>
            </a:r>
          </a:p>
          <a:p>
            <a:pPr>
              <a:spcBef>
                <a:spcPct val="50000"/>
              </a:spcBef>
              <a:buFontTx/>
              <a:buChar char="•"/>
            </a:pPr>
            <a:r>
              <a:rPr lang="en-US" altLang="en-US" sz="2100" b="0"/>
              <a:t>Activated amino acids are attached to the CCA terminus by highly specifc “aminoacyl-tRNA synthetases” that sense the anticodon [and other bases throughout the molecule]. </a:t>
            </a:r>
          </a:p>
          <a:p>
            <a:pPr>
              <a:spcBef>
                <a:spcPct val="50000"/>
              </a:spcBef>
              <a:buFontTx/>
              <a:buChar char="•"/>
            </a:pPr>
            <a:r>
              <a:rPr lang="en-US" altLang="en-US" sz="2100" b="0"/>
              <a:t>The “anticodon” loop is at the other end of the “L.”</a:t>
            </a:r>
          </a:p>
          <a:p>
            <a:pPr>
              <a:spcBef>
                <a:spcPct val="50000"/>
              </a:spcBef>
            </a:pPr>
            <a:endParaRPr lang="en-US" altLang="en-US" sz="2100" b="0"/>
          </a:p>
          <a:p>
            <a:pPr>
              <a:spcBef>
                <a:spcPct val="50000"/>
              </a:spcBef>
              <a:buFontTx/>
              <a:buChar char="•"/>
            </a:pPr>
            <a:endParaRPr lang="en-US" altLang="en-US" sz="2000" b="0"/>
          </a:p>
          <a:p>
            <a:pPr>
              <a:spcBef>
                <a:spcPct val="50000"/>
              </a:spcBef>
            </a:pPr>
            <a:endParaRPr lang="en-US" altLang="en-US" sz="2400" b="0"/>
          </a:p>
        </p:txBody>
      </p:sp>
      <p:sp>
        <p:nvSpPr>
          <p:cNvPr id="463880" name="Text Box 8"/>
          <p:cNvSpPr txBox="1">
            <a:spLocks noChangeArrowheads="1"/>
          </p:cNvSpPr>
          <p:nvPr/>
        </p:nvSpPr>
        <p:spPr bwMode="auto">
          <a:xfrm>
            <a:off x="7010400" y="5715000"/>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0" i="1"/>
              <a:t>Stryer, Chapter 29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0F1C9E54-9C3E-49C6-B3BD-EB113ADD6B83}" type="slidenum">
              <a:rPr lang="en-US" altLang="en-US"/>
              <a:pPr/>
              <a:t>77</a:t>
            </a:fld>
            <a:endParaRPr lang="en-US" altLang="en-US"/>
          </a:p>
        </p:txBody>
      </p:sp>
      <p:sp>
        <p:nvSpPr>
          <p:cNvPr id="464898" name="Rectangle 2"/>
          <p:cNvSpPr>
            <a:spLocks noGrp="1" noChangeArrowheads="1"/>
          </p:cNvSpPr>
          <p:nvPr>
            <p:ph type="title"/>
          </p:nvPr>
        </p:nvSpPr>
        <p:spPr/>
        <p:txBody>
          <a:bodyPr/>
          <a:lstStyle/>
          <a:p>
            <a:r>
              <a:rPr lang="en-US" altLang="en-US" sz="1600"/>
              <a:t>mRNA Translation: The Genetic Code</a:t>
            </a:r>
          </a:p>
        </p:txBody>
      </p:sp>
      <p:sp>
        <p:nvSpPr>
          <p:cNvPr id="464899" name="Rectangle 3"/>
          <p:cNvSpPr>
            <a:spLocks noGrp="1" noChangeArrowheads="1"/>
          </p:cNvSpPr>
          <p:nvPr>
            <p:ph type="body" idx="1"/>
          </p:nvPr>
        </p:nvSpPr>
        <p:spPr/>
        <p:txBody>
          <a:bodyPr/>
          <a:lstStyle/>
          <a:p>
            <a:pPr>
              <a:lnSpc>
                <a:spcPct val="90000"/>
              </a:lnSpc>
            </a:pPr>
            <a:r>
              <a:rPr lang="en-US" altLang="en-US"/>
              <a:t>Why are </a:t>
            </a:r>
            <a:r>
              <a:rPr lang="en-US" altLang="en-US" u="sng"/>
              <a:t>three bases</a:t>
            </a:r>
            <a:r>
              <a:rPr lang="en-US" altLang="en-US"/>
              <a:t> needed in the codons of mRNA to specify amino acid sequences?</a:t>
            </a:r>
          </a:p>
          <a:p>
            <a:pPr>
              <a:lnSpc>
                <a:spcPct val="90000"/>
              </a:lnSpc>
            </a:pPr>
            <a:r>
              <a:rPr lang="en-US" altLang="en-US"/>
              <a:t>Consider the possible combinations of the four bases possible in a hypothetical codon:</a:t>
            </a:r>
          </a:p>
          <a:p>
            <a:pPr lvl="1">
              <a:lnSpc>
                <a:spcPct val="90000"/>
              </a:lnSpc>
            </a:pPr>
            <a:r>
              <a:rPr lang="en-US" altLang="en-US"/>
              <a:t>One base:     	4</a:t>
            </a:r>
            <a:r>
              <a:rPr lang="en-US" altLang="en-US" baseline="30000"/>
              <a:t>1</a:t>
            </a:r>
            <a:r>
              <a:rPr lang="en-US" altLang="en-US"/>
              <a:t>=4 combinations</a:t>
            </a:r>
          </a:p>
          <a:p>
            <a:pPr lvl="1">
              <a:lnSpc>
                <a:spcPct val="90000"/>
              </a:lnSpc>
            </a:pPr>
            <a:r>
              <a:rPr lang="en-US" altLang="en-US"/>
              <a:t>Two bases:   	4</a:t>
            </a:r>
            <a:r>
              <a:rPr lang="en-US" altLang="en-US" baseline="30000"/>
              <a:t>2</a:t>
            </a:r>
            <a:r>
              <a:rPr lang="en-US" altLang="en-US"/>
              <a:t>=16 combinations</a:t>
            </a:r>
          </a:p>
          <a:p>
            <a:pPr lvl="1">
              <a:lnSpc>
                <a:spcPct val="90000"/>
              </a:lnSpc>
            </a:pPr>
            <a:r>
              <a:rPr lang="en-US" altLang="en-US"/>
              <a:t>Three bases: 	4</a:t>
            </a:r>
            <a:r>
              <a:rPr lang="en-US" altLang="en-US" baseline="30000"/>
              <a:t>3</a:t>
            </a:r>
            <a:r>
              <a:rPr lang="en-US" altLang="en-US"/>
              <a:t>=64 combinations</a:t>
            </a:r>
          </a:p>
          <a:p>
            <a:pPr>
              <a:lnSpc>
                <a:spcPct val="90000"/>
              </a:lnSpc>
            </a:pPr>
            <a:r>
              <a:rPr lang="en-US" altLang="en-US"/>
              <a:t>Only three base sequences have sufficient combinations to code for 20 amino acids.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ltLang="en-US"/>
              <a:t>Biochemistry 3070 – Nucleic Acids</a:t>
            </a:r>
          </a:p>
        </p:txBody>
      </p:sp>
      <p:sp>
        <p:nvSpPr>
          <p:cNvPr id="7" name="Slide Number Placeholder 5"/>
          <p:cNvSpPr>
            <a:spLocks noGrp="1"/>
          </p:cNvSpPr>
          <p:nvPr>
            <p:ph type="sldNum" sz="quarter" idx="11"/>
          </p:nvPr>
        </p:nvSpPr>
        <p:spPr/>
        <p:txBody>
          <a:bodyPr/>
          <a:lstStyle/>
          <a:p>
            <a:fld id="{1CD99723-5EF2-4F05-A158-F582F2997230}" type="slidenum">
              <a:rPr lang="en-US" altLang="en-US"/>
              <a:pPr/>
              <a:t>78</a:t>
            </a:fld>
            <a:endParaRPr lang="en-US" altLang="en-US"/>
          </a:p>
        </p:txBody>
      </p:sp>
      <p:sp>
        <p:nvSpPr>
          <p:cNvPr id="487426" name="Rectangle 2"/>
          <p:cNvSpPr>
            <a:spLocks noGrp="1" noChangeArrowheads="1"/>
          </p:cNvSpPr>
          <p:nvPr>
            <p:ph type="title"/>
          </p:nvPr>
        </p:nvSpPr>
        <p:spPr/>
        <p:txBody>
          <a:bodyPr/>
          <a:lstStyle/>
          <a:p>
            <a:r>
              <a:rPr lang="en-US" altLang="en-US" sz="1600"/>
              <a:t>mRNA Translation: The Genetic Code</a:t>
            </a:r>
          </a:p>
        </p:txBody>
      </p:sp>
      <p:sp>
        <p:nvSpPr>
          <p:cNvPr id="487427" name="Rectangle 3"/>
          <p:cNvSpPr>
            <a:spLocks noGrp="1" noChangeArrowheads="1"/>
          </p:cNvSpPr>
          <p:nvPr>
            <p:ph type="body" sz="half" idx="1"/>
          </p:nvPr>
        </p:nvSpPr>
        <p:spPr>
          <a:xfrm>
            <a:off x="457200" y="533400"/>
            <a:ext cx="8305800" cy="1524000"/>
          </a:xfrm>
        </p:spPr>
        <p:txBody>
          <a:bodyPr/>
          <a:lstStyle/>
          <a:p>
            <a:r>
              <a:rPr lang="en-US" altLang="en-US" sz="2800"/>
              <a:t>Features of the “</a:t>
            </a:r>
            <a:r>
              <a:rPr lang="en-US" altLang="en-US" sz="2800">
                <a:solidFill>
                  <a:srgbClr val="0000FF"/>
                </a:solidFill>
              </a:rPr>
              <a:t>Genetic Code:</a:t>
            </a:r>
            <a:r>
              <a:rPr lang="en-US" altLang="en-US" sz="2800"/>
              <a:t>”</a:t>
            </a:r>
          </a:p>
          <a:p>
            <a:pPr lvl="1"/>
            <a:r>
              <a:rPr lang="en-US" altLang="en-US" sz="2400"/>
              <a:t>Three nucleotides encode one amino acid.</a:t>
            </a:r>
          </a:p>
          <a:p>
            <a:pPr lvl="1"/>
            <a:r>
              <a:rPr lang="en-US" altLang="en-US" sz="2400"/>
              <a:t>The code in non-overlapping:</a:t>
            </a:r>
          </a:p>
          <a:p>
            <a:pPr lvl="1"/>
            <a:endParaRPr lang="en-US" altLang="en-US" sz="2400"/>
          </a:p>
        </p:txBody>
      </p:sp>
      <p:pic>
        <p:nvPicPr>
          <p:cNvPr id="48742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14400" y="1981200"/>
            <a:ext cx="7620000" cy="2222500"/>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7431" name="Rectangle 7"/>
          <p:cNvSpPr>
            <a:spLocks noChangeArrowheads="1"/>
          </p:cNvSpPr>
          <p:nvPr/>
        </p:nvSpPr>
        <p:spPr bwMode="auto">
          <a:xfrm>
            <a:off x="533400" y="3886200"/>
            <a:ext cx="8305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endParaRPr lang="en-US" altLang="en-US" b="0"/>
          </a:p>
          <a:p>
            <a:pPr lvl="1"/>
            <a:r>
              <a:rPr lang="en-US" altLang="en-US" b="0"/>
              <a:t>The code has no punctuation.</a:t>
            </a:r>
          </a:p>
          <a:p>
            <a:pPr lvl="1"/>
            <a:r>
              <a:rPr lang="en-US" altLang="en-US" b="0"/>
              <a:t>The code is degenerate.</a:t>
            </a:r>
          </a:p>
          <a:p>
            <a:pPr lvl="1"/>
            <a:r>
              <a:rPr lang="en-US" altLang="en-US" b="0"/>
              <a:t>The code is nearly universal.</a:t>
            </a:r>
          </a:p>
          <a:p>
            <a:pPr lvl="1"/>
            <a:endParaRPr lang="en-US" altLang="en-US" b="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44D206CD-CA58-4A69-9428-B32F7A974444}" type="slidenum">
              <a:rPr lang="en-US" altLang="en-US"/>
              <a:pPr/>
              <a:t>79</a:t>
            </a:fld>
            <a:endParaRPr lang="en-US" altLang="en-US"/>
          </a:p>
        </p:txBody>
      </p:sp>
      <p:sp>
        <p:nvSpPr>
          <p:cNvPr id="466950" name="Rectangle 6"/>
          <p:cNvSpPr>
            <a:spLocks noGrp="1" noChangeArrowheads="1"/>
          </p:cNvSpPr>
          <p:nvPr>
            <p:ph type="title"/>
          </p:nvPr>
        </p:nvSpPr>
        <p:spPr/>
        <p:txBody>
          <a:bodyPr/>
          <a:lstStyle/>
          <a:p>
            <a:endParaRPr lang="en-US" altLang="en-US"/>
          </a:p>
        </p:txBody>
      </p:sp>
      <p:pic>
        <p:nvPicPr>
          <p:cNvPr id="46694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0"/>
            <a:ext cx="75438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792827AC-F952-4471-8401-6D87EBA2FA6B}" type="slidenum">
              <a:rPr lang="en-US" altLang="en-US"/>
              <a:pPr/>
              <a:t>8</a:t>
            </a:fld>
            <a:endParaRPr lang="en-US" altLang="en-US"/>
          </a:p>
        </p:txBody>
      </p:sp>
      <p:sp>
        <p:nvSpPr>
          <p:cNvPr id="377858" name="Rectangle 2"/>
          <p:cNvSpPr>
            <a:spLocks noGrp="1" noChangeArrowheads="1"/>
          </p:cNvSpPr>
          <p:nvPr>
            <p:ph type="title"/>
          </p:nvPr>
        </p:nvSpPr>
        <p:spPr/>
        <p:txBody>
          <a:bodyPr/>
          <a:lstStyle/>
          <a:p>
            <a:endParaRPr lang="en-US" altLang="en-US"/>
          </a:p>
        </p:txBody>
      </p:sp>
      <p:sp>
        <p:nvSpPr>
          <p:cNvPr id="377859" name="Rectangle 3"/>
          <p:cNvSpPr>
            <a:spLocks noGrp="1" noChangeArrowheads="1"/>
          </p:cNvSpPr>
          <p:nvPr>
            <p:ph type="body" idx="1"/>
          </p:nvPr>
        </p:nvSpPr>
        <p:spPr/>
        <p:txBody>
          <a:bodyPr/>
          <a:lstStyle/>
          <a:p>
            <a:pPr>
              <a:buFontTx/>
              <a:buNone/>
            </a:pPr>
            <a:r>
              <a:rPr lang="en-US" altLang="en-US" i="1"/>
              <a:t>Organic “bases” in DNA (&amp; RNA):</a:t>
            </a:r>
            <a:r>
              <a:rPr lang="en-US" altLang="en-US"/>
              <a:t> </a:t>
            </a:r>
          </a:p>
        </p:txBody>
      </p:sp>
      <p:pic>
        <p:nvPicPr>
          <p:cNvPr id="3778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331913"/>
            <a:ext cx="8535987" cy="4194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35BAF46F-CE7B-49D4-BD05-DB2D4741E436}" type="slidenum">
              <a:rPr lang="en-US" altLang="en-US"/>
              <a:pPr/>
              <a:t>80</a:t>
            </a:fld>
            <a:endParaRPr lang="en-US" altLang="en-US"/>
          </a:p>
        </p:txBody>
      </p:sp>
      <p:sp>
        <p:nvSpPr>
          <p:cNvPr id="467970" name="Rectangle 2"/>
          <p:cNvSpPr>
            <a:spLocks noGrp="1" noChangeArrowheads="1"/>
          </p:cNvSpPr>
          <p:nvPr>
            <p:ph type="title"/>
          </p:nvPr>
        </p:nvSpPr>
        <p:spPr/>
        <p:txBody>
          <a:bodyPr/>
          <a:lstStyle/>
          <a:p>
            <a:r>
              <a:rPr lang="en-US" altLang="en-US" sz="1600"/>
              <a:t>Genetic Code Degeneracy</a:t>
            </a:r>
          </a:p>
        </p:txBody>
      </p:sp>
      <p:sp>
        <p:nvSpPr>
          <p:cNvPr id="467971" name="Rectangle 3"/>
          <p:cNvSpPr>
            <a:spLocks noGrp="1" noChangeArrowheads="1"/>
          </p:cNvSpPr>
          <p:nvPr>
            <p:ph type="body" idx="1"/>
          </p:nvPr>
        </p:nvSpPr>
        <p:spPr>
          <a:xfrm>
            <a:off x="457200" y="762000"/>
            <a:ext cx="8229600" cy="5592763"/>
          </a:xfrm>
        </p:spPr>
        <p:txBody>
          <a:bodyPr/>
          <a:lstStyle/>
          <a:p>
            <a:r>
              <a:rPr lang="en-US" altLang="en-US"/>
              <a:t>64 codons obviously exhibit </a:t>
            </a:r>
            <a:r>
              <a:rPr lang="en-US" altLang="en-US">
                <a:solidFill>
                  <a:srgbClr val="0000FF"/>
                </a:solidFill>
              </a:rPr>
              <a:t>redundancy</a:t>
            </a:r>
            <a:r>
              <a:rPr lang="en-US" altLang="en-US"/>
              <a:t>.  For example, all the following codons code for serine (ser):	UC</a:t>
            </a:r>
            <a:r>
              <a:rPr lang="en-US" altLang="en-US">
                <a:solidFill>
                  <a:srgbClr val="0000FF"/>
                </a:solidFill>
              </a:rPr>
              <a:t>U</a:t>
            </a:r>
          </a:p>
          <a:p>
            <a:pPr>
              <a:buFontTx/>
              <a:buNone/>
            </a:pPr>
            <a:r>
              <a:rPr lang="en-US" altLang="en-US"/>
              <a:t>					UC</a:t>
            </a:r>
            <a:r>
              <a:rPr lang="en-US" altLang="en-US">
                <a:solidFill>
                  <a:srgbClr val="0000FF"/>
                </a:solidFill>
              </a:rPr>
              <a:t>C</a:t>
            </a:r>
          </a:p>
          <a:p>
            <a:pPr>
              <a:buFontTx/>
              <a:buNone/>
            </a:pPr>
            <a:r>
              <a:rPr lang="en-US" altLang="en-US"/>
              <a:t>					UC</a:t>
            </a:r>
            <a:r>
              <a:rPr lang="en-US" altLang="en-US">
                <a:solidFill>
                  <a:srgbClr val="0000FF"/>
                </a:solidFill>
              </a:rPr>
              <a:t>A</a:t>
            </a:r>
          </a:p>
          <a:p>
            <a:pPr>
              <a:buFontTx/>
              <a:buNone/>
            </a:pPr>
            <a:r>
              <a:rPr lang="en-US" altLang="en-US"/>
              <a:t>					UC</a:t>
            </a:r>
            <a:r>
              <a:rPr lang="en-US" altLang="en-US">
                <a:solidFill>
                  <a:srgbClr val="0000FF"/>
                </a:solidFill>
              </a:rPr>
              <a:t>G</a:t>
            </a:r>
            <a:r>
              <a:rPr lang="en-US" altLang="en-US"/>
              <a:t> </a:t>
            </a:r>
          </a:p>
          <a:p>
            <a:r>
              <a:rPr lang="en-US" altLang="en-US" u="sng"/>
              <a:t>Such redundancy can help </a:t>
            </a:r>
            <a:r>
              <a:rPr lang="en-US" altLang="en-US" i="1" u="sng"/>
              <a:t>avoid errors in protein expression</a:t>
            </a:r>
            <a:r>
              <a:rPr lang="en-US" altLang="en-US"/>
              <a:t> (especially if the mutation occurs in the third base position).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7B58E3AE-E7B2-4600-AACE-FA8D3B51B195}" type="slidenum">
              <a:rPr lang="en-US" altLang="en-US"/>
              <a:pPr/>
              <a:t>81</a:t>
            </a:fld>
            <a:endParaRPr lang="en-US" altLang="en-US"/>
          </a:p>
        </p:txBody>
      </p:sp>
      <p:sp>
        <p:nvSpPr>
          <p:cNvPr id="468994" name="Rectangle 2"/>
          <p:cNvSpPr>
            <a:spLocks noGrp="1" noChangeArrowheads="1"/>
          </p:cNvSpPr>
          <p:nvPr>
            <p:ph type="title"/>
          </p:nvPr>
        </p:nvSpPr>
        <p:spPr/>
        <p:txBody>
          <a:bodyPr/>
          <a:lstStyle/>
          <a:p>
            <a:r>
              <a:rPr lang="en-US" altLang="en-US" sz="1600"/>
              <a:t>The Genetic Code</a:t>
            </a:r>
          </a:p>
        </p:txBody>
      </p:sp>
      <p:sp>
        <p:nvSpPr>
          <p:cNvPr id="468995" name="Rectangle 3"/>
          <p:cNvSpPr>
            <a:spLocks noGrp="1" noChangeArrowheads="1"/>
          </p:cNvSpPr>
          <p:nvPr>
            <p:ph type="body" idx="1"/>
          </p:nvPr>
        </p:nvSpPr>
        <p:spPr/>
        <p:txBody>
          <a:bodyPr/>
          <a:lstStyle/>
          <a:p>
            <a:pPr>
              <a:lnSpc>
                <a:spcPct val="90000"/>
              </a:lnSpc>
            </a:pPr>
            <a:r>
              <a:rPr lang="en-US" altLang="en-US"/>
              <a:t>The Genetic Code also contains “start” and “stop” signals:</a:t>
            </a:r>
          </a:p>
          <a:p>
            <a:pPr lvl="1">
              <a:lnSpc>
                <a:spcPct val="90000"/>
              </a:lnSpc>
            </a:pPr>
            <a:r>
              <a:rPr lang="en-US" altLang="en-US" b="1">
                <a:solidFill>
                  <a:srgbClr val="009900"/>
                </a:solidFill>
              </a:rPr>
              <a:t>Start:		AUG	 </a:t>
            </a:r>
            <a:r>
              <a:rPr lang="en-US" altLang="en-US" b="1" i="1">
                <a:solidFill>
                  <a:srgbClr val="009900"/>
                </a:solidFill>
              </a:rPr>
              <a:t>(fMet)</a:t>
            </a:r>
          </a:p>
          <a:p>
            <a:pPr lvl="1">
              <a:lnSpc>
                <a:spcPct val="90000"/>
              </a:lnSpc>
            </a:pPr>
            <a:r>
              <a:rPr lang="en-US" altLang="en-US" b="1">
                <a:solidFill>
                  <a:srgbClr val="FF0000"/>
                </a:solidFill>
              </a:rPr>
              <a:t>Stop:		UAA,  UAG,  UGA</a:t>
            </a:r>
            <a:r>
              <a:rPr lang="en-US" altLang="en-US">
                <a:solidFill>
                  <a:srgbClr val="FF0000"/>
                </a:solidFill>
              </a:rPr>
              <a:t>.</a:t>
            </a:r>
          </a:p>
          <a:p>
            <a:pPr>
              <a:lnSpc>
                <a:spcPct val="90000"/>
              </a:lnSpc>
            </a:pPr>
            <a:r>
              <a:rPr lang="en-US" altLang="en-US"/>
              <a:t>Once translation has begun, the “reading frame” is established, and no spaces or punctuation is needed.  The sequence is read like a long sentence of three-letter words without spaces:</a:t>
            </a:r>
          </a:p>
          <a:p>
            <a:pPr lvl="1">
              <a:lnSpc>
                <a:spcPct val="90000"/>
              </a:lnSpc>
              <a:buFontTx/>
              <a:buNone/>
            </a:pPr>
            <a:r>
              <a:rPr lang="en-US" altLang="en-US"/>
              <a:t>	e.g, </a:t>
            </a:r>
            <a:r>
              <a:rPr lang="en-US" altLang="en-US" i="1"/>
              <a:t>“</a:t>
            </a:r>
            <a:r>
              <a:rPr lang="en-US" altLang="en-US" i="1" u="sng"/>
              <a:t>Theredfoxatethehenandtheegg</a:t>
            </a:r>
            <a:r>
              <a:rPr lang="en-US" altLang="en-US" i="1"/>
              <a:t>.” </a:t>
            </a:r>
          </a:p>
          <a:p>
            <a:pPr lvl="1">
              <a:lnSpc>
                <a:spcPct val="90000"/>
              </a:lnSpc>
              <a:buFontTx/>
              <a:buNone/>
            </a:pPr>
            <a:r>
              <a:rPr lang="en-US" altLang="en-US" i="1"/>
              <a:t>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2F50D088-18A3-47BC-8A05-654BEAEF0F73}" type="slidenum">
              <a:rPr lang="en-US" altLang="en-US"/>
              <a:pPr/>
              <a:t>82</a:t>
            </a:fld>
            <a:endParaRPr lang="en-US" altLang="en-US"/>
          </a:p>
        </p:txBody>
      </p:sp>
      <p:sp>
        <p:nvSpPr>
          <p:cNvPr id="472066" name="Rectangle 2"/>
          <p:cNvSpPr>
            <a:spLocks noGrp="1" noChangeArrowheads="1"/>
          </p:cNvSpPr>
          <p:nvPr>
            <p:ph type="title"/>
          </p:nvPr>
        </p:nvSpPr>
        <p:spPr/>
        <p:txBody>
          <a:bodyPr/>
          <a:lstStyle/>
          <a:p>
            <a:r>
              <a:rPr lang="en-US" altLang="en-US" sz="1600"/>
              <a:t>The Genetic Code</a:t>
            </a:r>
          </a:p>
        </p:txBody>
      </p:sp>
      <p:sp>
        <p:nvSpPr>
          <p:cNvPr id="472067" name="Rectangle 3"/>
          <p:cNvSpPr>
            <a:spLocks noGrp="1" noChangeArrowheads="1"/>
          </p:cNvSpPr>
          <p:nvPr>
            <p:ph type="body" idx="1"/>
          </p:nvPr>
        </p:nvSpPr>
        <p:spPr/>
        <p:txBody>
          <a:bodyPr/>
          <a:lstStyle/>
          <a:p>
            <a:pPr>
              <a:lnSpc>
                <a:spcPct val="90000"/>
              </a:lnSpc>
            </a:pPr>
            <a:r>
              <a:rPr lang="en-US" altLang="en-US"/>
              <a:t>The Genetic Code also contains “start” and “stop” signals:</a:t>
            </a:r>
          </a:p>
          <a:p>
            <a:pPr lvl="1">
              <a:lnSpc>
                <a:spcPct val="90000"/>
              </a:lnSpc>
            </a:pPr>
            <a:r>
              <a:rPr lang="en-US" altLang="en-US" b="1">
                <a:solidFill>
                  <a:srgbClr val="009900"/>
                </a:solidFill>
              </a:rPr>
              <a:t>Start:		AUG	 </a:t>
            </a:r>
            <a:r>
              <a:rPr lang="en-US" altLang="en-US" b="1" i="1">
                <a:solidFill>
                  <a:srgbClr val="009900"/>
                </a:solidFill>
              </a:rPr>
              <a:t>(fMet)</a:t>
            </a:r>
          </a:p>
          <a:p>
            <a:pPr lvl="1">
              <a:lnSpc>
                <a:spcPct val="90000"/>
              </a:lnSpc>
            </a:pPr>
            <a:r>
              <a:rPr lang="en-US" altLang="en-US" b="1">
                <a:solidFill>
                  <a:srgbClr val="FF0000"/>
                </a:solidFill>
              </a:rPr>
              <a:t>Stop:		UAA,  UAG,  UGA</a:t>
            </a:r>
            <a:r>
              <a:rPr lang="en-US" altLang="en-US">
                <a:solidFill>
                  <a:srgbClr val="FF0000"/>
                </a:solidFill>
              </a:rPr>
              <a:t>.</a:t>
            </a:r>
          </a:p>
          <a:p>
            <a:pPr>
              <a:lnSpc>
                <a:spcPct val="90000"/>
              </a:lnSpc>
            </a:pPr>
            <a:r>
              <a:rPr lang="en-US" altLang="en-US"/>
              <a:t>Once translation has begun, the “reading frame” is established, and no spaces or punctuation is needed.  The sequence is read like a long sentence of three-letter words without spaces:</a:t>
            </a:r>
          </a:p>
          <a:p>
            <a:pPr lvl="1">
              <a:lnSpc>
                <a:spcPct val="90000"/>
              </a:lnSpc>
              <a:buFontTx/>
              <a:buNone/>
            </a:pPr>
            <a:r>
              <a:rPr lang="en-US" altLang="en-US"/>
              <a:t>	e.g, </a:t>
            </a:r>
            <a:r>
              <a:rPr lang="en-US" altLang="en-US" i="1"/>
              <a:t>“</a:t>
            </a:r>
            <a:r>
              <a:rPr lang="en-US" altLang="en-US" i="1" u="sng"/>
              <a:t>Theredfoxatethehenandtheegg</a:t>
            </a:r>
            <a:r>
              <a:rPr lang="en-US" altLang="en-US" i="1"/>
              <a:t>.” </a:t>
            </a:r>
          </a:p>
          <a:p>
            <a:pPr lvl="1">
              <a:lnSpc>
                <a:spcPct val="90000"/>
              </a:lnSpc>
              <a:buFontTx/>
              <a:buNone/>
            </a:pPr>
            <a:r>
              <a:rPr lang="en-US" altLang="en-US" i="1"/>
              <a:t>     </a:t>
            </a:r>
            <a:r>
              <a:rPr lang="en-US" altLang="en-US" i="1" u="sng"/>
              <a:t>The</a:t>
            </a:r>
            <a:r>
              <a:rPr lang="en-US" altLang="en-US" i="1"/>
              <a:t> </a:t>
            </a:r>
            <a:r>
              <a:rPr lang="en-US" altLang="en-US" i="1" u="sng"/>
              <a:t>red</a:t>
            </a:r>
            <a:r>
              <a:rPr lang="en-US" altLang="en-US" i="1"/>
              <a:t> </a:t>
            </a:r>
            <a:r>
              <a:rPr lang="en-US" altLang="en-US" i="1" u="sng"/>
              <a:t>fox</a:t>
            </a:r>
            <a:r>
              <a:rPr lang="en-US" altLang="en-US" i="1"/>
              <a:t> </a:t>
            </a:r>
            <a:r>
              <a:rPr lang="en-US" altLang="en-US" i="1" u="sng"/>
              <a:t>ate</a:t>
            </a:r>
            <a:r>
              <a:rPr lang="en-US" altLang="en-US" i="1"/>
              <a:t> </a:t>
            </a:r>
            <a:r>
              <a:rPr lang="en-US" altLang="en-US" i="1" u="sng"/>
              <a:t>the</a:t>
            </a:r>
            <a:r>
              <a:rPr lang="en-US" altLang="en-US" i="1"/>
              <a:t> </a:t>
            </a:r>
            <a:r>
              <a:rPr lang="en-US" altLang="en-US" i="1" u="sng"/>
              <a:t>hen</a:t>
            </a:r>
            <a:r>
              <a:rPr lang="en-US" altLang="en-US" i="1"/>
              <a:t> </a:t>
            </a:r>
            <a:r>
              <a:rPr lang="en-US" altLang="en-US" i="1" u="sng"/>
              <a:t>and</a:t>
            </a:r>
            <a:r>
              <a:rPr lang="en-US" altLang="en-US" i="1"/>
              <a:t> </a:t>
            </a:r>
            <a:r>
              <a:rPr lang="en-US" altLang="en-US" i="1" u="sng"/>
              <a:t>the</a:t>
            </a:r>
            <a:r>
              <a:rPr lang="en-US" altLang="en-US" i="1"/>
              <a:t> </a:t>
            </a:r>
            <a:r>
              <a:rPr lang="en-US" altLang="en-US" i="1" u="sng"/>
              <a:t>egg</a:t>
            </a:r>
            <a:r>
              <a:rPr lang="en-US" altLang="en-US" i="1"/>
              <a: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3444986C-0F2F-4CCA-8942-74641D982A87}" type="slidenum">
              <a:rPr lang="en-US" altLang="en-US"/>
              <a:pPr/>
              <a:t>83</a:t>
            </a:fld>
            <a:endParaRPr lang="en-US" altLang="en-US"/>
          </a:p>
        </p:txBody>
      </p:sp>
      <p:sp>
        <p:nvSpPr>
          <p:cNvPr id="471042" name="Rectangle 2"/>
          <p:cNvSpPr>
            <a:spLocks noGrp="1" noChangeArrowheads="1"/>
          </p:cNvSpPr>
          <p:nvPr>
            <p:ph type="title"/>
          </p:nvPr>
        </p:nvSpPr>
        <p:spPr/>
        <p:txBody>
          <a:bodyPr/>
          <a:lstStyle/>
          <a:p>
            <a:r>
              <a:rPr lang="en-US" altLang="en-US" sz="1600"/>
              <a:t>The Genetic Code is Universal</a:t>
            </a:r>
          </a:p>
        </p:txBody>
      </p:sp>
      <p:sp>
        <p:nvSpPr>
          <p:cNvPr id="471043" name="Rectangle 3"/>
          <p:cNvSpPr>
            <a:spLocks noGrp="1" noChangeArrowheads="1"/>
          </p:cNvSpPr>
          <p:nvPr>
            <p:ph type="body" sz="half" idx="1"/>
          </p:nvPr>
        </p:nvSpPr>
        <p:spPr>
          <a:xfrm>
            <a:off x="685800" y="457200"/>
            <a:ext cx="8077200" cy="1143000"/>
          </a:xfrm>
        </p:spPr>
        <p:txBody>
          <a:bodyPr/>
          <a:lstStyle/>
          <a:p>
            <a:r>
              <a:rPr lang="en-US" altLang="en-US" sz="2800"/>
              <a:t>The Genetic Code seems to be universal, with the exception of mitochondrial RNA sequences:</a:t>
            </a:r>
          </a:p>
        </p:txBody>
      </p:sp>
      <p:pic>
        <p:nvPicPr>
          <p:cNvPr id="47104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81000" y="1600200"/>
            <a:ext cx="83058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10"/>
          </p:nvPr>
        </p:nvSpPr>
        <p:spPr/>
        <p:txBody>
          <a:bodyPr/>
          <a:lstStyle/>
          <a:p>
            <a:r>
              <a:rPr lang="en-US" altLang="en-US"/>
              <a:t>Biochemistry 3070 – Nucleic Acids</a:t>
            </a:r>
          </a:p>
        </p:txBody>
      </p:sp>
      <p:sp>
        <p:nvSpPr>
          <p:cNvPr id="9" name="Slide Number Placeholder 5"/>
          <p:cNvSpPr>
            <a:spLocks noGrp="1"/>
          </p:cNvSpPr>
          <p:nvPr>
            <p:ph type="sldNum" sz="quarter" idx="11"/>
          </p:nvPr>
        </p:nvSpPr>
        <p:spPr/>
        <p:txBody>
          <a:bodyPr/>
          <a:lstStyle/>
          <a:p>
            <a:fld id="{61D549D1-C527-4F03-A433-87B6EEC2C556}" type="slidenum">
              <a:rPr lang="en-US" altLang="en-US"/>
              <a:pPr/>
              <a:t>84</a:t>
            </a:fld>
            <a:endParaRPr lang="en-US" altLang="en-US"/>
          </a:p>
        </p:txBody>
      </p:sp>
      <p:sp>
        <p:nvSpPr>
          <p:cNvPr id="449538" name="Rectangle 2"/>
          <p:cNvSpPr>
            <a:spLocks noGrp="1" noChangeArrowheads="1"/>
          </p:cNvSpPr>
          <p:nvPr>
            <p:ph type="title"/>
          </p:nvPr>
        </p:nvSpPr>
        <p:spPr/>
        <p:txBody>
          <a:bodyPr/>
          <a:lstStyle/>
          <a:p>
            <a:r>
              <a:rPr lang="en-US" altLang="en-US" dirty="0"/>
              <a:t>Translation: Proteins are synthesized at the Ribosome</a:t>
            </a:r>
          </a:p>
        </p:txBody>
      </p:sp>
      <p:sp>
        <p:nvSpPr>
          <p:cNvPr id="449539" name="Rectangle 3"/>
          <p:cNvSpPr>
            <a:spLocks noGrp="1" noChangeArrowheads="1"/>
          </p:cNvSpPr>
          <p:nvPr>
            <p:ph type="body" sz="half" idx="1"/>
          </p:nvPr>
        </p:nvSpPr>
        <p:spPr>
          <a:xfrm>
            <a:off x="457200" y="533400"/>
            <a:ext cx="8458200" cy="3429000"/>
          </a:xfrm>
        </p:spPr>
        <p:txBody>
          <a:bodyPr/>
          <a:lstStyle/>
          <a:p>
            <a:r>
              <a:rPr lang="en-US" altLang="en-US" sz="2000" dirty="0"/>
              <a:t>Ribosomes are composed of about two parts    (</a:t>
            </a:r>
            <a:r>
              <a:rPr lang="en-US" altLang="en-US" sz="1600" dirty="0"/>
              <a:t>2/3</a:t>
            </a:r>
            <a:r>
              <a:rPr lang="en-US" altLang="en-US" sz="2000" dirty="0"/>
              <a:t>) rRNA to one part (</a:t>
            </a:r>
            <a:r>
              <a:rPr lang="en-US" altLang="en-US" sz="1600" dirty="0"/>
              <a:t>1/3</a:t>
            </a:r>
            <a:r>
              <a:rPr lang="en-US" altLang="en-US" sz="2000" dirty="0"/>
              <a:t>) protein. </a:t>
            </a:r>
          </a:p>
          <a:p>
            <a:r>
              <a:rPr lang="en-US" altLang="en-US" sz="2000" dirty="0"/>
              <a:t>rRNA provides much of the catalytic role.</a:t>
            </a:r>
          </a:p>
          <a:p>
            <a:r>
              <a:rPr lang="en-US" altLang="en-US" sz="2000" dirty="0"/>
              <a:t>Two large parts,  30S and 50S, come together to form the large, active 70S complex for protein synthesis.</a:t>
            </a:r>
          </a:p>
          <a:p>
            <a:endParaRPr lang="en-US" altLang="en-US" sz="2800" dirty="0"/>
          </a:p>
        </p:txBody>
      </p:sp>
      <p:pic>
        <p:nvPicPr>
          <p:cNvPr id="449540"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2291080" y="2278592"/>
            <a:ext cx="4790440" cy="23952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9542" name="Text Box 6"/>
          <p:cNvSpPr txBox="1">
            <a:spLocks noChangeArrowheads="1"/>
          </p:cNvSpPr>
          <p:nvPr/>
        </p:nvSpPr>
        <p:spPr bwMode="auto">
          <a:xfrm>
            <a:off x="2690882" y="385781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rgbClr val="FFFFCC"/>
                </a:solidFill>
              </a:rPr>
              <a:t>30S</a:t>
            </a:r>
          </a:p>
        </p:txBody>
      </p:sp>
      <p:sp>
        <p:nvSpPr>
          <p:cNvPr id="449545" name="Rectangle 9"/>
          <p:cNvSpPr>
            <a:spLocks noChangeArrowheads="1"/>
          </p:cNvSpPr>
          <p:nvPr/>
        </p:nvSpPr>
        <p:spPr bwMode="auto">
          <a:xfrm>
            <a:off x="4440933" y="3836987"/>
            <a:ext cx="59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FFFFCC"/>
                </a:solidFill>
              </a:rPr>
              <a:t>50S</a:t>
            </a:r>
          </a:p>
        </p:txBody>
      </p:sp>
      <p:sp>
        <p:nvSpPr>
          <p:cNvPr id="449546" name="Rectangle 10"/>
          <p:cNvSpPr>
            <a:spLocks noChangeArrowheads="1"/>
          </p:cNvSpPr>
          <p:nvPr/>
        </p:nvSpPr>
        <p:spPr bwMode="auto">
          <a:xfrm>
            <a:off x="6490791" y="3856240"/>
            <a:ext cx="59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FFFFCC"/>
                </a:solidFill>
              </a:rPr>
              <a:t>70S</a:t>
            </a:r>
          </a:p>
        </p:txBody>
      </p:sp>
      <p:pic>
        <p:nvPicPr>
          <p:cNvPr id="2" name="Content Placeholder 3" descr="A figure depicts the detailed models of a bacterial ribosome consisting of 70 S ribosome and the 30 S and 50 S subunits. The figure has three parts. &#10;The first part labeled the 50 S subunit shows the view of the part of the 50 S subunit that interacts with the 30 S subunit. It consists of yellow-colored thread-like structures. Red-colored alpha helices and beta strands project from the upper end and lateral sides of the yellow-colored structures. Additionally, orange-colored thread-like structures also project from the upper end. The yellow-colored structures represent the 50 S subunit while the red alpha helices and beta strands represent the 30 S subunit.&#10;The second part labeled 30 S subunit shows the view of the part of the 30 S subunit that interacts with the 50 S subunit. It consists of green-colored thread-like structures. Blue-colored alpha helices and beta strands project from the upper, lower, and lateral sides of the green-colored structures. The green-colored structures represent the 30 S subunit while the blue alpha helices and beta strands represent the 50 S subunit.&#10;The third part labeled 70 S ribosome shows the view of the 70 S ribosome that is rotated with respect to the other two views. It shows two subunits. The subunit at the top consists of yellow-colored thread-like structures. Red-colored alpha helices and beta strands project from the upper end and lateral sides of the yellow-colored structures. Orange-colored thread-like structures emerge from the front. The subunit at the bottom consists of green-colored thread-like structures. Blue-colored alpha helices and beta strands project from the upper, lower, and lateral sides of the green-colored structures. 23 S r R N A are shown in yellow, 5 S r R N A are shown in orange, 16 S r R N A are shown in green, proteins of the 50 S subunit are in red, and proteins of the 30 S subunit are in blue. The interface between the 50 S and the 30 S subunits consists primarily of R N A.">
            <a:extLst>
              <a:ext uri="{FF2B5EF4-FFF2-40B4-BE49-F238E27FC236}">
                <a16:creationId xmlns:a16="http://schemas.microsoft.com/office/drawing/2014/main" id="{B8370167-7E71-7FBF-4D64-C534611821FA}"/>
              </a:ext>
            </a:extLst>
          </p:cNvPr>
          <p:cNvPicPr>
            <a:picLocks noChangeAspect="1"/>
          </p:cNvPicPr>
          <p:nvPr/>
        </p:nvPicPr>
        <p:blipFill>
          <a:blip r:embed="rId3"/>
          <a:stretch>
            <a:fillRect/>
          </a:stretch>
        </p:blipFill>
        <p:spPr bwMode="auto">
          <a:xfrm>
            <a:off x="1838960" y="4742684"/>
            <a:ext cx="5794496" cy="196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ltLang="en-US"/>
              <a:t>Biochemistry 3070 – Nucleic Acids</a:t>
            </a:r>
          </a:p>
        </p:txBody>
      </p:sp>
      <p:sp>
        <p:nvSpPr>
          <p:cNvPr id="7" name="Slide Number Placeholder 5"/>
          <p:cNvSpPr>
            <a:spLocks noGrp="1"/>
          </p:cNvSpPr>
          <p:nvPr>
            <p:ph type="sldNum" sz="quarter" idx="11"/>
          </p:nvPr>
        </p:nvSpPr>
        <p:spPr/>
        <p:txBody>
          <a:bodyPr/>
          <a:lstStyle/>
          <a:p>
            <a:fld id="{BF111DCA-A4CE-4BB7-86AA-B8CA38D14E16}" type="slidenum">
              <a:rPr lang="en-US" altLang="en-US"/>
              <a:pPr/>
              <a:t>85</a:t>
            </a:fld>
            <a:endParaRPr lang="en-US" altLang="en-US"/>
          </a:p>
        </p:txBody>
      </p:sp>
      <p:sp>
        <p:nvSpPr>
          <p:cNvPr id="450562" name="Rectangle 2"/>
          <p:cNvSpPr>
            <a:spLocks noGrp="1" noChangeArrowheads="1"/>
          </p:cNvSpPr>
          <p:nvPr>
            <p:ph type="title"/>
          </p:nvPr>
        </p:nvSpPr>
        <p:spPr/>
        <p:txBody>
          <a:bodyPr/>
          <a:lstStyle/>
          <a:p>
            <a:r>
              <a:rPr lang="en-US" altLang="en-US"/>
              <a:t>Translation: Protein Synthesis at the Ribosome</a:t>
            </a:r>
          </a:p>
        </p:txBody>
      </p:sp>
      <p:sp>
        <p:nvSpPr>
          <p:cNvPr id="450563" name="Rectangle 3"/>
          <p:cNvSpPr>
            <a:spLocks noGrp="1" noChangeArrowheads="1"/>
          </p:cNvSpPr>
          <p:nvPr>
            <p:ph type="body" sz="half" idx="1"/>
          </p:nvPr>
        </p:nvSpPr>
        <p:spPr>
          <a:xfrm>
            <a:off x="457200" y="533400"/>
            <a:ext cx="4572000" cy="5592763"/>
          </a:xfrm>
        </p:spPr>
        <p:txBody>
          <a:bodyPr/>
          <a:lstStyle/>
          <a:p>
            <a:r>
              <a:rPr lang="en-US" altLang="en-US" sz="2800"/>
              <a:t>Prokaryotic protein synthesis begins with the formation of the ribosome complex:</a:t>
            </a:r>
          </a:p>
          <a:p>
            <a:pPr lvl="1"/>
            <a:r>
              <a:rPr lang="en-US" altLang="en-US" sz="2400"/>
              <a:t>mRNA and fMet tRNA (along with other initiation factors) bind to the 30S subunit.</a:t>
            </a:r>
          </a:p>
          <a:p>
            <a:pPr lvl="1"/>
            <a:r>
              <a:rPr lang="en-US" altLang="en-US" sz="2400"/>
              <a:t>The larger 50S subunit then joins into the complex.</a:t>
            </a:r>
          </a:p>
        </p:txBody>
      </p:sp>
      <p:pic>
        <p:nvPicPr>
          <p:cNvPr id="45056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81600" y="304800"/>
            <a:ext cx="3505200" cy="632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66" name="Text Box 6"/>
          <p:cNvSpPr txBox="1">
            <a:spLocks noChangeArrowheads="1"/>
          </p:cNvSpPr>
          <p:nvPr/>
        </p:nvSpPr>
        <p:spPr bwMode="auto">
          <a:xfrm>
            <a:off x="3505200" y="6324600"/>
            <a:ext cx="152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0" i="1"/>
              <a:t>Stryer, Chapter 29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3B3"/>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D9F38C8A-9361-45CB-A867-A80B98819B39}" type="slidenum">
              <a:rPr lang="en-US" altLang="en-US"/>
              <a:pPr/>
              <a:t>86</a:t>
            </a:fld>
            <a:endParaRPr lang="en-US" altLang="en-US"/>
          </a:p>
        </p:txBody>
      </p:sp>
      <p:sp>
        <p:nvSpPr>
          <p:cNvPr id="451586" name="Rectangle 2"/>
          <p:cNvSpPr>
            <a:spLocks noGrp="1" noChangeArrowheads="1"/>
          </p:cNvSpPr>
          <p:nvPr>
            <p:ph type="title"/>
          </p:nvPr>
        </p:nvSpPr>
        <p:spPr/>
        <p:txBody>
          <a:bodyPr/>
          <a:lstStyle/>
          <a:p>
            <a:r>
              <a:rPr lang="en-US" altLang="en-US"/>
              <a:t>Translation: Protein Synthesis at the Ribosome</a:t>
            </a:r>
          </a:p>
        </p:txBody>
      </p:sp>
      <p:sp>
        <p:nvSpPr>
          <p:cNvPr id="451587" name="Rectangle 3"/>
          <p:cNvSpPr>
            <a:spLocks noGrp="1" noChangeArrowheads="1"/>
          </p:cNvSpPr>
          <p:nvPr>
            <p:ph type="body" sz="half" idx="1"/>
          </p:nvPr>
        </p:nvSpPr>
        <p:spPr>
          <a:xfrm>
            <a:off x="457200" y="533400"/>
            <a:ext cx="8382000" cy="5592763"/>
          </a:xfrm>
        </p:spPr>
        <p:txBody>
          <a:bodyPr/>
          <a:lstStyle/>
          <a:p>
            <a:r>
              <a:rPr lang="en-US" altLang="en-US" sz="2400"/>
              <a:t>Ribosomes have three important sites:</a:t>
            </a:r>
          </a:p>
          <a:p>
            <a:pPr lvl="1"/>
            <a:r>
              <a:rPr lang="en-US" altLang="en-US" sz="2000"/>
              <a:t>Site “A” – </a:t>
            </a:r>
            <a:r>
              <a:rPr lang="en-US" altLang="en-US" sz="2000" u="sng"/>
              <a:t>A</a:t>
            </a:r>
            <a:r>
              <a:rPr lang="en-US" altLang="en-US" sz="2000"/>
              <a:t>minoacyl site</a:t>
            </a:r>
          </a:p>
          <a:p>
            <a:pPr lvl="1"/>
            <a:r>
              <a:rPr lang="en-US" altLang="en-US" sz="2000">
                <a:solidFill>
                  <a:srgbClr val="FF3399"/>
                </a:solidFill>
              </a:rPr>
              <a:t>Site “P” – Peptidyl site</a:t>
            </a:r>
          </a:p>
          <a:p>
            <a:pPr lvl="1"/>
            <a:r>
              <a:rPr lang="en-US" altLang="en-US" sz="2000">
                <a:solidFill>
                  <a:srgbClr val="FF6600"/>
                </a:solidFill>
              </a:rPr>
              <a:t>Site “E” – Exit site</a:t>
            </a:r>
          </a:p>
          <a:p>
            <a:endParaRPr lang="en-US" altLang="en-US" sz="2400">
              <a:solidFill>
                <a:srgbClr val="FF6600"/>
              </a:solidFill>
            </a:endParaRPr>
          </a:p>
        </p:txBody>
      </p:sp>
      <p:pic>
        <p:nvPicPr>
          <p:cNvPr id="45158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 y="2057400"/>
            <a:ext cx="82296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4AD08C8E-1ABE-4265-8E1B-8B860DD33771}" type="slidenum">
              <a:rPr lang="en-US" altLang="en-US"/>
              <a:pPr/>
              <a:t>87</a:t>
            </a:fld>
            <a:endParaRPr lang="en-US" altLang="en-US"/>
          </a:p>
        </p:txBody>
      </p:sp>
      <p:sp>
        <p:nvSpPr>
          <p:cNvPr id="452610" name="Rectangle 2"/>
          <p:cNvSpPr>
            <a:spLocks noGrp="1" noChangeArrowheads="1"/>
          </p:cNvSpPr>
          <p:nvPr>
            <p:ph type="title"/>
          </p:nvPr>
        </p:nvSpPr>
        <p:spPr/>
        <p:txBody>
          <a:bodyPr/>
          <a:lstStyle/>
          <a:p>
            <a:r>
              <a:rPr lang="en-US" altLang="en-US"/>
              <a:t>Translation: Protein Synthesis at the Ribosome</a:t>
            </a:r>
          </a:p>
        </p:txBody>
      </p:sp>
      <p:sp>
        <p:nvSpPr>
          <p:cNvPr id="452611" name="Rectangle 3"/>
          <p:cNvSpPr>
            <a:spLocks noGrp="1" noChangeArrowheads="1"/>
          </p:cNvSpPr>
          <p:nvPr>
            <p:ph type="body" sz="half" idx="1"/>
          </p:nvPr>
        </p:nvSpPr>
        <p:spPr/>
        <p:txBody>
          <a:bodyPr/>
          <a:lstStyle/>
          <a:p>
            <a:r>
              <a:rPr lang="en-US" altLang="en-US" sz="2000"/>
              <a:t>Peptide Bond Formation:</a:t>
            </a:r>
          </a:p>
        </p:txBody>
      </p:sp>
      <p:pic>
        <p:nvPicPr>
          <p:cNvPr id="45261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990600"/>
            <a:ext cx="8610600" cy="5380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7CA7A392-10EC-4DA4-89D7-86399C2E7D1E}" type="slidenum">
              <a:rPr lang="en-US" altLang="en-US"/>
              <a:pPr/>
              <a:t>88</a:t>
            </a:fld>
            <a:endParaRPr lang="en-US" altLang="en-US"/>
          </a:p>
        </p:txBody>
      </p:sp>
      <p:sp>
        <p:nvSpPr>
          <p:cNvPr id="453634" name="Rectangle 2"/>
          <p:cNvSpPr>
            <a:spLocks noGrp="1" noChangeArrowheads="1"/>
          </p:cNvSpPr>
          <p:nvPr>
            <p:ph type="title"/>
          </p:nvPr>
        </p:nvSpPr>
        <p:spPr/>
        <p:txBody>
          <a:bodyPr/>
          <a:lstStyle/>
          <a:p>
            <a:r>
              <a:rPr lang="en-US" altLang="en-US"/>
              <a:t>Translation: Protein Synthesis at the Ribosome</a:t>
            </a:r>
          </a:p>
        </p:txBody>
      </p:sp>
      <p:pic>
        <p:nvPicPr>
          <p:cNvPr id="45363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609600"/>
            <a:ext cx="8229600" cy="586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3638" name="Text Box 6"/>
          <p:cNvSpPr txBox="1">
            <a:spLocks noChangeArrowheads="1"/>
          </p:cNvSpPr>
          <p:nvPr/>
        </p:nvSpPr>
        <p:spPr bwMode="auto">
          <a:xfrm>
            <a:off x="685800" y="6019800"/>
            <a:ext cx="2209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b="0" i="1" dirty="0" err="1"/>
              <a:t>Stryer</a:t>
            </a:r>
            <a:r>
              <a:rPr lang="en-US" altLang="en-US" sz="1200" b="0" i="1" dirty="0"/>
              <a:t>, Figure 30.24, 10</a:t>
            </a:r>
            <a:r>
              <a:rPr lang="en-US" altLang="en-US" sz="1200" b="0" i="1" baseline="30000" dirty="0"/>
              <a:t>th</a:t>
            </a:r>
            <a:r>
              <a:rPr lang="en-US" altLang="en-US" sz="1200" b="0" i="1" dirty="0"/>
              <a:t> ed</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FF"/>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45019052-B04C-4FE0-9D17-DEB794637F19}" type="slidenum">
              <a:rPr lang="en-US" altLang="en-US"/>
              <a:pPr/>
              <a:t>89</a:t>
            </a:fld>
            <a:endParaRPr lang="en-US" altLang="en-US"/>
          </a:p>
        </p:txBody>
      </p:sp>
      <p:sp>
        <p:nvSpPr>
          <p:cNvPr id="481282" name="Rectangle 2"/>
          <p:cNvSpPr>
            <a:spLocks noGrp="1" noChangeArrowheads="1"/>
          </p:cNvSpPr>
          <p:nvPr>
            <p:ph type="title"/>
          </p:nvPr>
        </p:nvSpPr>
        <p:spPr/>
        <p:txBody>
          <a:bodyPr/>
          <a:lstStyle/>
          <a:p>
            <a:r>
              <a:rPr lang="en-US" altLang="en-US" sz="1600"/>
              <a:t>Translation: Protein Synthesis at the Ribosome</a:t>
            </a:r>
          </a:p>
        </p:txBody>
      </p:sp>
      <p:sp>
        <p:nvSpPr>
          <p:cNvPr id="481283" name="Rectangle 3"/>
          <p:cNvSpPr>
            <a:spLocks noGrp="1" noChangeArrowheads="1"/>
          </p:cNvSpPr>
          <p:nvPr>
            <p:ph type="body" sz="half" idx="1"/>
          </p:nvPr>
        </p:nvSpPr>
        <p:spPr>
          <a:xfrm>
            <a:off x="457200" y="533400"/>
            <a:ext cx="8229600" cy="5592763"/>
          </a:xfrm>
        </p:spPr>
        <p:txBody>
          <a:bodyPr/>
          <a:lstStyle/>
          <a:p>
            <a:r>
              <a:rPr lang="en-US" altLang="en-US" sz="2800"/>
              <a:t>The growing peptide extends through the “tunnel” in the 50S subunit:</a:t>
            </a:r>
          </a:p>
        </p:txBody>
      </p:sp>
      <p:pic>
        <p:nvPicPr>
          <p:cNvPr id="481285"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 y="1600200"/>
            <a:ext cx="7772400" cy="424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ltLang="en-US"/>
              <a:t>Biochemistry 3070 – Nucleic Acids</a:t>
            </a:r>
          </a:p>
        </p:txBody>
      </p:sp>
      <p:sp>
        <p:nvSpPr>
          <p:cNvPr id="8" name="Slide Number Placeholder 4"/>
          <p:cNvSpPr>
            <a:spLocks noGrp="1"/>
          </p:cNvSpPr>
          <p:nvPr>
            <p:ph type="sldNum" sz="quarter" idx="11"/>
          </p:nvPr>
        </p:nvSpPr>
        <p:spPr/>
        <p:txBody>
          <a:bodyPr/>
          <a:lstStyle/>
          <a:p>
            <a:fld id="{00A1B27A-4782-449F-8A26-49E61554EA9F}" type="slidenum">
              <a:rPr lang="en-US" altLang="en-US"/>
              <a:pPr/>
              <a:t>9</a:t>
            </a:fld>
            <a:endParaRPr lang="en-US" altLang="en-US"/>
          </a:p>
        </p:txBody>
      </p:sp>
      <p:sp>
        <p:nvSpPr>
          <p:cNvPr id="378882" name="Rectangle 2"/>
          <p:cNvSpPr>
            <a:spLocks noGrp="1" noChangeArrowheads="1"/>
          </p:cNvSpPr>
          <p:nvPr>
            <p:ph type="title"/>
          </p:nvPr>
        </p:nvSpPr>
        <p:spPr/>
        <p:txBody>
          <a:bodyPr/>
          <a:lstStyle/>
          <a:p>
            <a:endParaRPr lang="en-US" altLang="en-US"/>
          </a:p>
        </p:txBody>
      </p:sp>
      <p:sp>
        <p:nvSpPr>
          <p:cNvPr id="378883" name="Rectangle 3"/>
          <p:cNvSpPr>
            <a:spLocks noGrp="1" noChangeArrowheads="1"/>
          </p:cNvSpPr>
          <p:nvPr>
            <p:ph type="body" idx="1"/>
          </p:nvPr>
        </p:nvSpPr>
        <p:spPr/>
        <p:txBody>
          <a:bodyPr/>
          <a:lstStyle/>
          <a:p>
            <a:pPr>
              <a:buFontTx/>
              <a:buNone/>
            </a:pPr>
            <a:r>
              <a:rPr lang="en-US" altLang="en-US" i="1"/>
              <a:t>Sugar-phosphate backbone in DNA &amp; RNA:</a:t>
            </a:r>
          </a:p>
        </p:txBody>
      </p:sp>
      <p:pic>
        <p:nvPicPr>
          <p:cNvPr id="3788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2640013" cy="4648200"/>
          </a:xfrm>
          <a:prstGeom prst="rect">
            <a:avLst/>
          </a:prstGeom>
          <a:noFill/>
          <a:extLst>
            <a:ext uri="{909E8E84-426E-40DD-AFC4-6F175D3DCCD1}">
              <a14:hiddenFill xmlns:a14="http://schemas.microsoft.com/office/drawing/2010/main">
                <a:solidFill>
                  <a:srgbClr val="FFFFFF"/>
                </a:solidFill>
              </a14:hiddenFill>
            </a:ext>
          </a:extLst>
        </p:spPr>
      </p:pic>
      <p:pic>
        <p:nvPicPr>
          <p:cNvPr id="3788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371600"/>
            <a:ext cx="5638800" cy="1289050"/>
          </a:xfrm>
          <a:prstGeom prst="rect">
            <a:avLst/>
          </a:prstGeom>
          <a:noFill/>
          <a:extLst>
            <a:ext uri="{909E8E84-426E-40DD-AFC4-6F175D3DCCD1}">
              <a14:hiddenFill xmlns:a14="http://schemas.microsoft.com/office/drawing/2010/main">
                <a:solidFill>
                  <a:srgbClr val="FFFFFF"/>
                </a:solidFill>
              </a14:hiddenFill>
            </a:ext>
          </a:extLst>
        </p:spPr>
      </p:pic>
      <p:pic>
        <p:nvPicPr>
          <p:cNvPr id="3788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971800"/>
            <a:ext cx="5562600" cy="3421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4E4BFC8F-B84C-4A20-B7FB-FE886DAE611C}" type="slidenum">
              <a:rPr lang="en-US" altLang="en-US"/>
              <a:pPr/>
              <a:t>90</a:t>
            </a:fld>
            <a:endParaRPr lang="en-US" altLang="en-US"/>
          </a:p>
        </p:txBody>
      </p:sp>
      <p:sp>
        <p:nvSpPr>
          <p:cNvPr id="490498" name="Rectangle 2"/>
          <p:cNvSpPr>
            <a:spLocks noGrp="1" noChangeArrowheads="1"/>
          </p:cNvSpPr>
          <p:nvPr>
            <p:ph type="title"/>
          </p:nvPr>
        </p:nvSpPr>
        <p:spPr/>
        <p:txBody>
          <a:bodyPr/>
          <a:lstStyle/>
          <a:p>
            <a:r>
              <a:rPr lang="en-US" altLang="en-US" sz="1600"/>
              <a:t>Transcription &amp; Translation in  Bacteria</a:t>
            </a:r>
          </a:p>
        </p:txBody>
      </p:sp>
      <p:pic>
        <p:nvPicPr>
          <p:cNvPr id="4905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0" y="0"/>
            <a:ext cx="4117975" cy="670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0502" name="Text Box 6"/>
          <p:cNvSpPr txBox="1">
            <a:spLocks noChangeArrowheads="1"/>
          </p:cNvSpPr>
          <p:nvPr/>
        </p:nvSpPr>
        <p:spPr bwMode="auto">
          <a:xfrm>
            <a:off x="457200" y="838200"/>
            <a:ext cx="3429000"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t>Since prokaryotes have no nucleus and do not process primary mRNA transcripts, translation can begin even before transcription is complete!</a:t>
            </a:r>
          </a:p>
          <a:p>
            <a:pPr>
              <a:spcBef>
                <a:spcPct val="50000"/>
              </a:spcBef>
            </a:pPr>
            <a:endParaRPr lang="en-US" altLang="en-US" sz="2000" dirty="0"/>
          </a:p>
          <a:p>
            <a:pPr>
              <a:spcBef>
                <a:spcPct val="50000"/>
              </a:spcBef>
            </a:pPr>
            <a:endParaRPr lang="en-US" altLang="en-US" sz="2000" dirty="0"/>
          </a:p>
          <a:p>
            <a:pPr>
              <a:spcBef>
                <a:spcPct val="50000"/>
              </a:spcBef>
            </a:pPr>
            <a:r>
              <a:rPr lang="en-US" altLang="en-US" sz="2000" dirty="0"/>
              <a:t>Consider the photomicrograph of transcription and translation in </a:t>
            </a:r>
            <a:r>
              <a:rPr lang="en-US" altLang="en-US" sz="2000" i="1" dirty="0"/>
              <a:t>E. coli</a:t>
            </a:r>
            <a:r>
              <a:rPr lang="en-US" altLang="en-US" sz="2000" dirty="0"/>
              <a:t> bacteria: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D0D1D6B9-766B-482C-A23D-073F02635736}" type="slidenum">
              <a:rPr lang="en-US" altLang="en-US"/>
              <a:pPr/>
              <a:t>91</a:t>
            </a:fld>
            <a:endParaRPr lang="en-US" altLang="en-US"/>
          </a:p>
        </p:txBody>
      </p:sp>
      <p:sp>
        <p:nvSpPr>
          <p:cNvPr id="482309" name="Rectangle 5"/>
          <p:cNvSpPr>
            <a:spLocks noGrp="1" noChangeArrowheads="1"/>
          </p:cNvSpPr>
          <p:nvPr>
            <p:ph type="title"/>
          </p:nvPr>
        </p:nvSpPr>
        <p:spPr/>
        <p:txBody>
          <a:bodyPr/>
          <a:lstStyle/>
          <a:p>
            <a:endParaRPr lang="en-US" altLang="en-US"/>
          </a:p>
        </p:txBody>
      </p:sp>
      <p:sp>
        <p:nvSpPr>
          <p:cNvPr id="482307" name="Rectangle 3"/>
          <p:cNvSpPr>
            <a:spLocks noGrp="1" noChangeArrowheads="1"/>
          </p:cNvSpPr>
          <p:nvPr>
            <p:ph type="body" sz="half" idx="1"/>
          </p:nvPr>
        </p:nvSpPr>
        <p:spPr>
          <a:xfrm>
            <a:off x="228600" y="533400"/>
            <a:ext cx="4800600" cy="5592763"/>
          </a:xfrm>
        </p:spPr>
        <p:txBody>
          <a:bodyPr/>
          <a:lstStyle/>
          <a:p>
            <a:pPr>
              <a:buFontTx/>
              <a:buNone/>
            </a:pPr>
            <a:r>
              <a:rPr lang="en-US" altLang="en-US" sz="2800"/>
              <a:t>Eukaryotic protein synthesis is similar to prokaryotic protein synthesis, except in translation initiation:</a:t>
            </a:r>
          </a:p>
          <a:p>
            <a:pPr>
              <a:buFontTx/>
              <a:buNone/>
            </a:pPr>
            <a:endParaRPr lang="en-US" altLang="en-US" sz="2800"/>
          </a:p>
          <a:p>
            <a:r>
              <a:rPr lang="en-US" altLang="en-US" sz="2400" i="1"/>
              <a:t>Eukaryotics utilize many more initiation factors.</a:t>
            </a:r>
          </a:p>
          <a:p>
            <a:r>
              <a:rPr lang="en-US" altLang="en-US" sz="2400" i="1"/>
              <a:t>Eukaryotics ribosomes are larger: 40S + 60S = 80S.</a:t>
            </a:r>
          </a:p>
          <a:p>
            <a:r>
              <a:rPr lang="en-US" altLang="en-US" sz="2400" i="1"/>
              <a:t>The initiating amino acid is methionine, rather than             N-formylmethionine.</a:t>
            </a:r>
          </a:p>
          <a:p>
            <a:endParaRPr lang="en-US" altLang="en-US" sz="2400"/>
          </a:p>
        </p:txBody>
      </p:sp>
      <p:pic>
        <p:nvPicPr>
          <p:cNvPr id="48230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18100" y="228600"/>
            <a:ext cx="34163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1000">
              <a:srgbClr val="00B0F0"/>
            </a:gs>
            <a:gs pos="100000">
              <a:srgbClr val="FFD9D9"/>
            </a:gs>
          </a:gsLst>
          <a:lin ang="2700000" scaled="1"/>
        </a:grad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p:txBody>
          <a:bodyPr/>
          <a:lstStyle/>
          <a:p>
            <a:r>
              <a:rPr lang="en-US" altLang="en-US"/>
              <a:t>Biochemistry 3070 – Nucleic Acids</a:t>
            </a:r>
          </a:p>
        </p:txBody>
      </p:sp>
      <p:sp>
        <p:nvSpPr>
          <p:cNvPr id="5" name="Slide Number Placeholder 5"/>
          <p:cNvSpPr>
            <a:spLocks noGrp="1"/>
          </p:cNvSpPr>
          <p:nvPr>
            <p:ph type="sldNum" sz="quarter" idx="11"/>
          </p:nvPr>
        </p:nvSpPr>
        <p:spPr/>
        <p:txBody>
          <a:bodyPr/>
          <a:lstStyle/>
          <a:p>
            <a:fld id="{E116221B-C986-4F33-A9C9-83A17CBC4098}" type="slidenum">
              <a:rPr lang="en-US" altLang="en-US"/>
              <a:pPr/>
              <a:t>92</a:t>
            </a:fld>
            <a:endParaRPr lang="en-US" altLang="en-US"/>
          </a:p>
        </p:txBody>
      </p:sp>
      <p:sp>
        <p:nvSpPr>
          <p:cNvPr id="483331" name="Rectangle 3"/>
          <p:cNvSpPr>
            <a:spLocks noGrp="1" noChangeArrowheads="1"/>
          </p:cNvSpPr>
          <p:nvPr>
            <p:ph type="body" sz="half" idx="1"/>
          </p:nvPr>
        </p:nvSpPr>
        <p:spPr>
          <a:xfrm>
            <a:off x="457200" y="228600"/>
            <a:ext cx="8229600" cy="762000"/>
          </a:xfrm>
        </p:spPr>
        <p:txBody>
          <a:bodyPr/>
          <a:lstStyle/>
          <a:p>
            <a:pPr>
              <a:buFontTx/>
              <a:buNone/>
            </a:pPr>
            <a:r>
              <a:rPr lang="en-US" altLang="en-US" sz="1800"/>
              <a:t>The differences between eukaryotic and prokaryotic ribosomes can be exploited for the development of antibiotics.</a:t>
            </a:r>
          </a:p>
        </p:txBody>
      </p:sp>
      <p:pic>
        <p:nvPicPr>
          <p:cNvPr id="48333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914400"/>
            <a:ext cx="8686800" cy="571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AE85-57F7-DFAF-39E6-D26AC95AF3C6}"/>
              </a:ext>
            </a:extLst>
          </p:cNvPr>
          <p:cNvSpPr>
            <a:spLocks noGrp="1"/>
          </p:cNvSpPr>
          <p:nvPr>
            <p:ph type="title"/>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2023 Nobel Prize in Physiology or Medicine: Katalin Karikó &amp; Drew Weissman</a:t>
            </a:r>
            <a:endParaRPr lang="en-US" dirty="0"/>
          </a:p>
        </p:txBody>
      </p:sp>
      <p:sp>
        <p:nvSpPr>
          <p:cNvPr id="3" name="Content Placeholder 2">
            <a:extLst>
              <a:ext uri="{FF2B5EF4-FFF2-40B4-BE49-F238E27FC236}">
                <a16:creationId xmlns:a16="http://schemas.microsoft.com/office/drawing/2014/main" id="{0A4166B4-1EC4-66A7-DE1B-C174CE0C9736}"/>
              </a:ext>
            </a:extLst>
          </p:cNvPr>
          <p:cNvSpPr>
            <a:spLocks noGrp="1"/>
          </p:cNvSpPr>
          <p:nvPr>
            <p:ph idx="1"/>
          </p:nvPr>
        </p:nvSpPr>
        <p:spPr>
          <a:xfrm>
            <a:off x="457200" y="533400"/>
            <a:ext cx="8229600" cy="3962400"/>
          </a:xfrm>
        </p:spPr>
        <p:txBody>
          <a:bodyPr/>
          <a:lstStyle/>
          <a:p>
            <a:r>
              <a:rPr lang="en-US" sz="1600" dirty="0">
                <a:effectLst/>
                <a:latin typeface="Aptos" panose="020B0004020202020204" pitchFamily="34" charset="0"/>
                <a:ea typeface="Aptos" panose="020B0004020202020204" pitchFamily="34" charset="0"/>
                <a:cs typeface="Times New Roman" panose="02020603050405020304" pitchFamily="18" charset="0"/>
              </a:rPr>
              <a:t>Historically, vaccines have used portions of molecules such as proteins or glycans from the surface of viruses or bacteria to train the immune system. </a:t>
            </a:r>
          </a:p>
          <a:p>
            <a:r>
              <a:rPr lang="en-US" sz="1600" dirty="0">
                <a:latin typeface="Aptos" panose="020B0004020202020204" pitchFamily="34" charset="0"/>
                <a:cs typeface="Times New Roman" panose="02020603050405020304" pitchFamily="18" charset="0"/>
              </a:rPr>
              <a:t>What about injecting RNA and letting cells make the antigenic proteins?</a:t>
            </a:r>
          </a:p>
          <a:p>
            <a:r>
              <a:rPr lang="en-US" sz="1600" dirty="0">
                <a:latin typeface="Aptos" panose="020B0004020202020204" pitchFamily="34" charset="0"/>
                <a:cs typeface="Times New Roman" panose="02020603050405020304" pitchFamily="18" charset="0"/>
              </a:rPr>
              <a:t>Our immune systems detect and degrade laboratory-produced RNA, which leads to an inflammatory response.</a:t>
            </a:r>
          </a:p>
          <a:p>
            <a:r>
              <a:rPr lang="en-US" sz="1600" dirty="0">
                <a:effectLst/>
                <a:latin typeface="Aptos" panose="020B0004020202020204" pitchFamily="34" charset="0"/>
                <a:ea typeface="Aptos" panose="020B0004020202020204" pitchFamily="34" charset="0"/>
                <a:cs typeface="Times New Roman" panose="02020603050405020304" pitchFamily="18" charset="0"/>
              </a:rPr>
              <a:t>Karikó and Weissman collaborated to try to use RNA to produce vaccines that could be adapted more quickly. They combined Karikó’s expertise in RNA biochemistry with Weissman’s in immunology.</a:t>
            </a:r>
          </a:p>
          <a:p>
            <a:r>
              <a:rPr lang="en-US" sz="1600" dirty="0">
                <a:effectLst/>
                <a:latin typeface="Aptos" panose="020B0004020202020204" pitchFamily="34" charset="0"/>
                <a:ea typeface="Aptos" panose="020B0004020202020204" pitchFamily="34" charset="0"/>
                <a:cs typeface="Times New Roman" panose="02020603050405020304" pitchFamily="18" charset="0"/>
              </a:rPr>
              <a:t>in 2005 in </a:t>
            </a:r>
            <a:r>
              <a:rPr lang="en-US" sz="1600" i="1" dirty="0">
                <a:effectLst/>
                <a:latin typeface="Aptos" panose="020B0004020202020204" pitchFamily="34" charset="0"/>
                <a:ea typeface="Aptos" panose="020B0004020202020204" pitchFamily="34" charset="0"/>
                <a:cs typeface="Times New Roman" panose="02020603050405020304" pitchFamily="18" charset="0"/>
              </a:rPr>
              <a:t>Immunity,</a:t>
            </a:r>
            <a:r>
              <a:rPr lang="en-US" sz="1600" dirty="0">
                <a:effectLst/>
                <a:latin typeface="Aptos" panose="020B0004020202020204" pitchFamily="34" charset="0"/>
                <a:ea typeface="Aptos" panose="020B0004020202020204" pitchFamily="34" charset="0"/>
                <a:cs typeface="Times New Roman" panose="02020603050405020304" pitchFamily="18" charset="0"/>
              </a:rPr>
              <a:t> the pair proved that it was the lack of base modifications in synthetic RNA that made it immunogenic. They showed that converting the RNA base uridine to </a:t>
            </a:r>
            <a:r>
              <a:rPr lang="en-US" sz="1600" dirty="0" err="1">
                <a:effectLst/>
                <a:latin typeface="Aptos" panose="020B0004020202020204" pitchFamily="34" charset="0"/>
                <a:ea typeface="Aptos" panose="020B0004020202020204" pitchFamily="34" charset="0"/>
                <a:cs typeface="Times New Roman" panose="02020603050405020304" pitchFamily="18" charset="0"/>
              </a:rPr>
              <a:t>pseudouridine</a:t>
            </a:r>
            <a:r>
              <a:rPr lang="en-US" sz="1600" dirty="0">
                <a:effectLst/>
                <a:latin typeface="Aptos" panose="020B0004020202020204" pitchFamily="34" charset="0"/>
                <a:ea typeface="Aptos" panose="020B0004020202020204" pitchFamily="34" charset="0"/>
                <a:cs typeface="Times New Roman" panose="02020603050405020304" pitchFamily="18" charset="0"/>
              </a:rPr>
              <a:t> in mRNA produced in vitro could reduce the inflammatory response                                      </a:t>
            </a:r>
            <a:r>
              <a:rPr lang="en-US" sz="1600" dirty="0">
                <a:latin typeface="Aptos" panose="020B0004020202020204" pitchFamily="34" charset="0"/>
                <a:cs typeface="Times New Roman" panose="02020603050405020304" pitchFamily="18" charset="0"/>
              </a:rPr>
              <a:t> </a:t>
            </a:r>
            <a:r>
              <a:rPr lang="en-US" sz="1200" i="1" dirty="0">
                <a:effectLst/>
                <a:latin typeface="Aptos" panose="020B0004020202020204" pitchFamily="34" charset="0"/>
                <a:ea typeface="Aptos" panose="020B0004020202020204" pitchFamily="34" charset="0"/>
                <a:cs typeface="Times New Roman" panose="02020603050405020304" pitchFamily="18" charset="0"/>
              </a:rPr>
              <a:t>(DOI: </a:t>
            </a:r>
            <a:r>
              <a:rPr lang="en-US" sz="12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tooltip="Read the article here: DOI: 10.1016/j.immuni.2005.06.008"/>
              </a:rPr>
              <a:t>10.1016/j.immuni.2005.06.008</a:t>
            </a:r>
            <a:r>
              <a:rPr lang="en-US" sz="1200" i="1" dirty="0">
                <a:effectLst/>
                <a:latin typeface="Aptos" panose="020B0004020202020204" pitchFamily="34" charset="0"/>
                <a:ea typeface="Aptos" panose="020B0004020202020204" pitchFamily="34" charset="0"/>
                <a:cs typeface="Times New Roman" panose="02020603050405020304" pitchFamily="18" charset="0"/>
              </a:rPr>
              <a:t>).</a:t>
            </a:r>
            <a:endParaRPr lang="en-US" i="1" dirty="0"/>
          </a:p>
        </p:txBody>
      </p:sp>
      <p:sp>
        <p:nvSpPr>
          <p:cNvPr id="4" name="Footer Placeholder 3">
            <a:extLst>
              <a:ext uri="{FF2B5EF4-FFF2-40B4-BE49-F238E27FC236}">
                <a16:creationId xmlns:a16="http://schemas.microsoft.com/office/drawing/2014/main" id="{F1DE0C8E-5233-EF55-B777-7A807FF633D8}"/>
              </a:ext>
            </a:extLst>
          </p:cNvPr>
          <p:cNvSpPr>
            <a:spLocks noGrp="1"/>
          </p:cNvSpPr>
          <p:nvPr>
            <p:ph type="ftr" sz="quarter" idx="10"/>
          </p:nvPr>
        </p:nvSpPr>
        <p:spPr/>
        <p:txBody>
          <a:bodyPr/>
          <a:lstStyle/>
          <a:p>
            <a:r>
              <a:rPr lang="en-US" altLang="en-US"/>
              <a:t>Biochemistry 3070 – Nucleic Acids</a:t>
            </a:r>
          </a:p>
        </p:txBody>
      </p:sp>
      <p:sp>
        <p:nvSpPr>
          <p:cNvPr id="5" name="Slide Number Placeholder 4">
            <a:extLst>
              <a:ext uri="{FF2B5EF4-FFF2-40B4-BE49-F238E27FC236}">
                <a16:creationId xmlns:a16="http://schemas.microsoft.com/office/drawing/2014/main" id="{D47E74B1-7938-BC7D-543A-B013393ABAF3}"/>
              </a:ext>
            </a:extLst>
          </p:cNvPr>
          <p:cNvSpPr>
            <a:spLocks noGrp="1"/>
          </p:cNvSpPr>
          <p:nvPr>
            <p:ph type="sldNum" sz="quarter" idx="11"/>
          </p:nvPr>
        </p:nvSpPr>
        <p:spPr/>
        <p:txBody>
          <a:bodyPr/>
          <a:lstStyle/>
          <a:p>
            <a:fld id="{60C8F1CF-5C7C-415B-8F83-39E9C169406F}" type="slidenum">
              <a:rPr lang="en-US" altLang="en-US" smtClean="0"/>
              <a:pPr/>
              <a:t>93</a:t>
            </a:fld>
            <a:endParaRPr lang="en-US" altLang="en-US"/>
          </a:p>
        </p:txBody>
      </p:sp>
      <p:pic>
        <p:nvPicPr>
          <p:cNvPr id="6" name="Picture 5">
            <a:extLst>
              <a:ext uri="{FF2B5EF4-FFF2-40B4-BE49-F238E27FC236}">
                <a16:creationId xmlns:a16="http://schemas.microsoft.com/office/drawing/2014/main" id="{52DBEF50-714F-50C9-BC38-03380FF9B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900" y="3724895"/>
            <a:ext cx="2647020" cy="1752600"/>
          </a:xfrm>
          <a:prstGeom prst="rect">
            <a:avLst/>
          </a:prstGeom>
        </p:spPr>
      </p:pic>
      <p:pic>
        <p:nvPicPr>
          <p:cNvPr id="7" name="Picture 6">
            <a:extLst>
              <a:ext uri="{FF2B5EF4-FFF2-40B4-BE49-F238E27FC236}">
                <a16:creationId xmlns:a16="http://schemas.microsoft.com/office/drawing/2014/main" id="{BF62B900-D174-B44F-66DF-1AD85567373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3710297"/>
            <a:ext cx="5105400" cy="1781795"/>
          </a:xfrm>
          <a:prstGeom prst="rect">
            <a:avLst/>
          </a:prstGeom>
          <a:noFill/>
          <a:ln>
            <a:noFill/>
          </a:ln>
        </p:spPr>
      </p:pic>
      <p:sp>
        <p:nvSpPr>
          <p:cNvPr id="8" name="TextBox 7">
            <a:extLst>
              <a:ext uri="{FF2B5EF4-FFF2-40B4-BE49-F238E27FC236}">
                <a16:creationId xmlns:a16="http://schemas.microsoft.com/office/drawing/2014/main" id="{C2E4E46F-F991-9E43-75C0-EEF7CCCCADD5}"/>
              </a:ext>
            </a:extLst>
          </p:cNvPr>
          <p:cNvSpPr txBox="1"/>
          <p:nvPr/>
        </p:nvSpPr>
        <p:spPr>
          <a:xfrm>
            <a:off x="776901" y="5611510"/>
            <a:ext cx="7859099" cy="830997"/>
          </a:xfrm>
          <a:prstGeom prst="rect">
            <a:avLst/>
          </a:prstGeom>
          <a:noFill/>
        </p:spPr>
        <p:txBody>
          <a:bodyPr wrap="square" rtlCol="0">
            <a:spAutoFit/>
          </a:bodyPr>
          <a:lstStyle/>
          <a:p>
            <a:r>
              <a:rPr lang="en-US" sz="1600" b="0" kern="100" dirty="0">
                <a:effectLst/>
                <a:latin typeface="Aptos" panose="020B0004020202020204" pitchFamily="34" charset="0"/>
                <a:ea typeface="Aptos" panose="020B0004020202020204" pitchFamily="34" charset="0"/>
                <a:cs typeface="Times New Roman" panose="02020603050405020304" pitchFamily="18" charset="0"/>
              </a:rPr>
              <a:t>Overall, </a:t>
            </a:r>
            <a:r>
              <a:rPr lang="en-US" sz="1600" b="0" i="1" kern="100" dirty="0">
                <a:effectLst/>
                <a:latin typeface="Aptos" panose="020B0004020202020204" pitchFamily="34" charset="0"/>
                <a:ea typeface="Aptos" panose="020B0004020202020204" pitchFamily="34" charset="0"/>
                <a:cs typeface="Times New Roman" panose="02020603050405020304" pitchFamily="18" charset="0"/>
              </a:rPr>
              <a:t>N</a:t>
            </a:r>
            <a:r>
              <a:rPr lang="en-US" sz="1600" b="0" kern="100" dirty="0">
                <a:effectLst/>
                <a:latin typeface="Aptos" panose="020B0004020202020204" pitchFamily="34" charset="0"/>
                <a:ea typeface="Aptos" panose="020B0004020202020204" pitchFamily="34" charset="0"/>
                <a:cs typeface="Times New Roman" panose="02020603050405020304" pitchFamily="18" charset="0"/>
              </a:rPr>
              <a:t>1-methyl-Ψ is more like uridine in translation coding but at the same time, behaves like Ψ that prevents the mRNA from triggering the immune response which is of critical importance to RNA vaccines and therapies.</a:t>
            </a:r>
            <a:endParaRPr lang="en-US" dirty="0"/>
          </a:p>
        </p:txBody>
      </p:sp>
    </p:spTree>
    <p:extLst>
      <p:ext uri="{BB962C8B-B14F-4D97-AF65-F5344CB8AC3E}">
        <p14:creationId xmlns:p14="http://schemas.microsoft.com/office/powerpoint/2010/main" val="30409958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AE85-57F7-DFAF-39E6-D26AC95AF3C6}"/>
              </a:ext>
            </a:extLst>
          </p:cNvPr>
          <p:cNvSpPr>
            <a:spLocks noGrp="1"/>
          </p:cNvSpPr>
          <p:nvPr>
            <p:ph type="title"/>
          </p:nvPr>
        </p:nvSpPr>
        <p:spPr/>
        <p:txBody>
          <a:bodyPr/>
          <a:lstStyle/>
          <a:p>
            <a:r>
              <a:rPr lang="en-US" dirty="0"/>
              <a:t>C)VID-19 mRNA Vaccine </a:t>
            </a:r>
          </a:p>
        </p:txBody>
      </p:sp>
      <p:sp>
        <p:nvSpPr>
          <p:cNvPr id="3" name="Content Placeholder 2">
            <a:extLst>
              <a:ext uri="{FF2B5EF4-FFF2-40B4-BE49-F238E27FC236}">
                <a16:creationId xmlns:a16="http://schemas.microsoft.com/office/drawing/2014/main" id="{0A4166B4-1EC4-66A7-DE1B-C174CE0C9736}"/>
              </a:ext>
            </a:extLst>
          </p:cNvPr>
          <p:cNvSpPr>
            <a:spLocks noGrp="1"/>
          </p:cNvSpPr>
          <p:nvPr>
            <p:ph idx="1"/>
          </p:nvPr>
        </p:nvSpPr>
        <p:spPr>
          <a:xfrm>
            <a:off x="152401" y="533400"/>
            <a:ext cx="3581399" cy="5592763"/>
          </a:xfrm>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COVID-19 mRNA vaccine tozinameran (BNT162b2) from Pfizer/ BioNTech®, where </a:t>
            </a:r>
          </a:p>
          <a:p>
            <a:r>
              <a:rPr lang="en-US" sz="1800" dirty="0">
                <a:effectLst/>
                <a:latin typeface="Aptos" panose="020B0004020202020204" pitchFamily="34" charset="0"/>
                <a:ea typeface="Aptos" panose="020B0004020202020204" pitchFamily="34" charset="0"/>
                <a:cs typeface="Times New Roman" panose="02020603050405020304" pitchFamily="18" charset="0"/>
              </a:rPr>
              <a:t>Ψ indicates N1-methyl-30 -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pseudouridine</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r>
              <a:rPr lang="en-US" sz="1800" dirty="0">
                <a:effectLst/>
                <a:latin typeface="Aptos" panose="020B0004020202020204" pitchFamily="34" charset="0"/>
                <a:ea typeface="Aptos" panose="020B0004020202020204" pitchFamily="34" charset="0"/>
                <a:cs typeface="Times New Roman" panose="02020603050405020304" pitchFamily="18" charset="0"/>
              </a:rPr>
              <a:t>This sequence has </a:t>
            </a:r>
            <a:r>
              <a:rPr lang="en-US" sz="1800" u="sng" dirty="0">
                <a:effectLst/>
                <a:latin typeface="Aptos" panose="020B0004020202020204" pitchFamily="34" charset="0"/>
                <a:ea typeface="Aptos" panose="020B0004020202020204" pitchFamily="34" charset="0"/>
                <a:cs typeface="Times New Roman" panose="02020603050405020304" pitchFamily="18" charset="0"/>
              </a:rPr>
              <a:t>4250 nucleotides</a:t>
            </a:r>
            <a:r>
              <a:rPr lang="en-US" sz="1800" dirty="0">
                <a:effectLst/>
                <a:latin typeface="Aptos" panose="020B0004020202020204" pitchFamily="34" charset="0"/>
                <a:ea typeface="Aptos" panose="020B0004020202020204" pitchFamily="34" charset="0"/>
                <a:cs typeface="Times New Roman" panose="02020603050405020304" pitchFamily="18" charset="0"/>
              </a:rPr>
              <a:t>: Adenine A, Cytosine C, Guanine G and Pseudo-uridine Ψ. </a:t>
            </a:r>
          </a:p>
          <a:p>
            <a:r>
              <a:rPr lang="en-US" sz="1800" dirty="0">
                <a:effectLst/>
                <a:latin typeface="Aptos" panose="020B0004020202020204" pitchFamily="34" charset="0"/>
                <a:ea typeface="Aptos" panose="020B0004020202020204" pitchFamily="34" charset="0"/>
                <a:cs typeface="Times New Roman" panose="02020603050405020304" pitchFamily="18" charset="0"/>
              </a:rPr>
              <a:t>An amino-acid modification of the Spike protein mRNA is indicated in red. </a:t>
            </a:r>
            <a:endParaRPr lang="en-US" dirty="0"/>
          </a:p>
        </p:txBody>
      </p:sp>
      <p:sp>
        <p:nvSpPr>
          <p:cNvPr id="4" name="Footer Placeholder 3">
            <a:extLst>
              <a:ext uri="{FF2B5EF4-FFF2-40B4-BE49-F238E27FC236}">
                <a16:creationId xmlns:a16="http://schemas.microsoft.com/office/drawing/2014/main" id="{F1DE0C8E-5233-EF55-B777-7A807FF633D8}"/>
              </a:ext>
            </a:extLst>
          </p:cNvPr>
          <p:cNvSpPr>
            <a:spLocks noGrp="1"/>
          </p:cNvSpPr>
          <p:nvPr>
            <p:ph type="ftr" sz="quarter" idx="10"/>
          </p:nvPr>
        </p:nvSpPr>
        <p:spPr/>
        <p:txBody>
          <a:bodyPr/>
          <a:lstStyle/>
          <a:p>
            <a:r>
              <a:rPr lang="en-US" altLang="en-US"/>
              <a:t>Biochemistry 3070 – Nucleic Acids</a:t>
            </a:r>
          </a:p>
        </p:txBody>
      </p:sp>
      <p:sp>
        <p:nvSpPr>
          <p:cNvPr id="5" name="Slide Number Placeholder 4">
            <a:extLst>
              <a:ext uri="{FF2B5EF4-FFF2-40B4-BE49-F238E27FC236}">
                <a16:creationId xmlns:a16="http://schemas.microsoft.com/office/drawing/2014/main" id="{D47E74B1-7938-BC7D-543A-B013393ABAF3}"/>
              </a:ext>
            </a:extLst>
          </p:cNvPr>
          <p:cNvSpPr>
            <a:spLocks noGrp="1"/>
          </p:cNvSpPr>
          <p:nvPr>
            <p:ph type="sldNum" sz="quarter" idx="11"/>
          </p:nvPr>
        </p:nvSpPr>
        <p:spPr/>
        <p:txBody>
          <a:bodyPr/>
          <a:lstStyle/>
          <a:p>
            <a:fld id="{60C8F1CF-5C7C-415B-8F83-39E9C169406F}" type="slidenum">
              <a:rPr lang="en-US" altLang="en-US" smtClean="0"/>
              <a:pPr/>
              <a:t>94</a:t>
            </a:fld>
            <a:endParaRPr lang="en-US" altLang="en-US"/>
          </a:p>
        </p:txBody>
      </p:sp>
      <p:pic>
        <p:nvPicPr>
          <p:cNvPr id="6" name="Picture 5">
            <a:extLst>
              <a:ext uri="{FF2B5EF4-FFF2-40B4-BE49-F238E27FC236}">
                <a16:creationId xmlns:a16="http://schemas.microsoft.com/office/drawing/2014/main" id="{6DB7782D-5021-9731-08EF-C7B8E4F78160}"/>
              </a:ext>
            </a:extLst>
          </p:cNvPr>
          <p:cNvPicPr>
            <a:picLocks noChangeAspect="1"/>
          </p:cNvPicPr>
          <p:nvPr/>
        </p:nvPicPr>
        <p:blipFill>
          <a:blip r:embed="rId2"/>
          <a:srcRect l="14275" r="10001" b="8631"/>
          <a:stretch/>
        </p:blipFill>
        <p:spPr>
          <a:xfrm>
            <a:off x="4038600" y="152401"/>
            <a:ext cx="4810441" cy="6661630"/>
          </a:xfrm>
          <a:prstGeom prst="rect">
            <a:avLst/>
          </a:prstGeom>
        </p:spPr>
      </p:pic>
      <p:pic>
        <p:nvPicPr>
          <p:cNvPr id="7" name="Picture 6">
            <a:extLst>
              <a:ext uri="{FF2B5EF4-FFF2-40B4-BE49-F238E27FC236}">
                <a16:creationId xmlns:a16="http://schemas.microsoft.com/office/drawing/2014/main" id="{FFFBC934-2602-25CE-2DBA-6A47160A4204}"/>
              </a:ext>
            </a:extLst>
          </p:cNvPr>
          <p:cNvPicPr>
            <a:picLocks noChangeAspect="1"/>
          </p:cNvPicPr>
          <p:nvPr/>
        </p:nvPicPr>
        <p:blipFill>
          <a:blip r:embed="rId3"/>
          <a:srcRect l="24356" r="22922"/>
          <a:stretch/>
        </p:blipFill>
        <p:spPr>
          <a:xfrm>
            <a:off x="294959" y="4317842"/>
            <a:ext cx="1752602" cy="1323975"/>
          </a:xfrm>
          <a:prstGeom prst="rect">
            <a:avLst/>
          </a:prstGeom>
        </p:spPr>
      </p:pic>
      <p:pic>
        <p:nvPicPr>
          <p:cNvPr id="8" name="Picture 7">
            <a:extLst>
              <a:ext uri="{FF2B5EF4-FFF2-40B4-BE49-F238E27FC236}">
                <a16:creationId xmlns:a16="http://schemas.microsoft.com/office/drawing/2014/main" id="{042A7AAF-42DE-C9B9-7C2A-19A4095E904E}"/>
              </a:ext>
            </a:extLst>
          </p:cNvPr>
          <p:cNvPicPr>
            <a:picLocks noChangeAspect="1"/>
          </p:cNvPicPr>
          <p:nvPr/>
        </p:nvPicPr>
        <p:blipFill>
          <a:blip r:embed="rId4"/>
          <a:srcRect l="25000" r="23333"/>
          <a:stretch/>
        </p:blipFill>
        <p:spPr>
          <a:xfrm>
            <a:off x="2223298" y="4291019"/>
            <a:ext cx="1543681" cy="2054092"/>
          </a:xfrm>
          <a:prstGeom prst="rect">
            <a:avLst/>
          </a:prstGeom>
        </p:spPr>
      </p:pic>
    </p:spTree>
    <p:extLst>
      <p:ext uri="{BB962C8B-B14F-4D97-AF65-F5344CB8AC3E}">
        <p14:creationId xmlns:p14="http://schemas.microsoft.com/office/powerpoint/2010/main" val="14843336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AE85-57F7-DFAF-39E6-D26AC95AF3C6}"/>
              </a:ext>
            </a:extLst>
          </p:cNvPr>
          <p:cNvSpPr>
            <a:spLocks noGrp="1"/>
          </p:cNvSpPr>
          <p:nvPr>
            <p:ph type="title"/>
          </p:nvPr>
        </p:nvSpPr>
        <p:spPr/>
        <p:txBody>
          <a:bodyPr/>
          <a:lstStyle/>
          <a:p>
            <a:r>
              <a:rPr lang="en-US" dirty="0"/>
              <a:t>Basic Research is Sometimes Not Recognized for its Value</a:t>
            </a:r>
          </a:p>
        </p:txBody>
      </p:sp>
      <p:sp>
        <p:nvSpPr>
          <p:cNvPr id="3" name="Content Placeholder 2">
            <a:extLst>
              <a:ext uri="{FF2B5EF4-FFF2-40B4-BE49-F238E27FC236}">
                <a16:creationId xmlns:a16="http://schemas.microsoft.com/office/drawing/2014/main" id="{0A4166B4-1EC4-66A7-DE1B-C174CE0C9736}"/>
              </a:ext>
            </a:extLst>
          </p:cNvPr>
          <p:cNvSpPr>
            <a:spLocks noGrp="1"/>
          </p:cNvSpPr>
          <p:nvPr>
            <p:ph idx="1"/>
          </p:nvPr>
        </p:nvSpPr>
        <p:spPr>
          <a:xfrm>
            <a:off x="76200" y="533400"/>
            <a:ext cx="9067800" cy="6019800"/>
          </a:xfrm>
        </p:spPr>
        <p:txBody>
          <a:bodyPr/>
          <a:lstStyle/>
          <a:p>
            <a:r>
              <a:rPr lang="en-US" sz="2000" dirty="0"/>
              <a:t>A lot of people do great science, but they may or may not be fundable based on today’s criteria.</a:t>
            </a:r>
          </a:p>
          <a:p>
            <a:r>
              <a:rPr lang="en-US" sz="2000" dirty="0">
                <a:effectLst/>
                <a:latin typeface="Aptos" panose="020B0004020202020204" pitchFamily="34" charset="0"/>
                <a:ea typeface="Aptos" panose="020B0004020202020204" pitchFamily="34" charset="0"/>
                <a:cs typeface="Times New Roman" panose="02020603050405020304" pitchFamily="18" charset="0"/>
              </a:rPr>
              <a:t>“We couldn’t get funding; we couldn’t get publications; we couldn’t get people to recognize RNA as something interesting,” Weissman said at a press conference sponsored by the University of Pennsylvania on the day the prize was announced. </a:t>
            </a:r>
          </a:p>
          <a:p>
            <a:r>
              <a:rPr lang="en-US" sz="2000" dirty="0">
                <a:effectLst/>
                <a:latin typeface="Aptos" panose="020B0004020202020204" pitchFamily="34" charset="0"/>
                <a:ea typeface="Aptos" panose="020B0004020202020204" pitchFamily="34" charset="0"/>
                <a:cs typeface="Times New Roman" panose="02020603050405020304" pitchFamily="18" charset="0"/>
              </a:rPr>
              <a:t>Karikó had such difficulty funding her research that she had to leave the University of Pennsylvania; she found work at German company BioNTech. </a:t>
            </a:r>
            <a:r>
              <a:rPr lang="en-US" sz="2000" i="1" dirty="0">
                <a:latin typeface="Aptos" panose="020B0004020202020204" pitchFamily="34" charset="0"/>
                <a:ea typeface="Aptos" panose="020B0004020202020204" pitchFamily="34" charset="0"/>
                <a:cs typeface="Times New Roman" panose="02020603050405020304" pitchFamily="18" charset="0"/>
              </a:rPr>
              <a:t>(Something that U Penn regretted later…)</a:t>
            </a:r>
            <a:endParaRPr lang="en-US" sz="2000" dirty="0">
              <a:latin typeface="Aptos" panose="020B0004020202020204" pitchFamily="34" charset="0"/>
              <a:ea typeface="Aptos" panose="020B0004020202020204" pitchFamily="34" charset="0"/>
              <a:cs typeface="Times New Roman" panose="02020603050405020304" pitchFamily="18" charset="0"/>
            </a:endParaRPr>
          </a:p>
          <a:p>
            <a:r>
              <a:rPr lang="en-US" sz="2000" kern="100" dirty="0">
                <a:effectLst/>
                <a:latin typeface="Aptos" panose="020B0004020202020204" pitchFamily="34" charset="0"/>
                <a:ea typeface="Aptos" panose="020B0004020202020204" pitchFamily="34" charset="0"/>
                <a:cs typeface="Times New Roman" panose="02020603050405020304" pitchFamily="18" charset="0"/>
              </a:rPr>
              <a:t>This is a wonderful example of people sticking to their guns, and continuing to work in areas that they believed were important. </a:t>
            </a:r>
          </a:p>
          <a:p>
            <a:r>
              <a:rPr lang="en-US" sz="2000" kern="100" dirty="0">
                <a:latin typeface="Aptos" panose="020B0004020202020204" pitchFamily="34" charset="0"/>
                <a:ea typeface="Aptos" panose="020B0004020202020204" pitchFamily="34" charset="0"/>
                <a:cs typeface="Times New Roman" panose="02020603050405020304" pitchFamily="18" charset="0"/>
              </a:rPr>
              <a:t>Vaccines can be designed, modified and produced in weeks instead of years.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2000" u="sng" kern="100" dirty="0">
                <a:effectLst/>
                <a:latin typeface="Aptos" panose="020B0004020202020204" pitchFamily="34" charset="0"/>
                <a:ea typeface="Aptos" panose="020B0004020202020204" pitchFamily="34" charset="0"/>
                <a:cs typeface="Times New Roman" panose="02020603050405020304" pitchFamily="18" charset="0"/>
              </a:rPr>
              <a:t>Randy </a:t>
            </a:r>
            <a:r>
              <a:rPr lang="en-US" sz="2000" u="sng" kern="100" dirty="0" err="1">
                <a:effectLst/>
                <a:latin typeface="Aptos" panose="020B0004020202020204" pitchFamily="34" charset="0"/>
                <a:ea typeface="Aptos" panose="020B0004020202020204" pitchFamily="34" charset="0"/>
                <a:cs typeface="Times New Roman" panose="02020603050405020304" pitchFamily="18" charset="0"/>
              </a:rPr>
              <a:t>Schekman</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who received the 2013 Nobel Prize in physiology or medicine, said: “</a:t>
            </a:r>
            <a:r>
              <a:rPr lang="en-US" sz="2000" i="1" kern="100" dirty="0">
                <a:effectLst/>
                <a:latin typeface="Aptos" panose="020B0004020202020204" pitchFamily="34" charset="0"/>
                <a:ea typeface="Aptos" panose="020B0004020202020204" pitchFamily="34" charset="0"/>
                <a:cs typeface="Times New Roman" panose="02020603050405020304" pitchFamily="18" charset="0"/>
              </a:rPr>
              <a:t>This morning’s [Nobel] announcement is a welcome antidote to the toxic nonsense spread by vaccine skeptics who use misinformation to sow confusion and doubt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000" i="1" dirty="0"/>
          </a:p>
        </p:txBody>
      </p:sp>
      <p:sp>
        <p:nvSpPr>
          <p:cNvPr id="4" name="Footer Placeholder 3">
            <a:extLst>
              <a:ext uri="{FF2B5EF4-FFF2-40B4-BE49-F238E27FC236}">
                <a16:creationId xmlns:a16="http://schemas.microsoft.com/office/drawing/2014/main" id="{F1DE0C8E-5233-EF55-B777-7A807FF633D8}"/>
              </a:ext>
            </a:extLst>
          </p:cNvPr>
          <p:cNvSpPr>
            <a:spLocks noGrp="1"/>
          </p:cNvSpPr>
          <p:nvPr>
            <p:ph type="ftr" sz="quarter" idx="10"/>
          </p:nvPr>
        </p:nvSpPr>
        <p:spPr/>
        <p:txBody>
          <a:bodyPr/>
          <a:lstStyle/>
          <a:p>
            <a:r>
              <a:rPr lang="en-US" altLang="en-US"/>
              <a:t>Biochemistry 3070 – Nucleic Acids</a:t>
            </a:r>
          </a:p>
        </p:txBody>
      </p:sp>
      <p:sp>
        <p:nvSpPr>
          <p:cNvPr id="5" name="Slide Number Placeholder 4">
            <a:extLst>
              <a:ext uri="{FF2B5EF4-FFF2-40B4-BE49-F238E27FC236}">
                <a16:creationId xmlns:a16="http://schemas.microsoft.com/office/drawing/2014/main" id="{D47E74B1-7938-BC7D-543A-B013393ABAF3}"/>
              </a:ext>
            </a:extLst>
          </p:cNvPr>
          <p:cNvSpPr>
            <a:spLocks noGrp="1"/>
          </p:cNvSpPr>
          <p:nvPr>
            <p:ph type="sldNum" sz="quarter" idx="11"/>
          </p:nvPr>
        </p:nvSpPr>
        <p:spPr/>
        <p:txBody>
          <a:bodyPr/>
          <a:lstStyle/>
          <a:p>
            <a:fld id="{60C8F1CF-5C7C-415B-8F83-39E9C169406F}" type="slidenum">
              <a:rPr lang="en-US" altLang="en-US" smtClean="0"/>
              <a:pPr/>
              <a:t>95</a:t>
            </a:fld>
            <a:endParaRPr lang="en-US" altLang="en-US"/>
          </a:p>
        </p:txBody>
      </p:sp>
    </p:spTree>
    <p:extLst>
      <p:ext uri="{BB962C8B-B14F-4D97-AF65-F5344CB8AC3E}">
        <p14:creationId xmlns:p14="http://schemas.microsoft.com/office/powerpoint/2010/main" val="38733309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F3DDB8A2-8292-4160-B5C9-35156603464B}" type="slidenum">
              <a:rPr lang="en-US" altLang="en-US"/>
              <a:pPr/>
              <a:t>96</a:t>
            </a:fld>
            <a:endParaRPr lang="en-US" altLang="en-US"/>
          </a:p>
        </p:txBody>
      </p:sp>
      <p:sp>
        <p:nvSpPr>
          <p:cNvPr id="270338" name="Rectangle 2"/>
          <p:cNvSpPr>
            <a:spLocks noGrp="1" noChangeArrowheads="1"/>
          </p:cNvSpPr>
          <p:nvPr>
            <p:ph type="title"/>
          </p:nvPr>
        </p:nvSpPr>
        <p:spPr/>
        <p:txBody>
          <a:bodyPr/>
          <a:lstStyle/>
          <a:p>
            <a:endParaRPr lang="en-US" altLang="en-US"/>
          </a:p>
        </p:txBody>
      </p:sp>
      <p:sp>
        <p:nvSpPr>
          <p:cNvPr id="270339" name="Rectangle 3"/>
          <p:cNvSpPr>
            <a:spLocks noGrp="1" noChangeArrowheads="1"/>
          </p:cNvSpPr>
          <p:nvPr>
            <p:ph type="body" idx="1"/>
          </p:nvPr>
        </p:nvSpPr>
        <p:spPr>
          <a:xfrm>
            <a:off x="533400" y="1371600"/>
            <a:ext cx="7924800" cy="5257800"/>
          </a:xfrm>
        </p:spPr>
        <p:txBody>
          <a:bodyPr/>
          <a:lstStyle/>
          <a:p>
            <a:pPr algn="ctr">
              <a:lnSpc>
                <a:spcPct val="90000"/>
              </a:lnSpc>
              <a:buFontTx/>
              <a:buNone/>
            </a:pPr>
            <a:r>
              <a:rPr lang="en-US" altLang="en-US" sz="2800" i="1"/>
              <a:t>End of Lecture Slides </a:t>
            </a:r>
          </a:p>
          <a:p>
            <a:pPr algn="ctr">
              <a:lnSpc>
                <a:spcPct val="90000"/>
              </a:lnSpc>
              <a:buFontTx/>
              <a:buNone/>
            </a:pPr>
            <a:r>
              <a:rPr lang="en-US" altLang="en-US" sz="2800" i="1"/>
              <a:t>for</a:t>
            </a:r>
          </a:p>
          <a:p>
            <a:pPr algn="ctr">
              <a:lnSpc>
                <a:spcPct val="90000"/>
              </a:lnSpc>
              <a:buFontTx/>
              <a:buNone/>
            </a:pPr>
            <a:r>
              <a:rPr lang="en-US" altLang="en-US" sz="2800" i="1"/>
              <a:t>Nucleic Acids</a:t>
            </a:r>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r>
              <a:rPr lang="en-US" altLang="en-US" sz="1200" i="1"/>
              <a:t>Credits:  Most of the diagrams used in these slides were taken from Stryer, et.al, Biochemistry, 5</a:t>
            </a:r>
            <a:r>
              <a:rPr lang="en-US" altLang="en-US" sz="1200" i="1" baseline="30000"/>
              <a:t>th</a:t>
            </a:r>
            <a:r>
              <a:rPr lang="en-US" altLang="en-US" sz="1200" i="1"/>
              <a:t> Ed., Freeman Press, Chapters  5, 28, &amp; 29  (in our course textbook).</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2731</TotalTime>
  <Words>5632</Words>
  <Application>Microsoft Office PowerPoint</Application>
  <PresentationFormat>On-screen Show (4:3)</PresentationFormat>
  <Paragraphs>572</Paragraphs>
  <Slides>96</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104" baseType="lpstr">
      <vt:lpstr>Aptos</vt:lpstr>
      <vt:lpstr>Arial</vt:lpstr>
      <vt:lpstr>Google Sans</vt:lpstr>
      <vt:lpstr>Symbol</vt:lpstr>
      <vt:lpstr>VectoraLTStd</vt:lpstr>
      <vt:lpstr>Default Design</vt:lpstr>
      <vt:lpstr>Document</vt:lpstr>
      <vt:lpstr>Bitmap Image</vt:lpstr>
      <vt:lpstr>Nucleic  Acids</vt:lpstr>
      <vt:lpstr>PowerPoint Presentation</vt:lpstr>
      <vt:lpstr>Indian muntjak (red) and human (green)  chromosomes:</vt:lpstr>
      <vt:lpstr>Interesting Fact:  Length of DNA in a Single Human Cell</vt:lpstr>
      <vt:lpstr>PowerPoint Presentation</vt:lpstr>
      <vt:lpstr>PowerPoint Presentation</vt:lpstr>
      <vt:lpstr>PowerPoint Presentation</vt:lpstr>
      <vt:lpstr>PowerPoint Presentation</vt:lpstr>
      <vt:lpstr>PowerPoint Presentation</vt:lpstr>
      <vt:lpstr>Scientists who contributed to the discovery of DNA’s structure</vt:lpstr>
      <vt:lpstr>PowerPoint Presentation</vt:lpstr>
      <vt:lpstr>PowerPoint Presentation</vt:lpstr>
      <vt:lpstr>PowerPoint Presentation</vt:lpstr>
      <vt:lpstr>Watson &amp; Crick: Nature Magazine VOL 171, page737; 2 April 1953 (cont.):</vt:lpstr>
      <vt:lpstr>Watson &amp; Crick: Nature Magazine VOL 171, page737; 2 April 1953 (cont.):</vt:lpstr>
      <vt:lpstr>Watson &amp; Crick: Nature Magazine VOL 171, page737; 2 April 1953 (cont.):</vt:lpstr>
      <vt:lpstr>Watson &amp; Crick: Nature Magazine VOL 171, page737; 2 April 1953 (cont.):</vt:lpstr>
      <vt:lpstr>PowerPoint Presentation</vt:lpstr>
      <vt:lpstr>DNA Can Assume a Variety of Structural Forms</vt:lpstr>
      <vt:lpstr>PowerPoint Presentation</vt:lpstr>
      <vt:lpstr>PowerPoint Presentation</vt:lpstr>
      <vt:lpstr>Chemical Structure of DNA</vt:lpstr>
      <vt:lpstr>PowerPoint Presentation</vt:lpstr>
      <vt:lpstr>PowerPoint Presentation</vt:lpstr>
      <vt:lpstr>PowerPoint Presentation</vt:lpstr>
      <vt:lpstr>PowerPoint Presentation</vt:lpstr>
      <vt:lpstr>DNA Shapes</vt:lpstr>
      <vt:lpstr>Chromatin Structure: DNA, Histones &amp; Nucleosomes</vt:lpstr>
      <vt:lpstr>DNA, Histones, &amp; Nucleosomes</vt:lpstr>
      <vt:lpstr>Chromatin Structure: DNA, Histones &amp; Nucleosomes</vt:lpstr>
      <vt:lpstr>PowerPoint Presentation</vt:lpstr>
      <vt:lpstr>PowerPoint Presentation</vt:lpstr>
      <vt:lpstr>DNA Replication Mechanism</vt:lpstr>
      <vt:lpstr>DNA Replication Mechanism</vt:lpstr>
      <vt:lpstr>PowerPoint Presentation</vt:lpstr>
      <vt:lpstr>DNA Replication Mechanism</vt:lpstr>
      <vt:lpstr>DNA Replication Mechanism</vt:lpstr>
      <vt:lpstr>DNA Replication Mechanism</vt:lpstr>
      <vt:lpstr>DNA Replication Mechanism</vt:lpstr>
      <vt:lpstr>DNA Replication Mechanism</vt:lpstr>
      <vt:lpstr>DNA Replication Mechanism</vt:lpstr>
      <vt:lpstr>Helicases Are Hexamers with Intrinsic Asymmetry</vt:lpstr>
      <vt:lpstr>Helicases Unwind DNA</vt:lpstr>
      <vt:lpstr>The Functional part of the E. coli DNA Polymerase Resembles a Hand</vt:lpstr>
      <vt:lpstr>The DNA Polymerase Holoenzyme Complex Consists of Multiple Subunits</vt:lpstr>
      <vt:lpstr>The Trombone Model &amp; DNA Synthesis at the Replication Fork</vt:lpstr>
      <vt:lpstr>DNA Mutations</vt:lpstr>
      <vt:lpstr>DNA Mutations</vt:lpstr>
      <vt:lpstr>DNA Mutations</vt:lpstr>
      <vt:lpstr>DNA Repair</vt:lpstr>
      <vt:lpstr>DNA Replication Mechanism</vt:lpstr>
      <vt:lpstr>Potential carcinogens can be detected utilizing Bacteria.</vt:lpstr>
      <vt:lpstr>RNA Structure and Function</vt:lpstr>
      <vt:lpstr>PowerPoint Presentation</vt:lpstr>
      <vt:lpstr>Gene Expression</vt:lpstr>
      <vt:lpstr>Gene Expression</vt:lpstr>
      <vt:lpstr>Gene Expression</vt:lpstr>
      <vt:lpstr>Gene Expression</vt:lpstr>
      <vt:lpstr>Gene Expression</vt:lpstr>
      <vt:lpstr>Gene Expression</vt:lpstr>
      <vt:lpstr>RNA Transcription</vt:lpstr>
      <vt:lpstr>RNA Polymerase Structures in Prokaryotes and Eukaryotes</vt:lpstr>
      <vt:lpstr>Transcription Bubble Moves With the RNA Polymerase</vt:lpstr>
      <vt:lpstr>RNA Polymerization</vt:lpstr>
      <vt:lpstr>Gene Expression</vt:lpstr>
      <vt:lpstr>Eukaryotic Promoters Differ Depending on the Type of RNA Polymerase </vt:lpstr>
      <vt:lpstr>Gene Expression</vt:lpstr>
      <vt:lpstr>Gene Expression</vt:lpstr>
      <vt:lpstr>Gene Expression – Processing of RNA</vt:lpstr>
      <vt:lpstr>Gene Expression</vt:lpstr>
      <vt:lpstr>Processing of Eukaryotic Pre-rRNA Produces Mature rRNAs</vt:lpstr>
      <vt:lpstr>RNA Molecules are Short Lived</vt:lpstr>
      <vt:lpstr>tRNA “Adaptor” Molecules</vt:lpstr>
      <vt:lpstr>tRNA Structures</vt:lpstr>
      <vt:lpstr>tRNA Primary &amp; Secondary Structures</vt:lpstr>
      <vt:lpstr>tRNA Tertiary Structure</vt:lpstr>
      <vt:lpstr>mRNA Translation: The Genetic Code</vt:lpstr>
      <vt:lpstr>mRNA Translation: The Genetic Code</vt:lpstr>
      <vt:lpstr>PowerPoint Presentation</vt:lpstr>
      <vt:lpstr>Genetic Code Degeneracy</vt:lpstr>
      <vt:lpstr>The Genetic Code</vt:lpstr>
      <vt:lpstr>The Genetic Code</vt:lpstr>
      <vt:lpstr>The Genetic Code is Universal</vt:lpstr>
      <vt:lpstr>Translation: Proteins are synthesized at the Ribosome</vt:lpstr>
      <vt:lpstr>Translation: Protein Synthesis at the Ribosome</vt:lpstr>
      <vt:lpstr>Translation: Protein Synthesis at the Ribosome</vt:lpstr>
      <vt:lpstr>Translation: Protein Synthesis at the Ribosome</vt:lpstr>
      <vt:lpstr>Translation: Protein Synthesis at the Ribosome</vt:lpstr>
      <vt:lpstr>Translation: Protein Synthesis at the Ribosome</vt:lpstr>
      <vt:lpstr>Transcription &amp; Translation in  Bacteria</vt:lpstr>
      <vt:lpstr>PowerPoint Presentation</vt:lpstr>
      <vt:lpstr>PowerPoint Presentation</vt:lpstr>
      <vt:lpstr>2023 Nobel Prize in Physiology or Medicine: Katalin Karikó &amp; Drew Weissman</vt:lpstr>
      <vt:lpstr>C)VID-19 mRNA Vaccine </vt:lpstr>
      <vt:lpstr>Basic Research is Sometimes Not Recognized for its Value</vt:lpstr>
      <vt:lpstr>PowerPoint Presentation</vt:lpstr>
    </vt:vector>
  </TitlesOfParts>
  <Company>Weber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ewalker</dc:creator>
  <cp:lastModifiedBy>Owner</cp:lastModifiedBy>
  <cp:revision>186</cp:revision>
  <dcterms:created xsi:type="dcterms:W3CDTF">2004-08-30T17:27:51Z</dcterms:created>
  <dcterms:modified xsi:type="dcterms:W3CDTF">2026-01-01T17:02:09Z</dcterms:modified>
</cp:coreProperties>
</file>