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47"/>
  </p:notesMasterIdLst>
  <p:handoutMasterIdLst>
    <p:handoutMasterId r:id="rId48"/>
  </p:handoutMasterIdLst>
  <p:sldIdLst>
    <p:sldId id="257" r:id="rId2"/>
    <p:sldId id="311" r:id="rId3"/>
    <p:sldId id="319" r:id="rId4"/>
    <p:sldId id="318" r:id="rId5"/>
    <p:sldId id="317" r:id="rId6"/>
    <p:sldId id="312" r:id="rId7"/>
    <p:sldId id="313" r:id="rId8"/>
    <p:sldId id="314" r:id="rId9"/>
    <p:sldId id="315" r:id="rId10"/>
    <p:sldId id="338" r:id="rId11"/>
    <p:sldId id="320" r:id="rId12"/>
    <p:sldId id="321" r:id="rId13"/>
    <p:sldId id="354" r:id="rId14"/>
    <p:sldId id="330" r:id="rId15"/>
    <p:sldId id="322" r:id="rId16"/>
    <p:sldId id="336" r:id="rId17"/>
    <p:sldId id="337" r:id="rId18"/>
    <p:sldId id="323" r:id="rId19"/>
    <p:sldId id="324" r:id="rId20"/>
    <p:sldId id="325" r:id="rId21"/>
    <p:sldId id="326" r:id="rId22"/>
    <p:sldId id="327" r:id="rId23"/>
    <p:sldId id="328" r:id="rId24"/>
    <p:sldId id="329" r:id="rId25"/>
    <p:sldId id="331" r:id="rId26"/>
    <p:sldId id="332" r:id="rId27"/>
    <p:sldId id="355" r:id="rId28"/>
    <p:sldId id="356" r:id="rId29"/>
    <p:sldId id="333" r:id="rId30"/>
    <p:sldId id="334" r:id="rId31"/>
    <p:sldId id="339" r:id="rId32"/>
    <p:sldId id="340" r:id="rId33"/>
    <p:sldId id="341" r:id="rId34"/>
    <p:sldId id="342" r:id="rId35"/>
    <p:sldId id="343" r:id="rId36"/>
    <p:sldId id="335" r:id="rId37"/>
    <p:sldId id="344" r:id="rId38"/>
    <p:sldId id="345" r:id="rId39"/>
    <p:sldId id="346" r:id="rId40"/>
    <p:sldId id="352" r:id="rId41"/>
    <p:sldId id="347" r:id="rId42"/>
    <p:sldId id="348" r:id="rId43"/>
    <p:sldId id="349" r:id="rId44"/>
    <p:sldId id="351" r:id="rId45"/>
    <p:sldId id="310" r:id="rId46"/>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2702"/>
    <a:srgbClr val="CC0066"/>
    <a:srgbClr val="FF85C2"/>
    <a:srgbClr val="000099"/>
    <a:srgbClr val="0033CC"/>
    <a:srgbClr val="FF0000"/>
    <a:srgbClr val="0000FF"/>
    <a:srgbClr val="FF9900"/>
    <a:srgbClr val="FFFF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66" autoAdjust="0"/>
    <p:restoredTop sz="94693" autoAdjust="0"/>
  </p:normalViewPr>
  <p:slideViewPr>
    <p:cSldViewPr>
      <p:cViewPr varScale="1">
        <p:scale>
          <a:sx n="94" d="100"/>
          <a:sy n="94" d="100"/>
        </p:scale>
        <p:origin x="666" y="84"/>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57703B60-2F3D-AD1C-BF35-05123569A926}"/>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 Lipids -  EWalker</a:t>
            </a:r>
          </a:p>
        </p:txBody>
      </p:sp>
      <p:sp>
        <p:nvSpPr>
          <p:cNvPr id="291843" name="Rectangle 3">
            <a:extLst>
              <a:ext uri="{FF2B5EF4-FFF2-40B4-BE49-F238E27FC236}">
                <a16:creationId xmlns:a16="http://schemas.microsoft.com/office/drawing/2014/main" id="{2CAC0066-CBC3-7EBB-11CC-F980CE14963B}"/>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D37B7744-28A2-47F1-8423-E88EA396F63B}" type="datetime1">
              <a:rPr lang="en-US" altLang="en-US"/>
              <a:pPr/>
              <a:t>1/27/2026</a:t>
            </a:fld>
            <a:endParaRPr lang="en-US" altLang="en-US"/>
          </a:p>
        </p:txBody>
      </p:sp>
      <p:sp>
        <p:nvSpPr>
          <p:cNvPr id="291844" name="Rectangle 4">
            <a:extLst>
              <a:ext uri="{FF2B5EF4-FFF2-40B4-BE49-F238E27FC236}">
                <a16:creationId xmlns:a16="http://schemas.microsoft.com/office/drawing/2014/main" id="{0C94323E-0939-C920-24C8-C0636EDADF59}"/>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91845" name="Rectangle 5">
            <a:extLst>
              <a:ext uri="{FF2B5EF4-FFF2-40B4-BE49-F238E27FC236}">
                <a16:creationId xmlns:a16="http://schemas.microsoft.com/office/drawing/2014/main" id="{FF057474-01D1-4F2E-0FB1-95309E676971}"/>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9371A1FC-6CAB-40A8-8DAD-E510266F996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8882FFD-0058-F2BF-027A-5605D2C7ACDE}"/>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 Lipids -  EWalker</a:t>
            </a:r>
          </a:p>
        </p:txBody>
      </p:sp>
      <p:sp>
        <p:nvSpPr>
          <p:cNvPr id="210947" name="Rectangle 3">
            <a:extLst>
              <a:ext uri="{FF2B5EF4-FFF2-40B4-BE49-F238E27FC236}">
                <a16:creationId xmlns:a16="http://schemas.microsoft.com/office/drawing/2014/main" id="{B53FA54E-4A47-97AF-C28B-1CC0B355F0E6}"/>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0079F24B-C839-4D0D-809D-A2AE5DC1CDD3}" type="datetime1">
              <a:rPr lang="en-US" altLang="en-US"/>
              <a:pPr/>
              <a:t>1/27/2026</a:t>
            </a:fld>
            <a:endParaRPr lang="en-US" altLang="en-US"/>
          </a:p>
        </p:txBody>
      </p:sp>
      <p:sp>
        <p:nvSpPr>
          <p:cNvPr id="210948" name="Rectangle 4">
            <a:extLst>
              <a:ext uri="{FF2B5EF4-FFF2-40B4-BE49-F238E27FC236}">
                <a16:creationId xmlns:a16="http://schemas.microsoft.com/office/drawing/2014/main" id="{EB2BBA10-7FD3-0E7A-6F9A-E65FC6B11C9B}"/>
              </a:ext>
            </a:extLst>
          </p:cNvPr>
          <p:cNvSpPr>
            <a:spLocks noRo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a:extLst>
              <a:ext uri="{FF2B5EF4-FFF2-40B4-BE49-F238E27FC236}">
                <a16:creationId xmlns:a16="http://schemas.microsoft.com/office/drawing/2014/main" id="{5F3CDF1D-0508-66AC-FA81-D75BA02C72A8}"/>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0950" name="Rectangle 6">
            <a:extLst>
              <a:ext uri="{FF2B5EF4-FFF2-40B4-BE49-F238E27FC236}">
                <a16:creationId xmlns:a16="http://schemas.microsoft.com/office/drawing/2014/main" id="{5D317FC0-479C-4B32-C163-27B3AFDF3C9F}"/>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10951" name="Rectangle 7">
            <a:extLst>
              <a:ext uri="{FF2B5EF4-FFF2-40B4-BE49-F238E27FC236}">
                <a16:creationId xmlns:a16="http://schemas.microsoft.com/office/drawing/2014/main" id="{59DE58EA-AD5A-DB8B-A82C-E89297ED600C}"/>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EBF29FC2-28F9-46F1-8905-CB9A1B52942D}"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0E7AF16-858A-721D-2C7B-BBCE764733EA}"/>
              </a:ext>
            </a:extLst>
          </p:cNvPr>
          <p:cNvSpPr>
            <a:spLocks noGrp="1" noChangeArrowheads="1"/>
          </p:cNvSpPr>
          <p:nvPr>
            <p:ph type="hdr" sz="quarter"/>
          </p:nvPr>
        </p:nvSpPr>
        <p:spPr>
          <a:ln/>
        </p:spPr>
        <p:txBody>
          <a:bodyPr/>
          <a:lstStyle/>
          <a:p>
            <a:r>
              <a:rPr lang="en-US" altLang="en-US"/>
              <a:t>Biochem 3070 - Lipids -  EWalker</a:t>
            </a:r>
          </a:p>
        </p:txBody>
      </p:sp>
      <p:sp>
        <p:nvSpPr>
          <p:cNvPr id="3" name="Rectangle 3">
            <a:extLst>
              <a:ext uri="{FF2B5EF4-FFF2-40B4-BE49-F238E27FC236}">
                <a16:creationId xmlns:a16="http://schemas.microsoft.com/office/drawing/2014/main" id="{76CB72FF-BD72-6780-765C-1A3D9AD57483}"/>
              </a:ext>
            </a:extLst>
          </p:cNvPr>
          <p:cNvSpPr>
            <a:spLocks noGrp="1" noChangeArrowheads="1"/>
          </p:cNvSpPr>
          <p:nvPr>
            <p:ph type="dt" idx="1"/>
          </p:nvPr>
        </p:nvSpPr>
        <p:spPr>
          <a:ln/>
        </p:spPr>
        <p:txBody>
          <a:bodyPr/>
          <a:lstStyle/>
          <a:p>
            <a:fld id="{1B52D82D-C397-4C59-845F-3B8A4EE8319B}" type="datetime1">
              <a:rPr lang="en-US" altLang="en-US"/>
              <a:pPr/>
              <a:t>1/27/2026</a:t>
            </a:fld>
            <a:endParaRPr lang="en-US" altLang="en-US"/>
          </a:p>
        </p:txBody>
      </p:sp>
      <p:sp>
        <p:nvSpPr>
          <p:cNvPr id="4" name="Rectangle 7">
            <a:extLst>
              <a:ext uri="{FF2B5EF4-FFF2-40B4-BE49-F238E27FC236}">
                <a16:creationId xmlns:a16="http://schemas.microsoft.com/office/drawing/2014/main" id="{E4A07704-D8D0-64E0-3766-97C0529762A1}"/>
              </a:ext>
            </a:extLst>
          </p:cNvPr>
          <p:cNvSpPr>
            <a:spLocks noGrp="1" noChangeArrowheads="1"/>
          </p:cNvSpPr>
          <p:nvPr>
            <p:ph type="sldNum" sz="quarter" idx="5"/>
          </p:nvPr>
        </p:nvSpPr>
        <p:spPr>
          <a:ln/>
        </p:spPr>
        <p:txBody>
          <a:bodyPr/>
          <a:lstStyle/>
          <a:p>
            <a:fld id="{046563A1-722A-451B-BAFA-FAD60D0E29A4}" type="slidenum">
              <a:rPr lang="en-US" altLang="en-US"/>
              <a:pPr/>
              <a:t>1</a:t>
            </a:fld>
            <a:endParaRPr lang="en-US" altLang="en-US"/>
          </a:p>
        </p:txBody>
      </p:sp>
      <p:sp>
        <p:nvSpPr>
          <p:cNvPr id="299010" name="Rectangle 2">
            <a:extLst>
              <a:ext uri="{FF2B5EF4-FFF2-40B4-BE49-F238E27FC236}">
                <a16:creationId xmlns:a16="http://schemas.microsoft.com/office/drawing/2014/main" id="{59560D3C-9A92-C5C5-F0E3-4DDDD04FE112}"/>
              </a:ext>
            </a:extLst>
          </p:cNvPr>
          <p:cNvSpPr>
            <a:spLocks noRot="1" noChangeArrowheads="1" noTextEdit="1"/>
          </p:cNvSpPr>
          <p:nvPr>
            <p:ph type="sldImg"/>
          </p:nvPr>
        </p:nvSpPr>
        <p:spPr>
          <a:ln/>
        </p:spPr>
      </p:sp>
      <p:sp>
        <p:nvSpPr>
          <p:cNvPr id="299011" name="Rectangle 3">
            <a:extLst>
              <a:ext uri="{FF2B5EF4-FFF2-40B4-BE49-F238E27FC236}">
                <a16:creationId xmlns:a16="http://schemas.microsoft.com/office/drawing/2014/main" id="{AD11C33F-66A0-54F8-3704-19A9B36D1257}"/>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3EA0-C6ED-0F82-E46A-3176F62BC52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EE0B4E-9E00-7EBE-0B50-A6A74E4A9EE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7831FDE2-4090-CF4E-327A-ED7017034C8B}"/>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5" name="Slide Number Placeholder 4">
            <a:extLst>
              <a:ext uri="{FF2B5EF4-FFF2-40B4-BE49-F238E27FC236}">
                <a16:creationId xmlns:a16="http://schemas.microsoft.com/office/drawing/2014/main" id="{B8DC712C-4A3F-6078-AF23-BC7D4AECD0BC}"/>
              </a:ext>
            </a:extLst>
          </p:cNvPr>
          <p:cNvSpPr>
            <a:spLocks noGrp="1"/>
          </p:cNvSpPr>
          <p:nvPr>
            <p:ph type="sldNum" sz="quarter" idx="11"/>
          </p:nvPr>
        </p:nvSpPr>
        <p:spPr/>
        <p:txBody>
          <a:bodyPr/>
          <a:lstStyle>
            <a:lvl1pPr>
              <a:defRPr/>
            </a:lvl1pPr>
          </a:lstStyle>
          <a:p>
            <a:fld id="{358A23C1-B15B-4237-A3D3-19F54723E8A0}" type="slidenum">
              <a:rPr lang="en-US" altLang="en-US"/>
              <a:pPr/>
              <a:t>‹#›</a:t>
            </a:fld>
            <a:endParaRPr lang="en-US" altLang="en-US"/>
          </a:p>
        </p:txBody>
      </p:sp>
    </p:spTree>
    <p:extLst>
      <p:ext uri="{BB962C8B-B14F-4D97-AF65-F5344CB8AC3E}">
        <p14:creationId xmlns:p14="http://schemas.microsoft.com/office/powerpoint/2010/main" val="385162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8152-754E-C597-B3E6-C633298A6A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659AE1-E7B3-13A5-C7CA-B1A64E69DE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8347699-2E06-7661-3DEF-F3110A98DCAB}"/>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5" name="Slide Number Placeholder 4">
            <a:extLst>
              <a:ext uri="{FF2B5EF4-FFF2-40B4-BE49-F238E27FC236}">
                <a16:creationId xmlns:a16="http://schemas.microsoft.com/office/drawing/2014/main" id="{CA5D16E3-F0FB-F40F-624E-94AB34ECE035}"/>
              </a:ext>
            </a:extLst>
          </p:cNvPr>
          <p:cNvSpPr>
            <a:spLocks noGrp="1"/>
          </p:cNvSpPr>
          <p:nvPr>
            <p:ph type="sldNum" sz="quarter" idx="11"/>
          </p:nvPr>
        </p:nvSpPr>
        <p:spPr/>
        <p:txBody>
          <a:bodyPr/>
          <a:lstStyle>
            <a:lvl1pPr>
              <a:defRPr/>
            </a:lvl1pPr>
          </a:lstStyle>
          <a:p>
            <a:fld id="{4764799C-12E8-4B13-8104-84D4CA966A4D}" type="slidenum">
              <a:rPr lang="en-US" altLang="en-US"/>
              <a:pPr/>
              <a:t>‹#›</a:t>
            </a:fld>
            <a:endParaRPr lang="en-US" altLang="en-US"/>
          </a:p>
        </p:txBody>
      </p:sp>
    </p:spTree>
    <p:extLst>
      <p:ext uri="{BB962C8B-B14F-4D97-AF65-F5344CB8AC3E}">
        <p14:creationId xmlns:p14="http://schemas.microsoft.com/office/powerpoint/2010/main" val="177574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18FAE4-43B7-404D-BA6C-0822A5BEC304}"/>
              </a:ext>
            </a:extLst>
          </p:cNvPr>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091F6E-8C53-0418-92B5-5C4EBB610FF7}"/>
              </a:ext>
            </a:extLst>
          </p:cNvPr>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FA72DE3-85D0-1465-B703-FFEA66CDE029}"/>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5" name="Slide Number Placeholder 4">
            <a:extLst>
              <a:ext uri="{FF2B5EF4-FFF2-40B4-BE49-F238E27FC236}">
                <a16:creationId xmlns:a16="http://schemas.microsoft.com/office/drawing/2014/main" id="{4280CAC7-6ABC-43AB-799C-69658EF98864}"/>
              </a:ext>
            </a:extLst>
          </p:cNvPr>
          <p:cNvSpPr>
            <a:spLocks noGrp="1"/>
          </p:cNvSpPr>
          <p:nvPr>
            <p:ph type="sldNum" sz="quarter" idx="11"/>
          </p:nvPr>
        </p:nvSpPr>
        <p:spPr/>
        <p:txBody>
          <a:bodyPr/>
          <a:lstStyle>
            <a:lvl1pPr>
              <a:defRPr/>
            </a:lvl1pPr>
          </a:lstStyle>
          <a:p>
            <a:fld id="{023FD853-DDE7-4734-9360-412351E49B99}" type="slidenum">
              <a:rPr lang="en-US" altLang="en-US"/>
              <a:pPr/>
              <a:t>‹#›</a:t>
            </a:fld>
            <a:endParaRPr lang="en-US" altLang="en-US"/>
          </a:p>
        </p:txBody>
      </p:sp>
    </p:spTree>
    <p:extLst>
      <p:ext uri="{BB962C8B-B14F-4D97-AF65-F5344CB8AC3E}">
        <p14:creationId xmlns:p14="http://schemas.microsoft.com/office/powerpoint/2010/main" val="202934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B1E-15D0-E1EC-CA03-2AB532C161B9}"/>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658B9CC0-D806-4988-D097-C65AB0FA6876}"/>
              </a:ext>
            </a:extLst>
          </p:cNvPr>
          <p:cNvSpPr>
            <a:spLocks noGrp="1"/>
          </p:cNvSpPr>
          <p:nvPr>
            <p:ph type="dgm" idx="1"/>
          </p:nvPr>
        </p:nvSpPr>
        <p:spPr>
          <a:xfrm>
            <a:off x="457200" y="533400"/>
            <a:ext cx="8229600" cy="5592763"/>
          </a:xfrm>
        </p:spPr>
        <p:txBody>
          <a:bodyPr/>
          <a:lstStyle/>
          <a:p>
            <a:endParaRPr lang="en-US"/>
          </a:p>
        </p:txBody>
      </p:sp>
      <p:sp>
        <p:nvSpPr>
          <p:cNvPr id="4" name="Footer Placeholder 3">
            <a:extLst>
              <a:ext uri="{FF2B5EF4-FFF2-40B4-BE49-F238E27FC236}">
                <a16:creationId xmlns:a16="http://schemas.microsoft.com/office/drawing/2014/main" id="{BD2A935B-D39F-2422-3132-F44AB464BAE1}"/>
              </a:ext>
            </a:extLst>
          </p:cNvPr>
          <p:cNvSpPr>
            <a:spLocks noGrp="1"/>
          </p:cNvSpPr>
          <p:nvPr>
            <p:ph type="ftr" sz="quarter" idx="10"/>
          </p:nvPr>
        </p:nvSpPr>
        <p:spPr>
          <a:xfrm>
            <a:off x="0" y="6629400"/>
            <a:ext cx="2895600" cy="228600"/>
          </a:xfrm>
        </p:spPr>
        <p:txBody>
          <a:bodyPr/>
          <a:lstStyle>
            <a:lvl1pPr>
              <a:defRPr/>
            </a:lvl1pPr>
          </a:lstStyle>
          <a:p>
            <a:r>
              <a:rPr lang="en-US" altLang="en-US"/>
              <a:t>Biochemistry 3070 – Lipids &amp; Biological Membranes</a:t>
            </a:r>
          </a:p>
        </p:txBody>
      </p:sp>
      <p:sp>
        <p:nvSpPr>
          <p:cNvPr id="5" name="Slide Number Placeholder 4">
            <a:extLst>
              <a:ext uri="{FF2B5EF4-FFF2-40B4-BE49-F238E27FC236}">
                <a16:creationId xmlns:a16="http://schemas.microsoft.com/office/drawing/2014/main" id="{2E276E64-EB99-7F77-FA83-6D2EAFFC2684}"/>
              </a:ext>
            </a:extLst>
          </p:cNvPr>
          <p:cNvSpPr>
            <a:spLocks noGrp="1"/>
          </p:cNvSpPr>
          <p:nvPr>
            <p:ph type="sldNum" sz="quarter" idx="11"/>
          </p:nvPr>
        </p:nvSpPr>
        <p:spPr>
          <a:xfrm>
            <a:off x="8382000" y="6553200"/>
            <a:ext cx="533400" cy="304800"/>
          </a:xfrm>
        </p:spPr>
        <p:txBody>
          <a:bodyPr/>
          <a:lstStyle>
            <a:lvl1pPr>
              <a:defRPr/>
            </a:lvl1pPr>
          </a:lstStyle>
          <a:p>
            <a:fld id="{1B39A84D-6437-45A5-9831-D2BCF07414B5}" type="slidenum">
              <a:rPr lang="en-US" altLang="en-US"/>
              <a:pPr/>
              <a:t>‹#›</a:t>
            </a:fld>
            <a:endParaRPr lang="en-US" altLang="en-US"/>
          </a:p>
        </p:txBody>
      </p:sp>
    </p:spTree>
    <p:extLst>
      <p:ext uri="{BB962C8B-B14F-4D97-AF65-F5344CB8AC3E}">
        <p14:creationId xmlns:p14="http://schemas.microsoft.com/office/powerpoint/2010/main" val="2915206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AAA7-884A-5386-8667-FD397062BFF3}"/>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03AA50-25F3-4E1E-CA78-E41EACD3D94A}"/>
              </a:ext>
            </a:extLst>
          </p:cNvPr>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D24845-B599-652F-000B-7AFF8F6F309E}"/>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E839309-F712-6EE6-DE7B-30D5681DA609}"/>
              </a:ext>
            </a:extLst>
          </p:cNvPr>
          <p:cNvSpPr>
            <a:spLocks noGrp="1"/>
          </p:cNvSpPr>
          <p:nvPr>
            <p:ph type="ftr" sz="quarter" idx="10"/>
          </p:nvPr>
        </p:nvSpPr>
        <p:spPr>
          <a:xfrm>
            <a:off x="0" y="6629400"/>
            <a:ext cx="2895600" cy="228600"/>
          </a:xfrm>
        </p:spPr>
        <p:txBody>
          <a:bodyPr/>
          <a:lstStyle>
            <a:lvl1pPr>
              <a:defRPr/>
            </a:lvl1pPr>
          </a:lstStyle>
          <a:p>
            <a:r>
              <a:rPr lang="en-US" altLang="en-US"/>
              <a:t>Biochemistry 3070 – Lipids &amp; Biological Membranes</a:t>
            </a:r>
          </a:p>
        </p:txBody>
      </p:sp>
      <p:sp>
        <p:nvSpPr>
          <p:cNvPr id="6" name="Slide Number Placeholder 5">
            <a:extLst>
              <a:ext uri="{FF2B5EF4-FFF2-40B4-BE49-F238E27FC236}">
                <a16:creationId xmlns:a16="http://schemas.microsoft.com/office/drawing/2014/main" id="{C0F792F5-74B1-3896-B568-461897B17777}"/>
              </a:ext>
            </a:extLst>
          </p:cNvPr>
          <p:cNvSpPr>
            <a:spLocks noGrp="1"/>
          </p:cNvSpPr>
          <p:nvPr>
            <p:ph type="sldNum" sz="quarter" idx="11"/>
          </p:nvPr>
        </p:nvSpPr>
        <p:spPr>
          <a:xfrm>
            <a:off x="8382000" y="6553200"/>
            <a:ext cx="533400" cy="304800"/>
          </a:xfrm>
        </p:spPr>
        <p:txBody>
          <a:bodyPr/>
          <a:lstStyle>
            <a:lvl1pPr>
              <a:defRPr/>
            </a:lvl1pPr>
          </a:lstStyle>
          <a:p>
            <a:fld id="{6A84359C-AC66-4D55-AEAB-5A3EB13B7CE9}" type="slidenum">
              <a:rPr lang="en-US" altLang="en-US"/>
              <a:pPr/>
              <a:t>‹#›</a:t>
            </a:fld>
            <a:endParaRPr lang="en-US" altLang="en-US"/>
          </a:p>
        </p:txBody>
      </p:sp>
    </p:spTree>
    <p:extLst>
      <p:ext uri="{BB962C8B-B14F-4D97-AF65-F5344CB8AC3E}">
        <p14:creationId xmlns:p14="http://schemas.microsoft.com/office/powerpoint/2010/main" val="138909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5FDD-A7D6-F6A2-C3A6-F2154F9EA91C}"/>
              </a:ext>
            </a:extLst>
          </p:cNvPr>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02471C-19B3-94F4-7ACD-1E7BFE1C1D93}"/>
              </a:ext>
            </a:extLst>
          </p:cNvPr>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77D0-864B-4681-D768-C9441C9B827B}"/>
              </a:ext>
            </a:extLst>
          </p:cNvPr>
          <p:cNvSpPr>
            <a:spLocks noGrp="1"/>
          </p:cNvSpPr>
          <p:nvPr>
            <p:ph sz="quarter" idx="2"/>
          </p:nvPr>
        </p:nvSpPr>
        <p:spPr>
          <a:xfrm>
            <a:off x="4648200" y="533400"/>
            <a:ext cx="4038600" cy="2719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A60C74F-D5BE-BB4B-D87B-BDFC44397C80}"/>
              </a:ext>
            </a:extLst>
          </p:cNvPr>
          <p:cNvSpPr>
            <a:spLocks noGrp="1"/>
          </p:cNvSpPr>
          <p:nvPr>
            <p:ph sz="quarter" idx="3"/>
          </p:nvPr>
        </p:nvSpPr>
        <p:spPr>
          <a:xfrm>
            <a:off x="4648200" y="3405188"/>
            <a:ext cx="4038600" cy="272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04FED20-162A-5592-C9F7-A7D2CC849E5F}"/>
              </a:ext>
            </a:extLst>
          </p:cNvPr>
          <p:cNvSpPr>
            <a:spLocks noGrp="1"/>
          </p:cNvSpPr>
          <p:nvPr>
            <p:ph type="ftr" sz="quarter" idx="10"/>
          </p:nvPr>
        </p:nvSpPr>
        <p:spPr>
          <a:xfrm>
            <a:off x="0" y="6629400"/>
            <a:ext cx="2895600" cy="228600"/>
          </a:xfrm>
        </p:spPr>
        <p:txBody>
          <a:bodyPr/>
          <a:lstStyle>
            <a:lvl1pPr>
              <a:defRPr/>
            </a:lvl1pPr>
          </a:lstStyle>
          <a:p>
            <a:r>
              <a:rPr lang="en-US" altLang="en-US"/>
              <a:t>Biochemistry 3070 – Lipids &amp; Biological Membranes</a:t>
            </a:r>
          </a:p>
        </p:txBody>
      </p:sp>
      <p:sp>
        <p:nvSpPr>
          <p:cNvPr id="7" name="Slide Number Placeholder 6">
            <a:extLst>
              <a:ext uri="{FF2B5EF4-FFF2-40B4-BE49-F238E27FC236}">
                <a16:creationId xmlns:a16="http://schemas.microsoft.com/office/drawing/2014/main" id="{2C0EB750-E8F7-B709-6AF2-101A8980AC1A}"/>
              </a:ext>
            </a:extLst>
          </p:cNvPr>
          <p:cNvSpPr>
            <a:spLocks noGrp="1"/>
          </p:cNvSpPr>
          <p:nvPr>
            <p:ph type="sldNum" sz="quarter" idx="11"/>
          </p:nvPr>
        </p:nvSpPr>
        <p:spPr>
          <a:xfrm>
            <a:off x="8382000" y="6553200"/>
            <a:ext cx="533400" cy="304800"/>
          </a:xfrm>
        </p:spPr>
        <p:txBody>
          <a:bodyPr/>
          <a:lstStyle>
            <a:lvl1pPr>
              <a:defRPr/>
            </a:lvl1pPr>
          </a:lstStyle>
          <a:p>
            <a:fld id="{4DE6A8AE-D4A3-4E32-BEC6-5E902078392D}" type="slidenum">
              <a:rPr lang="en-US" altLang="en-US"/>
              <a:pPr/>
              <a:t>‹#›</a:t>
            </a:fld>
            <a:endParaRPr lang="en-US" altLang="en-US"/>
          </a:p>
        </p:txBody>
      </p:sp>
    </p:spTree>
    <p:extLst>
      <p:ext uri="{BB962C8B-B14F-4D97-AF65-F5344CB8AC3E}">
        <p14:creationId xmlns:p14="http://schemas.microsoft.com/office/powerpoint/2010/main" val="299290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0489-5CA0-EA3B-1D5B-A1EB20509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19A27-0092-8358-A416-0B6FDFE13D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6683BF4-E199-B0B5-1EB1-077472EEB491}"/>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5" name="Slide Number Placeholder 4">
            <a:extLst>
              <a:ext uri="{FF2B5EF4-FFF2-40B4-BE49-F238E27FC236}">
                <a16:creationId xmlns:a16="http://schemas.microsoft.com/office/drawing/2014/main" id="{BD072A27-F1E4-E7DF-8AD6-F920174E15AB}"/>
              </a:ext>
            </a:extLst>
          </p:cNvPr>
          <p:cNvSpPr>
            <a:spLocks noGrp="1"/>
          </p:cNvSpPr>
          <p:nvPr>
            <p:ph type="sldNum" sz="quarter" idx="11"/>
          </p:nvPr>
        </p:nvSpPr>
        <p:spPr/>
        <p:txBody>
          <a:bodyPr/>
          <a:lstStyle>
            <a:lvl1pPr>
              <a:defRPr/>
            </a:lvl1pPr>
          </a:lstStyle>
          <a:p>
            <a:fld id="{A80A1DD4-06D7-414D-8FE2-0216FDF8B135}" type="slidenum">
              <a:rPr lang="en-US" altLang="en-US"/>
              <a:pPr/>
              <a:t>‹#›</a:t>
            </a:fld>
            <a:endParaRPr lang="en-US" altLang="en-US"/>
          </a:p>
        </p:txBody>
      </p:sp>
    </p:spTree>
    <p:extLst>
      <p:ext uri="{BB962C8B-B14F-4D97-AF65-F5344CB8AC3E}">
        <p14:creationId xmlns:p14="http://schemas.microsoft.com/office/powerpoint/2010/main" val="3845628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7F97-C4E6-CF3D-3B52-83EB011A6AC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7318D9-C455-A2E4-C805-19F0240C0DA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AF689F22-3FC9-F2DB-85A4-C519154A8444}"/>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5" name="Slide Number Placeholder 4">
            <a:extLst>
              <a:ext uri="{FF2B5EF4-FFF2-40B4-BE49-F238E27FC236}">
                <a16:creationId xmlns:a16="http://schemas.microsoft.com/office/drawing/2014/main" id="{BE555A71-89A8-51BB-D4C2-16ACA5B7EADA}"/>
              </a:ext>
            </a:extLst>
          </p:cNvPr>
          <p:cNvSpPr>
            <a:spLocks noGrp="1"/>
          </p:cNvSpPr>
          <p:nvPr>
            <p:ph type="sldNum" sz="quarter" idx="11"/>
          </p:nvPr>
        </p:nvSpPr>
        <p:spPr/>
        <p:txBody>
          <a:bodyPr/>
          <a:lstStyle>
            <a:lvl1pPr>
              <a:defRPr/>
            </a:lvl1pPr>
          </a:lstStyle>
          <a:p>
            <a:fld id="{23D2378B-1BE7-459A-8674-CFB632D62C07}" type="slidenum">
              <a:rPr lang="en-US" altLang="en-US"/>
              <a:pPr/>
              <a:t>‹#›</a:t>
            </a:fld>
            <a:endParaRPr lang="en-US" altLang="en-US"/>
          </a:p>
        </p:txBody>
      </p:sp>
    </p:spTree>
    <p:extLst>
      <p:ext uri="{BB962C8B-B14F-4D97-AF65-F5344CB8AC3E}">
        <p14:creationId xmlns:p14="http://schemas.microsoft.com/office/powerpoint/2010/main" val="3827073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F42-BA04-36F8-0965-42CC01EBE4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7D02D-91BA-6874-BA1E-E97183145466}"/>
              </a:ext>
            </a:extLst>
          </p:cNvPr>
          <p:cNvSpPr>
            <a:spLocks noGrp="1"/>
          </p:cNvSpPr>
          <p:nvPr>
            <p:ph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DD468-4AF9-4338-DB31-604A62D435F8}"/>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5D11AF8-5297-91AF-6BC8-406E455A7190}"/>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6" name="Slide Number Placeholder 5">
            <a:extLst>
              <a:ext uri="{FF2B5EF4-FFF2-40B4-BE49-F238E27FC236}">
                <a16:creationId xmlns:a16="http://schemas.microsoft.com/office/drawing/2014/main" id="{C928B25B-D628-9C01-B0B5-60F7EBD276BB}"/>
              </a:ext>
            </a:extLst>
          </p:cNvPr>
          <p:cNvSpPr>
            <a:spLocks noGrp="1"/>
          </p:cNvSpPr>
          <p:nvPr>
            <p:ph type="sldNum" sz="quarter" idx="11"/>
          </p:nvPr>
        </p:nvSpPr>
        <p:spPr/>
        <p:txBody>
          <a:bodyPr/>
          <a:lstStyle>
            <a:lvl1pPr>
              <a:defRPr/>
            </a:lvl1pPr>
          </a:lstStyle>
          <a:p>
            <a:fld id="{ABD7EDEA-1A81-487B-973F-F2B49A0252A1}" type="slidenum">
              <a:rPr lang="en-US" altLang="en-US"/>
              <a:pPr/>
              <a:t>‹#›</a:t>
            </a:fld>
            <a:endParaRPr lang="en-US" altLang="en-US"/>
          </a:p>
        </p:txBody>
      </p:sp>
    </p:spTree>
    <p:extLst>
      <p:ext uri="{BB962C8B-B14F-4D97-AF65-F5344CB8AC3E}">
        <p14:creationId xmlns:p14="http://schemas.microsoft.com/office/powerpoint/2010/main" val="66565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B3C9-C1F0-B6A2-159C-04929D0B812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E3A4DE-C3E0-9845-F17E-422B2C374EC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F31CE-A61C-C0E4-E814-7BD900FE526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C627A4-B7C4-3F1B-1BC3-76E8CB43BBA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0BFD00-2B67-D28E-91B4-FBEBAE51EDC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38D66EA2-BEB0-488C-F117-69AA6D6D6D31}"/>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8" name="Slide Number Placeholder 7">
            <a:extLst>
              <a:ext uri="{FF2B5EF4-FFF2-40B4-BE49-F238E27FC236}">
                <a16:creationId xmlns:a16="http://schemas.microsoft.com/office/drawing/2014/main" id="{E37EFCC5-4DAB-39C4-9F06-47EA76F5ED5A}"/>
              </a:ext>
            </a:extLst>
          </p:cNvPr>
          <p:cNvSpPr>
            <a:spLocks noGrp="1"/>
          </p:cNvSpPr>
          <p:nvPr>
            <p:ph type="sldNum" sz="quarter" idx="11"/>
          </p:nvPr>
        </p:nvSpPr>
        <p:spPr/>
        <p:txBody>
          <a:bodyPr/>
          <a:lstStyle>
            <a:lvl1pPr>
              <a:defRPr/>
            </a:lvl1pPr>
          </a:lstStyle>
          <a:p>
            <a:fld id="{4EDEA4C6-444E-4F8D-9C96-594488BCACA2}" type="slidenum">
              <a:rPr lang="en-US" altLang="en-US"/>
              <a:pPr/>
              <a:t>‹#›</a:t>
            </a:fld>
            <a:endParaRPr lang="en-US" altLang="en-US"/>
          </a:p>
        </p:txBody>
      </p:sp>
    </p:spTree>
    <p:extLst>
      <p:ext uri="{BB962C8B-B14F-4D97-AF65-F5344CB8AC3E}">
        <p14:creationId xmlns:p14="http://schemas.microsoft.com/office/powerpoint/2010/main" val="317567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C546-2E8B-A7F0-2C9A-34A4FECAA9C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85A199F-1097-81AF-229F-F933F18A0BA7}"/>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4" name="Slide Number Placeholder 3">
            <a:extLst>
              <a:ext uri="{FF2B5EF4-FFF2-40B4-BE49-F238E27FC236}">
                <a16:creationId xmlns:a16="http://schemas.microsoft.com/office/drawing/2014/main" id="{DB1840D9-C13A-5AE0-1366-F6C6CD028B1A}"/>
              </a:ext>
            </a:extLst>
          </p:cNvPr>
          <p:cNvSpPr>
            <a:spLocks noGrp="1"/>
          </p:cNvSpPr>
          <p:nvPr>
            <p:ph type="sldNum" sz="quarter" idx="11"/>
          </p:nvPr>
        </p:nvSpPr>
        <p:spPr/>
        <p:txBody>
          <a:bodyPr/>
          <a:lstStyle>
            <a:lvl1pPr>
              <a:defRPr/>
            </a:lvl1pPr>
          </a:lstStyle>
          <a:p>
            <a:fld id="{7ECB028C-36C9-4445-9358-E8231B4EFFE7}" type="slidenum">
              <a:rPr lang="en-US" altLang="en-US"/>
              <a:pPr/>
              <a:t>‹#›</a:t>
            </a:fld>
            <a:endParaRPr lang="en-US" altLang="en-US"/>
          </a:p>
        </p:txBody>
      </p:sp>
    </p:spTree>
    <p:extLst>
      <p:ext uri="{BB962C8B-B14F-4D97-AF65-F5344CB8AC3E}">
        <p14:creationId xmlns:p14="http://schemas.microsoft.com/office/powerpoint/2010/main" val="2853276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8DDF69-64DD-46C2-4A58-3CC78EF990D1}"/>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3" name="Slide Number Placeholder 2">
            <a:extLst>
              <a:ext uri="{FF2B5EF4-FFF2-40B4-BE49-F238E27FC236}">
                <a16:creationId xmlns:a16="http://schemas.microsoft.com/office/drawing/2014/main" id="{39C750B2-B9E7-9F55-41F9-1C10C059BACE}"/>
              </a:ext>
            </a:extLst>
          </p:cNvPr>
          <p:cNvSpPr>
            <a:spLocks noGrp="1"/>
          </p:cNvSpPr>
          <p:nvPr>
            <p:ph type="sldNum" sz="quarter" idx="11"/>
          </p:nvPr>
        </p:nvSpPr>
        <p:spPr/>
        <p:txBody>
          <a:bodyPr/>
          <a:lstStyle>
            <a:lvl1pPr>
              <a:defRPr/>
            </a:lvl1pPr>
          </a:lstStyle>
          <a:p>
            <a:fld id="{B59C870A-447C-4002-8F0C-B7D2668C1839}" type="slidenum">
              <a:rPr lang="en-US" altLang="en-US"/>
              <a:pPr/>
              <a:t>‹#›</a:t>
            </a:fld>
            <a:endParaRPr lang="en-US" altLang="en-US"/>
          </a:p>
        </p:txBody>
      </p:sp>
    </p:spTree>
    <p:extLst>
      <p:ext uri="{BB962C8B-B14F-4D97-AF65-F5344CB8AC3E}">
        <p14:creationId xmlns:p14="http://schemas.microsoft.com/office/powerpoint/2010/main" val="84510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6D13-437C-AB37-76DC-50BE9441D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012162-24E8-EB59-2334-171C0B0311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E0F2D8-E1F0-1A78-5522-84B73DF0A5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58AE9BDD-A688-82ED-3073-FC414DB94339}"/>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6" name="Slide Number Placeholder 5">
            <a:extLst>
              <a:ext uri="{FF2B5EF4-FFF2-40B4-BE49-F238E27FC236}">
                <a16:creationId xmlns:a16="http://schemas.microsoft.com/office/drawing/2014/main" id="{FF2F86BF-D62C-1BD6-E8FF-A34686953738}"/>
              </a:ext>
            </a:extLst>
          </p:cNvPr>
          <p:cNvSpPr>
            <a:spLocks noGrp="1"/>
          </p:cNvSpPr>
          <p:nvPr>
            <p:ph type="sldNum" sz="quarter" idx="11"/>
          </p:nvPr>
        </p:nvSpPr>
        <p:spPr/>
        <p:txBody>
          <a:bodyPr/>
          <a:lstStyle>
            <a:lvl1pPr>
              <a:defRPr/>
            </a:lvl1pPr>
          </a:lstStyle>
          <a:p>
            <a:fld id="{2EA871F2-C4F5-441B-BCFD-5DEB3329AEA4}" type="slidenum">
              <a:rPr lang="en-US" altLang="en-US"/>
              <a:pPr/>
              <a:t>‹#›</a:t>
            </a:fld>
            <a:endParaRPr lang="en-US" altLang="en-US"/>
          </a:p>
        </p:txBody>
      </p:sp>
    </p:spTree>
    <p:extLst>
      <p:ext uri="{BB962C8B-B14F-4D97-AF65-F5344CB8AC3E}">
        <p14:creationId xmlns:p14="http://schemas.microsoft.com/office/powerpoint/2010/main" val="397604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E3E68-CA0E-913F-E4B6-E5A9DC055A1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2A0379-9840-0806-561E-466C3DA65E3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B1AC29-A9E3-86DA-28D2-AA87736C14D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23635746-FD2E-7B5C-A732-C46B961A61A7}"/>
              </a:ext>
            </a:extLst>
          </p:cNvPr>
          <p:cNvSpPr>
            <a:spLocks noGrp="1"/>
          </p:cNvSpPr>
          <p:nvPr>
            <p:ph type="ftr" sz="quarter" idx="10"/>
          </p:nvPr>
        </p:nvSpPr>
        <p:spPr/>
        <p:txBody>
          <a:bodyPr/>
          <a:lstStyle>
            <a:lvl1pPr>
              <a:defRPr/>
            </a:lvl1pPr>
          </a:lstStyle>
          <a:p>
            <a:r>
              <a:rPr lang="en-US" altLang="en-US"/>
              <a:t>Biochemistry 3070 – Lipids &amp; Biological Membranes</a:t>
            </a:r>
          </a:p>
        </p:txBody>
      </p:sp>
      <p:sp>
        <p:nvSpPr>
          <p:cNvPr id="6" name="Slide Number Placeholder 5">
            <a:extLst>
              <a:ext uri="{FF2B5EF4-FFF2-40B4-BE49-F238E27FC236}">
                <a16:creationId xmlns:a16="http://schemas.microsoft.com/office/drawing/2014/main" id="{0EA2FFF0-3D71-DF06-1D9C-8154C3DC87B4}"/>
              </a:ext>
            </a:extLst>
          </p:cNvPr>
          <p:cNvSpPr>
            <a:spLocks noGrp="1"/>
          </p:cNvSpPr>
          <p:nvPr>
            <p:ph type="sldNum" sz="quarter" idx="11"/>
          </p:nvPr>
        </p:nvSpPr>
        <p:spPr/>
        <p:txBody>
          <a:bodyPr/>
          <a:lstStyle>
            <a:lvl1pPr>
              <a:defRPr/>
            </a:lvl1pPr>
          </a:lstStyle>
          <a:p>
            <a:fld id="{0AA04C50-69E8-40DA-AB8B-359E658E012D}" type="slidenum">
              <a:rPr lang="en-US" altLang="en-US"/>
              <a:pPr/>
              <a:t>‹#›</a:t>
            </a:fld>
            <a:endParaRPr lang="en-US" altLang="en-US"/>
          </a:p>
        </p:txBody>
      </p:sp>
    </p:spTree>
    <p:extLst>
      <p:ext uri="{BB962C8B-B14F-4D97-AF65-F5344CB8AC3E}">
        <p14:creationId xmlns:p14="http://schemas.microsoft.com/office/powerpoint/2010/main" val="365022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FF"/>
            </a:gs>
            <a:gs pos="100000">
              <a:srgbClr val="CCFFCC"/>
            </a:gs>
          </a:gsLst>
          <a:lin ang="2700000" scaled="1"/>
        </a:gra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C1CBC535-449C-4CB7-B481-47935599BCF6}"/>
              </a:ext>
            </a:extLst>
          </p:cNvPr>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0707" name="Rectangle 3">
            <a:extLst>
              <a:ext uri="{FF2B5EF4-FFF2-40B4-BE49-F238E27FC236}">
                <a16:creationId xmlns:a16="http://schemas.microsoft.com/office/drawing/2014/main" id="{5FE05E41-BBB2-597B-ADE1-C592739F5C13}"/>
              </a:ext>
            </a:extLst>
          </p:cNvPr>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a:extLst>
              <a:ext uri="{FF2B5EF4-FFF2-40B4-BE49-F238E27FC236}">
                <a16:creationId xmlns:a16="http://schemas.microsoft.com/office/drawing/2014/main" id="{E32B3B54-3349-52C5-FE1F-E9942E05E5E1}"/>
              </a:ext>
            </a:extLst>
          </p:cNvPr>
          <p:cNvSpPr>
            <a:spLocks noGrp="1" noChangeArrowheads="1"/>
          </p:cNvSpPr>
          <p:nvPr>
            <p:ph type="ftr" sz="quarter" idx="3"/>
          </p:nvPr>
        </p:nvSpPr>
        <p:spPr bwMode="auto">
          <a:xfrm>
            <a:off x="0" y="6629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r>
              <a:rPr lang="en-US" altLang="en-US"/>
              <a:t>Biochemistry 3070 – Lipids &amp; Biological Membranes</a:t>
            </a:r>
          </a:p>
        </p:txBody>
      </p:sp>
      <p:sp>
        <p:nvSpPr>
          <p:cNvPr id="200710" name="Rectangle 6">
            <a:extLst>
              <a:ext uri="{FF2B5EF4-FFF2-40B4-BE49-F238E27FC236}">
                <a16:creationId xmlns:a16="http://schemas.microsoft.com/office/drawing/2014/main" id="{3CDD1FC8-5C4A-9630-1D6D-1294351463E9}"/>
              </a:ext>
            </a:extLst>
          </p:cNvPr>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72A123C8-37B9-4BE2-A293-945B1929B8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hdr="0" ftr="0" dt="0"/>
  <p:txStyles>
    <p:titleStyle>
      <a:lvl1pPr algn="l" rtl="0" fontAlgn="base">
        <a:spcBef>
          <a:spcPct val="0"/>
        </a:spcBef>
        <a:spcAft>
          <a:spcPct val="0"/>
        </a:spcAft>
        <a:defRPr i="1" kern="1200">
          <a:solidFill>
            <a:schemeClr val="tx2"/>
          </a:solidFill>
          <a:latin typeface="+mj-lt"/>
          <a:ea typeface="+mj-ea"/>
          <a:cs typeface="+mj-cs"/>
        </a:defRPr>
      </a:lvl1pPr>
      <a:lvl2pPr algn="l" rtl="0" fontAlgn="base">
        <a:spcBef>
          <a:spcPct val="0"/>
        </a:spcBef>
        <a:spcAft>
          <a:spcPct val="0"/>
        </a:spcAft>
        <a:defRPr i="1">
          <a:solidFill>
            <a:schemeClr val="tx2"/>
          </a:solidFill>
          <a:latin typeface="Arial" panose="020B0604020202020204" pitchFamily="34" charset="0"/>
        </a:defRPr>
      </a:lvl2pPr>
      <a:lvl3pPr algn="l" rtl="0" fontAlgn="base">
        <a:spcBef>
          <a:spcPct val="0"/>
        </a:spcBef>
        <a:spcAft>
          <a:spcPct val="0"/>
        </a:spcAft>
        <a:defRPr i="1">
          <a:solidFill>
            <a:schemeClr val="tx2"/>
          </a:solidFill>
          <a:latin typeface="Arial" panose="020B0604020202020204" pitchFamily="34" charset="0"/>
        </a:defRPr>
      </a:lvl3pPr>
      <a:lvl4pPr algn="l" rtl="0" fontAlgn="base">
        <a:spcBef>
          <a:spcPct val="0"/>
        </a:spcBef>
        <a:spcAft>
          <a:spcPct val="0"/>
        </a:spcAft>
        <a:defRPr i="1">
          <a:solidFill>
            <a:schemeClr val="tx2"/>
          </a:solidFill>
          <a:latin typeface="Arial" panose="020B0604020202020204" pitchFamily="34" charset="0"/>
        </a:defRPr>
      </a:lvl4pPr>
      <a:lvl5pPr algn="l" rtl="0" fontAlgn="base">
        <a:spcBef>
          <a:spcPct val="0"/>
        </a:spcBef>
        <a:spcAft>
          <a:spcPct val="0"/>
        </a:spcAft>
        <a:defRPr i="1">
          <a:solidFill>
            <a:schemeClr val="tx2"/>
          </a:solidFill>
          <a:latin typeface="Arial" panose="020B0604020202020204" pitchFamily="34" charset="0"/>
        </a:defRPr>
      </a:lvl5pPr>
      <a:lvl6pPr marL="457200" algn="l" rtl="0" fontAlgn="base">
        <a:spcBef>
          <a:spcPct val="0"/>
        </a:spcBef>
        <a:spcAft>
          <a:spcPct val="0"/>
        </a:spcAft>
        <a:defRPr i="1">
          <a:solidFill>
            <a:schemeClr val="tx2"/>
          </a:solidFill>
          <a:latin typeface="Arial" panose="020B0604020202020204" pitchFamily="34" charset="0"/>
        </a:defRPr>
      </a:lvl6pPr>
      <a:lvl7pPr marL="914400" algn="l" rtl="0" fontAlgn="base">
        <a:spcBef>
          <a:spcPct val="0"/>
        </a:spcBef>
        <a:spcAft>
          <a:spcPct val="0"/>
        </a:spcAft>
        <a:defRPr i="1">
          <a:solidFill>
            <a:schemeClr val="tx2"/>
          </a:solidFill>
          <a:latin typeface="Arial" panose="020B0604020202020204" pitchFamily="34" charset="0"/>
        </a:defRPr>
      </a:lvl7pPr>
      <a:lvl8pPr marL="1371600" algn="l" rtl="0" fontAlgn="base">
        <a:spcBef>
          <a:spcPct val="0"/>
        </a:spcBef>
        <a:spcAft>
          <a:spcPct val="0"/>
        </a:spcAft>
        <a:defRPr i="1">
          <a:solidFill>
            <a:schemeClr val="tx2"/>
          </a:solidFill>
          <a:latin typeface="Arial" panose="020B0604020202020204" pitchFamily="34" charset="0"/>
        </a:defRPr>
      </a:lvl8pPr>
      <a:lvl9pPr marL="1828800" algn="l" rtl="0" fontAlgn="base">
        <a:spcBef>
          <a:spcPct val="0"/>
        </a:spcBef>
        <a:spcAft>
          <a:spcPct val="0"/>
        </a:spcAft>
        <a:defRPr i="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2.bin"/><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6.bin"/><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8.bin"/><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11.bin"/><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6C2BC91F-CA5B-3682-3BA0-670226F9B4F5}"/>
              </a:ext>
            </a:extLst>
          </p:cNvPr>
          <p:cNvSpPr>
            <a:spLocks noGrp="1"/>
          </p:cNvSpPr>
          <p:nvPr>
            <p:ph type="sldNum" sz="quarter" idx="11"/>
          </p:nvPr>
        </p:nvSpPr>
        <p:spPr/>
        <p:txBody>
          <a:bodyPr/>
          <a:lstStyle/>
          <a:p>
            <a:fld id="{C64CEE8E-EFE3-4C08-B647-EB474C55B695}" type="slidenum">
              <a:rPr lang="en-US" altLang="en-US"/>
              <a:pPr/>
              <a:t>1</a:t>
            </a:fld>
            <a:endParaRPr lang="en-US" altLang="en-US"/>
          </a:p>
        </p:txBody>
      </p:sp>
      <p:sp>
        <p:nvSpPr>
          <p:cNvPr id="209922" name="Rectangle 2">
            <a:extLst>
              <a:ext uri="{FF2B5EF4-FFF2-40B4-BE49-F238E27FC236}">
                <a16:creationId xmlns:a16="http://schemas.microsoft.com/office/drawing/2014/main" id="{C3444980-85FF-6937-1007-62A80EAACBEF}"/>
              </a:ext>
            </a:extLst>
          </p:cNvPr>
          <p:cNvSpPr>
            <a:spLocks noGrp="1" noChangeArrowheads="1"/>
          </p:cNvSpPr>
          <p:nvPr>
            <p:ph type="title"/>
          </p:nvPr>
        </p:nvSpPr>
        <p:spPr/>
        <p:txBody>
          <a:bodyPr/>
          <a:lstStyle/>
          <a:p>
            <a:pPr algn="ctr"/>
            <a:endParaRPr lang="en-US" altLang="en-US" sz="4800"/>
          </a:p>
        </p:txBody>
      </p:sp>
      <p:sp>
        <p:nvSpPr>
          <p:cNvPr id="209924" name="Text Box 4">
            <a:extLst>
              <a:ext uri="{FF2B5EF4-FFF2-40B4-BE49-F238E27FC236}">
                <a16:creationId xmlns:a16="http://schemas.microsoft.com/office/drawing/2014/main" id="{4DC73551-63DD-1FEE-B9F4-5B71FD6626A9}"/>
              </a:ext>
            </a:extLst>
          </p:cNvPr>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i="1"/>
              <a:t>Biochemistry 3070</a:t>
            </a:r>
          </a:p>
        </p:txBody>
      </p:sp>
      <p:pic>
        <p:nvPicPr>
          <p:cNvPr id="209928" name="Picture 8">
            <a:extLst>
              <a:ext uri="{FF2B5EF4-FFF2-40B4-BE49-F238E27FC236}">
                <a16:creationId xmlns:a16="http://schemas.microsoft.com/office/drawing/2014/main" id="{95E8A473-20AB-6DEB-F020-C213E8E1C5C1}"/>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685800"/>
            <a:ext cx="7467600" cy="594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30" name="Text Box 10">
            <a:extLst>
              <a:ext uri="{FF2B5EF4-FFF2-40B4-BE49-F238E27FC236}">
                <a16:creationId xmlns:a16="http://schemas.microsoft.com/office/drawing/2014/main" id="{AA09CFE6-839B-DFC5-AF24-84F05FB745C9}"/>
              </a:ext>
            </a:extLst>
          </p:cNvPr>
          <p:cNvSpPr txBox="1">
            <a:spLocks noChangeArrowheads="1"/>
          </p:cNvSpPr>
          <p:nvPr/>
        </p:nvSpPr>
        <p:spPr bwMode="auto">
          <a:xfrm>
            <a:off x="2133600" y="2057400"/>
            <a:ext cx="4648200" cy="3019425"/>
          </a:xfrm>
          <a:prstGeom prst="rect">
            <a:avLst/>
          </a:prstGeom>
          <a:solidFill>
            <a:schemeClr val="bg1">
              <a:alpha val="6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800" b="0" i="1">
                <a:solidFill>
                  <a:srgbClr val="CC0066"/>
                </a:solidFill>
              </a:rPr>
              <a:t>Lipids </a:t>
            </a:r>
            <a:br>
              <a:rPr lang="en-US" altLang="en-US" sz="4800" b="0" i="1">
                <a:solidFill>
                  <a:srgbClr val="CC0066"/>
                </a:solidFill>
              </a:rPr>
            </a:br>
            <a:r>
              <a:rPr lang="en-US" altLang="en-US" sz="4800" b="0" i="1">
                <a:solidFill>
                  <a:srgbClr val="CC0066"/>
                </a:solidFill>
              </a:rPr>
              <a:t>&amp; </a:t>
            </a:r>
            <a:br>
              <a:rPr lang="en-US" altLang="en-US" sz="4800" b="0" i="1">
                <a:solidFill>
                  <a:srgbClr val="CC0066"/>
                </a:solidFill>
              </a:rPr>
            </a:br>
            <a:r>
              <a:rPr lang="en-US" altLang="en-US" sz="4800" b="0" i="1">
                <a:solidFill>
                  <a:srgbClr val="CC0066"/>
                </a:solidFill>
              </a:rPr>
              <a:t>Biological </a:t>
            </a:r>
            <a:br>
              <a:rPr lang="en-US" altLang="en-US" sz="4800" b="0" i="1">
                <a:solidFill>
                  <a:srgbClr val="CC0066"/>
                </a:solidFill>
              </a:rPr>
            </a:br>
            <a:r>
              <a:rPr lang="en-US" altLang="en-US" sz="4800" b="0" i="1">
                <a:solidFill>
                  <a:srgbClr val="CC0066"/>
                </a:solidFill>
              </a:rPr>
              <a:t>Membranes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7AF9E88-C4A0-E67A-0757-2E397CF7C437}"/>
              </a:ext>
            </a:extLst>
          </p:cNvPr>
          <p:cNvSpPr>
            <a:spLocks noGrp="1"/>
          </p:cNvSpPr>
          <p:nvPr>
            <p:ph type="sldNum" sz="quarter" idx="11"/>
          </p:nvPr>
        </p:nvSpPr>
        <p:spPr/>
        <p:txBody>
          <a:bodyPr/>
          <a:lstStyle/>
          <a:p>
            <a:fld id="{CBD2414C-E56C-48C4-B1C7-C12D2CC790C5}" type="slidenum">
              <a:rPr lang="en-US" altLang="en-US"/>
              <a:pPr/>
              <a:t>10</a:t>
            </a:fld>
            <a:endParaRPr lang="en-US" altLang="en-US"/>
          </a:p>
        </p:txBody>
      </p:sp>
      <p:sp>
        <p:nvSpPr>
          <p:cNvPr id="966658" name="Rectangle 2">
            <a:extLst>
              <a:ext uri="{FF2B5EF4-FFF2-40B4-BE49-F238E27FC236}">
                <a16:creationId xmlns:a16="http://schemas.microsoft.com/office/drawing/2014/main" id="{10BEAA71-2DB1-239A-3016-42185E88BBF8}"/>
              </a:ext>
            </a:extLst>
          </p:cNvPr>
          <p:cNvSpPr>
            <a:spLocks noGrp="1" noChangeArrowheads="1"/>
          </p:cNvSpPr>
          <p:nvPr>
            <p:ph type="title"/>
          </p:nvPr>
        </p:nvSpPr>
        <p:spPr/>
        <p:txBody>
          <a:bodyPr/>
          <a:lstStyle/>
          <a:p>
            <a:r>
              <a:rPr lang="en-US" altLang="en-US" sz="1600"/>
              <a:t>Lipids – Synthesis of Prostoglandin H</a:t>
            </a:r>
            <a:r>
              <a:rPr lang="en-US" altLang="en-US" sz="1600" baseline="-25000"/>
              <a:t>2</a:t>
            </a:r>
            <a:r>
              <a:rPr lang="en-US" altLang="en-US" sz="1600"/>
              <a:t> from Arachidonic acid</a:t>
            </a:r>
            <a:endParaRPr lang="en-US" altLang="en-US" sz="1600" baseline="-25000"/>
          </a:p>
        </p:txBody>
      </p:sp>
      <p:sp>
        <p:nvSpPr>
          <p:cNvPr id="966659" name="Rectangle 3">
            <a:extLst>
              <a:ext uri="{FF2B5EF4-FFF2-40B4-BE49-F238E27FC236}">
                <a16:creationId xmlns:a16="http://schemas.microsoft.com/office/drawing/2014/main" id="{E2ACCBE8-B714-8DAF-7D12-595DAC91C9C5}"/>
              </a:ext>
            </a:extLst>
          </p:cNvPr>
          <p:cNvSpPr>
            <a:spLocks noGrp="1" noChangeArrowheads="1"/>
          </p:cNvSpPr>
          <p:nvPr>
            <p:ph type="body" sz="half" idx="1"/>
          </p:nvPr>
        </p:nvSpPr>
        <p:spPr>
          <a:xfrm>
            <a:off x="304800" y="838200"/>
            <a:ext cx="4114800" cy="5592763"/>
          </a:xfrm>
        </p:spPr>
        <p:txBody>
          <a:bodyPr/>
          <a:lstStyle/>
          <a:p>
            <a:pPr>
              <a:lnSpc>
                <a:spcPct val="90000"/>
              </a:lnSpc>
            </a:pPr>
            <a:r>
              <a:rPr lang="en-US" altLang="en-US" sz="2800" dirty="0"/>
              <a:t>The unsaturated C</a:t>
            </a:r>
            <a:r>
              <a:rPr lang="en-US" altLang="en-US" sz="2800" baseline="-25000" dirty="0"/>
              <a:t>20</a:t>
            </a:r>
            <a:r>
              <a:rPr lang="en-US" altLang="en-US" sz="2800" dirty="0"/>
              <a:t> arachidonic acid is the precursor for Prostaglandin H</a:t>
            </a:r>
            <a:r>
              <a:rPr lang="en-US" altLang="en-US" sz="2800" baseline="-25000" dirty="0"/>
              <a:t>2</a:t>
            </a:r>
            <a:r>
              <a:rPr lang="en-US" altLang="en-US" sz="2800" dirty="0"/>
              <a:t>, which promotes inflammation and modulates gastric acid secretion.</a:t>
            </a:r>
          </a:p>
          <a:p>
            <a:pPr>
              <a:lnSpc>
                <a:spcPct val="90000"/>
              </a:lnSpc>
            </a:pPr>
            <a:r>
              <a:rPr lang="en-US" altLang="en-US" sz="2800" dirty="0"/>
              <a:t>Aspirin and ibuprofen inhibit the first enzyme is this pathway, </a:t>
            </a:r>
            <a:r>
              <a:rPr lang="en-US" altLang="en-US" sz="2800" i="1" dirty="0"/>
              <a:t>prostaglandin H2 synthetase.</a:t>
            </a:r>
            <a:r>
              <a:rPr lang="en-US" altLang="en-US" sz="2800" dirty="0"/>
              <a:t>  </a:t>
            </a:r>
          </a:p>
        </p:txBody>
      </p:sp>
      <p:pic>
        <p:nvPicPr>
          <p:cNvPr id="966660" name="Picture 4">
            <a:extLst>
              <a:ext uri="{FF2B5EF4-FFF2-40B4-BE49-F238E27FC236}">
                <a16:creationId xmlns:a16="http://schemas.microsoft.com/office/drawing/2014/main" id="{6134AE9C-B4BC-BC3D-9096-4F8390823B2A}"/>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52180" y="533400"/>
            <a:ext cx="4087019" cy="559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479A69E4-C39B-1729-F10D-46DFD6B23160}"/>
              </a:ext>
            </a:extLst>
          </p:cNvPr>
          <p:cNvSpPr txBox="1"/>
          <p:nvPr/>
        </p:nvSpPr>
        <p:spPr>
          <a:xfrm>
            <a:off x="609600" y="6202363"/>
            <a:ext cx="8686800" cy="307777"/>
          </a:xfrm>
          <a:prstGeom prst="rect">
            <a:avLst/>
          </a:prstGeom>
          <a:noFill/>
        </p:spPr>
        <p:txBody>
          <a:bodyPr wrap="square" rtlCol="0">
            <a:spAutoFit/>
          </a:bodyPr>
          <a:lstStyle/>
          <a:p>
            <a:r>
              <a:rPr lang="en-US" altLang="en-US" sz="1400" b="0" i="1" dirty="0"/>
              <a:t>“Arachidonic” is derived from the Latin name of arachis (peanut.)</a:t>
            </a:r>
            <a:endParaRPr lang="en-US" sz="1400" b="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7675C0E-DF0D-A8DF-9708-F89FF885B958}"/>
              </a:ext>
            </a:extLst>
          </p:cNvPr>
          <p:cNvSpPr>
            <a:spLocks noGrp="1"/>
          </p:cNvSpPr>
          <p:nvPr>
            <p:ph type="sldNum" sz="quarter" idx="11"/>
          </p:nvPr>
        </p:nvSpPr>
        <p:spPr/>
        <p:txBody>
          <a:bodyPr/>
          <a:lstStyle/>
          <a:p>
            <a:fld id="{9BB1DD52-E4F8-4B0E-9372-FC94FBCBE436}" type="slidenum">
              <a:rPr lang="en-US" altLang="en-US"/>
              <a:pPr/>
              <a:t>11</a:t>
            </a:fld>
            <a:endParaRPr lang="en-US" altLang="en-US"/>
          </a:p>
        </p:txBody>
      </p:sp>
      <p:sp>
        <p:nvSpPr>
          <p:cNvPr id="935938" name="Rectangle 2">
            <a:extLst>
              <a:ext uri="{FF2B5EF4-FFF2-40B4-BE49-F238E27FC236}">
                <a16:creationId xmlns:a16="http://schemas.microsoft.com/office/drawing/2014/main" id="{14988F5B-312A-8E26-379C-FF8F941ADDA1}"/>
              </a:ext>
            </a:extLst>
          </p:cNvPr>
          <p:cNvSpPr>
            <a:spLocks noGrp="1" noChangeArrowheads="1"/>
          </p:cNvSpPr>
          <p:nvPr>
            <p:ph type="title"/>
          </p:nvPr>
        </p:nvSpPr>
        <p:spPr/>
        <p:txBody>
          <a:bodyPr/>
          <a:lstStyle/>
          <a:p>
            <a:r>
              <a:rPr lang="en-US" altLang="en-US" sz="1600"/>
              <a:t>Lipids – Physical Characteristics</a:t>
            </a:r>
          </a:p>
        </p:txBody>
      </p:sp>
      <p:sp>
        <p:nvSpPr>
          <p:cNvPr id="935939" name="Rectangle 3">
            <a:extLst>
              <a:ext uri="{FF2B5EF4-FFF2-40B4-BE49-F238E27FC236}">
                <a16:creationId xmlns:a16="http://schemas.microsoft.com/office/drawing/2014/main" id="{DD4DCCA0-855F-D9C8-BC15-2AA1ABD8D8D4}"/>
              </a:ext>
            </a:extLst>
          </p:cNvPr>
          <p:cNvSpPr>
            <a:spLocks noGrp="1" noChangeArrowheads="1"/>
          </p:cNvSpPr>
          <p:nvPr>
            <p:ph type="body" idx="1"/>
          </p:nvPr>
        </p:nvSpPr>
        <p:spPr/>
        <p:txBody>
          <a:bodyPr/>
          <a:lstStyle/>
          <a:p>
            <a:r>
              <a:rPr lang="en-US" altLang="en-US"/>
              <a:t>The “fluidity” [melting points] of lipids depends upon their chain length and degree of unsaturation.</a:t>
            </a:r>
          </a:p>
          <a:p>
            <a:r>
              <a:rPr lang="en-US" altLang="en-US" sz="2800"/>
              <a:t>Consider the melting points of two C-18 fatty acids:</a:t>
            </a:r>
          </a:p>
          <a:p>
            <a:pPr lvl="1"/>
            <a:r>
              <a:rPr lang="en-US" altLang="en-US"/>
              <a:t>Stearic acid (saturated):      	69.6°C</a:t>
            </a:r>
          </a:p>
          <a:p>
            <a:pPr lvl="1"/>
            <a:r>
              <a:rPr lang="en-US" altLang="en-US"/>
              <a:t>Oleic acid (one double bond):	13.4°C</a:t>
            </a:r>
          </a:p>
          <a:p>
            <a:r>
              <a:rPr lang="en-US" altLang="en-US" sz="2800"/>
              <a:t>Shorter chains also decrease melting points:</a:t>
            </a:r>
          </a:p>
          <a:p>
            <a:pPr lvl="1"/>
            <a:r>
              <a:rPr lang="en-US" altLang="en-US"/>
              <a:t>Stearic acid (C-18): 		69.6°C</a:t>
            </a:r>
          </a:p>
          <a:p>
            <a:pPr lvl="1"/>
            <a:r>
              <a:rPr lang="en-US" altLang="en-US"/>
              <a:t>Palmitic acid (C-16):		63.1°C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BE699AE-4787-ED01-89FC-8CAC17450BFC}"/>
              </a:ext>
            </a:extLst>
          </p:cNvPr>
          <p:cNvSpPr>
            <a:spLocks noGrp="1"/>
          </p:cNvSpPr>
          <p:nvPr>
            <p:ph type="sldNum" sz="quarter" idx="11"/>
          </p:nvPr>
        </p:nvSpPr>
        <p:spPr/>
        <p:txBody>
          <a:bodyPr/>
          <a:lstStyle/>
          <a:p>
            <a:fld id="{085348BF-9ACC-4FCC-98D1-ADF8FF0C610F}" type="slidenum">
              <a:rPr lang="en-US" altLang="en-US"/>
              <a:pPr/>
              <a:t>12</a:t>
            </a:fld>
            <a:endParaRPr lang="en-US" altLang="en-US"/>
          </a:p>
        </p:txBody>
      </p:sp>
      <p:sp>
        <p:nvSpPr>
          <p:cNvPr id="936962" name="Rectangle 2">
            <a:extLst>
              <a:ext uri="{FF2B5EF4-FFF2-40B4-BE49-F238E27FC236}">
                <a16:creationId xmlns:a16="http://schemas.microsoft.com/office/drawing/2014/main" id="{DD78167B-9E12-7B9C-1505-AFA8A0CD89B7}"/>
              </a:ext>
            </a:extLst>
          </p:cNvPr>
          <p:cNvSpPr>
            <a:spLocks noGrp="1" noChangeArrowheads="1"/>
          </p:cNvSpPr>
          <p:nvPr>
            <p:ph type="title"/>
          </p:nvPr>
        </p:nvSpPr>
        <p:spPr/>
        <p:txBody>
          <a:bodyPr/>
          <a:lstStyle/>
          <a:p>
            <a:r>
              <a:rPr lang="en-US" altLang="en-US" sz="1600"/>
              <a:t>Lipids – Processing of Oils</a:t>
            </a:r>
          </a:p>
        </p:txBody>
      </p:sp>
      <p:sp>
        <p:nvSpPr>
          <p:cNvPr id="936963" name="Rectangle 3">
            <a:extLst>
              <a:ext uri="{FF2B5EF4-FFF2-40B4-BE49-F238E27FC236}">
                <a16:creationId xmlns:a16="http://schemas.microsoft.com/office/drawing/2014/main" id="{4DF5A8B0-E5B1-F127-84CD-13B8E3F9F09B}"/>
              </a:ext>
            </a:extLst>
          </p:cNvPr>
          <p:cNvSpPr>
            <a:spLocks noGrp="1" noChangeArrowheads="1"/>
          </p:cNvSpPr>
          <p:nvPr>
            <p:ph type="body" idx="1"/>
          </p:nvPr>
        </p:nvSpPr>
        <p:spPr>
          <a:xfrm>
            <a:off x="457200" y="457200"/>
            <a:ext cx="8229600" cy="5592763"/>
          </a:xfrm>
        </p:spPr>
        <p:txBody>
          <a:bodyPr/>
          <a:lstStyle/>
          <a:p>
            <a:pPr>
              <a:lnSpc>
                <a:spcPct val="80000"/>
              </a:lnSpc>
            </a:pPr>
            <a:r>
              <a:rPr lang="en-US" altLang="en-US" sz="2400" dirty="0"/>
              <a:t>Margarine is an emulsion of oil and water.</a:t>
            </a:r>
          </a:p>
          <a:p>
            <a:pPr>
              <a:lnSpc>
                <a:spcPct val="80000"/>
              </a:lnSpc>
            </a:pPr>
            <a:r>
              <a:rPr lang="en-US" altLang="en-US" sz="2400" dirty="0"/>
              <a:t>Water content of margarine also affects its texture and “melting” point.  A wide variety of margarine products with different water contents are available in today’s market place.</a:t>
            </a:r>
          </a:p>
          <a:p>
            <a:pPr>
              <a:lnSpc>
                <a:spcPct val="80000"/>
              </a:lnSpc>
            </a:pPr>
            <a:r>
              <a:rPr lang="en-US" altLang="en-US" sz="2400" dirty="0"/>
              <a:t>Corn oil is a highly unsaturated liquid at room temperature and is the main source of oil for margarine. </a:t>
            </a:r>
          </a:p>
          <a:p>
            <a:pPr>
              <a:lnSpc>
                <a:spcPct val="80000"/>
              </a:lnSpc>
            </a:pPr>
            <a:r>
              <a:rPr lang="en-US" altLang="en-US" sz="2400" dirty="0"/>
              <a:t>In order to give margarine </a:t>
            </a:r>
          </a:p>
          <a:p>
            <a:pPr marL="0" indent="0">
              <a:lnSpc>
                <a:spcPct val="80000"/>
              </a:lnSpc>
              <a:buNone/>
            </a:pPr>
            <a:r>
              <a:rPr lang="en-US" altLang="en-US" sz="2400" dirty="0"/>
              <a:t>    a more palatable texture, </a:t>
            </a:r>
          </a:p>
          <a:p>
            <a:pPr marL="0" indent="0">
              <a:lnSpc>
                <a:spcPct val="80000"/>
              </a:lnSpc>
              <a:buNone/>
            </a:pPr>
            <a:r>
              <a:rPr lang="en-US" altLang="en-US" sz="2400" dirty="0"/>
              <a:t>    the oil is hydrogenated to</a:t>
            </a:r>
          </a:p>
          <a:p>
            <a:pPr marL="0" indent="0">
              <a:lnSpc>
                <a:spcPct val="80000"/>
              </a:lnSpc>
              <a:buNone/>
            </a:pPr>
            <a:r>
              <a:rPr lang="en-US" altLang="en-US" sz="2400" dirty="0"/>
              <a:t>    “reduce” the number of</a:t>
            </a:r>
          </a:p>
          <a:p>
            <a:pPr marL="0" indent="0">
              <a:lnSpc>
                <a:spcPct val="80000"/>
              </a:lnSpc>
              <a:buNone/>
            </a:pPr>
            <a:r>
              <a:rPr lang="en-US" altLang="en-US" sz="2400" dirty="0"/>
              <a:t>    double bonds.  </a:t>
            </a:r>
          </a:p>
          <a:p>
            <a:pPr>
              <a:lnSpc>
                <a:spcPct val="80000"/>
              </a:lnSpc>
            </a:pPr>
            <a:r>
              <a:rPr lang="en-US" altLang="en-US" sz="2400" dirty="0"/>
              <a:t>Fewer double bonds </a:t>
            </a:r>
          </a:p>
          <a:p>
            <a:pPr marL="0" indent="0">
              <a:lnSpc>
                <a:spcPct val="80000"/>
              </a:lnSpc>
              <a:buNone/>
            </a:pPr>
            <a:r>
              <a:rPr lang="en-US" altLang="en-US" sz="2400" dirty="0"/>
              <a:t>    increase the “stiffness” </a:t>
            </a:r>
          </a:p>
          <a:p>
            <a:pPr marL="0" indent="0">
              <a:lnSpc>
                <a:spcPct val="80000"/>
              </a:lnSpc>
              <a:buNone/>
            </a:pPr>
            <a:r>
              <a:rPr lang="en-US" altLang="en-US" sz="2400" dirty="0"/>
              <a:t>    of the margarine. </a:t>
            </a:r>
          </a:p>
          <a:p>
            <a:pPr>
              <a:lnSpc>
                <a:spcPct val="80000"/>
              </a:lnSpc>
            </a:pPr>
            <a:r>
              <a:rPr lang="en-US" altLang="en-US" sz="2400" dirty="0"/>
              <a:t>“</a:t>
            </a:r>
            <a:r>
              <a:rPr lang="en-US" altLang="en-US" sz="2400" i="1" dirty="0"/>
              <a:t>Soft spreads</a:t>
            </a:r>
            <a:r>
              <a:rPr lang="en-US" altLang="en-US" sz="2400" dirty="0"/>
              <a:t>” have more</a:t>
            </a:r>
          </a:p>
          <a:p>
            <a:pPr marL="0" indent="0">
              <a:lnSpc>
                <a:spcPct val="80000"/>
              </a:lnSpc>
              <a:buNone/>
            </a:pPr>
            <a:r>
              <a:rPr lang="en-US" altLang="en-US" sz="2400" dirty="0"/>
              <a:t>    double bonds than </a:t>
            </a:r>
          </a:p>
          <a:p>
            <a:pPr marL="0" indent="0">
              <a:lnSpc>
                <a:spcPct val="80000"/>
              </a:lnSpc>
              <a:buNone/>
            </a:pPr>
            <a:r>
              <a:rPr lang="en-US" altLang="en-US" sz="2400" dirty="0"/>
              <a:t>    margarine “</a:t>
            </a:r>
            <a:r>
              <a:rPr lang="en-US" altLang="en-US" sz="2400" i="1" dirty="0"/>
              <a:t>sticks</a:t>
            </a:r>
            <a:r>
              <a:rPr lang="en-US" altLang="en-US" sz="2400" dirty="0"/>
              <a:t>.”</a:t>
            </a:r>
          </a:p>
          <a:p>
            <a:pPr>
              <a:lnSpc>
                <a:spcPct val="80000"/>
              </a:lnSpc>
              <a:buFontTx/>
              <a:buNone/>
            </a:pPr>
            <a:endParaRPr lang="en-US" altLang="en-US" sz="2400" dirty="0"/>
          </a:p>
        </p:txBody>
      </p:sp>
      <p:pic>
        <p:nvPicPr>
          <p:cNvPr id="6" name="Picture 5">
            <a:extLst>
              <a:ext uri="{FF2B5EF4-FFF2-40B4-BE49-F238E27FC236}">
                <a16:creationId xmlns:a16="http://schemas.microsoft.com/office/drawing/2014/main" id="{532F4C3C-28B5-5DFF-1A08-276EE77E95D9}"/>
              </a:ext>
            </a:extLst>
          </p:cNvPr>
          <p:cNvPicPr>
            <a:picLocks noChangeAspect="1"/>
          </p:cNvPicPr>
          <p:nvPr/>
        </p:nvPicPr>
        <p:blipFill>
          <a:blip r:embed="rId2"/>
          <a:srcRect r="9587"/>
          <a:stretch/>
        </p:blipFill>
        <p:spPr>
          <a:xfrm>
            <a:off x="4651427" y="2819400"/>
            <a:ext cx="4263973" cy="3733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BE699AE-4787-ED01-89FC-8CAC17450BFC}"/>
              </a:ext>
            </a:extLst>
          </p:cNvPr>
          <p:cNvSpPr>
            <a:spLocks noGrp="1"/>
          </p:cNvSpPr>
          <p:nvPr>
            <p:ph type="sldNum" sz="quarter" idx="11"/>
          </p:nvPr>
        </p:nvSpPr>
        <p:spPr/>
        <p:txBody>
          <a:bodyPr/>
          <a:lstStyle/>
          <a:p>
            <a:fld id="{085348BF-9ACC-4FCC-98D1-ADF8FF0C610F}" type="slidenum">
              <a:rPr lang="en-US" altLang="en-US"/>
              <a:pPr/>
              <a:t>13</a:t>
            </a:fld>
            <a:endParaRPr lang="en-US" altLang="en-US"/>
          </a:p>
        </p:txBody>
      </p:sp>
      <p:sp>
        <p:nvSpPr>
          <p:cNvPr id="936962" name="Rectangle 2">
            <a:extLst>
              <a:ext uri="{FF2B5EF4-FFF2-40B4-BE49-F238E27FC236}">
                <a16:creationId xmlns:a16="http://schemas.microsoft.com/office/drawing/2014/main" id="{DD78167B-9E12-7B9C-1505-AFA8A0CD89B7}"/>
              </a:ext>
            </a:extLst>
          </p:cNvPr>
          <p:cNvSpPr>
            <a:spLocks noGrp="1" noChangeArrowheads="1"/>
          </p:cNvSpPr>
          <p:nvPr>
            <p:ph type="title"/>
          </p:nvPr>
        </p:nvSpPr>
        <p:spPr/>
        <p:txBody>
          <a:bodyPr/>
          <a:lstStyle/>
          <a:p>
            <a:r>
              <a:rPr lang="en-US" altLang="en-US" sz="1600" dirty="0"/>
              <a:t>Lipids – Hydrogenation of Corn Oil to Make Margarine Soft Spread and Sticks</a:t>
            </a:r>
          </a:p>
        </p:txBody>
      </p:sp>
      <p:sp>
        <p:nvSpPr>
          <p:cNvPr id="936963" name="Rectangle 3">
            <a:extLst>
              <a:ext uri="{FF2B5EF4-FFF2-40B4-BE49-F238E27FC236}">
                <a16:creationId xmlns:a16="http://schemas.microsoft.com/office/drawing/2014/main" id="{4DF5A8B0-E5B1-F127-84CD-13B8E3F9F09B}"/>
              </a:ext>
            </a:extLst>
          </p:cNvPr>
          <p:cNvSpPr>
            <a:spLocks noGrp="1" noChangeArrowheads="1"/>
          </p:cNvSpPr>
          <p:nvPr>
            <p:ph type="body" idx="1"/>
          </p:nvPr>
        </p:nvSpPr>
        <p:spPr>
          <a:xfrm>
            <a:off x="152400" y="5212080"/>
            <a:ext cx="8763000" cy="2362200"/>
          </a:xfrm>
        </p:spPr>
        <p:txBody>
          <a:bodyPr/>
          <a:lstStyle/>
          <a:p>
            <a:pPr>
              <a:lnSpc>
                <a:spcPct val="80000"/>
              </a:lnSpc>
            </a:pPr>
            <a:r>
              <a:rPr lang="en-US" altLang="en-US" sz="2200" dirty="0"/>
              <a:t>Fewer double bonds increase the “stiffness” of the margarine.</a:t>
            </a:r>
          </a:p>
          <a:p>
            <a:pPr marL="0" indent="0">
              <a:lnSpc>
                <a:spcPct val="80000"/>
              </a:lnSpc>
              <a:buNone/>
            </a:pPr>
            <a:endParaRPr lang="en-US" altLang="en-US" sz="1200" dirty="0"/>
          </a:p>
          <a:p>
            <a:pPr>
              <a:lnSpc>
                <a:spcPct val="80000"/>
              </a:lnSpc>
            </a:pPr>
            <a:r>
              <a:rPr lang="en-US" altLang="en-US" sz="2200" dirty="0"/>
              <a:t>“</a:t>
            </a:r>
            <a:r>
              <a:rPr lang="en-US" altLang="en-US" sz="2200" i="1" dirty="0"/>
              <a:t>Soft spreads</a:t>
            </a:r>
            <a:r>
              <a:rPr lang="en-US" altLang="en-US" sz="2200" dirty="0"/>
              <a:t>” have more double bonds than margarine “</a:t>
            </a:r>
            <a:r>
              <a:rPr lang="en-US" altLang="en-US" sz="2200" i="1" dirty="0"/>
              <a:t>sticks</a:t>
            </a:r>
            <a:r>
              <a:rPr lang="en-US" altLang="en-US" sz="2200" dirty="0"/>
              <a:t>.”</a:t>
            </a:r>
          </a:p>
          <a:p>
            <a:pPr>
              <a:lnSpc>
                <a:spcPct val="80000"/>
              </a:lnSpc>
              <a:buFontTx/>
              <a:buNone/>
            </a:pPr>
            <a:endParaRPr lang="en-US" altLang="en-US" sz="2200" dirty="0"/>
          </a:p>
        </p:txBody>
      </p:sp>
      <p:pic>
        <p:nvPicPr>
          <p:cNvPr id="6" name="Picture 5">
            <a:extLst>
              <a:ext uri="{FF2B5EF4-FFF2-40B4-BE49-F238E27FC236}">
                <a16:creationId xmlns:a16="http://schemas.microsoft.com/office/drawing/2014/main" id="{532F4C3C-28B5-5DFF-1A08-276EE77E95D9}"/>
              </a:ext>
            </a:extLst>
          </p:cNvPr>
          <p:cNvPicPr>
            <a:picLocks noChangeAspect="1"/>
          </p:cNvPicPr>
          <p:nvPr/>
        </p:nvPicPr>
        <p:blipFill>
          <a:blip r:embed="rId2"/>
          <a:srcRect r="9587"/>
          <a:stretch/>
        </p:blipFill>
        <p:spPr>
          <a:xfrm>
            <a:off x="2819400" y="603168"/>
            <a:ext cx="3276600" cy="2869195"/>
          </a:xfrm>
          <a:prstGeom prst="rect">
            <a:avLst/>
          </a:prstGeom>
        </p:spPr>
      </p:pic>
      <p:pic>
        <p:nvPicPr>
          <p:cNvPr id="3" name="Picture 2">
            <a:extLst>
              <a:ext uri="{FF2B5EF4-FFF2-40B4-BE49-F238E27FC236}">
                <a16:creationId xmlns:a16="http://schemas.microsoft.com/office/drawing/2014/main" id="{62625EF9-1430-D5CD-1361-1138DC8F7F5E}"/>
              </a:ext>
            </a:extLst>
          </p:cNvPr>
          <p:cNvPicPr>
            <a:picLocks noChangeAspect="1"/>
          </p:cNvPicPr>
          <p:nvPr/>
        </p:nvPicPr>
        <p:blipFill>
          <a:blip r:embed="rId3"/>
          <a:stretch>
            <a:fillRect/>
          </a:stretch>
        </p:blipFill>
        <p:spPr>
          <a:xfrm>
            <a:off x="6719569" y="915533"/>
            <a:ext cx="2133600" cy="2133600"/>
          </a:xfrm>
          <a:prstGeom prst="rect">
            <a:avLst/>
          </a:prstGeom>
        </p:spPr>
      </p:pic>
      <p:pic>
        <p:nvPicPr>
          <p:cNvPr id="4" name="Picture 3">
            <a:extLst>
              <a:ext uri="{FF2B5EF4-FFF2-40B4-BE49-F238E27FC236}">
                <a16:creationId xmlns:a16="http://schemas.microsoft.com/office/drawing/2014/main" id="{6DB1CE40-23AC-9B9A-C0E4-FE6F2721D18C}"/>
              </a:ext>
            </a:extLst>
          </p:cNvPr>
          <p:cNvPicPr>
            <a:picLocks noChangeAspect="1"/>
          </p:cNvPicPr>
          <p:nvPr/>
        </p:nvPicPr>
        <p:blipFill>
          <a:blip r:embed="rId4"/>
          <a:stretch>
            <a:fillRect/>
          </a:stretch>
        </p:blipFill>
        <p:spPr>
          <a:xfrm>
            <a:off x="790175" y="972601"/>
            <a:ext cx="1158930" cy="3124200"/>
          </a:xfrm>
          <a:prstGeom prst="rect">
            <a:avLst/>
          </a:prstGeom>
        </p:spPr>
      </p:pic>
      <p:pic>
        <p:nvPicPr>
          <p:cNvPr id="5" name="Picture 4">
            <a:extLst>
              <a:ext uri="{FF2B5EF4-FFF2-40B4-BE49-F238E27FC236}">
                <a16:creationId xmlns:a16="http://schemas.microsoft.com/office/drawing/2014/main" id="{426D10FE-A796-AB96-227A-8A628010EDC8}"/>
              </a:ext>
            </a:extLst>
          </p:cNvPr>
          <p:cNvPicPr>
            <a:picLocks noChangeAspect="1"/>
          </p:cNvPicPr>
          <p:nvPr/>
        </p:nvPicPr>
        <p:blipFill>
          <a:blip r:embed="rId5"/>
          <a:srcRect l="6944" t="26791" r="12222" b="39455"/>
          <a:stretch/>
        </p:blipFill>
        <p:spPr>
          <a:xfrm>
            <a:off x="4752339" y="3719693"/>
            <a:ext cx="3934461" cy="1216843"/>
          </a:xfrm>
          <a:prstGeom prst="rect">
            <a:avLst/>
          </a:prstGeom>
        </p:spPr>
      </p:pic>
      <p:sp>
        <p:nvSpPr>
          <p:cNvPr id="8" name="Arrow: Right 7">
            <a:extLst>
              <a:ext uri="{FF2B5EF4-FFF2-40B4-BE49-F238E27FC236}">
                <a16:creationId xmlns:a16="http://schemas.microsoft.com/office/drawing/2014/main" id="{8DC80CD4-96F7-8822-F172-7CB01012BDDC}"/>
              </a:ext>
            </a:extLst>
          </p:cNvPr>
          <p:cNvSpPr/>
          <p:nvPr/>
        </p:nvSpPr>
        <p:spPr bwMode="auto">
          <a:xfrm>
            <a:off x="1973697" y="2412780"/>
            <a:ext cx="838200" cy="452339"/>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9" name="Arrow: Right 8">
            <a:extLst>
              <a:ext uri="{FF2B5EF4-FFF2-40B4-BE49-F238E27FC236}">
                <a16:creationId xmlns:a16="http://schemas.microsoft.com/office/drawing/2014/main" id="{E0E54B48-6ECC-C3BA-81BF-6D62D87B0E41}"/>
              </a:ext>
            </a:extLst>
          </p:cNvPr>
          <p:cNvSpPr/>
          <p:nvPr/>
        </p:nvSpPr>
        <p:spPr bwMode="auto">
          <a:xfrm>
            <a:off x="6103503" y="1811595"/>
            <a:ext cx="616066" cy="452339"/>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1" name="Arrow: Bent 10">
            <a:extLst>
              <a:ext uri="{FF2B5EF4-FFF2-40B4-BE49-F238E27FC236}">
                <a16:creationId xmlns:a16="http://schemas.microsoft.com/office/drawing/2014/main" id="{7FE6D1D3-0287-92BC-648F-FFE520BA8912}"/>
              </a:ext>
            </a:extLst>
          </p:cNvPr>
          <p:cNvSpPr/>
          <p:nvPr/>
        </p:nvSpPr>
        <p:spPr bwMode="auto">
          <a:xfrm flipV="1">
            <a:off x="3557731" y="3472363"/>
            <a:ext cx="1194608" cy="957763"/>
          </a:xfrm>
          <a:prstGeom prst="ben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E15201A4-51A2-4F2D-10AA-AA23B319F217}"/>
              </a:ext>
            </a:extLst>
          </p:cNvPr>
          <p:cNvSpPr txBox="1"/>
          <p:nvPr/>
        </p:nvSpPr>
        <p:spPr>
          <a:xfrm>
            <a:off x="4648200" y="1442263"/>
            <a:ext cx="459741" cy="369332"/>
          </a:xfrm>
          <a:prstGeom prst="rect">
            <a:avLst/>
          </a:prstGeom>
          <a:noFill/>
        </p:spPr>
        <p:txBody>
          <a:bodyPr wrap="square" rtlCol="0">
            <a:spAutoFit/>
          </a:bodyPr>
          <a:lstStyle/>
          <a:p>
            <a:r>
              <a:rPr lang="en-US" dirty="0"/>
              <a:t>H</a:t>
            </a:r>
            <a:r>
              <a:rPr lang="en-US" baseline="-25000" dirty="0"/>
              <a:t>2</a:t>
            </a:r>
          </a:p>
        </p:txBody>
      </p:sp>
    </p:spTree>
    <p:extLst>
      <p:ext uri="{BB962C8B-B14F-4D97-AF65-F5344CB8AC3E}">
        <p14:creationId xmlns:p14="http://schemas.microsoft.com/office/powerpoint/2010/main" val="165650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F65C94-077A-95F9-96A1-4969306F6669}"/>
              </a:ext>
            </a:extLst>
          </p:cNvPr>
          <p:cNvSpPr>
            <a:spLocks noGrp="1"/>
          </p:cNvSpPr>
          <p:nvPr>
            <p:ph type="sldNum" sz="quarter" idx="11"/>
          </p:nvPr>
        </p:nvSpPr>
        <p:spPr/>
        <p:txBody>
          <a:bodyPr/>
          <a:lstStyle/>
          <a:p>
            <a:fld id="{52CACD1E-8532-49A4-9ADA-EE167542EECA}" type="slidenum">
              <a:rPr lang="en-US" altLang="en-US"/>
              <a:pPr/>
              <a:t>14</a:t>
            </a:fld>
            <a:endParaRPr lang="en-US" altLang="en-US"/>
          </a:p>
        </p:txBody>
      </p:sp>
      <p:sp>
        <p:nvSpPr>
          <p:cNvPr id="946178" name="Rectangle 2">
            <a:extLst>
              <a:ext uri="{FF2B5EF4-FFF2-40B4-BE49-F238E27FC236}">
                <a16:creationId xmlns:a16="http://schemas.microsoft.com/office/drawing/2014/main" id="{22716567-5B8E-ADF4-CA90-9088EA0AC9E5}"/>
              </a:ext>
            </a:extLst>
          </p:cNvPr>
          <p:cNvSpPr>
            <a:spLocks noGrp="1" noChangeArrowheads="1"/>
          </p:cNvSpPr>
          <p:nvPr>
            <p:ph type="title"/>
          </p:nvPr>
        </p:nvSpPr>
        <p:spPr/>
        <p:txBody>
          <a:bodyPr/>
          <a:lstStyle/>
          <a:p>
            <a:r>
              <a:rPr lang="en-US" altLang="en-US" sz="1600"/>
              <a:t>Lipids – Physical Properties</a:t>
            </a:r>
          </a:p>
        </p:txBody>
      </p:sp>
      <p:sp>
        <p:nvSpPr>
          <p:cNvPr id="946179" name="Rectangle 3">
            <a:extLst>
              <a:ext uri="{FF2B5EF4-FFF2-40B4-BE49-F238E27FC236}">
                <a16:creationId xmlns:a16="http://schemas.microsoft.com/office/drawing/2014/main" id="{A800FA5D-D9BE-64C5-E151-4574FC143C5F}"/>
              </a:ext>
            </a:extLst>
          </p:cNvPr>
          <p:cNvSpPr>
            <a:spLocks noGrp="1" noChangeArrowheads="1"/>
          </p:cNvSpPr>
          <p:nvPr>
            <p:ph type="body" sz="half" idx="1"/>
          </p:nvPr>
        </p:nvSpPr>
        <p:spPr>
          <a:xfrm>
            <a:off x="457200" y="381000"/>
            <a:ext cx="8229600" cy="5592763"/>
          </a:xfrm>
        </p:spPr>
        <p:txBody>
          <a:bodyPr/>
          <a:lstStyle/>
          <a:p>
            <a:r>
              <a:rPr lang="en-US" altLang="en-US" sz="2800"/>
              <a:t>Cis-configured double bonds in fatty acids disrupt orderly stacking and associated induced dipole interactions that are responsible for the higher melting points of lipids:</a:t>
            </a:r>
          </a:p>
        </p:txBody>
      </p:sp>
      <p:graphicFrame>
        <p:nvGraphicFramePr>
          <p:cNvPr id="946180" name="Object 4">
            <a:extLst>
              <a:ext uri="{FF2B5EF4-FFF2-40B4-BE49-F238E27FC236}">
                <a16:creationId xmlns:a16="http://schemas.microsoft.com/office/drawing/2014/main" id="{855C156D-354C-07AB-9EF9-17BFA7FA5E22}"/>
              </a:ext>
            </a:extLst>
          </p:cNvPr>
          <p:cNvGraphicFramePr>
            <a:graphicFrameLocks noChangeAspect="1"/>
          </p:cNvGraphicFramePr>
          <p:nvPr>
            <p:ph sz="half" idx="2"/>
          </p:nvPr>
        </p:nvGraphicFramePr>
        <p:xfrm>
          <a:off x="304800" y="2209800"/>
          <a:ext cx="8458200" cy="4343400"/>
        </p:xfrm>
        <a:graphic>
          <a:graphicData uri="http://schemas.openxmlformats.org/presentationml/2006/ole">
            <mc:AlternateContent xmlns:mc="http://schemas.openxmlformats.org/markup-compatibility/2006">
              <mc:Choice xmlns:v="urn:schemas-microsoft-com:vml" Requires="v">
                <p:oleObj name="Bitmap Image" r:id="rId2" imgW="4247619" imgH="2190476" progId="Paint.Picture">
                  <p:embed/>
                </p:oleObj>
              </mc:Choice>
              <mc:Fallback>
                <p:oleObj name="Bitmap Image" r:id="rId2" imgW="4247619" imgH="2190476"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8458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0726504-AD5A-73C4-A555-848FA44BC6D3}"/>
              </a:ext>
            </a:extLst>
          </p:cNvPr>
          <p:cNvSpPr>
            <a:spLocks noGrp="1"/>
          </p:cNvSpPr>
          <p:nvPr>
            <p:ph type="sldNum" sz="quarter" idx="11"/>
          </p:nvPr>
        </p:nvSpPr>
        <p:spPr/>
        <p:txBody>
          <a:bodyPr/>
          <a:lstStyle/>
          <a:p>
            <a:fld id="{3BF3DD67-EA39-4D90-AF94-EE63014A9F50}" type="slidenum">
              <a:rPr lang="en-US" altLang="en-US"/>
              <a:pPr/>
              <a:t>15</a:t>
            </a:fld>
            <a:endParaRPr lang="en-US" altLang="en-US"/>
          </a:p>
        </p:txBody>
      </p:sp>
      <p:sp>
        <p:nvSpPr>
          <p:cNvPr id="937986" name="Rectangle 2">
            <a:extLst>
              <a:ext uri="{FF2B5EF4-FFF2-40B4-BE49-F238E27FC236}">
                <a16:creationId xmlns:a16="http://schemas.microsoft.com/office/drawing/2014/main" id="{9B84293C-400E-9293-5030-D92D5D42576F}"/>
              </a:ext>
            </a:extLst>
          </p:cNvPr>
          <p:cNvSpPr>
            <a:spLocks noGrp="1" noChangeArrowheads="1"/>
          </p:cNvSpPr>
          <p:nvPr>
            <p:ph type="title"/>
          </p:nvPr>
        </p:nvSpPr>
        <p:spPr/>
        <p:txBody>
          <a:bodyPr/>
          <a:lstStyle/>
          <a:p>
            <a:r>
              <a:rPr lang="en-US" altLang="en-US" sz="1600"/>
              <a:t>Lipids – Processing of Oils</a:t>
            </a:r>
          </a:p>
        </p:txBody>
      </p:sp>
      <p:sp>
        <p:nvSpPr>
          <p:cNvPr id="937987" name="Rectangle 3">
            <a:extLst>
              <a:ext uri="{FF2B5EF4-FFF2-40B4-BE49-F238E27FC236}">
                <a16:creationId xmlns:a16="http://schemas.microsoft.com/office/drawing/2014/main" id="{917FDFB4-3DF3-D3E6-128C-EF0CBC741FB2}"/>
              </a:ext>
            </a:extLst>
          </p:cNvPr>
          <p:cNvSpPr>
            <a:spLocks noGrp="1" noChangeArrowheads="1"/>
          </p:cNvSpPr>
          <p:nvPr>
            <p:ph type="body" idx="1"/>
          </p:nvPr>
        </p:nvSpPr>
        <p:spPr/>
        <p:txBody>
          <a:bodyPr/>
          <a:lstStyle/>
          <a:p>
            <a:pPr>
              <a:lnSpc>
                <a:spcPct val="90000"/>
              </a:lnSpc>
            </a:pPr>
            <a:r>
              <a:rPr lang="en-US" altLang="en-US" sz="2400" dirty="0"/>
              <a:t>Catalytic hydrogenation of oils converts double bonds into single bonds.  Some reactions are unsuccessful, forming an </a:t>
            </a:r>
            <a:r>
              <a:rPr lang="en-US" altLang="en-US" sz="2400" i="1" dirty="0"/>
              <a:t>sp</a:t>
            </a:r>
            <a:r>
              <a:rPr lang="en-US" altLang="en-US" sz="2400" i="1" baseline="30000" dirty="0"/>
              <a:t>3</a:t>
            </a:r>
            <a:r>
              <a:rPr lang="en-US" altLang="en-US" sz="2400" dirty="0"/>
              <a:t> (singly-bonded)  intermediate that rotates to a </a:t>
            </a:r>
            <a:r>
              <a:rPr lang="en-US" altLang="en-US" sz="2400" i="1" dirty="0"/>
              <a:t>trans-</a:t>
            </a:r>
            <a:r>
              <a:rPr lang="en-US" altLang="en-US" sz="2400" dirty="0"/>
              <a:t> configuration before returning to a double bond.</a:t>
            </a:r>
          </a:p>
          <a:p>
            <a:pPr>
              <a:lnSpc>
                <a:spcPct val="90000"/>
              </a:lnSpc>
            </a:pPr>
            <a:r>
              <a:rPr lang="en-US" altLang="en-US" sz="2400" dirty="0"/>
              <a:t>Recall that all naturally occurring double bonds are in the energetically less-favorable “</a:t>
            </a:r>
            <a:r>
              <a:rPr lang="en-US" altLang="en-US" sz="2400" i="1" dirty="0"/>
              <a:t>cis-</a:t>
            </a:r>
            <a:r>
              <a:rPr lang="en-US" altLang="en-US" sz="2400" dirty="0"/>
              <a:t>” configuration. Double bonds that reform during catalytic hydrogenation take on the more energetically favorable “</a:t>
            </a:r>
            <a:r>
              <a:rPr lang="en-US" altLang="en-US" sz="2400" i="1" dirty="0"/>
              <a:t>trans-” </a:t>
            </a:r>
            <a:r>
              <a:rPr lang="en-US" altLang="en-US" sz="2400" dirty="0"/>
              <a:t>configuration.  It has been recently suggested that </a:t>
            </a:r>
            <a:r>
              <a:rPr lang="en-US" altLang="en-US" sz="2400" i="1" dirty="0"/>
              <a:t>trans-</a:t>
            </a:r>
            <a:r>
              <a:rPr lang="en-US" altLang="en-US" sz="2400" dirty="0"/>
              <a:t>double bonds are indicators of “processed” foods and are not truly “natural.”</a:t>
            </a:r>
          </a:p>
        </p:txBody>
      </p:sp>
      <p:pic>
        <p:nvPicPr>
          <p:cNvPr id="3" name="Picture 2">
            <a:extLst>
              <a:ext uri="{FF2B5EF4-FFF2-40B4-BE49-F238E27FC236}">
                <a16:creationId xmlns:a16="http://schemas.microsoft.com/office/drawing/2014/main" id="{0838B8D1-5053-03B1-9C33-2E00914B52C5}"/>
              </a:ext>
            </a:extLst>
          </p:cNvPr>
          <p:cNvPicPr>
            <a:picLocks noChangeAspect="1"/>
          </p:cNvPicPr>
          <p:nvPr/>
        </p:nvPicPr>
        <p:blipFill>
          <a:blip r:embed="rId2"/>
          <a:stretch>
            <a:fillRect/>
          </a:stretch>
        </p:blipFill>
        <p:spPr>
          <a:xfrm>
            <a:off x="2438400" y="4381500"/>
            <a:ext cx="4661647" cy="2476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D9870B9-AA52-ECB5-E17E-DC3A2A24437E}"/>
              </a:ext>
            </a:extLst>
          </p:cNvPr>
          <p:cNvSpPr>
            <a:spLocks noGrp="1"/>
          </p:cNvSpPr>
          <p:nvPr>
            <p:ph type="sldNum" sz="quarter" idx="11"/>
          </p:nvPr>
        </p:nvSpPr>
        <p:spPr/>
        <p:txBody>
          <a:bodyPr/>
          <a:lstStyle/>
          <a:p>
            <a:fld id="{FF6A90AB-CFF2-4C3B-829B-6851B69C4B9B}" type="slidenum">
              <a:rPr lang="en-US" altLang="en-US"/>
              <a:pPr/>
              <a:t>16</a:t>
            </a:fld>
            <a:endParaRPr lang="en-US" altLang="en-US"/>
          </a:p>
        </p:txBody>
      </p:sp>
      <p:sp>
        <p:nvSpPr>
          <p:cNvPr id="963586" name="Rectangle 2">
            <a:extLst>
              <a:ext uri="{FF2B5EF4-FFF2-40B4-BE49-F238E27FC236}">
                <a16:creationId xmlns:a16="http://schemas.microsoft.com/office/drawing/2014/main" id="{72D3BCED-C95B-2AEB-68C2-459353B3D0C8}"/>
              </a:ext>
            </a:extLst>
          </p:cNvPr>
          <p:cNvSpPr>
            <a:spLocks noGrp="1" noChangeArrowheads="1"/>
          </p:cNvSpPr>
          <p:nvPr>
            <p:ph type="title"/>
          </p:nvPr>
        </p:nvSpPr>
        <p:spPr/>
        <p:txBody>
          <a:bodyPr/>
          <a:lstStyle/>
          <a:p>
            <a:r>
              <a:rPr lang="en-US" altLang="en-US" sz="1600"/>
              <a:t>Lipids – Iodine Numbers</a:t>
            </a:r>
          </a:p>
        </p:txBody>
      </p:sp>
      <p:sp>
        <p:nvSpPr>
          <p:cNvPr id="963587" name="Rectangle 3">
            <a:extLst>
              <a:ext uri="{FF2B5EF4-FFF2-40B4-BE49-F238E27FC236}">
                <a16:creationId xmlns:a16="http://schemas.microsoft.com/office/drawing/2014/main" id="{D47009D9-9647-93E3-D461-2A8E40A0E38F}"/>
              </a:ext>
            </a:extLst>
          </p:cNvPr>
          <p:cNvSpPr>
            <a:spLocks noGrp="1" noChangeArrowheads="1"/>
          </p:cNvSpPr>
          <p:nvPr>
            <p:ph type="body" idx="1"/>
          </p:nvPr>
        </p:nvSpPr>
        <p:spPr/>
        <p:txBody>
          <a:bodyPr/>
          <a:lstStyle/>
          <a:p>
            <a:r>
              <a:rPr lang="en-US" altLang="en-US"/>
              <a:t>Iodine reacts with the double bonds in lipids.  The degree of unsaturation is often measured in the lab by titrating the double bonds with I</a:t>
            </a:r>
            <a:r>
              <a:rPr lang="en-US" altLang="en-US" baseline="-25000"/>
              <a:t>2</a:t>
            </a:r>
            <a:r>
              <a:rPr lang="en-US" altLang="en-US"/>
              <a:t>.</a:t>
            </a:r>
          </a:p>
          <a:p>
            <a:r>
              <a:rPr lang="en-US" altLang="en-US"/>
              <a:t>An “</a:t>
            </a:r>
            <a:r>
              <a:rPr lang="en-US" altLang="en-US">
                <a:solidFill>
                  <a:srgbClr val="0000FF"/>
                </a:solidFill>
              </a:rPr>
              <a:t>iodine number</a:t>
            </a:r>
            <a:r>
              <a:rPr lang="en-US" altLang="en-US"/>
              <a:t>” is often assigned to fats and oils to indicate the degree of unsaturation.  The “iodine number” is the number of grams of iodine that reacts with 100 grams of the fat or oil.</a:t>
            </a:r>
          </a:p>
          <a:p>
            <a:pPr>
              <a:buFontTx/>
              <a:buNone/>
            </a:pPr>
            <a:r>
              <a:rPr lang="en-US" altLang="en-US"/>
              <a:t>	</a:t>
            </a:r>
            <a:endParaRPr lang="en-US" altLang="en-US" sz="2800"/>
          </a:p>
        </p:txBody>
      </p:sp>
      <p:sp>
        <p:nvSpPr>
          <p:cNvPr id="963590" name="Text Box 6">
            <a:extLst>
              <a:ext uri="{FF2B5EF4-FFF2-40B4-BE49-F238E27FC236}">
                <a16:creationId xmlns:a16="http://schemas.microsoft.com/office/drawing/2014/main" id="{8CBD42F5-4443-114A-2685-4B7FEC16F699}"/>
              </a:ext>
            </a:extLst>
          </p:cNvPr>
          <p:cNvSpPr txBox="1">
            <a:spLocks noChangeArrowheads="1"/>
          </p:cNvSpPr>
          <p:nvPr/>
        </p:nvSpPr>
        <p:spPr bwMode="auto">
          <a:xfrm>
            <a:off x="762000" y="5257800"/>
            <a:ext cx="7848600" cy="650875"/>
          </a:xfrm>
          <a:prstGeom prst="rect">
            <a:avLst/>
          </a:prstGeom>
          <a:noFill/>
          <a:ln w="9525">
            <a:solidFill>
              <a:srgbClr val="CC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0">
                <a:latin typeface="Times New Roman" panose="02020603050405020304" pitchFamily="18" charset="0"/>
              </a:rPr>
              <a:t>-CH=CH- + </a:t>
            </a:r>
            <a:r>
              <a:rPr lang="en-US" altLang="en-US" sz="3600">
                <a:solidFill>
                  <a:srgbClr val="CC0066"/>
                </a:solidFill>
                <a:latin typeface="Times New Roman" panose="02020603050405020304" pitchFamily="18" charset="0"/>
              </a:rPr>
              <a:t>I</a:t>
            </a:r>
            <a:r>
              <a:rPr lang="en-US" altLang="en-US" sz="3600" baseline="-25000">
                <a:solidFill>
                  <a:srgbClr val="CC0066"/>
                </a:solidFill>
                <a:latin typeface="Times New Roman" panose="02020603050405020304" pitchFamily="18" charset="0"/>
              </a:rPr>
              <a:t>2</a:t>
            </a:r>
            <a:r>
              <a:rPr lang="en-US" altLang="en-US" sz="3600" b="0">
                <a:latin typeface="Times New Roman" panose="02020603050405020304" pitchFamily="18" charset="0"/>
              </a:rPr>
              <a:t>   →    -CH</a:t>
            </a:r>
            <a:r>
              <a:rPr lang="en-US" altLang="en-US" sz="3600" b="0">
                <a:solidFill>
                  <a:srgbClr val="CC0066"/>
                </a:solidFill>
                <a:latin typeface="Times New Roman" panose="02020603050405020304" pitchFamily="18" charset="0"/>
              </a:rPr>
              <a:t>I</a:t>
            </a:r>
            <a:r>
              <a:rPr lang="en-US" altLang="en-US" sz="3600" b="0">
                <a:latin typeface="Times New Roman" panose="02020603050405020304" pitchFamily="18" charset="0"/>
              </a:rPr>
              <a:t>-CH</a:t>
            </a:r>
            <a:r>
              <a:rPr lang="en-US" altLang="en-US" sz="3600" b="0">
                <a:solidFill>
                  <a:srgbClr val="CC0066"/>
                </a:solidFill>
                <a:latin typeface="Times New Roman" panose="02020603050405020304" pitchFamily="18" charset="0"/>
              </a:rPr>
              <a:t>I</a:t>
            </a:r>
            <a:r>
              <a:rPr lang="en-US" altLang="en-US" sz="3600" b="0">
                <a:latin typeface="Times New Roman" panose="02020603050405020304" pitchFamily="18" charset="0"/>
              </a:rPr>
              <a:t>-</a:t>
            </a:r>
            <a:r>
              <a:rPr lang="en-US" altLang="en-US" sz="2400">
                <a:latin typeface="Times New Roman" panose="02020603050405020304"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8F21311-9D15-DA18-8FA8-A0CA5F19C305}"/>
              </a:ext>
            </a:extLst>
          </p:cNvPr>
          <p:cNvSpPr>
            <a:spLocks noGrp="1"/>
          </p:cNvSpPr>
          <p:nvPr>
            <p:ph type="sldNum" sz="quarter" idx="11"/>
          </p:nvPr>
        </p:nvSpPr>
        <p:spPr/>
        <p:txBody>
          <a:bodyPr/>
          <a:lstStyle/>
          <a:p>
            <a:fld id="{7E0A5625-381F-478F-B50C-9095DAEF1DC0}" type="slidenum">
              <a:rPr lang="en-US" altLang="en-US"/>
              <a:pPr/>
              <a:t>17</a:t>
            </a:fld>
            <a:endParaRPr lang="en-US" altLang="en-US"/>
          </a:p>
        </p:txBody>
      </p:sp>
      <p:sp>
        <p:nvSpPr>
          <p:cNvPr id="964610" name="Rectangle 2">
            <a:extLst>
              <a:ext uri="{FF2B5EF4-FFF2-40B4-BE49-F238E27FC236}">
                <a16:creationId xmlns:a16="http://schemas.microsoft.com/office/drawing/2014/main" id="{0788512C-9D05-E64B-6F0C-992ED4DA701B}"/>
              </a:ext>
            </a:extLst>
          </p:cNvPr>
          <p:cNvSpPr>
            <a:spLocks noGrp="1" noChangeArrowheads="1"/>
          </p:cNvSpPr>
          <p:nvPr>
            <p:ph type="title"/>
          </p:nvPr>
        </p:nvSpPr>
        <p:spPr/>
        <p:txBody>
          <a:bodyPr/>
          <a:lstStyle/>
          <a:p>
            <a:r>
              <a:rPr lang="en-US" altLang="en-US" sz="1600"/>
              <a:t>Lipids – Iodine Numbers</a:t>
            </a:r>
          </a:p>
        </p:txBody>
      </p:sp>
      <p:sp>
        <p:nvSpPr>
          <p:cNvPr id="964611" name="Rectangle 3">
            <a:extLst>
              <a:ext uri="{FF2B5EF4-FFF2-40B4-BE49-F238E27FC236}">
                <a16:creationId xmlns:a16="http://schemas.microsoft.com/office/drawing/2014/main" id="{237AE1B1-E138-C9F8-B63C-7D7108F24CBC}"/>
              </a:ext>
            </a:extLst>
          </p:cNvPr>
          <p:cNvSpPr>
            <a:spLocks noGrp="1" noChangeArrowheads="1"/>
          </p:cNvSpPr>
          <p:nvPr>
            <p:ph type="body" sz="half" idx="1"/>
          </p:nvPr>
        </p:nvSpPr>
        <p:spPr>
          <a:xfrm>
            <a:off x="457200" y="533400"/>
            <a:ext cx="8001000" cy="5592763"/>
          </a:xfrm>
        </p:spPr>
        <p:txBody>
          <a:bodyPr/>
          <a:lstStyle/>
          <a:p>
            <a:pPr algn="ctr">
              <a:buFontTx/>
              <a:buNone/>
            </a:pPr>
            <a:r>
              <a:rPr lang="en-US" altLang="en-US" sz="2800"/>
              <a:t>Iodine Numbers of selected Fats and Oils:</a:t>
            </a:r>
          </a:p>
        </p:txBody>
      </p:sp>
      <p:graphicFrame>
        <p:nvGraphicFramePr>
          <p:cNvPr id="964666" name="Group 58">
            <a:extLst>
              <a:ext uri="{FF2B5EF4-FFF2-40B4-BE49-F238E27FC236}">
                <a16:creationId xmlns:a16="http://schemas.microsoft.com/office/drawing/2014/main" id="{0513A2E4-4810-1909-F4C3-55617FE7D45E}"/>
              </a:ext>
            </a:extLst>
          </p:cNvPr>
          <p:cNvGraphicFramePr>
            <a:graphicFrameLocks noGrp="1"/>
          </p:cNvGraphicFramePr>
          <p:nvPr>
            <p:ph sz="half" idx="2"/>
          </p:nvPr>
        </p:nvGraphicFramePr>
        <p:xfrm>
          <a:off x="1905000" y="1143000"/>
          <a:ext cx="5334000" cy="5181600"/>
        </p:xfrm>
        <a:graphic>
          <a:graphicData uri="http://schemas.openxmlformats.org/drawingml/2006/table">
            <a:tbl>
              <a:tblPr/>
              <a:tblGrid>
                <a:gridCol w="2667000">
                  <a:extLst>
                    <a:ext uri="{9D8B030D-6E8A-4147-A177-3AD203B41FA5}">
                      <a16:colId xmlns:a16="http://schemas.microsoft.com/office/drawing/2014/main" val="3805752284"/>
                    </a:ext>
                  </a:extLst>
                </a:gridCol>
                <a:gridCol w="2667000">
                  <a:extLst>
                    <a:ext uri="{9D8B030D-6E8A-4147-A177-3AD203B41FA5}">
                      <a16:colId xmlns:a16="http://schemas.microsoft.com/office/drawing/2014/main" val="1060067737"/>
                    </a:ext>
                  </a:extLst>
                </a:gridCol>
              </a:tblGrid>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Fat or 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BCF">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Iodine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FBCF">
                        <a:alpha val="50000"/>
                      </a:srgbClr>
                    </a:solidFill>
                  </a:tcPr>
                </a:tc>
                <a:extLst>
                  <a:ext uri="{0D108BD9-81ED-4DB2-BD59-A6C34878D82A}">
                    <a16:rowId xmlns:a16="http://schemas.microsoft.com/office/drawing/2014/main" val="992041021"/>
                  </a:ext>
                </a:extLst>
              </a:tr>
              <a:tr h="368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Butterfat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32-35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extLst>
                  <a:ext uri="{0D108BD9-81ED-4DB2-BD59-A6C34878D82A}">
                    <a16:rowId xmlns:a16="http://schemas.microsoft.com/office/drawing/2014/main" val="1794049448"/>
                  </a:ext>
                </a:extLst>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Beef Tallow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40-42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extLst>
                  <a:ext uri="{0D108BD9-81ED-4DB2-BD59-A6C34878D82A}">
                    <a16:rowId xmlns:a16="http://schemas.microsoft.com/office/drawing/2014/main" val="1864357750"/>
                  </a:ext>
                </a:extLst>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Lard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55-65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extLst>
                  <a:ext uri="{0D108BD9-81ED-4DB2-BD59-A6C34878D82A}">
                    <a16:rowId xmlns:a16="http://schemas.microsoft.com/office/drawing/2014/main" val="2377708227"/>
                  </a:ext>
                </a:extLst>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Chicken Fat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99"/>
                          </a:solidFill>
                          <a:effectLst/>
                          <a:latin typeface="Arial" panose="020B0604020202020204" pitchFamily="34" charset="0"/>
                        </a:rPr>
                        <a:t>65-75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F5FF">
                        <a:alpha val="50000"/>
                      </a:srgbClr>
                    </a:solidFill>
                  </a:tcPr>
                </a:tc>
                <a:extLst>
                  <a:ext uri="{0D108BD9-81ED-4DB2-BD59-A6C34878D82A}">
                    <a16:rowId xmlns:a16="http://schemas.microsoft.com/office/drawing/2014/main" val="302013501"/>
                  </a:ext>
                </a:extLst>
              </a:tr>
              <a:tr h="368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Olive 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80-88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extLst>
                  <a:ext uri="{0D108BD9-81ED-4DB2-BD59-A6C34878D82A}">
                    <a16:rowId xmlns:a16="http://schemas.microsoft.com/office/drawing/2014/main" val="2922277400"/>
                  </a:ext>
                </a:extLst>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Corn 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100-125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extLst>
                  <a:ext uri="{0D108BD9-81ED-4DB2-BD59-A6C34878D82A}">
                    <a16:rowId xmlns:a16="http://schemas.microsoft.com/office/drawing/2014/main" val="4183292577"/>
                  </a:ext>
                </a:extLst>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Cottonseed 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100-110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extLst>
                  <a:ext uri="{0D108BD9-81ED-4DB2-BD59-A6C34878D82A}">
                    <a16:rowId xmlns:a16="http://schemas.microsoft.com/office/drawing/2014/main" val="1815486927"/>
                  </a:ext>
                </a:extLst>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Soybean 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120-140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extLst>
                  <a:ext uri="{0D108BD9-81ED-4DB2-BD59-A6C34878D82A}">
                    <a16:rowId xmlns:a16="http://schemas.microsoft.com/office/drawing/2014/main" val="2996329610"/>
                  </a:ext>
                </a:extLst>
              </a:tr>
              <a:tr h="368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Safflower Oil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CC0000"/>
                          </a:solidFill>
                          <a:effectLst/>
                          <a:latin typeface="Arial" panose="020B0604020202020204" pitchFamily="34" charset="0"/>
                        </a:rPr>
                        <a:t>142-146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CBCCE">
                        <a:alpha val="50000"/>
                      </a:srgbClr>
                    </a:solidFill>
                  </a:tcPr>
                </a:tc>
                <a:extLst>
                  <a:ext uri="{0D108BD9-81ED-4DB2-BD59-A6C34878D82A}">
                    <a16:rowId xmlns:a16="http://schemas.microsoft.com/office/drawing/2014/main" val="142822091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25062DC-FB71-85F7-C5E6-31448B87F85E}"/>
              </a:ext>
            </a:extLst>
          </p:cNvPr>
          <p:cNvSpPr>
            <a:spLocks noGrp="1"/>
          </p:cNvSpPr>
          <p:nvPr>
            <p:ph type="sldNum" sz="quarter" idx="11"/>
          </p:nvPr>
        </p:nvSpPr>
        <p:spPr/>
        <p:txBody>
          <a:bodyPr/>
          <a:lstStyle/>
          <a:p>
            <a:fld id="{0A7CA42E-3ABC-43EC-A649-494128B5F305}" type="slidenum">
              <a:rPr lang="en-US" altLang="en-US"/>
              <a:pPr/>
              <a:t>18</a:t>
            </a:fld>
            <a:endParaRPr lang="en-US" altLang="en-US"/>
          </a:p>
        </p:txBody>
      </p:sp>
      <p:sp>
        <p:nvSpPr>
          <p:cNvPr id="939010" name="Rectangle 2">
            <a:extLst>
              <a:ext uri="{FF2B5EF4-FFF2-40B4-BE49-F238E27FC236}">
                <a16:creationId xmlns:a16="http://schemas.microsoft.com/office/drawing/2014/main" id="{6824AEB2-C0D2-46B8-07FE-B0D2D8032097}"/>
              </a:ext>
            </a:extLst>
          </p:cNvPr>
          <p:cNvSpPr>
            <a:spLocks noGrp="1" noChangeArrowheads="1"/>
          </p:cNvSpPr>
          <p:nvPr>
            <p:ph type="title"/>
          </p:nvPr>
        </p:nvSpPr>
        <p:spPr/>
        <p:txBody>
          <a:bodyPr/>
          <a:lstStyle/>
          <a:p>
            <a:r>
              <a:rPr lang="en-US" altLang="en-US" sz="1600"/>
              <a:t>Lipids - Triglycerides</a:t>
            </a:r>
          </a:p>
        </p:txBody>
      </p:sp>
      <p:sp>
        <p:nvSpPr>
          <p:cNvPr id="939011" name="Rectangle 3">
            <a:extLst>
              <a:ext uri="{FF2B5EF4-FFF2-40B4-BE49-F238E27FC236}">
                <a16:creationId xmlns:a16="http://schemas.microsoft.com/office/drawing/2014/main" id="{6726FC18-2E9D-5B8C-B969-3D798DD5B9A6}"/>
              </a:ext>
            </a:extLst>
          </p:cNvPr>
          <p:cNvSpPr>
            <a:spLocks noGrp="1" noChangeArrowheads="1"/>
          </p:cNvSpPr>
          <p:nvPr>
            <p:ph type="body" sz="half" idx="1"/>
          </p:nvPr>
        </p:nvSpPr>
        <p:spPr>
          <a:xfrm>
            <a:off x="457200" y="533400"/>
            <a:ext cx="5715000" cy="3124200"/>
          </a:xfrm>
        </p:spPr>
        <p:txBody>
          <a:bodyPr/>
          <a:lstStyle/>
          <a:p>
            <a:r>
              <a:rPr lang="en-US" altLang="en-US" sz="2800" dirty="0"/>
              <a:t>The most common storage form of fats are “</a:t>
            </a:r>
            <a:r>
              <a:rPr lang="en-US" altLang="en-US" sz="2800" dirty="0">
                <a:solidFill>
                  <a:srgbClr val="0000FF"/>
                </a:solidFill>
              </a:rPr>
              <a:t>triglycerides</a:t>
            </a:r>
            <a:r>
              <a:rPr lang="en-US" altLang="en-US" sz="2800" dirty="0"/>
              <a:t>.”</a:t>
            </a:r>
          </a:p>
          <a:p>
            <a:r>
              <a:rPr lang="en-US" altLang="en-US" sz="2800" dirty="0"/>
              <a:t>Triglycerides are tri-esters of glycerol.  Three fatty acids are esterified to glycerol, one to each alcoholic group:</a:t>
            </a:r>
          </a:p>
        </p:txBody>
      </p:sp>
      <p:graphicFrame>
        <p:nvGraphicFramePr>
          <p:cNvPr id="939012" name="Object 4">
            <a:extLst>
              <a:ext uri="{FF2B5EF4-FFF2-40B4-BE49-F238E27FC236}">
                <a16:creationId xmlns:a16="http://schemas.microsoft.com/office/drawing/2014/main" id="{B7270A86-DA51-B0D0-0542-8410D4AA23F2}"/>
              </a:ext>
            </a:extLst>
          </p:cNvPr>
          <p:cNvGraphicFramePr>
            <a:graphicFrameLocks noChangeAspect="1"/>
          </p:cNvGraphicFramePr>
          <p:nvPr>
            <p:ph sz="quarter" idx="2"/>
          </p:nvPr>
        </p:nvGraphicFramePr>
        <p:xfrm>
          <a:off x="6553200" y="609600"/>
          <a:ext cx="1858963" cy="2438400"/>
        </p:xfrm>
        <a:graphic>
          <a:graphicData uri="http://schemas.openxmlformats.org/presentationml/2006/ole">
            <mc:AlternateContent xmlns:mc="http://schemas.openxmlformats.org/markup-compatibility/2006">
              <mc:Choice xmlns:v="urn:schemas-microsoft-com:vml" Requires="v">
                <p:oleObj name="Bitmap Image" r:id="rId2" imgW="3209524" imgH="4210638" progId="Paint.Picture">
                  <p:embed/>
                </p:oleObj>
              </mc:Choice>
              <mc:Fallback>
                <p:oleObj name="Bitmap Image" r:id="rId2" imgW="3209524" imgH="4210638"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09600"/>
                        <a:ext cx="18589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a:extLst>
              <a:ext uri="{FF2B5EF4-FFF2-40B4-BE49-F238E27FC236}">
                <a16:creationId xmlns:a16="http://schemas.microsoft.com/office/drawing/2014/main" id="{1A1684A5-D03A-5630-4FA8-4992B2AF927D}"/>
              </a:ext>
            </a:extLst>
          </p:cNvPr>
          <p:cNvPicPr>
            <a:picLocks noChangeAspect="1"/>
          </p:cNvPicPr>
          <p:nvPr/>
        </p:nvPicPr>
        <p:blipFill>
          <a:blip r:embed="rId4">
            <a:lum bright="-3000" contrast="17000"/>
          </a:blip>
          <a:stretch>
            <a:fillRect/>
          </a:stretch>
        </p:blipFill>
        <p:spPr>
          <a:xfrm>
            <a:off x="646938" y="3300476"/>
            <a:ext cx="7850124" cy="32781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D14CD5A-5774-F132-59F6-F61768589E7D}"/>
              </a:ext>
            </a:extLst>
          </p:cNvPr>
          <p:cNvSpPr>
            <a:spLocks noGrp="1"/>
          </p:cNvSpPr>
          <p:nvPr>
            <p:ph type="sldNum" sz="quarter" idx="11"/>
          </p:nvPr>
        </p:nvSpPr>
        <p:spPr/>
        <p:txBody>
          <a:bodyPr/>
          <a:lstStyle/>
          <a:p>
            <a:fld id="{D76A5AF6-3880-4F97-96BB-D9AD367ADE46}" type="slidenum">
              <a:rPr lang="en-US" altLang="en-US"/>
              <a:pPr/>
              <a:t>19</a:t>
            </a:fld>
            <a:endParaRPr lang="en-US" altLang="en-US"/>
          </a:p>
        </p:txBody>
      </p:sp>
      <p:sp>
        <p:nvSpPr>
          <p:cNvPr id="940034" name="Rectangle 2">
            <a:extLst>
              <a:ext uri="{FF2B5EF4-FFF2-40B4-BE49-F238E27FC236}">
                <a16:creationId xmlns:a16="http://schemas.microsoft.com/office/drawing/2014/main" id="{D4F78E34-3BC8-E9A5-4704-570D40608103}"/>
              </a:ext>
            </a:extLst>
          </p:cNvPr>
          <p:cNvSpPr>
            <a:spLocks noGrp="1" noChangeArrowheads="1"/>
          </p:cNvSpPr>
          <p:nvPr>
            <p:ph type="title"/>
          </p:nvPr>
        </p:nvSpPr>
        <p:spPr/>
        <p:txBody>
          <a:bodyPr/>
          <a:lstStyle/>
          <a:p>
            <a:r>
              <a:rPr lang="en-US" altLang="en-US" sz="1600"/>
              <a:t>Lipids - Phosphoglycerides</a:t>
            </a:r>
          </a:p>
        </p:txBody>
      </p:sp>
      <p:sp>
        <p:nvSpPr>
          <p:cNvPr id="940035" name="Rectangle 3">
            <a:extLst>
              <a:ext uri="{FF2B5EF4-FFF2-40B4-BE49-F238E27FC236}">
                <a16:creationId xmlns:a16="http://schemas.microsoft.com/office/drawing/2014/main" id="{4D7C2935-1F13-4F62-2F6B-B9D30BBDD504}"/>
              </a:ext>
            </a:extLst>
          </p:cNvPr>
          <p:cNvSpPr>
            <a:spLocks noGrp="1" noChangeArrowheads="1"/>
          </p:cNvSpPr>
          <p:nvPr>
            <p:ph type="body" sz="half" idx="1"/>
          </p:nvPr>
        </p:nvSpPr>
        <p:spPr>
          <a:xfrm>
            <a:off x="228600" y="533400"/>
            <a:ext cx="4648200" cy="5592763"/>
          </a:xfrm>
        </p:spPr>
        <p:txBody>
          <a:bodyPr/>
          <a:lstStyle/>
          <a:p>
            <a:pPr>
              <a:lnSpc>
                <a:spcPct val="90000"/>
              </a:lnSpc>
            </a:pPr>
            <a:r>
              <a:rPr lang="en-US" altLang="en-US" sz="2800"/>
              <a:t>Many lipids, such as most of those found in membranes are diacylphosphoglycerides.</a:t>
            </a:r>
          </a:p>
          <a:p>
            <a:pPr>
              <a:lnSpc>
                <a:spcPct val="90000"/>
              </a:lnSpc>
            </a:pPr>
            <a:r>
              <a:rPr lang="en-US" altLang="en-US" sz="2800"/>
              <a:t>Two </a:t>
            </a:r>
            <a:r>
              <a:rPr lang="en-US" altLang="en-US" sz="2800">
                <a:solidFill>
                  <a:srgbClr val="009900"/>
                </a:solidFill>
              </a:rPr>
              <a:t>acyl groups (fatty acids)</a:t>
            </a:r>
            <a:r>
              <a:rPr lang="en-US" altLang="en-US" sz="2800"/>
              <a:t> are esterified to carbon atoms #1 and #2.</a:t>
            </a:r>
          </a:p>
          <a:p>
            <a:pPr>
              <a:lnSpc>
                <a:spcPct val="90000"/>
              </a:lnSpc>
            </a:pPr>
            <a:r>
              <a:rPr lang="en-US" altLang="en-US" sz="2800"/>
              <a:t>The third position of glycerol is esterified to </a:t>
            </a:r>
            <a:r>
              <a:rPr lang="en-US" altLang="en-US" sz="2800">
                <a:solidFill>
                  <a:srgbClr val="FF3399"/>
                </a:solidFill>
              </a:rPr>
              <a:t>phosphoric acid</a:t>
            </a:r>
            <a:r>
              <a:rPr lang="en-US" altLang="en-US" sz="2800"/>
              <a:t>.</a:t>
            </a:r>
          </a:p>
          <a:p>
            <a:pPr>
              <a:lnSpc>
                <a:spcPct val="90000"/>
              </a:lnSpc>
            </a:pPr>
            <a:r>
              <a:rPr lang="en-US" altLang="en-US" sz="2800"/>
              <a:t>Most often, an </a:t>
            </a:r>
            <a:r>
              <a:rPr lang="en-US" altLang="en-US" sz="2800">
                <a:solidFill>
                  <a:srgbClr val="FF3399"/>
                </a:solidFill>
              </a:rPr>
              <a:t>alcohol</a:t>
            </a:r>
            <a:r>
              <a:rPr lang="en-US" altLang="en-US" sz="2800"/>
              <a:t> is esterified to the other side of phosphoric acid.</a:t>
            </a:r>
          </a:p>
        </p:txBody>
      </p:sp>
      <p:pic>
        <p:nvPicPr>
          <p:cNvPr id="940036" name="Picture 4">
            <a:extLst>
              <a:ext uri="{FF2B5EF4-FFF2-40B4-BE49-F238E27FC236}">
                <a16:creationId xmlns:a16="http://schemas.microsoft.com/office/drawing/2014/main" id="{BCD59317-AE29-88C7-AD9B-4FF7BEB7AE2A}"/>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76800" y="3886200"/>
            <a:ext cx="4038600" cy="2043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940038" name="Object 6">
            <a:extLst>
              <a:ext uri="{FF2B5EF4-FFF2-40B4-BE49-F238E27FC236}">
                <a16:creationId xmlns:a16="http://schemas.microsoft.com/office/drawing/2014/main" id="{03C120B9-0F15-5645-7577-13AF73365EC6}"/>
              </a:ext>
            </a:extLst>
          </p:cNvPr>
          <p:cNvGraphicFramePr>
            <a:graphicFrameLocks noChangeAspect="1"/>
          </p:cNvGraphicFramePr>
          <p:nvPr>
            <p:ph sz="quarter" idx="3"/>
          </p:nvPr>
        </p:nvGraphicFramePr>
        <p:xfrm>
          <a:off x="4953000" y="457200"/>
          <a:ext cx="3962400" cy="3232150"/>
        </p:xfrm>
        <a:graphic>
          <a:graphicData uri="http://schemas.openxmlformats.org/presentationml/2006/ole">
            <mc:AlternateContent xmlns:mc="http://schemas.openxmlformats.org/markup-compatibility/2006">
              <mc:Choice xmlns:v="urn:schemas-microsoft-com:vml" Requires="v">
                <p:oleObj name="Bitmap Image" r:id="rId3" imgW="5068007" imgH="4133333" progId="Paint.Picture">
                  <p:embed/>
                </p:oleObj>
              </mc:Choice>
              <mc:Fallback>
                <p:oleObj name="Bitmap Image" r:id="rId3" imgW="5068007" imgH="4133333"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
                        <a:ext cx="3962400"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DD550DA-5550-AA76-C373-0A5DE14F86A5}"/>
              </a:ext>
            </a:extLst>
          </p:cNvPr>
          <p:cNvSpPr>
            <a:spLocks noGrp="1"/>
          </p:cNvSpPr>
          <p:nvPr>
            <p:ph type="sldNum" sz="quarter" idx="11"/>
          </p:nvPr>
        </p:nvSpPr>
        <p:spPr/>
        <p:txBody>
          <a:bodyPr/>
          <a:lstStyle/>
          <a:p>
            <a:fld id="{E5B503A1-1004-4708-993B-2AF41D1AE659}" type="slidenum">
              <a:rPr lang="en-US" altLang="en-US"/>
              <a:pPr/>
              <a:t>2</a:t>
            </a:fld>
            <a:endParaRPr lang="en-US" altLang="en-US"/>
          </a:p>
        </p:txBody>
      </p:sp>
      <p:sp>
        <p:nvSpPr>
          <p:cNvPr id="920578" name="Rectangle 2">
            <a:extLst>
              <a:ext uri="{FF2B5EF4-FFF2-40B4-BE49-F238E27FC236}">
                <a16:creationId xmlns:a16="http://schemas.microsoft.com/office/drawing/2014/main" id="{DA2E6CB3-3822-0DC8-76A0-691C0DFEE7D4}"/>
              </a:ext>
            </a:extLst>
          </p:cNvPr>
          <p:cNvSpPr>
            <a:spLocks noGrp="1" noChangeArrowheads="1"/>
          </p:cNvSpPr>
          <p:nvPr>
            <p:ph type="title"/>
          </p:nvPr>
        </p:nvSpPr>
        <p:spPr/>
        <p:txBody>
          <a:bodyPr/>
          <a:lstStyle/>
          <a:p>
            <a:r>
              <a:rPr lang="en-US" altLang="en-US" sz="1600"/>
              <a:t>Lipids – Their Roles in Living Systems</a:t>
            </a:r>
          </a:p>
        </p:txBody>
      </p:sp>
      <p:sp>
        <p:nvSpPr>
          <p:cNvPr id="920579" name="Rectangle 3">
            <a:extLst>
              <a:ext uri="{FF2B5EF4-FFF2-40B4-BE49-F238E27FC236}">
                <a16:creationId xmlns:a16="http://schemas.microsoft.com/office/drawing/2014/main" id="{C9872527-08F1-96F4-E879-C6C811EE0D74}"/>
              </a:ext>
            </a:extLst>
          </p:cNvPr>
          <p:cNvSpPr>
            <a:spLocks noGrp="1" noChangeArrowheads="1"/>
          </p:cNvSpPr>
          <p:nvPr>
            <p:ph type="body" idx="1"/>
          </p:nvPr>
        </p:nvSpPr>
        <p:spPr>
          <a:xfrm>
            <a:off x="304800" y="533400"/>
            <a:ext cx="8610600" cy="5592763"/>
          </a:xfrm>
        </p:spPr>
        <p:txBody>
          <a:bodyPr/>
          <a:lstStyle/>
          <a:p>
            <a:pPr>
              <a:lnSpc>
                <a:spcPct val="80000"/>
              </a:lnSpc>
              <a:buFontTx/>
              <a:buNone/>
            </a:pPr>
            <a:endParaRPr lang="en-US" altLang="en-US" sz="2800"/>
          </a:p>
          <a:p>
            <a:pPr>
              <a:lnSpc>
                <a:spcPct val="80000"/>
              </a:lnSpc>
            </a:pPr>
            <a:r>
              <a:rPr lang="en-US" altLang="en-US" sz="2800"/>
              <a:t>Lipids are oil-soluble [hydrophobic] organic substances (soluble in CHCl</a:t>
            </a:r>
            <a:r>
              <a:rPr lang="en-US" altLang="en-US" sz="2800" baseline="-25000"/>
              <a:t>3</a:t>
            </a:r>
            <a:r>
              <a:rPr lang="en-US" altLang="en-US" sz="2800"/>
              <a:t>, CCl</a:t>
            </a:r>
            <a:r>
              <a:rPr lang="en-US" altLang="en-US" sz="2800" baseline="-25000"/>
              <a:t>4</a:t>
            </a:r>
            <a:r>
              <a:rPr lang="en-US" altLang="en-US" sz="2800"/>
              <a:t>, hexane, ether, etc.) </a:t>
            </a:r>
          </a:p>
          <a:p>
            <a:pPr>
              <a:lnSpc>
                <a:spcPct val="80000"/>
              </a:lnSpc>
            </a:pPr>
            <a:r>
              <a:rPr lang="en-US" altLang="en-US" sz="2800"/>
              <a:t>Lipids form membrane barriers between cellular compartments.</a:t>
            </a:r>
          </a:p>
          <a:p>
            <a:pPr>
              <a:lnSpc>
                <a:spcPct val="80000"/>
              </a:lnSpc>
            </a:pPr>
            <a:r>
              <a:rPr lang="en-US" altLang="en-US" sz="2800"/>
              <a:t>Lipids are an excellent, high-Calorie energy storage medium.  </a:t>
            </a:r>
          </a:p>
          <a:p>
            <a:pPr>
              <a:lnSpc>
                <a:spcPct val="80000"/>
              </a:lnSpc>
            </a:pPr>
            <a:r>
              <a:rPr lang="en-US" altLang="en-US" sz="2800"/>
              <a:t>Lipids act as lubricants.</a:t>
            </a:r>
          </a:p>
          <a:p>
            <a:pPr>
              <a:lnSpc>
                <a:spcPct val="80000"/>
              </a:lnSpc>
            </a:pPr>
            <a:r>
              <a:rPr lang="en-US" altLang="en-US" sz="2800"/>
              <a:t>Lipids surround many organs, providing thermal insulation and protecting from mechanical shock.</a:t>
            </a:r>
          </a:p>
          <a:p>
            <a:pPr>
              <a:lnSpc>
                <a:spcPct val="80000"/>
              </a:lnSpc>
            </a:pPr>
            <a:r>
              <a:rPr lang="en-US" altLang="en-US" sz="2800"/>
              <a:t>Certain lipids are hormones (chemical messengers)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6FB42E7-EED0-4FCD-EAC4-ACCA77BC9FA6}"/>
              </a:ext>
            </a:extLst>
          </p:cNvPr>
          <p:cNvSpPr>
            <a:spLocks noGrp="1"/>
          </p:cNvSpPr>
          <p:nvPr>
            <p:ph type="sldNum" sz="quarter" idx="11"/>
          </p:nvPr>
        </p:nvSpPr>
        <p:spPr/>
        <p:txBody>
          <a:bodyPr/>
          <a:lstStyle/>
          <a:p>
            <a:fld id="{8C0AE2BE-0E52-4F29-B632-45D2BC5A40BC}" type="slidenum">
              <a:rPr lang="en-US" altLang="en-US"/>
              <a:pPr/>
              <a:t>20</a:t>
            </a:fld>
            <a:endParaRPr lang="en-US" altLang="en-US"/>
          </a:p>
        </p:txBody>
      </p:sp>
      <p:sp>
        <p:nvSpPr>
          <p:cNvPr id="941058" name="Rectangle 2">
            <a:extLst>
              <a:ext uri="{FF2B5EF4-FFF2-40B4-BE49-F238E27FC236}">
                <a16:creationId xmlns:a16="http://schemas.microsoft.com/office/drawing/2014/main" id="{CE75549D-57BF-CF2C-9C8D-0CBF427FDE37}"/>
              </a:ext>
            </a:extLst>
          </p:cNvPr>
          <p:cNvSpPr>
            <a:spLocks noGrp="1" noChangeArrowheads="1"/>
          </p:cNvSpPr>
          <p:nvPr>
            <p:ph type="title"/>
          </p:nvPr>
        </p:nvSpPr>
        <p:spPr/>
        <p:txBody>
          <a:bodyPr/>
          <a:lstStyle/>
          <a:p>
            <a:r>
              <a:rPr lang="en-US" altLang="en-US" sz="1600"/>
              <a:t>Lipids - Phosphoglycerides</a:t>
            </a:r>
          </a:p>
        </p:txBody>
      </p:sp>
      <p:sp>
        <p:nvSpPr>
          <p:cNvPr id="941059" name="Rectangle 3">
            <a:extLst>
              <a:ext uri="{FF2B5EF4-FFF2-40B4-BE49-F238E27FC236}">
                <a16:creationId xmlns:a16="http://schemas.microsoft.com/office/drawing/2014/main" id="{1187FEB3-871C-D82F-6383-C102F0577523}"/>
              </a:ext>
            </a:extLst>
          </p:cNvPr>
          <p:cNvSpPr>
            <a:spLocks noGrp="1" noChangeArrowheads="1"/>
          </p:cNvSpPr>
          <p:nvPr>
            <p:ph type="body" sz="half" idx="1"/>
          </p:nvPr>
        </p:nvSpPr>
        <p:spPr>
          <a:xfrm>
            <a:off x="0" y="533400"/>
            <a:ext cx="8763000" cy="5592763"/>
          </a:xfrm>
        </p:spPr>
        <p:txBody>
          <a:bodyPr/>
          <a:lstStyle/>
          <a:p>
            <a:pPr>
              <a:buFontTx/>
              <a:buNone/>
            </a:pPr>
            <a:r>
              <a:rPr lang="en-US" altLang="en-US" sz="2800"/>
              <a:t>	A variety of different alcohols may be part of the phophoglyceride structure:</a:t>
            </a:r>
          </a:p>
          <a:p>
            <a:pPr>
              <a:buFontTx/>
              <a:buNone/>
            </a:pPr>
            <a:r>
              <a:rPr lang="en-US" altLang="en-US" sz="2800"/>
              <a:t> </a:t>
            </a:r>
          </a:p>
        </p:txBody>
      </p:sp>
      <p:pic>
        <p:nvPicPr>
          <p:cNvPr id="941060" name="Picture 4">
            <a:extLst>
              <a:ext uri="{FF2B5EF4-FFF2-40B4-BE49-F238E27FC236}">
                <a16:creationId xmlns:a16="http://schemas.microsoft.com/office/drawing/2014/main" id="{9B8DA681-F657-0916-6105-2AB51CF887AB}"/>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1752600"/>
            <a:ext cx="8001000" cy="402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5E3B0CC-9764-187F-5B4A-78CEF940DB45}"/>
              </a:ext>
            </a:extLst>
          </p:cNvPr>
          <p:cNvSpPr>
            <a:spLocks noGrp="1"/>
          </p:cNvSpPr>
          <p:nvPr>
            <p:ph type="sldNum" sz="quarter" idx="11"/>
          </p:nvPr>
        </p:nvSpPr>
        <p:spPr/>
        <p:txBody>
          <a:bodyPr/>
          <a:lstStyle/>
          <a:p>
            <a:fld id="{69600A27-A2A1-4377-8F01-5D99420E5213}" type="slidenum">
              <a:rPr lang="en-US" altLang="en-US"/>
              <a:pPr/>
              <a:t>21</a:t>
            </a:fld>
            <a:endParaRPr lang="en-US" altLang="en-US"/>
          </a:p>
        </p:txBody>
      </p:sp>
      <p:sp>
        <p:nvSpPr>
          <p:cNvPr id="942084" name="Rectangle 4">
            <a:extLst>
              <a:ext uri="{FF2B5EF4-FFF2-40B4-BE49-F238E27FC236}">
                <a16:creationId xmlns:a16="http://schemas.microsoft.com/office/drawing/2014/main" id="{3A5A2EE7-F932-3198-4054-BE6180AD32B6}"/>
              </a:ext>
            </a:extLst>
          </p:cNvPr>
          <p:cNvSpPr>
            <a:spLocks noGrp="1" noChangeArrowheads="1"/>
          </p:cNvSpPr>
          <p:nvPr>
            <p:ph type="title"/>
          </p:nvPr>
        </p:nvSpPr>
        <p:spPr/>
        <p:txBody>
          <a:bodyPr/>
          <a:lstStyle/>
          <a:p>
            <a:r>
              <a:rPr lang="en-US" altLang="en-US" sz="1600"/>
              <a:t>Phospholipid Nomenclature – Complete the names of these phospholipids:</a:t>
            </a:r>
          </a:p>
        </p:txBody>
      </p:sp>
      <p:graphicFrame>
        <p:nvGraphicFramePr>
          <p:cNvPr id="942083" name="Object 3">
            <a:extLst>
              <a:ext uri="{FF2B5EF4-FFF2-40B4-BE49-F238E27FC236}">
                <a16:creationId xmlns:a16="http://schemas.microsoft.com/office/drawing/2014/main" id="{D7EAC939-824A-016C-F23E-0B2EC8CE4989}"/>
              </a:ext>
            </a:extLst>
          </p:cNvPr>
          <p:cNvGraphicFramePr>
            <a:graphicFrameLocks noChangeAspect="1"/>
          </p:cNvGraphicFramePr>
          <p:nvPr>
            <p:ph idx="1"/>
          </p:nvPr>
        </p:nvGraphicFramePr>
        <p:xfrm>
          <a:off x="762000" y="552450"/>
          <a:ext cx="7467600" cy="6550025"/>
        </p:xfrm>
        <a:graphic>
          <a:graphicData uri="http://schemas.openxmlformats.org/presentationml/2006/ole">
            <mc:AlternateContent xmlns:mc="http://schemas.openxmlformats.org/markup-compatibility/2006">
              <mc:Choice xmlns:v="urn:schemas-microsoft-com:vml" Requires="v">
                <p:oleObj name="Bitmap Image" r:id="rId2" imgW="7676190" imgH="6733333" progId="Paint.Picture">
                  <p:embed/>
                </p:oleObj>
              </mc:Choice>
              <mc:Fallback>
                <p:oleObj name="Bitmap Image" r:id="rId2" imgW="7676190" imgH="6733333"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52450"/>
                        <a:ext cx="7467600" cy="655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1DB3007-3B2F-7780-9177-B341D7505C1C}"/>
              </a:ext>
            </a:extLst>
          </p:cNvPr>
          <p:cNvSpPr>
            <a:spLocks noGrp="1"/>
          </p:cNvSpPr>
          <p:nvPr>
            <p:ph type="sldNum" sz="quarter" idx="11"/>
          </p:nvPr>
        </p:nvSpPr>
        <p:spPr/>
        <p:txBody>
          <a:bodyPr/>
          <a:lstStyle/>
          <a:p>
            <a:fld id="{CEFE91A7-F2F2-457C-9E44-B5947AF41C95}" type="slidenum">
              <a:rPr lang="en-US" altLang="en-US"/>
              <a:pPr/>
              <a:t>22</a:t>
            </a:fld>
            <a:endParaRPr lang="en-US" altLang="en-US"/>
          </a:p>
        </p:txBody>
      </p:sp>
      <p:sp>
        <p:nvSpPr>
          <p:cNvPr id="943108" name="Rectangle 4">
            <a:extLst>
              <a:ext uri="{FF2B5EF4-FFF2-40B4-BE49-F238E27FC236}">
                <a16:creationId xmlns:a16="http://schemas.microsoft.com/office/drawing/2014/main" id="{7BE241B4-6B4D-824E-0647-1EC4FCC87E9F}"/>
              </a:ext>
            </a:extLst>
          </p:cNvPr>
          <p:cNvSpPr>
            <a:spLocks noGrp="1" noChangeArrowheads="1"/>
          </p:cNvSpPr>
          <p:nvPr>
            <p:ph type="title"/>
          </p:nvPr>
        </p:nvSpPr>
        <p:spPr/>
        <p:txBody>
          <a:bodyPr/>
          <a:lstStyle/>
          <a:p>
            <a:r>
              <a:rPr lang="en-US" altLang="en-US" sz="1600"/>
              <a:t>Phospholipid Nomenclature</a:t>
            </a:r>
          </a:p>
        </p:txBody>
      </p:sp>
      <p:graphicFrame>
        <p:nvGraphicFramePr>
          <p:cNvPr id="943107" name="Object 3">
            <a:extLst>
              <a:ext uri="{FF2B5EF4-FFF2-40B4-BE49-F238E27FC236}">
                <a16:creationId xmlns:a16="http://schemas.microsoft.com/office/drawing/2014/main" id="{00362C77-4CE1-4335-9275-3C1603EE23AD}"/>
              </a:ext>
            </a:extLst>
          </p:cNvPr>
          <p:cNvGraphicFramePr>
            <a:graphicFrameLocks noChangeAspect="1"/>
          </p:cNvGraphicFramePr>
          <p:nvPr>
            <p:ph idx="1"/>
          </p:nvPr>
        </p:nvGraphicFramePr>
        <p:xfrm>
          <a:off x="685800" y="533400"/>
          <a:ext cx="7772400" cy="6173788"/>
        </p:xfrm>
        <a:graphic>
          <a:graphicData uri="http://schemas.openxmlformats.org/presentationml/2006/ole">
            <mc:AlternateContent xmlns:mc="http://schemas.openxmlformats.org/markup-compatibility/2006">
              <mc:Choice xmlns:v="urn:schemas-microsoft-com:vml" Requires="v">
                <p:oleObj name="Bitmap Image" r:id="rId2" imgW="7676190" imgH="6095238" progId="Paint.Picture">
                  <p:embed/>
                </p:oleObj>
              </mc:Choice>
              <mc:Fallback>
                <p:oleObj name="Bitmap Image" r:id="rId2" imgW="7676190" imgH="6095238"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72400" cy="617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C45309F-BABC-A857-161A-638259AB04E3}"/>
              </a:ext>
            </a:extLst>
          </p:cNvPr>
          <p:cNvSpPr>
            <a:spLocks noGrp="1"/>
          </p:cNvSpPr>
          <p:nvPr>
            <p:ph type="sldNum" sz="quarter" idx="11"/>
          </p:nvPr>
        </p:nvSpPr>
        <p:spPr/>
        <p:txBody>
          <a:bodyPr/>
          <a:lstStyle/>
          <a:p>
            <a:fld id="{E17641CA-3691-4B5B-A2FE-D0351081F4D4}" type="slidenum">
              <a:rPr lang="en-US" altLang="en-US"/>
              <a:pPr/>
              <a:t>23</a:t>
            </a:fld>
            <a:endParaRPr lang="en-US" altLang="en-US"/>
          </a:p>
        </p:txBody>
      </p:sp>
      <p:sp>
        <p:nvSpPr>
          <p:cNvPr id="944130" name="Rectangle 2">
            <a:extLst>
              <a:ext uri="{FF2B5EF4-FFF2-40B4-BE49-F238E27FC236}">
                <a16:creationId xmlns:a16="http://schemas.microsoft.com/office/drawing/2014/main" id="{AFD4A0E1-B169-0D3E-77B0-843F13EDB5E6}"/>
              </a:ext>
            </a:extLst>
          </p:cNvPr>
          <p:cNvSpPr>
            <a:spLocks noGrp="1" noChangeArrowheads="1"/>
          </p:cNvSpPr>
          <p:nvPr>
            <p:ph type="title"/>
          </p:nvPr>
        </p:nvSpPr>
        <p:spPr/>
        <p:txBody>
          <a:bodyPr/>
          <a:lstStyle/>
          <a:p>
            <a:r>
              <a:rPr lang="en-US" altLang="en-US" sz="1600"/>
              <a:t>Lipids - Sphingosine</a:t>
            </a:r>
          </a:p>
        </p:txBody>
      </p:sp>
      <p:sp>
        <p:nvSpPr>
          <p:cNvPr id="944131" name="Rectangle 3">
            <a:extLst>
              <a:ext uri="{FF2B5EF4-FFF2-40B4-BE49-F238E27FC236}">
                <a16:creationId xmlns:a16="http://schemas.microsoft.com/office/drawing/2014/main" id="{64790236-9060-2E7B-3D9B-CDE230588FD5}"/>
              </a:ext>
            </a:extLst>
          </p:cNvPr>
          <p:cNvSpPr>
            <a:spLocks noGrp="1" noChangeArrowheads="1"/>
          </p:cNvSpPr>
          <p:nvPr>
            <p:ph type="body" sz="half" idx="1"/>
          </p:nvPr>
        </p:nvSpPr>
        <p:spPr>
          <a:xfrm>
            <a:off x="457200" y="381000"/>
            <a:ext cx="8686800" cy="5592763"/>
          </a:xfrm>
        </p:spPr>
        <p:txBody>
          <a:bodyPr/>
          <a:lstStyle/>
          <a:p>
            <a:r>
              <a:rPr lang="en-US" altLang="en-US" sz="2800" dirty="0"/>
              <a:t>Another class of saponifiable lipids are build around </a:t>
            </a:r>
            <a:r>
              <a:rPr lang="en-US" altLang="en-US" sz="2800" dirty="0">
                <a:solidFill>
                  <a:srgbClr val="0000FF"/>
                </a:solidFill>
              </a:rPr>
              <a:t>sphingosine</a:t>
            </a:r>
            <a:r>
              <a:rPr lang="en-US" altLang="en-US" sz="2800" dirty="0"/>
              <a:t>, rather than glycerol.</a:t>
            </a:r>
          </a:p>
          <a:p>
            <a:r>
              <a:rPr lang="en-US" altLang="en-US" sz="2800" dirty="0"/>
              <a:t>Sphingomyelin contains a phosphocholine ester and a second </a:t>
            </a:r>
            <a:r>
              <a:rPr lang="en-US" altLang="en-US" sz="2800" dirty="0">
                <a:solidFill>
                  <a:srgbClr val="009900"/>
                </a:solidFill>
              </a:rPr>
              <a:t>fatty acid</a:t>
            </a:r>
            <a:r>
              <a:rPr lang="en-US" altLang="en-US" sz="2800" dirty="0"/>
              <a:t> linked by an </a:t>
            </a:r>
            <a:r>
              <a:rPr lang="en-US" altLang="en-US" sz="2800" dirty="0">
                <a:solidFill>
                  <a:srgbClr val="AE2702"/>
                </a:solidFill>
              </a:rPr>
              <a:t>amide</a:t>
            </a:r>
            <a:r>
              <a:rPr lang="en-US" altLang="en-US" sz="2800" dirty="0"/>
              <a:t> bond.</a:t>
            </a:r>
          </a:p>
          <a:p>
            <a:endParaRPr lang="en-US" altLang="en-US" sz="2800" dirty="0"/>
          </a:p>
        </p:txBody>
      </p:sp>
      <p:pic>
        <p:nvPicPr>
          <p:cNvPr id="944132" name="Picture 4">
            <a:extLst>
              <a:ext uri="{FF2B5EF4-FFF2-40B4-BE49-F238E27FC236}">
                <a16:creationId xmlns:a16="http://schemas.microsoft.com/office/drawing/2014/main" id="{3437F5EC-19E5-D49B-A896-943A74A378D0}"/>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2286000"/>
            <a:ext cx="7924800"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D9AB134-B0B4-1D35-80DA-79F0B25BB206}"/>
              </a:ext>
            </a:extLst>
          </p:cNvPr>
          <p:cNvSpPr txBox="1"/>
          <p:nvPr/>
        </p:nvSpPr>
        <p:spPr>
          <a:xfrm>
            <a:off x="4800600" y="4210048"/>
            <a:ext cx="1752600" cy="307777"/>
          </a:xfrm>
          <a:prstGeom prst="rect">
            <a:avLst/>
          </a:prstGeom>
          <a:noFill/>
        </p:spPr>
        <p:txBody>
          <a:bodyPr wrap="square" rtlCol="0">
            <a:spAutoFit/>
          </a:bodyPr>
          <a:lstStyle/>
          <a:p>
            <a:r>
              <a:rPr lang="en-US" sz="1400" b="0" i="1" dirty="0"/>
              <a:t>Amide Bond</a:t>
            </a:r>
          </a:p>
        </p:txBody>
      </p:sp>
      <p:cxnSp>
        <p:nvCxnSpPr>
          <p:cNvPr id="22" name="Connector: Curved 21">
            <a:extLst>
              <a:ext uri="{FF2B5EF4-FFF2-40B4-BE49-F238E27FC236}">
                <a16:creationId xmlns:a16="http://schemas.microsoft.com/office/drawing/2014/main" id="{C9227879-B44B-CAD3-E465-447AC626CBA5}"/>
              </a:ext>
            </a:extLst>
          </p:cNvPr>
          <p:cNvCxnSpPr/>
          <p:nvPr/>
        </p:nvCxnSpPr>
        <p:spPr bwMode="auto">
          <a:xfrm rot="5400000">
            <a:off x="4468495" y="4478654"/>
            <a:ext cx="425451" cy="370840"/>
          </a:xfrm>
          <a:prstGeom prst="curved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6B8DFF3-B902-E51A-F33F-02E6B5797196}"/>
              </a:ext>
            </a:extLst>
          </p:cNvPr>
          <p:cNvSpPr>
            <a:spLocks noGrp="1"/>
          </p:cNvSpPr>
          <p:nvPr>
            <p:ph type="sldNum" sz="quarter" idx="11"/>
          </p:nvPr>
        </p:nvSpPr>
        <p:spPr/>
        <p:txBody>
          <a:bodyPr/>
          <a:lstStyle/>
          <a:p>
            <a:fld id="{BD264AA4-B31D-4E6D-AA52-11743D285FB4}" type="slidenum">
              <a:rPr lang="en-US" altLang="en-US"/>
              <a:pPr/>
              <a:t>24</a:t>
            </a:fld>
            <a:endParaRPr lang="en-US" altLang="en-US"/>
          </a:p>
        </p:txBody>
      </p:sp>
      <p:sp>
        <p:nvSpPr>
          <p:cNvPr id="945154" name="Rectangle 2">
            <a:extLst>
              <a:ext uri="{FF2B5EF4-FFF2-40B4-BE49-F238E27FC236}">
                <a16:creationId xmlns:a16="http://schemas.microsoft.com/office/drawing/2014/main" id="{EDC91C56-F814-E854-9704-7D5C479D0312}"/>
              </a:ext>
            </a:extLst>
          </p:cNvPr>
          <p:cNvSpPr>
            <a:spLocks noGrp="1" noChangeArrowheads="1"/>
          </p:cNvSpPr>
          <p:nvPr>
            <p:ph type="title"/>
          </p:nvPr>
        </p:nvSpPr>
        <p:spPr/>
        <p:txBody>
          <a:bodyPr/>
          <a:lstStyle/>
          <a:p>
            <a:r>
              <a:rPr lang="en-US" altLang="en-US" sz="1600"/>
              <a:t>Lipids - Cerebroside</a:t>
            </a:r>
          </a:p>
        </p:txBody>
      </p:sp>
      <p:sp>
        <p:nvSpPr>
          <p:cNvPr id="945155" name="Rectangle 3">
            <a:extLst>
              <a:ext uri="{FF2B5EF4-FFF2-40B4-BE49-F238E27FC236}">
                <a16:creationId xmlns:a16="http://schemas.microsoft.com/office/drawing/2014/main" id="{756165FF-0EEC-584E-42AC-163D86482F7F}"/>
              </a:ext>
            </a:extLst>
          </p:cNvPr>
          <p:cNvSpPr>
            <a:spLocks noGrp="1" noChangeArrowheads="1"/>
          </p:cNvSpPr>
          <p:nvPr>
            <p:ph type="body" sz="half" idx="1"/>
          </p:nvPr>
        </p:nvSpPr>
        <p:spPr>
          <a:xfrm>
            <a:off x="457200" y="533400"/>
            <a:ext cx="8382000" cy="5592763"/>
          </a:xfrm>
        </p:spPr>
        <p:txBody>
          <a:bodyPr/>
          <a:lstStyle/>
          <a:p>
            <a:r>
              <a:rPr lang="en-US" altLang="en-US" sz="2800"/>
              <a:t>Cerebrosides are glycolipids constructed from </a:t>
            </a:r>
            <a:r>
              <a:rPr lang="en-US" altLang="en-US" sz="2800">
                <a:solidFill>
                  <a:srgbClr val="0000FF"/>
                </a:solidFill>
              </a:rPr>
              <a:t>sphingosine</a:t>
            </a:r>
            <a:r>
              <a:rPr lang="en-US" altLang="en-US" sz="2800"/>
              <a:t>, a </a:t>
            </a:r>
            <a:r>
              <a:rPr lang="en-US" altLang="en-US" sz="2800">
                <a:solidFill>
                  <a:srgbClr val="009900"/>
                </a:solidFill>
              </a:rPr>
              <a:t>fatty acid</a:t>
            </a:r>
            <a:r>
              <a:rPr lang="en-US" altLang="en-US" sz="2800"/>
              <a:t>, and a </a:t>
            </a:r>
            <a:r>
              <a:rPr lang="en-US" altLang="en-US" sz="2800">
                <a:solidFill>
                  <a:srgbClr val="FF3399"/>
                </a:solidFill>
              </a:rPr>
              <a:t>carbohydrate</a:t>
            </a:r>
            <a:r>
              <a:rPr lang="en-US" altLang="en-US" sz="2800"/>
              <a:t>:</a:t>
            </a:r>
          </a:p>
        </p:txBody>
      </p:sp>
      <p:pic>
        <p:nvPicPr>
          <p:cNvPr id="945156" name="Picture 4">
            <a:extLst>
              <a:ext uri="{FF2B5EF4-FFF2-40B4-BE49-F238E27FC236}">
                <a16:creationId xmlns:a16="http://schemas.microsoft.com/office/drawing/2014/main" id="{FB83E9C1-47CE-AB00-B43B-D8319BF5B9CF}"/>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0" y="1752600"/>
            <a:ext cx="7620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F2056F-D041-F86B-B5A4-2FE834A263EE}"/>
              </a:ext>
            </a:extLst>
          </p:cNvPr>
          <p:cNvSpPr>
            <a:spLocks noGrp="1"/>
          </p:cNvSpPr>
          <p:nvPr>
            <p:ph type="sldNum" sz="quarter" idx="11"/>
          </p:nvPr>
        </p:nvSpPr>
        <p:spPr/>
        <p:txBody>
          <a:bodyPr/>
          <a:lstStyle/>
          <a:p>
            <a:fld id="{796091AA-C063-4643-8D06-DFF41C8D3675}" type="slidenum">
              <a:rPr lang="en-US" altLang="en-US"/>
              <a:pPr/>
              <a:t>25</a:t>
            </a:fld>
            <a:endParaRPr lang="en-US" altLang="en-US"/>
          </a:p>
        </p:txBody>
      </p:sp>
      <p:sp>
        <p:nvSpPr>
          <p:cNvPr id="956418" name="Rectangle 2">
            <a:extLst>
              <a:ext uri="{FF2B5EF4-FFF2-40B4-BE49-F238E27FC236}">
                <a16:creationId xmlns:a16="http://schemas.microsoft.com/office/drawing/2014/main" id="{011A962B-1044-DC0F-5A02-913EE1186D77}"/>
              </a:ext>
            </a:extLst>
          </p:cNvPr>
          <p:cNvSpPr>
            <a:spLocks noGrp="1" noChangeArrowheads="1"/>
          </p:cNvSpPr>
          <p:nvPr>
            <p:ph type="title"/>
          </p:nvPr>
        </p:nvSpPr>
        <p:spPr/>
        <p:txBody>
          <a:bodyPr/>
          <a:lstStyle/>
          <a:p>
            <a:r>
              <a:rPr lang="en-US" altLang="en-US" sz="1600"/>
              <a:t>Lipids - Cholesterol</a:t>
            </a:r>
          </a:p>
        </p:txBody>
      </p:sp>
      <p:sp>
        <p:nvSpPr>
          <p:cNvPr id="956419" name="Rectangle 3">
            <a:extLst>
              <a:ext uri="{FF2B5EF4-FFF2-40B4-BE49-F238E27FC236}">
                <a16:creationId xmlns:a16="http://schemas.microsoft.com/office/drawing/2014/main" id="{CB30A494-2E54-6DE3-AB12-0ED7B5183BB4}"/>
              </a:ext>
            </a:extLst>
          </p:cNvPr>
          <p:cNvSpPr>
            <a:spLocks noGrp="1" noChangeArrowheads="1"/>
          </p:cNvSpPr>
          <p:nvPr>
            <p:ph type="body" sz="half" idx="1"/>
          </p:nvPr>
        </p:nvSpPr>
        <p:spPr>
          <a:xfrm>
            <a:off x="457200" y="381000"/>
            <a:ext cx="8229600" cy="5592763"/>
          </a:xfrm>
        </p:spPr>
        <p:txBody>
          <a:bodyPr/>
          <a:lstStyle/>
          <a:p>
            <a:r>
              <a:rPr lang="en-US" altLang="en-US" sz="2400"/>
              <a:t>Cholesterol is a lipid with an entirely different structure from the lipids we have discussed so far.  It is a </a:t>
            </a:r>
            <a:r>
              <a:rPr lang="en-US" altLang="en-US" sz="2400">
                <a:solidFill>
                  <a:srgbClr val="0000FF"/>
                </a:solidFill>
              </a:rPr>
              <a:t>steroid</a:t>
            </a:r>
            <a:r>
              <a:rPr lang="en-US" altLang="en-US" sz="2400"/>
              <a:t>, composed of four fused hydrocarbon rings.</a:t>
            </a:r>
          </a:p>
          <a:p>
            <a:r>
              <a:rPr lang="en-US" altLang="en-US" sz="2400"/>
              <a:t>Cholesterol is synthesized by animals, but is not present in plants or prokaryotes.</a:t>
            </a:r>
          </a:p>
          <a:p>
            <a:r>
              <a:rPr lang="en-US" altLang="en-US" sz="2400"/>
              <a:t>Cholesterol is the starting material for the biosynthesis of steroidal  hormones, vitamin D, and bile salts.</a:t>
            </a:r>
            <a:r>
              <a:rPr lang="en-US" altLang="en-US" sz="2800"/>
              <a:t> </a:t>
            </a:r>
          </a:p>
        </p:txBody>
      </p:sp>
      <p:pic>
        <p:nvPicPr>
          <p:cNvPr id="956420" name="Picture 4">
            <a:extLst>
              <a:ext uri="{FF2B5EF4-FFF2-40B4-BE49-F238E27FC236}">
                <a16:creationId xmlns:a16="http://schemas.microsoft.com/office/drawing/2014/main" id="{56E88FB4-F060-E06E-6CFC-07503BA07849}"/>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19200" y="3276600"/>
            <a:ext cx="6553200" cy="3351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D8368A4-DFAD-8AAF-C085-44C717C200E0}"/>
              </a:ext>
            </a:extLst>
          </p:cNvPr>
          <p:cNvSpPr>
            <a:spLocks noGrp="1"/>
          </p:cNvSpPr>
          <p:nvPr>
            <p:ph type="sldNum" sz="quarter" idx="11"/>
          </p:nvPr>
        </p:nvSpPr>
        <p:spPr/>
        <p:txBody>
          <a:bodyPr/>
          <a:lstStyle/>
          <a:p>
            <a:fld id="{A51027FE-A530-43F2-A154-F654EE4BDE93}" type="slidenum">
              <a:rPr lang="en-US" altLang="en-US"/>
              <a:pPr/>
              <a:t>26</a:t>
            </a:fld>
            <a:endParaRPr lang="en-US" altLang="en-US"/>
          </a:p>
        </p:txBody>
      </p:sp>
      <p:sp>
        <p:nvSpPr>
          <p:cNvPr id="957442" name="Rectangle 2">
            <a:extLst>
              <a:ext uri="{FF2B5EF4-FFF2-40B4-BE49-F238E27FC236}">
                <a16:creationId xmlns:a16="http://schemas.microsoft.com/office/drawing/2014/main" id="{988D0023-69E5-47D6-E22B-A2A45B17DB0E}"/>
              </a:ext>
            </a:extLst>
          </p:cNvPr>
          <p:cNvSpPr>
            <a:spLocks noGrp="1" noChangeArrowheads="1"/>
          </p:cNvSpPr>
          <p:nvPr>
            <p:ph type="title"/>
          </p:nvPr>
        </p:nvSpPr>
        <p:spPr/>
        <p:txBody>
          <a:bodyPr/>
          <a:lstStyle/>
          <a:p>
            <a:r>
              <a:rPr lang="en-US" altLang="en-US" sz="1600" dirty="0"/>
              <a:t>Lipids - Bile Salts</a:t>
            </a:r>
          </a:p>
        </p:txBody>
      </p:sp>
      <p:sp>
        <p:nvSpPr>
          <p:cNvPr id="957443" name="Rectangle 3">
            <a:extLst>
              <a:ext uri="{FF2B5EF4-FFF2-40B4-BE49-F238E27FC236}">
                <a16:creationId xmlns:a16="http://schemas.microsoft.com/office/drawing/2014/main" id="{B94E499E-AFFE-3D98-A341-F10FC028791C}"/>
              </a:ext>
            </a:extLst>
          </p:cNvPr>
          <p:cNvSpPr>
            <a:spLocks noGrp="1" noChangeArrowheads="1"/>
          </p:cNvSpPr>
          <p:nvPr>
            <p:ph type="body" sz="half" idx="1"/>
          </p:nvPr>
        </p:nvSpPr>
        <p:spPr>
          <a:xfrm>
            <a:off x="457200" y="533400"/>
            <a:ext cx="8001000" cy="5592763"/>
          </a:xfrm>
        </p:spPr>
        <p:txBody>
          <a:bodyPr/>
          <a:lstStyle/>
          <a:p>
            <a:r>
              <a:rPr lang="en-US" altLang="en-US" sz="2400" dirty="0"/>
              <a:t>Fresh bile from the liver is yellow, but upon standing turns green and finally brown.  The body excretes 0.5-2.0 grams of bile daily and is responsible for the characteristic color of feces.</a:t>
            </a:r>
          </a:p>
        </p:txBody>
      </p:sp>
      <p:graphicFrame>
        <p:nvGraphicFramePr>
          <p:cNvPr id="957444" name="Object 4">
            <a:extLst>
              <a:ext uri="{FF2B5EF4-FFF2-40B4-BE49-F238E27FC236}">
                <a16:creationId xmlns:a16="http://schemas.microsoft.com/office/drawing/2014/main" id="{3C1E3B83-E4FA-393C-99A9-BF2DD6D3FEBD}"/>
              </a:ext>
            </a:extLst>
          </p:cNvPr>
          <p:cNvGraphicFramePr>
            <a:graphicFrameLocks noChangeAspect="1"/>
          </p:cNvGraphicFramePr>
          <p:nvPr>
            <p:ph sz="quarter" idx="2"/>
            <p:extLst>
              <p:ext uri="{D42A27DB-BD31-4B8C-83A1-F6EECF244321}">
                <p14:modId xmlns:p14="http://schemas.microsoft.com/office/powerpoint/2010/main" val="1829018847"/>
              </p:ext>
            </p:extLst>
          </p:nvPr>
        </p:nvGraphicFramePr>
        <p:xfrm>
          <a:off x="5288280" y="3358198"/>
          <a:ext cx="3429000" cy="2377082"/>
        </p:xfrm>
        <a:graphic>
          <a:graphicData uri="http://schemas.openxmlformats.org/presentationml/2006/ole">
            <mc:AlternateContent xmlns:mc="http://schemas.openxmlformats.org/markup-compatibility/2006">
              <mc:Choice xmlns:v="urn:schemas-microsoft-com:vml" Requires="v">
                <p:oleObj name="Bitmap Image" r:id="rId2" imgW="1704762" imgH="1181265" progId="Paint.Picture">
                  <p:embed/>
                </p:oleObj>
              </mc:Choice>
              <mc:Fallback>
                <p:oleObj name="Bitmap Image" r:id="rId2" imgW="1704762" imgH="1181265"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280" y="3358198"/>
                        <a:ext cx="3429000" cy="2377082"/>
                      </a:xfrm>
                      <a:prstGeom prst="rect">
                        <a:avLst/>
                      </a:prstGeom>
                      <a:noFill/>
                      <a:ln w="9525">
                        <a:solidFill>
                          <a:srgbClr val="0000FF"/>
                        </a:solidFill>
                        <a:miter lim="800000"/>
                        <a:headEnd/>
                        <a:tailEnd/>
                      </a:ln>
                      <a:effectLst/>
                    </p:spPr>
                  </p:pic>
                </p:oleObj>
              </mc:Fallback>
            </mc:AlternateContent>
          </a:graphicData>
        </a:graphic>
      </p:graphicFrame>
      <p:graphicFrame>
        <p:nvGraphicFramePr>
          <p:cNvPr id="957446" name="Object 6">
            <a:extLst>
              <a:ext uri="{FF2B5EF4-FFF2-40B4-BE49-F238E27FC236}">
                <a16:creationId xmlns:a16="http://schemas.microsoft.com/office/drawing/2014/main" id="{740B506C-71F4-883F-A870-016F9EA4CC1B}"/>
              </a:ext>
            </a:extLst>
          </p:cNvPr>
          <p:cNvGraphicFramePr>
            <a:graphicFrameLocks noChangeAspect="1"/>
          </p:cNvGraphicFramePr>
          <p:nvPr>
            <p:ph sz="quarter" idx="3"/>
            <p:extLst>
              <p:ext uri="{D42A27DB-BD31-4B8C-83A1-F6EECF244321}">
                <p14:modId xmlns:p14="http://schemas.microsoft.com/office/powerpoint/2010/main" val="2058343845"/>
              </p:ext>
            </p:extLst>
          </p:nvPr>
        </p:nvGraphicFramePr>
        <p:xfrm>
          <a:off x="457200" y="2590800"/>
          <a:ext cx="4658666" cy="2179638"/>
        </p:xfrm>
        <a:graphic>
          <a:graphicData uri="http://schemas.openxmlformats.org/presentationml/2006/ole">
            <mc:AlternateContent xmlns:mc="http://schemas.openxmlformats.org/markup-compatibility/2006">
              <mc:Choice xmlns:v="urn:schemas-microsoft-com:vml" Requires="v">
                <p:oleObj name="Bitmap Image" r:id="rId4" imgW="2219635" imgH="1038370" progId="Paint.Picture">
                  <p:embed/>
                </p:oleObj>
              </mc:Choice>
              <mc:Fallback>
                <p:oleObj name="Bitmap Image" r:id="rId4" imgW="2219635" imgH="1038370"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90800"/>
                        <a:ext cx="4658666" cy="2179638"/>
                      </a:xfrm>
                      <a:prstGeom prst="rect">
                        <a:avLst/>
                      </a:prstGeom>
                      <a:noFill/>
                      <a:ln w="9525">
                        <a:solidFill>
                          <a:srgbClr val="0000FF"/>
                        </a:solidFill>
                        <a:miter lim="800000"/>
                        <a:headEnd/>
                        <a:tailEnd/>
                      </a:ln>
                      <a:effec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E4262-CFB9-1565-6B24-9B0032AC4A83}"/>
              </a:ext>
            </a:extLst>
          </p:cNvPr>
          <p:cNvSpPr>
            <a:spLocks noGrp="1"/>
          </p:cNvSpPr>
          <p:nvPr>
            <p:ph idx="1"/>
          </p:nvPr>
        </p:nvSpPr>
        <p:spPr/>
        <p:txBody>
          <a:bodyPr/>
          <a:lstStyle/>
          <a:p>
            <a:r>
              <a:rPr lang="en-US" altLang="en-US" sz="3200" dirty="0"/>
              <a:t>Bile salts are emulsifying agents that help solubilize dietary lipids in the aqueous environment of the digestive tract.</a:t>
            </a:r>
          </a:p>
        </p:txBody>
      </p:sp>
      <p:sp>
        <p:nvSpPr>
          <p:cNvPr id="4" name="Slide Number Placeholder 3">
            <a:extLst>
              <a:ext uri="{FF2B5EF4-FFF2-40B4-BE49-F238E27FC236}">
                <a16:creationId xmlns:a16="http://schemas.microsoft.com/office/drawing/2014/main" id="{ECDBF593-501C-EDBA-2C43-6D43E1814B4D}"/>
              </a:ext>
            </a:extLst>
          </p:cNvPr>
          <p:cNvSpPr>
            <a:spLocks noGrp="1"/>
          </p:cNvSpPr>
          <p:nvPr>
            <p:ph type="sldNum" sz="quarter" idx="11"/>
          </p:nvPr>
        </p:nvSpPr>
        <p:spPr/>
        <p:txBody>
          <a:bodyPr/>
          <a:lstStyle/>
          <a:p>
            <a:fld id="{A80A1DD4-06D7-414D-8FE2-0216FDF8B135}" type="slidenum">
              <a:rPr lang="en-US" altLang="en-US" smtClean="0"/>
              <a:pPr/>
              <a:t>27</a:t>
            </a:fld>
            <a:endParaRPr lang="en-US" altLang="en-US"/>
          </a:p>
        </p:txBody>
      </p:sp>
      <p:sp>
        <p:nvSpPr>
          <p:cNvPr id="5" name="Rectangle 2">
            <a:extLst>
              <a:ext uri="{FF2B5EF4-FFF2-40B4-BE49-F238E27FC236}">
                <a16:creationId xmlns:a16="http://schemas.microsoft.com/office/drawing/2014/main" id="{E6F06BBD-BBEB-BD57-2F19-39377CA3F12C}"/>
              </a:ext>
            </a:extLst>
          </p:cNvPr>
          <p:cNvSpPr>
            <a:spLocks noGrp="1" noChangeArrowheads="1"/>
          </p:cNvSpPr>
          <p:nvPr>
            <p:ph type="title"/>
          </p:nvPr>
        </p:nvSpPr>
        <p:spPr>
          <a:xfrm>
            <a:off x="457200" y="152400"/>
            <a:ext cx="8229600" cy="304800"/>
          </a:xfrm>
        </p:spPr>
        <p:txBody>
          <a:bodyPr/>
          <a:lstStyle/>
          <a:p>
            <a:r>
              <a:rPr lang="en-US" altLang="en-US" sz="1600" dirty="0"/>
              <a:t>Lipids - Bile Salts</a:t>
            </a:r>
          </a:p>
        </p:txBody>
      </p:sp>
      <p:pic>
        <p:nvPicPr>
          <p:cNvPr id="1011714" name="Picture 2">
            <a:extLst>
              <a:ext uri="{FF2B5EF4-FFF2-40B4-BE49-F238E27FC236}">
                <a16:creationId xmlns:a16="http://schemas.microsoft.com/office/drawing/2014/main" id="{5FEA5EE0-1D2F-33EE-C085-9B0A5F5DC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77282"/>
            <a:ext cx="76200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91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E4262-CFB9-1565-6B24-9B0032AC4A83}"/>
              </a:ext>
            </a:extLst>
          </p:cNvPr>
          <p:cNvSpPr>
            <a:spLocks noGrp="1"/>
          </p:cNvSpPr>
          <p:nvPr>
            <p:ph idx="1"/>
          </p:nvPr>
        </p:nvSpPr>
        <p:spPr>
          <a:xfrm>
            <a:off x="457200" y="533400"/>
            <a:ext cx="8458200" cy="5592763"/>
          </a:xfrm>
        </p:spPr>
        <p:txBody>
          <a:bodyPr/>
          <a:lstStyle/>
          <a:p>
            <a:pPr marL="0" indent="0">
              <a:buNone/>
            </a:pPr>
            <a:r>
              <a:rPr lang="en-US" altLang="en-US" sz="2400" dirty="0"/>
              <a:t>Bile salts are stored in the gall bladder.  When needed, they are expelled into the duodenum.  If cholesterol “stones” form in the gall bladder, they can block the exit causing significant discomfort (</a:t>
            </a:r>
            <a:r>
              <a:rPr lang="en-US" altLang="en-US" sz="2400" i="1" dirty="0"/>
              <a:t>e.g., gall bladder attack</a:t>
            </a:r>
            <a:r>
              <a:rPr lang="en-US" altLang="en-US" sz="2400" dirty="0"/>
              <a:t>)</a:t>
            </a:r>
          </a:p>
          <a:p>
            <a:pPr marL="0" indent="0">
              <a:buNone/>
            </a:pPr>
            <a:r>
              <a:rPr lang="en-US" altLang="en-US" sz="3200" dirty="0"/>
              <a:t>  </a:t>
            </a:r>
          </a:p>
        </p:txBody>
      </p:sp>
      <p:sp>
        <p:nvSpPr>
          <p:cNvPr id="4" name="Slide Number Placeholder 3">
            <a:extLst>
              <a:ext uri="{FF2B5EF4-FFF2-40B4-BE49-F238E27FC236}">
                <a16:creationId xmlns:a16="http://schemas.microsoft.com/office/drawing/2014/main" id="{ECDBF593-501C-EDBA-2C43-6D43E1814B4D}"/>
              </a:ext>
            </a:extLst>
          </p:cNvPr>
          <p:cNvSpPr>
            <a:spLocks noGrp="1"/>
          </p:cNvSpPr>
          <p:nvPr>
            <p:ph type="sldNum" sz="quarter" idx="11"/>
          </p:nvPr>
        </p:nvSpPr>
        <p:spPr/>
        <p:txBody>
          <a:bodyPr/>
          <a:lstStyle/>
          <a:p>
            <a:fld id="{A80A1DD4-06D7-414D-8FE2-0216FDF8B135}" type="slidenum">
              <a:rPr lang="en-US" altLang="en-US" smtClean="0"/>
              <a:pPr/>
              <a:t>28</a:t>
            </a:fld>
            <a:endParaRPr lang="en-US" altLang="en-US"/>
          </a:p>
        </p:txBody>
      </p:sp>
      <p:sp>
        <p:nvSpPr>
          <p:cNvPr id="5" name="Rectangle 2">
            <a:extLst>
              <a:ext uri="{FF2B5EF4-FFF2-40B4-BE49-F238E27FC236}">
                <a16:creationId xmlns:a16="http://schemas.microsoft.com/office/drawing/2014/main" id="{E6F06BBD-BBEB-BD57-2F19-39377CA3F12C}"/>
              </a:ext>
            </a:extLst>
          </p:cNvPr>
          <p:cNvSpPr>
            <a:spLocks noGrp="1" noChangeArrowheads="1"/>
          </p:cNvSpPr>
          <p:nvPr>
            <p:ph type="title"/>
          </p:nvPr>
        </p:nvSpPr>
        <p:spPr>
          <a:xfrm>
            <a:off x="457200" y="152400"/>
            <a:ext cx="8229600" cy="304800"/>
          </a:xfrm>
        </p:spPr>
        <p:txBody>
          <a:bodyPr/>
          <a:lstStyle/>
          <a:p>
            <a:r>
              <a:rPr lang="en-US" altLang="en-US" sz="1600" dirty="0"/>
              <a:t>Lipids - Bile Salts</a:t>
            </a:r>
          </a:p>
        </p:txBody>
      </p:sp>
      <p:pic>
        <p:nvPicPr>
          <p:cNvPr id="6" name="Picture 5">
            <a:extLst>
              <a:ext uri="{FF2B5EF4-FFF2-40B4-BE49-F238E27FC236}">
                <a16:creationId xmlns:a16="http://schemas.microsoft.com/office/drawing/2014/main" id="{EADFE47A-7E8F-CB09-3FD7-E59146600B85}"/>
              </a:ext>
            </a:extLst>
          </p:cNvPr>
          <p:cNvPicPr>
            <a:picLocks noChangeAspect="1"/>
          </p:cNvPicPr>
          <p:nvPr/>
        </p:nvPicPr>
        <p:blipFill>
          <a:blip r:embed="rId2"/>
          <a:stretch>
            <a:fillRect/>
          </a:stretch>
        </p:blipFill>
        <p:spPr>
          <a:xfrm>
            <a:off x="5036820" y="2133600"/>
            <a:ext cx="3429000" cy="4343400"/>
          </a:xfrm>
          <a:prstGeom prst="rect">
            <a:avLst/>
          </a:prstGeom>
        </p:spPr>
      </p:pic>
      <p:pic>
        <p:nvPicPr>
          <p:cNvPr id="8" name="Picture 7">
            <a:extLst>
              <a:ext uri="{FF2B5EF4-FFF2-40B4-BE49-F238E27FC236}">
                <a16:creationId xmlns:a16="http://schemas.microsoft.com/office/drawing/2014/main" id="{3421A2F8-C18A-D7BF-003D-03AB64592C56}"/>
              </a:ext>
            </a:extLst>
          </p:cNvPr>
          <p:cNvPicPr>
            <a:picLocks noChangeAspect="1"/>
          </p:cNvPicPr>
          <p:nvPr/>
        </p:nvPicPr>
        <p:blipFill>
          <a:blip r:embed="rId3"/>
          <a:stretch>
            <a:fillRect/>
          </a:stretch>
        </p:blipFill>
        <p:spPr>
          <a:xfrm>
            <a:off x="531228" y="2667000"/>
            <a:ext cx="4005212" cy="3078163"/>
          </a:xfrm>
          <a:prstGeom prst="rect">
            <a:avLst/>
          </a:prstGeom>
        </p:spPr>
      </p:pic>
    </p:spTree>
    <p:extLst>
      <p:ext uri="{BB962C8B-B14F-4D97-AF65-F5344CB8AC3E}">
        <p14:creationId xmlns:p14="http://schemas.microsoft.com/office/powerpoint/2010/main" val="218256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AD623C8-D1C9-4CB0-0FF2-BE2A9C491995}"/>
              </a:ext>
            </a:extLst>
          </p:cNvPr>
          <p:cNvSpPr>
            <a:spLocks noGrp="1"/>
          </p:cNvSpPr>
          <p:nvPr>
            <p:ph type="sldNum" sz="quarter" idx="11"/>
          </p:nvPr>
        </p:nvSpPr>
        <p:spPr/>
        <p:txBody>
          <a:bodyPr/>
          <a:lstStyle/>
          <a:p>
            <a:fld id="{80CA6CFC-1F5A-4045-86B9-A68569B24FA4}" type="slidenum">
              <a:rPr lang="en-US" altLang="en-US"/>
              <a:pPr/>
              <a:t>29</a:t>
            </a:fld>
            <a:endParaRPr lang="en-US" altLang="en-US"/>
          </a:p>
        </p:txBody>
      </p:sp>
      <p:sp>
        <p:nvSpPr>
          <p:cNvPr id="958466" name="Rectangle 2">
            <a:extLst>
              <a:ext uri="{FF2B5EF4-FFF2-40B4-BE49-F238E27FC236}">
                <a16:creationId xmlns:a16="http://schemas.microsoft.com/office/drawing/2014/main" id="{C8C1D1CF-C7EA-296F-C90C-C34CB00DE43A}"/>
              </a:ext>
            </a:extLst>
          </p:cNvPr>
          <p:cNvSpPr>
            <a:spLocks noGrp="1" noChangeArrowheads="1"/>
          </p:cNvSpPr>
          <p:nvPr>
            <p:ph type="title"/>
          </p:nvPr>
        </p:nvSpPr>
        <p:spPr/>
        <p:txBody>
          <a:bodyPr/>
          <a:lstStyle/>
          <a:p>
            <a:r>
              <a:rPr lang="en-US" altLang="en-US"/>
              <a:t>Lipids - Waxes</a:t>
            </a:r>
          </a:p>
        </p:txBody>
      </p:sp>
      <p:sp>
        <p:nvSpPr>
          <p:cNvPr id="958467" name="Rectangle 3">
            <a:extLst>
              <a:ext uri="{FF2B5EF4-FFF2-40B4-BE49-F238E27FC236}">
                <a16:creationId xmlns:a16="http://schemas.microsoft.com/office/drawing/2014/main" id="{1993080C-7A9C-4BAC-ECBE-5FFC6CD778C3}"/>
              </a:ext>
            </a:extLst>
          </p:cNvPr>
          <p:cNvSpPr>
            <a:spLocks noGrp="1" noChangeArrowheads="1"/>
          </p:cNvSpPr>
          <p:nvPr>
            <p:ph type="body" sz="half" idx="1"/>
          </p:nvPr>
        </p:nvSpPr>
        <p:spPr>
          <a:xfrm>
            <a:off x="152400" y="457200"/>
            <a:ext cx="5029200" cy="5592763"/>
          </a:xfrm>
        </p:spPr>
        <p:txBody>
          <a:bodyPr/>
          <a:lstStyle/>
          <a:p>
            <a:r>
              <a:rPr lang="en-US" altLang="en-US" sz="2000"/>
              <a:t>Waxes are esters of long-chain fatty acids and fatty alcohols. Waxes coat feathers, water-proofing birds and insulating them from cold water.</a:t>
            </a:r>
          </a:p>
        </p:txBody>
      </p:sp>
      <p:graphicFrame>
        <p:nvGraphicFramePr>
          <p:cNvPr id="958468" name="Object 4">
            <a:extLst>
              <a:ext uri="{FF2B5EF4-FFF2-40B4-BE49-F238E27FC236}">
                <a16:creationId xmlns:a16="http://schemas.microsoft.com/office/drawing/2014/main" id="{70CDC0CC-A303-70A9-D4A8-6F81C7A6682D}"/>
              </a:ext>
            </a:extLst>
          </p:cNvPr>
          <p:cNvGraphicFramePr>
            <a:graphicFrameLocks noChangeAspect="1"/>
          </p:cNvGraphicFramePr>
          <p:nvPr>
            <p:ph sz="quarter" idx="2"/>
          </p:nvPr>
        </p:nvGraphicFramePr>
        <p:xfrm>
          <a:off x="5334000" y="228600"/>
          <a:ext cx="2743200" cy="1804988"/>
        </p:xfrm>
        <a:graphic>
          <a:graphicData uri="http://schemas.openxmlformats.org/presentationml/2006/ole">
            <mc:AlternateContent xmlns:mc="http://schemas.openxmlformats.org/markup-compatibility/2006">
              <mc:Choice xmlns:v="urn:schemas-microsoft-com:vml" Requires="v">
                <p:oleObj name="Bitmap Image" r:id="rId2" imgW="2924583" imgH="1924319" progId="Paint.Picture">
                  <p:embed/>
                </p:oleObj>
              </mc:Choice>
              <mc:Fallback>
                <p:oleObj name="Bitmap Image" r:id="rId2" imgW="2924583" imgH="1924319"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
                        <a:ext cx="2743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8470" name="Object 6">
            <a:extLst>
              <a:ext uri="{FF2B5EF4-FFF2-40B4-BE49-F238E27FC236}">
                <a16:creationId xmlns:a16="http://schemas.microsoft.com/office/drawing/2014/main" id="{7E445961-1649-66FE-36A6-DB6C591E2F9B}"/>
              </a:ext>
            </a:extLst>
          </p:cNvPr>
          <p:cNvGraphicFramePr>
            <a:graphicFrameLocks noChangeAspect="1"/>
          </p:cNvGraphicFramePr>
          <p:nvPr>
            <p:ph sz="quarter" idx="3"/>
          </p:nvPr>
        </p:nvGraphicFramePr>
        <p:xfrm>
          <a:off x="609600" y="2108200"/>
          <a:ext cx="7467600" cy="4589463"/>
        </p:xfrm>
        <a:graphic>
          <a:graphicData uri="http://schemas.openxmlformats.org/presentationml/2006/ole">
            <mc:AlternateContent xmlns:mc="http://schemas.openxmlformats.org/markup-compatibility/2006">
              <mc:Choice xmlns:v="urn:schemas-microsoft-com:vml" Requires="v">
                <p:oleObj name="Bitmap Image" r:id="rId4" imgW="4219048" imgH="2809524" progId="Paint.Picture">
                  <p:embed/>
                </p:oleObj>
              </mc:Choice>
              <mc:Fallback>
                <p:oleObj name="Bitmap Image" r:id="rId4" imgW="4219048" imgH="2809524"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08200"/>
                        <a:ext cx="7467600"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ABCD3C0-0C68-C351-E0FB-AE49323A057F}"/>
              </a:ext>
            </a:extLst>
          </p:cNvPr>
          <p:cNvSpPr>
            <a:spLocks noGrp="1"/>
          </p:cNvSpPr>
          <p:nvPr>
            <p:ph type="sldNum" sz="quarter" idx="11"/>
          </p:nvPr>
        </p:nvSpPr>
        <p:spPr/>
        <p:txBody>
          <a:bodyPr/>
          <a:lstStyle/>
          <a:p>
            <a:fld id="{EF81420E-8035-47DD-8446-7A466E3CE41E}" type="slidenum">
              <a:rPr lang="en-US" altLang="en-US"/>
              <a:pPr/>
              <a:t>3</a:t>
            </a:fld>
            <a:endParaRPr lang="en-US" altLang="en-US"/>
          </a:p>
        </p:txBody>
      </p:sp>
      <p:sp>
        <p:nvSpPr>
          <p:cNvPr id="932866" name="Rectangle 2">
            <a:extLst>
              <a:ext uri="{FF2B5EF4-FFF2-40B4-BE49-F238E27FC236}">
                <a16:creationId xmlns:a16="http://schemas.microsoft.com/office/drawing/2014/main" id="{61AA094D-87A9-75DA-4EDB-3ED98DC90EA8}"/>
              </a:ext>
            </a:extLst>
          </p:cNvPr>
          <p:cNvSpPr>
            <a:spLocks noGrp="1" noChangeArrowheads="1"/>
          </p:cNvSpPr>
          <p:nvPr>
            <p:ph type="title"/>
          </p:nvPr>
        </p:nvSpPr>
        <p:spPr/>
        <p:txBody>
          <a:bodyPr/>
          <a:lstStyle/>
          <a:p>
            <a:r>
              <a:rPr lang="en-US" altLang="en-US" sz="1600"/>
              <a:t>Lipids</a:t>
            </a:r>
          </a:p>
        </p:txBody>
      </p:sp>
      <p:sp>
        <p:nvSpPr>
          <p:cNvPr id="932867" name="Rectangle 3">
            <a:extLst>
              <a:ext uri="{FF2B5EF4-FFF2-40B4-BE49-F238E27FC236}">
                <a16:creationId xmlns:a16="http://schemas.microsoft.com/office/drawing/2014/main" id="{99B2F84E-C4DF-F525-72FD-38A5ECCE739D}"/>
              </a:ext>
            </a:extLst>
          </p:cNvPr>
          <p:cNvSpPr>
            <a:spLocks noGrp="1" noChangeArrowheads="1"/>
          </p:cNvSpPr>
          <p:nvPr>
            <p:ph type="body" idx="1"/>
          </p:nvPr>
        </p:nvSpPr>
        <p:spPr>
          <a:xfrm>
            <a:off x="457200" y="838200"/>
            <a:ext cx="8229600" cy="5592763"/>
          </a:xfrm>
        </p:spPr>
        <p:txBody>
          <a:bodyPr/>
          <a:lstStyle/>
          <a:p>
            <a:r>
              <a:rPr lang="en-US" altLang="en-US"/>
              <a:t>Some lipids are “fats.”  </a:t>
            </a:r>
            <a:r>
              <a:rPr lang="en-US" altLang="en-US">
                <a:solidFill>
                  <a:srgbClr val="0000FF"/>
                </a:solidFill>
              </a:rPr>
              <a:t>Fat</a:t>
            </a:r>
            <a:r>
              <a:rPr lang="en-US" altLang="en-US"/>
              <a:t> [fatty tissue] is composed of lipids and is generally a </a:t>
            </a:r>
            <a:r>
              <a:rPr lang="en-US" altLang="en-US">
                <a:solidFill>
                  <a:srgbClr val="0000FF"/>
                </a:solidFill>
              </a:rPr>
              <a:t>solid </a:t>
            </a:r>
            <a:r>
              <a:rPr lang="en-US" altLang="en-US"/>
              <a:t>at room temperature.</a:t>
            </a:r>
          </a:p>
          <a:p>
            <a:r>
              <a:rPr lang="en-US" altLang="en-US">
                <a:solidFill>
                  <a:srgbClr val="0000FF"/>
                </a:solidFill>
              </a:rPr>
              <a:t>Oils</a:t>
            </a:r>
            <a:r>
              <a:rPr lang="en-US" altLang="en-US"/>
              <a:t> are composed of lipids that have lower melting points.  As such, oils tend to be </a:t>
            </a:r>
            <a:r>
              <a:rPr lang="en-US" altLang="en-US">
                <a:solidFill>
                  <a:srgbClr val="0000FF"/>
                </a:solidFill>
              </a:rPr>
              <a:t>liquids</a:t>
            </a:r>
            <a:r>
              <a:rPr lang="en-US" altLang="en-US"/>
              <a:t> at room temperature.</a:t>
            </a:r>
          </a:p>
          <a:p>
            <a:r>
              <a:rPr lang="en-US" altLang="en-US"/>
              <a:t>Unsaturation (double bonds) contributes to lower melting points, hence oils are often said to contain “</a:t>
            </a:r>
            <a:r>
              <a:rPr lang="en-US" altLang="en-US" i="1">
                <a:solidFill>
                  <a:srgbClr val="0000FF"/>
                </a:solidFill>
              </a:rPr>
              <a:t>polyunsaturates</a:t>
            </a:r>
            <a:r>
              <a:rPr lang="en-US" altLang="en-US"/>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7AE82AD1-F495-D703-2784-7F349E9D9A95}"/>
              </a:ext>
            </a:extLst>
          </p:cNvPr>
          <p:cNvSpPr>
            <a:spLocks noGrp="1"/>
          </p:cNvSpPr>
          <p:nvPr>
            <p:ph type="sldNum" sz="quarter" idx="11"/>
          </p:nvPr>
        </p:nvSpPr>
        <p:spPr/>
        <p:txBody>
          <a:bodyPr/>
          <a:lstStyle/>
          <a:p>
            <a:fld id="{9C40ECE5-28FB-4CA7-9D59-DF86F6CA5213}" type="slidenum">
              <a:rPr lang="en-US" altLang="en-US"/>
              <a:pPr/>
              <a:t>30</a:t>
            </a:fld>
            <a:endParaRPr lang="en-US" altLang="en-US"/>
          </a:p>
        </p:txBody>
      </p:sp>
      <p:sp>
        <p:nvSpPr>
          <p:cNvPr id="959490" name="Rectangle 2">
            <a:extLst>
              <a:ext uri="{FF2B5EF4-FFF2-40B4-BE49-F238E27FC236}">
                <a16:creationId xmlns:a16="http://schemas.microsoft.com/office/drawing/2014/main" id="{97FBF426-AE6C-88AC-C6DF-4B6C9D0F20BC}"/>
              </a:ext>
            </a:extLst>
          </p:cNvPr>
          <p:cNvSpPr>
            <a:spLocks noGrp="1" noChangeArrowheads="1"/>
          </p:cNvSpPr>
          <p:nvPr>
            <p:ph type="title"/>
          </p:nvPr>
        </p:nvSpPr>
        <p:spPr/>
        <p:txBody>
          <a:bodyPr/>
          <a:lstStyle/>
          <a:p>
            <a:r>
              <a:rPr lang="en-US" altLang="en-US"/>
              <a:t>Membranes</a:t>
            </a:r>
          </a:p>
        </p:txBody>
      </p:sp>
      <p:sp>
        <p:nvSpPr>
          <p:cNvPr id="959491" name="Rectangle 3">
            <a:extLst>
              <a:ext uri="{FF2B5EF4-FFF2-40B4-BE49-F238E27FC236}">
                <a16:creationId xmlns:a16="http://schemas.microsoft.com/office/drawing/2014/main" id="{EDE5F786-4DA4-8E78-39C0-A300219EA5E3}"/>
              </a:ext>
            </a:extLst>
          </p:cNvPr>
          <p:cNvSpPr>
            <a:spLocks noGrp="1" noChangeArrowheads="1"/>
          </p:cNvSpPr>
          <p:nvPr>
            <p:ph type="body" sz="half" idx="1"/>
          </p:nvPr>
        </p:nvSpPr>
        <p:spPr>
          <a:xfrm>
            <a:off x="228600" y="457200"/>
            <a:ext cx="4572000" cy="5592763"/>
          </a:xfrm>
        </p:spPr>
        <p:txBody>
          <a:bodyPr/>
          <a:lstStyle/>
          <a:p>
            <a:r>
              <a:rPr lang="en-US" altLang="en-US" sz="2400"/>
              <a:t>Cells are surrounded by a membrane that confines their contents and separates them from the outside world.</a:t>
            </a:r>
          </a:p>
          <a:p>
            <a:r>
              <a:rPr lang="en-US" altLang="en-US" sz="2400"/>
              <a:t>Membranes have two layers and are composed of both lipids and proteins.</a:t>
            </a:r>
          </a:p>
          <a:p>
            <a:pPr>
              <a:buFontTx/>
              <a:buNone/>
            </a:pPr>
            <a:endParaRPr lang="en-US" altLang="en-US" sz="2800"/>
          </a:p>
        </p:txBody>
      </p:sp>
      <p:pic>
        <p:nvPicPr>
          <p:cNvPr id="959492" name="Picture 4">
            <a:extLst>
              <a:ext uri="{FF2B5EF4-FFF2-40B4-BE49-F238E27FC236}">
                <a16:creationId xmlns:a16="http://schemas.microsoft.com/office/drawing/2014/main" id="{DEBEBC3D-79E8-E72C-080C-F72026A53AF3}"/>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953000" y="533400"/>
            <a:ext cx="3900488"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959494" name="Object 6">
            <a:extLst>
              <a:ext uri="{FF2B5EF4-FFF2-40B4-BE49-F238E27FC236}">
                <a16:creationId xmlns:a16="http://schemas.microsoft.com/office/drawing/2014/main" id="{A68D2D22-5B59-9C80-8B98-805C26B1DE6C}"/>
              </a:ext>
            </a:extLst>
          </p:cNvPr>
          <p:cNvGraphicFramePr>
            <a:graphicFrameLocks noChangeAspect="1"/>
          </p:cNvGraphicFramePr>
          <p:nvPr>
            <p:ph sz="quarter" idx="3"/>
          </p:nvPr>
        </p:nvGraphicFramePr>
        <p:xfrm>
          <a:off x="1219200" y="3276600"/>
          <a:ext cx="2481263" cy="3124200"/>
        </p:xfrm>
        <a:graphic>
          <a:graphicData uri="http://schemas.openxmlformats.org/presentationml/2006/ole">
            <mc:AlternateContent xmlns:mc="http://schemas.openxmlformats.org/markup-compatibility/2006">
              <mc:Choice xmlns:v="urn:schemas-microsoft-com:vml" Requires="v">
                <p:oleObj name="Bitmap Image" r:id="rId3" imgW="1467055" imgH="1848108" progId="Paint.Picture">
                  <p:embed/>
                </p:oleObj>
              </mc:Choice>
              <mc:Fallback>
                <p:oleObj name="Bitmap Image" r:id="rId3" imgW="1467055" imgH="1848108"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276600"/>
                        <a:ext cx="248126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DFB0F24E-61DC-4425-1725-25A9E021E1E4}"/>
              </a:ext>
            </a:extLst>
          </p:cNvPr>
          <p:cNvSpPr>
            <a:spLocks noGrp="1"/>
          </p:cNvSpPr>
          <p:nvPr>
            <p:ph type="sldNum" sz="quarter" idx="11"/>
          </p:nvPr>
        </p:nvSpPr>
        <p:spPr/>
        <p:txBody>
          <a:bodyPr/>
          <a:lstStyle/>
          <a:p>
            <a:fld id="{7FF698A8-F72F-4A17-BDF6-B1920DCC5206}" type="slidenum">
              <a:rPr lang="en-US" altLang="en-US"/>
              <a:pPr/>
              <a:t>31</a:t>
            </a:fld>
            <a:endParaRPr lang="en-US" altLang="en-US"/>
          </a:p>
        </p:txBody>
      </p:sp>
      <p:sp>
        <p:nvSpPr>
          <p:cNvPr id="972802" name="Rectangle 2">
            <a:extLst>
              <a:ext uri="{FF2B5EF4-FFF2-40B4-BE49-F238E27FC236}">
                <a16:creationId xmlns:a16="http://schemas.microsoft.com/office/drawing/2014/main" id="{FB20C38C-C3D1-78A7-EC2E-851C804EA870}"/>
              </a:ext>
            </a:extLst>
          </p:cNvPr>
          <p:cNvSpPr>
            <a:spLocks noGrp="1" noChangeArrowheads="1"/>
          </p:cNvSpPr>
          <p:nvPr>
            <p:ph type="title"/>
          </p:nvPr>
        </p:nvSpPr>
        <p:spPr/>
        <p:txBody>
          <a:bodyPr/>
          <a:lstStyle/>
          <a:p>
            <a:r>
              <a:rPr lang="en-US" altLang="en-US" sz="1600"/>
              <a:t>Membranes - Characteristics</a:t>
            </a:r>
          </a:p>
        </p:txBody>
      </p:sp>
      <p:sp>
        <p:nvSpPr>
          <p:cNvPr id="972803" name="Rectangle 3">
            <a:extLst>
              <a:ext uri="{FF2B5EF4-FFF2-40B4-BE49-F238E27FC236}">
                <a16:creationId xmlns:a16="http://schemas.microsoft.com/office/drawing/2014/main" id="{EE831884-AC01-10FA-918E-17B63072D813}"/>
              </a:ext>
            </a:extLst>
          </p:cNvPr>
          <p:cNvSpPr>
            <a:spLocks noGrp="1" noChangeArrowheads="1"/>
          </p:cNvSpPr>
          <p:nvPr>
            <p:ph type="body" idx="1"/>
          </p:nvPr>
        </p:nvSpPr>
        <p:spPr/>
        <p:txBody>
          <a:bodyPr/>
          <a:lstStyle/>
          <a:p>
            <a:r>
              <a:rPr lang="en-US" altLang="en-US"/>
              <a:t>Membranes...</a:t>
            </a:r>
          </a:p>
          <a:p>
            <a:pPr lvl="1"/>
            <a:r>
              <a:rPr lang="en-US" altLang="en-US" sz="3000"/>
              <a:t>are sheet-like structures, only two molecules thick.</a:t>
            </a:r>
          </a:p>
          <a:p>
            <a:pPr lvl="1"/>
            <a:r>
              <a:rPr lang="en-US" altLang="en-US" sz="3000"/>
              <a:t>consist mainly of lipids and proteins.</a:t>
            </a:r>
          </a:p>
          <a:p>
            <a:pPr lvl="1"/>
            <a:r>
              <a:rPr lang="en-US" altLang="en-US" sz="3000"/>
              <a:t>form spontaneously into lipid bilayers.</a:t>
            </a:r>
          </a:p>
          <a:p>
            <a:pPr lvl="1"/>
            <a:r>
              <a:rPr lang="en-US" altLang="en-US" sz="3000"/>
              <a:t>are non-covalent assemblies.</a:t>
            </a:r>
          </a:p>
          <a:p>
            <a:pPr lvl="1"/>
            <a:r>
              <a:rPr lang="en-US" altLang="en-US" sz="3000"/>
              <a:t>are asymmetric</a:t>
            </a:r>
          </a:p>
          <a:p>
            <a:pPr lvl="1"/>
            <a:r>
              <a:rPr lang="en-US" altLang="en-US" sz="3000"/>
              <a:t>are fluid structures.</a:t>
            </a:r>
          </a:p>
          <a:p>
            <a:pPr lvl="1"/>
            <a:r>
              <a:rPr lang="en-US" altLang="en-US" sz="3000"/>
              <a:t>are electrically polarized.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85C00E6-734F-DC1B-0D23-B3EA819D8D4D}"/>
              </a:ext>
            </a:extLst>
          </p:cNvPr>
          <p:cNvSpPr>
            <a:spLocks noGrp="1"/>
          </p:cNvSpPr>
          <p:nvPr>
            <p:ph type="sldNum" sz="quarter" idx="11"/>
          </p:nvPr>
        </p:nvSpPr>
        <p:spPr/>
        <p:txBody>
          <a:bodyPr/>
          <a:lstStyle/>
          <a:p>
            <a:fld id="{8F0EDEFF-075E-4899-8C1A-59CA4AC25ADC}" type="slidenum">
              <a:rPr lang="en-US" altLang="en-US"/>
              <a:pPr/>
              <a:t>32</a:t>
            </a:fld>
            <a:endParaRPr lang="en-US" altLang="en-US"/>
          </a:p>
        </p:txBody>
      </p:sp>
      <p:sp>
        <p:nvSpPr>
          <p:cNvPr id="973826" name="Rectangle 2">
            <a:extLst>
              <a:ext uri="{FF2B5EF4-FFF2-40B4-BE49-F238E27FC236}">
                <a16:creationId xmlns:a16="http://schemas.microsoft.com/office/drawing/2014/main" id="{55187DAA-6F49-F7A4-5F00-BAE06B6CD1D2}"/>
              </a:ext>
            </a:extLst>
          </p:cNvPr>
          <p:cNvSpPr>
            <a:spLocks noGrp="1" noChangeArrowheads="1"/>
          </p:cNvSpPr>
          <p:nvPr>
            <p:ph type="title"/>
          </p:nvPr>
        </p:nvSpPr>
        <p:spPr/>
        <p:txBody>
          <a:bodyPr/>
          <a:lstStyle/>
          <a:p>
            <a:r>
              <a:rPr lang="en-US" altLang="en-US" sz="1600"/>
              <a:t>Membranes - Structure</a:t>
            </a:r>
          </a:p>
        </p:txBody>
      </p:sp>
      <p:sp>
        <p:nvSpPr>
          <p:cNvPr id="973827" name="Rectangle 3">
            <a:extLst>
              <a:ext uri="{FF2B5EF4-FFF2-40B4-BE49-F238E27FC236}">
                <a16:creationId xmlns:a16="http://schemas.microsoft.com/office/drawing/2014/main" id="{9EA1A494-7DEF-6551-F08C-5BC7929CAF64}"/>
              </a:ext>
            </a:extLst>
          </p:cNvPr>
          <p:cNvSpPr>
            <a:spLocks noGrp="1" noChangeArrowheads="1"/>
          </p:cNvSpPr>
          <p:nvPr>
            <p:ph type="body" sz="half" idx="1"/>
          </p:nvPr>
        </p:nvSpPr>
        <p:spPr>
          <a:xfrm>
            <a:off x="228600" y="533400"/>
            <a:ext cx="3962400" cy="5592763"/>
          </a:xfrm>
        </p:spPr>
        <p:txBody>
          <a:bodyPr/>
          <a:lstStyle/>
          <a:p>
            <a:r>
              <a:rPr lang="en-US" altLang="en-US" sz="2800"/>
              <a:t>Recall that lipids have both non-polar and polar regions in their structures.</a:t>
            </a:r>
          </a:p>
          <a:p>
            <a:endParaRPr lang="en-US" altLang="en-US" sz="2800"/>
          </a:p>
          <a:p>
            <a:r>
              <a:rPr lang="en-US" altLang="en-US" sz="2800"/>
              <a:t>Ionized lipids such as phospholipids spontaneously form micelles.</a:t>
            </a:r>
          </a:p>
          <a:p>
            <a:pPr>
              <a:buFontTx/>
              <a:buNone/>
            </a:pPr>
            <a:endParaRPr lang="en-US" altLang="en-US" sz="2800"/>
          </a:p>
          <a:p>
            <a:r>
              <a:rPr lang="en-US" altLang="en-US" sz="2800"/>
              <a:t>A similar structure forms in membranes.</a:t>
            </a:r>
          </a:p>
        </p:txBody>
      </p:sp>
      <p:graphicFrame>
        <p:nvGraphicFramePr>
          <p:cNvPr id="973828" name="Object 4">
            <a:extLst>
              <a:ext uri="{FF2B5EF4-FFF2-40B4-BE49-F238E27FC236}">
                <a16:creationId xmlns:a16="http://schemas.microsoft.com/office/drawing/2014/main" id="{20F8F25E-123E-EDC2-3DB4-0180C0FE1D2E}"/>
              </a:ext>
            </a:extLst>
          </p:cNvPr>
          <p:cNvGraphicFramePr>
            <a:graphicFrameLocks noChangeAspect="1"/>
          </p:cNvGraphicFramePr>
          <p:nvPr>
            <p:ph sz="quarter" idx="2"/>
          </p:nvPr>
        </p:nvGraphicFramePr>
        <p:xfrm>
          <a:off x="4648200" y="304800"/>
          <a:ext cx="4114800" cy="1957388"/>
        </p:xfrm>
        <a:graphic>
          <a:graphicData uri="http://schemas.openxmlformats.org/presentationml/2006/ole">
            <mc:AlternateContent xmlns:mc="http://schemas.openxmlformats.org/markup-compatibility/2006">
              <mc:Choice xmlns:v="urn:schemas-microsoft-com:vml" Requires="v">
                <p:oleObj name="Bitmap Image" r:id="rId2" imgW="4086795" imgH="1943371" progId="Paint.Picture">
                  <p:embed/>
                </p:oleObj>
              </mc:Choice>
              <mc:Fallback>
                <p:oleObj name="Bitmap Image" r:id="rId2" imgW="4086795" imgH="1943371"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
                        <a:ext cx="4114800" cy="195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73830" name="Picture 6">
            <a:extLst>
              <a:ext uri="{FF2B5EF4-FFF2-40B4-BE49-F238E27FC236}">
                <a16:creationId xmlns:a16="http://schemas.microsoft.com/office/drawing/2014/main" id="{4A054A7E-02B6-D446-77FD-5CAD2CE2E708}"/>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800600" y="2590800"/>
            <a:ext cx="1600200" cy="160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3832" name="Picture 8">
            <a:extLst>
              <a:ext uri="{FF2B5EF4-FFF2-40B4-BE49-F238E27FC236}">
                <a16:creationId xmlns:a16="http://schemas.microsoft.com/office/drawing/2014/main" id="{16A80B92-DD1D-AED5-9F0F-EBB7084D1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514600"/>
            <a:ext cx="14557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73833" name="Picture 9">
            <a:extLst>
              <a:ext uri="{FF2B5EF4-FFF2-40B4-BE49-F238E27FC236}">
                <a16:creationId xmlns:a16="http://schemas.microsoft.com/office/drawing/2014/main" id="{DD9AF48D-2FFF-16CE-938A-0D26C8D90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419600"/>
            <a:ext cx="4267200" cy="209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3AC335D6-15CE-A4A7-C403-96FE32843B97}"/>
              </a:ext>
            </a:extLst>
          </p:cNvPr>
          <p:cNvSpPr>
            <a:spLocks noGrp="1"/>
          </p:cNvSpPr>
          <p:nvPr>
            <p:ph type="sldNum" sz="quarter" idx="11"/>
          </p:nvPr>
        </p:nvSpPr>
        <p:spPr/>
        <p:txBody>
          <a:bodyPr/>
          <a:lstStyle/>
          <a:p>
            <a:fld id="{860F07C7-EC71-44FB-BD70-E9F34EA0DEA0}" type="slidenum">
              <a:rPr lang="en-US" altLang="en-US"/>
              <a:pPr/>
              <a:t>33</a:t>
            </a:fld>
            <a:endParaRPr lang="en-US" altLang="en-US"/>
          </a:p>
        </p:txBody>
      </p:sp>
      <p:sp>
        <p:nvSpPr>
          <p:cNvPr id="974850" name="Rectangle 2">
            <a:extLst>
              <a:ext uri="{FF2B5EF4-FFF2-40B4-BE49-F238E27FC236}">
                <a16:creationId xmlns:a16="http://schemas.microsoft.com/office/drawing/2014/main" id="{FDADC60D-3E06-5951-C51E-80BF4421348C}"/>
              </a:ext>
            </a:extLst>
          </p:cNvPr>
          <p:cNvSpPr>
            <a:spLocks noGrp="1" noChangeArrowheads="1"/>
          </p:cNvSpPr>
          <p:nvPr>
            <p:ph type="title"/>
          </p:nvPr>
        </p:nvSpPr>
        <p:spPr/>
        <p:txBody>
          <a:bodyPr/>
          <a:lstStyle/>
          <a:p>
            <a:r>
              <a:rPr lang="en-US" altLang="en-US" sz="1600"/>
              <a:t>Membranes - Structure</a:t>
            </a:r>
          </a:p>
        </p:txBody>
      </p:sp>
      <p:sp>
        <p:nvSpPr>
          <p:cNvPr id="974851" name="Rectangle 3">
            <a:extLst>
              <a:ext uri="{FF2B5EF4-FFF2-40B4-BE49-F238E27FC236}">
                <a16:creationId xmlns:a16="http://schemas.microsoft.com/office/drawing/2014/main" id="{39A8B22E-AB2F-DCA3-8083-9A4B1048EBB9}"/>
              </a:ext>
            </a:extLst>
          </p:cNvPr>
          <p:cNvSpPr>
            <a:spLocks noGrp="1" noChangeArrowheads="1"/>
          </p:cNvSpPr>
          <p:nvPr>
            <p:ph type="body" sz="half" idx="1"/>
          </p:nvPr>
        </p:nvSpPr>
        <p:spPr>
          <a:xfrm>
            <a:off x="228600" y="533400"/>
            <a:ext cx="5486400" cy="5592763"/>
          </a:xfrm>
        </p:spPr>
        <p:txBody>
          <a:bodyPr/>
          <a:lstStyle/>
          <a:p>
            <a:r>
              <a:rPr lang="en-US" altLang="en-US" sz="2400"/>
              <a:t>Artificial lipid vesicles can be formed from phospholipids.  Sonication of phospholipid suspensions yield “liposomes” that can trap aqueous solutions within their interiors.</a:t>
            </a:r>
          </a:p>
          <a:p>
            <a:r>
              <a:rPr lang="en-US" altLang="en-US" sz="2400"/>
              <a:t>Liposomes are useful for laboratory studies as model membranes.  They also have promising potential as drug delivery systems.</a:t>
            </a:r>
          </a:p>
          <a:p>
            <a:pPr>
              <a:buFontTx/>
              <a:buNone/>
            </a:pPr>
            <a:endParaRPr lang="en-US" altLang="en-US" sz="2400"/>
          </a:p>
          <a:p>
            <a:endParaRPr lang="en-US" altLang="en-US" sz="2400"/>
          </a:p>
        </p:txBody>
      </p:sp>
      <p:pic>
        <p:nvPicPr>
          <p:cNvPr id="974852" name="Picture 4">
            <a:extLst>
              <a:ext uri="{FF2B5EF4-FFF2-40B4-BE49-F238E27FC236}">
                <a16:creationId xmlns:a16="http://schemas.microsoft.com/office/drawing/2014/main" id="{963E6F78-7592-3807-4485-A9A5953AC3CA}"/>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295400" y="4038600"/>
            <a:ext cx="3429000" cy="2470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4854" name="Picture 6">
            <a:extLst>
              <a:ext uri="{FF2B5EF4-FFF2-40B4-BE49-F238E27FC236}">
                <a16:creationId xmlns:a16="http://schemas.microsoft.com/office/drawing/2014/main" id="{97297350-F866-5183-9168-A725FB880E9E}"/>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943600" y="609600"/>
            <a:ext cx="2994025"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16BD7C5-FDE6-CADE-1B3C-BA1955FD0BB6}"/>
              </a:ext>
            </a:extLst>
          </p:cNvPr>
          <p:cNvSpPr>
            <a:spLocks noGrp="1"/>
          </p:cNvSpPr>
          <p:nvPr>
            <p:ph type="sldNum" sz="quarter" idx="11"/>
          </p:nvPr>
        </p:nvSpPr>
        <p:spPr/>
        <p:txBody>
          <a:bodyPr/>
          <a:lstStyle/>
          <a:p>
            <a:fld id="{38DBCF4B-7883-48A7-BEEA-D563F9C869EC}" type="slidenum">
              <a:rPr lang="en-US" altLang="en-US"/>
              <a:pPr/>
              <a:t>34</a:t>
            </a:fld>
            <a:endParaRPr lang="en-US" altLang="en-US"/>
          </a:p>
        </p:txBody>
      </p:sp>
      <p:sp>
        <p:nvSpPr>
          <p:cNvPr id="975874" name="Rectangle 2">
            <a:extLst>
              <a:ext uri="{FF2B5EF4-FFF2-40B4-BE49-F238E27FC236}">
                <a16:creationId xmlns:a16="http://schemas.microsoft.com/office/drawing/2014/main" id="{4E083BFD-0D17-7E45-25C9-7AE076BAE1F2}"/>
              </a:ext>
            </a:extLst>
          </p:cNvPr>
          <p:cNvSpPr>
            <a:spLocks noGrp="1" noChangeArrowheads="1"/>
          </p:cNvSpPr>
          <p:nvPr>
            <p:ph type="title"/>
          </p:nvPr>
        </p:nvSpPr>
        <p:spPr/>
        <p:txBody>
          <a:bodyPr/>
          <a:lstStyle/>
          <a:p>
            <a:r>
              <a:rPr lang="en-US" altLang="en-US" sz="1600"/>
              <a:t>Membranes - Structure</a:t>
            </a:r>
          </a:p>
        </p:txBody>
      </p:sp>
      <p:sp>
        <p:nvSpPr>
          <p:cNvPr id="975875" name="Rectangle 3">
            <a:extLst>
              <a:ext uri="{FF2B5EF4-FFF2-40B4-BE49-F238E27FC236}">
                <a16:creationId xmlns:a16="http://schemas.microsoft.com/office/drawing/2014/main" id="{DC308F80-5FF2-82E7-6406-BA5883613D82}"/>
              </a:ext>
            </a:extLst>
          </p:cNvPr>
          <p:cNvSpPr>
            <a:spLocks noGrp="1" noChangeArrowheads="1"/>
          </p:cNvSpPr>
          <p:nvPr>
            <p:ph type="body" sz="half" idx="1"/>
          </p:nvPr>
        </p:nvSpPr>
        <p:spPr>
          <a:xfrm>
            <a:off x="457200" y="533400"/>
            <a:ext cx="8001000" cy="5592763"/>
          </a:xfrm>
        </p:spPr>
        <p:txBody>
          <a:bodyPr/>
          <a:lstStyle/>
          <a:p>
            <a:r>
              <a:rPr lang="en-US" altLang="en-US" sz="2000"/>
              <a:t>Artificial </a:t>
            </a:r>
            <a:r>
              <a:rPr lang="en-US" altLang="en-US" sz="2000" u="sng"/>
              <a:t>B</a:t>
            </a:r>
            <a:r>
              <a:rPr lang="en-US" altLang="en-US" sz="2000"/>
              <a:t>ilayer </a:t>
            </a:r>
            <a:r>
              <a:rPr lang="en-US" altLang="en-US" sz="2000" u="sng"/>
              <a:t>L</a:t>
            </a:r>
            <a:r>
              <a:rPr lang="en-US" altLang="en-US" sz="2000"/>
              <a:t>ipid </a:t>
            </a:r>
            <a:r>
              <a:rPr lang="en-US" altLang="en-US" sz="2000" u="sng"/>
              <a:t>M</a:t>
            </a:r>
            <a:r>
              <a:rPr lang="en-US" altLang="en-US" sz="2000"/>
              <a:t>embranes (“BLMs”) can be formed across small </a:t>
            </a:r>
            <a:r>
              <a:rPr lang="en-US" altLang="en-US" sz="2000">
                <a:cs typeface="Arial" panose="020B0604020202020204" pitchFamily="34" charset="0"/>
              </a:rPr>
              <a:t>millimeter- sized </a:t>
            </a:r>
            <a:r>
              <a:rPr lang="en-US" altLang="en-US" sz="2000"/>
              <a:t>holes by “painting” the lipid mixture over the hole and allowing it to spontaneously form an artificial bilayer.  When formed, the bilayer looks black due to destructive interference of refracted light.</a:t>
            </a:r>
            <a:endParaRPr lang="en-US" altLang="en-US" sz="2800"/>
          </a:p>
        </p:txBody>
      </p:sp>
      <p:pic>
        <p:nvPicPr>
          <p:cNvPr id="975876" name="Picture 4">
            <a:extLst>
              <a:ext uri="{FF2B5EF4-FFF2-40B4-BE49-F238E27FC236}">
                <a16:creationId xmlns:a16="http://schemas.microsoft.com/office/drawing/2014/main" id="{0B0B4B1F-3C89-FC80-AFE6-CA42A5FBE130}"/>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76400" y="2133600"/>
            <a:ext cx="55626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19E8C8E-94BC-F21E-8518-41EC73C7D1C2}"/>
              </a:ext>
            </a:extLst>
          </p:cNvPr>
          <p:cNvSpPr>
            <a:spLocks noGrp="1"/>
          </p:cNvSpPr>
          <p:nvPr>
            <p:ph type="sldNum" sz="quarter" idx="11"/>
          </p:nvPr>
        </p:nvSpPr>
        <p:spPr/>
        <p:txBody>
          <a:bodyPr/>
          <a:lstStyle/>
          <a:p>
            <a:fld id="{7F635232-0704-433F-8EC4-55DDC2BC0ECC}" type="slidenum">
              <a:rPr lang="en-US" altLang="en-US"/>
              <a:pPr/>
              <a:t>35</a:t>
            </a:fld>
            <a:endParaRPr lang="en-US" altLang="en-US"/>
          </a:p>
        </p:txBody>
      </p:sp>
      <p:sp>
        <p:nvSpPr>
          <p:cNvPr id="976898" name="Rectangle 2">
            <a:extLst>
              <a:ext uri="{FF2B5EF4-FFF2-40B4-BE49-F238E27FC236}">
                <a16:creationId xmlns:a16="http://schemas.microsoft.com/office/drawing/2014/main" id="{2B1EE08E-FDE7-6126-1EE0-1EDB5A5A628D}"/>
              </a:ext>
            </a:extLst>
          </p:cNvPr>
          <p:cNvSpPr>
            <a:spLocks noGrp="1" noChangeArrowheads="1"/>
          </p:cNvSpPr>
          <p:nvPr>
            <p:ph type="title"/>
          </p:nvPr>
        </p:nvSpPr>
        <p:spPr/>
        <p:txBody>
          <a:bodyPr/>
          <a:lstStyle/>
          <a:p>
            <a:r>
              <a:rPr lang="en-US" altLang="en-US" sz="1600"/>
              <a:t>Membranes - Structure</a:t>
            </a:r>
          </a:p>
        </p:txBody>
      </p:sp>
      <p:sp>
        <p:nvSpPr>
          <p:cNvPr id="976899" name="Rectangle 3">
            <a:extLst>
              <a:ext uri="{FF2B5EF4-FFF2-40B4-BE49-F238E27FC236}">
                <a16:creationId xmlns:a16="http://schemas.microsoft.com/office/drawing/2014/main" id="{791ADAAF-C065-A2EB-55D9-7F3C69BFA40B}"/>
              </a:ext>
            </a:extLst>
          </p:cNvPr>
          <p:cNvSpPr>
            <a:spLocks noGrp="1" noChangeArrowheads="1"/>
          </p:cNvSpPr>
          <p:nvPr>
            <p:ph type="body" sz="half" idx="1"/>
          </p:nvPr>
        </p:nvSpPr>
        <p:spPr>
          <a:xfrm>
            <a:off x="457200" y="533400"/>
            <a:ext cx="7848600" cy="5592763"/>
          </a:xfrm>
        </p:spPr>
        <p:txBody>
          <a:bodyPr/>
          <a:lstStyle/>
          <a:p>
            <a:r>
              <a:rPr lang="en-US" altLang="en-US" sz="2100"/>
              <a:t>The hydrophobic nature of the interior region of membranes makes them excellent barriers to ionic and polar molecules.</a:t>
            </a:r>
          </a:p>
          <a:p>
            <a:r>
              <a:rPr lang="en-US" altLang="en-US" sz="2100"/>
              <a:t>Membranes contain proteins that facilitate transfer of selected ions.  Proteins also serve in a wide variety of other roles.</a:t>
            </a:r>
          </a:p>
          <a:p>
            <a:r>
              <a:rPr lang="en-US" altLang="en-US" sz="2100"/>
              <a:t>Proteins are held in place by hydrophobic interactions with the membrane. Neither proteins nor lipids are covalently attached to one another.</a:t>
            </a:r>
          </a:p>
          <a:p>
            <a:endParaRPr lang="en-US" altLang="en-US" sz="2100"/>
          </a:p>
          <a:p>
            <a:r>
              <a:rPr lang="en-US" altLang="en-US" sz="2100"/>
              <a:t>This type of</a:t>
            </a:r>
          </a:p>
          <a:p>
            <a:pPr>
              <a:buFontTx/>
              <a:buNone/>
            </a:pPr>
            <a:r>
              <a:rPr lang="en-US" altLang="en-US" sz="2100"/>
              <a:t>	proposed structure</a:t>
            </a:r>
          </a:p>
          <a:p>
            <a:pPr>
              <a:buFontTx/>
              <a:buNone/>
            </a:pPr>
            <a:r>
              <a:rPr lang="en-US" altLang="en-US" sz="2100"/>
              <a:t>	is referred to as the</a:t>
            </a:r>
          </a:p>
          <a:p>
            <a:pPr>
              <a:buFontTx/>
              <a:buNone/>
            </a:pPr>
            <a:r>
              <a:rPr lang="en-US" altLang="en-US" sz="2100"/>
              <a:t>	“</a:t>
            </a:r>
            <a:r>
              <a:rPr lang="en-US" altLang="en-US" sz="2100" i="1">
                <a:solidFill>
                  <a:srgbClr val="0033CC"/>
                </a:solidFill>
              </a:rPr>
              <a:t>Fluid Mosaic Model</a:t>
            </a:r>
            <a:r>
              <a:rPr lang="en-US" altLang="en-US" sz="2100" i="1"/>
              <a:t>”</a:t>
            </a:r>
            <a:endParaRPr lang="en-US" altLang="en-US" sz="2100"/>
          </a:p>
          <a:p>
            <a:pPr>
              <a:buFontTx/>
              <a:buNone/>
            </a:pPr>
            <a:r>
              <a:rPr lang="en-US" altLang="en-US" sz="2100"/>
              <a:t>	of membranes.</a:t>
            </a:r>
          </a:p>
        </p:txBody>
      </p:sp>
      <p:pic>
        <p:nvPicPr>
          <p:cNvPr id="976900" name="Picture 4">
            <a:extLst>
              <a:ext uri="{FF2B5EF4-FFF2-40B4-BE49-F238E27FC236}">
                <a16:creationId xmlns:a16="http://schemas.microsoft.com/office/drawing/2014/main" id="{B40AF2D3-499D-9C8A-8CD8-DE4EF690BA7B}"/>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33800" y="2895600"/>
            <a:ext cx="4876800" cy="348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0DF6B94-F6F7-D1AE-E2E7-1C93CFA6C24B}"/>
              </a:ext>
            </a:extLst>
          </p:cNvPr>
          <p:cNvSpPr>
            <a:spLocks noGrp="1"/>
          </p:cNvSpPr>
          <p:nvPr>
            <p:ph type="sldNum" sz="quarter" idx="11"/>
          </p:nvPr>
        </p:nvSpPr>
        <p:spPr/>
        <p:txBody>
          <a:bodyPr/>
          <a:lstStyle/>
          <a:p>
            <a:fld id="{34B145E7-C089-47AD-82BD-FE6EB14AE804}" type="slidenum">
              <a:rPr lang="en-US" altLang="en-US"/>
              <a:pPr/>
              <a:t>36</a:t>
            </a:fld>
            <a:endParaRPr lang="en-US" altLang="en-US"/>
          </a:p>
        </p:txBody>
      </p:sp>
      <p:sp>
        <p:nvSpPr>
          <p:cNvPr id="960514" name="Rectangle 2">
            <a:extLst>
              <a:ext uri="{FF2B5EF4-FFF2-40B4-BE49-F238E27FC236}">
                <a16:creationId xmlns:a16="http://schemas.microsoft.com/office/drawing/2014/main" id="{097CEC9A-9634-70B6-39BA-CFE319F242E1}"/>
              </a:ext>
            </a:extLst>
          </p:cNvPr>
          <p:cNvSpPr>
            <a:spLocks noGrp="1" noChangeArrowheads="1"/>
          </p:cNvSpPr>
          <p:nvPr>
            <p:ph type="title"/>
          </p:nvPr>
        </p:nvSpPr>
        <p:spPr/>
        <p:txBody>
          <a:bodyPr/>
          <a:lstStyle/>
          <a:p>
            <a:r>
              <a:rPr lang="en-US" altLang="en-US" sz="1600"/>
              <a:t>Membranes - Structure</a:t>
            </a:r>
          </a:p>
        </p:txBody>
      </p:sp>
      <p:sp>
        <p:nvSpPr>
          <p:cNvPr id="960515" name="Rectangle 3">
            <a:extLst>
              <a:ext uri="{FF2B5EF4-FFF2-40B4-BE49-F238E27FC236}">
                <a16:creationId xmlns:a16="http://schemas.microsoft.com/office/drawing/2014/main" id="{AFE1BAD2-F14B-FFD0-D32F-59208B973E39}"/>
              </a:ext>
            </a:extLst>
          </p:cNvPr>
          <p:cNvSpPr>
            <a:spLocks noGrp="1" noChangeArrowheads="1"/>
          </p:cNvSpPr>
          <p:nvPr>
            <p:ph type="body" idx="1"/>
          </p:nvPr>
        </p:nvSpPr>
        <p:spPr/>
        <p:txBody>
          <a:bodyPr/>
          <a:lstStyle/>
          <a:p>
            <a:r>
              <a:rPr lang="en-US" altLang="en-US"/>
              <a:t>Membrane proteins are classified by how strongly they are held by the membrane:</a:t>
            </a:r>
          </a:p>
          <a:p>
            <a:r>
              <a:rPr lang="en-US" altLang="en-US"/>
              <a:t>“Peripheral” proteins are held by weak forces and are easily separated from the intact membrane.</a:t>
            </a:r>
          </a:p>
          <a:p>
            <a:r>
              <a:rPr lang="en-US" altLang="en-US"/>
              <a:t>“Integral” proteins are held by strong interactions with the hydrophobic interior of the membrane and are difficult to remove, requiring detergents that disrupt the membrane to free the proteins.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FB075FB-63C2-17EA-C7E3-D3C117BDDA66}"/>
              </a:ext>
            </a:extLst>
          </p:cNvPr>
          <p:cNvSpPr>
            <a:spLocks noGrp="1"/>
          </p:cNvSpPr>
          <p:nvPr>
            <p:ph type="sldNum" sz="quarter" idx="11"/>
          </p:nvPr>
        </p:nvSpPr>
        <p:spPr/>
        <p:txBody>
          <a:bodyPr/>
          <a:lstStyle/>
          <a:p>
            <a:fld id="{F0A2A8D6-610D-4649-AABA-480BCA7BB40B}" type="slidenum">
              <a:rPr lang="en-US" altLang="en-US"/>
              <a:pPr/>
              <a:t>37</a:t>
            </a:fld>
            <a:endParaRPr lang="en-US" altLang="en-US"/>
          </a:p>
        </p:txBody>
      </p:sp>
      <p:sp>
        <p:nvSpPr>
          <p:cNvPr id="987138" name="Rectangle 2">
            <a:extLst>
              <a:ext uri="{FF2B5EF4-FFF2-40B4-BE49-F238E27FC236}">
                <a16:creationId xmlns:a16="http://schemas.microsoft.com/office/drawing/2014/main" id="{7C50DF90-DCAB-2549-ED1B-3100F5B611AE}"/>
              </a:ext>
            </a:extLst>
          </p:cNvPr>
          <p:cNvSpPr>
            <a:spLocks noGrp="1" noChangeArrowheads="1"/>
          </p:cNvSpPr>
          <p:nvPr>
            <p:ph type="title"/>
          </p:nvPr>
        </p:nvSpPr>
        <p:spPr/>
        <p:txBody>
          <a:bodyPr/>
          <a:lstStyle/>
          <a:p>
            <a:r>
              <a:rPr lang="en-US" altLang="en-US" sz="1400"/>
              <a:t>Membranes - Structure</a:t>
            </a:r>
          </a:p>
        </p:txBody>
      </p:sp>
      <p:sp>
        <p:nvSpPr>
          <p:cNvPr id="987139" name="Rectangle 3">
            <a:extLst>
              <a:ext uri="{FF2B5EF4-FFF2-40B4-BE49-F238E27FC236}">
                <a16:creationId xmlns:a16="http://schemas.microsoft.com/office/drawing/2014/main" id="{023E5F23-325E-0ECC-5AAD-E2AC83385A75}"/>
              </a:ext>
            </a:extLst>
          </p:cNvPr>
          <p:cNvSpPr>
            <a:spLocks noGrp="1" noChangeArrowheads="1"/>
          </p:cNvSpPr>
          <p:nvPr>
            <p:ph type="body" sz="half" idx="1"/>
          </p:nvPr>
        </p:nvSpPr>
        <p:spPr>
          <a:xfrm>
            <a:off x="457200" y="533400"/>
            <a:ext cx="8305800" cy="5592763"/>
          </a:xfrm>
        </p:spPr>
        <p:txBody>
          <a:bodyPr/>
          <a:lstStyle/>
          <a:p>
            <a:pPr>
              <a:buFontTx/>
              <a:buNone/>
            </a:pPr>
            <a:r>
              <a:rPr lang="en-US" altLang="en-US" sz="2000"/>
              <a:t>Peripheral proteins are in blue and integral proteins are yellow:</a:t>
            </a:r>
          </a:p>
        </p:txBody>
      </p:sp>
      <p:pic>
        <p:nvPicPr>
          <p:cNvPr id="987140" name="Picture 4">
            <a:extLst>
              <a:ext uri="{FF2B5EF4-FFF2-40B4-BE49-F238E27FC236}">
                <a16:creationId xmlns:a16="http://schemas.microsoft.com/office/drawing/2014/main" id="{D9EE1D8B-FCAA-660D-125B-C529C50D1215}"/>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1066800"/>
            <a:ext cx="7315200" cy="539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447C691-D82B-E15A-2139-50FF46093E8C}"/>
              </a:ext>
            </a:extLst>
          </p:cNvPr>
          <p:cNvSpPr>
            <a:spLocks noGrp="1"/>
          </p:cNvSpPr>
          <p:nvPr>
            <p:ph type="sldNum" sz="quarter" idx="11"/>
          </p:nvPr>
        </p:nvSpPr>
        <p:spPr/>
        <p:txBody>
          <a:bodyPr/>
          <a:lstStyle/>
          <a:p>
            <a:fld id="{724101E5-D71E-4D78-A4AA-6B11BBA3B5DD}" type="slidenum">
              <a:rPr lang="en-US" altLang="en-US"/>
              <a:pPr/>
              <a:t>38</a:t>
            </a:fld>
            <a:endParaRPr lang="en-US" altLang="en-US"/>
          </a:p>
        </p:txBody>
      </p:sp>
      <p:sp>
        <p:nvSpPr>
          <p:cNvPr id="988168" name="Rectangle 8">
            <a:extLst>
              <a:ext uri="{FF2B5EF4-FFF2-40B4-BE49-F238E27FC236}">
                <a16:creationId xmlns:a16="http://schemas.microsoft.com/office/drawing/2014/main" id="{936CC860-CB73-1BA2-B154-B779E9781EEE}"/>
              </a:ext>
            </a:extLst>
          </p:cNvPr>
          <p:cNvSpPr>
            <a:spLocks noGrp="1" noChangeArrowheads="1"/>
          </p:cNvSpPr>
          <p:nvPr>
            <p:ph type="title"/>
          </p:nvPr>
        </p:nvSpPr>
        <p:spPr/>
        <p:txBody>
          <a:bodyPr/>
          <a:lstStyle/>
          <a:p>
            <a:r>
              <a:rPr lang="en-US" altLang="en-US" sz="1600"/>
              <a:t>Membranes – Lateral vs. Transverse Diffusion</a:t>
            </a:r>
          </a:p>
        </p:txBody>
      </p:sp>
      <p:sp>
        <p:nvSpPr>
          <p:cNvPr id="988163" name="Rectangle 3">
            <a:extLst>
              <a:ext uri="{FF2B5EF4-FFF2-40B4-BE49-F238E27FC236}">
                <a16:creationId xmlns:a16="http://schemas.microsoft.com/office/drawing/2014/main" id="{332A1997-0FFC-1A0E-397D-65308B945456}"/>
              </a:ext>
            </a:extLst>
          </p:cNvPr>
          <p:cNvSpPr>
            <a:spLocks noGrp="1" noChangeArrowheads="1"/>
          </p:cNvSpPr>
          <p:nvPr>
            <p:ph type="body" sz="half" idx="1"/>
          </p:nvPr>
        </p:nvSpPr>
        <p:spPr>
          <a:xfrm>
            <a:off x="457200" y="533400"/>
            <a:ext cx="3962400" cy="5592763"/>
          </a:xfrm>
        </p:spPr>
        <p:txBody>
          <a:bodyPr/>
          <a:lstStyle/>
          <a:p>
            <a:pPr>
              <a:buNone/>
            </a:pPr>
            <a:r>
              <a:rPr lang="en-US" altLang="en-US" sz="2900" dirty="0"/>
              <a:t>The </a:t>
            </a:r>
            <a:r>
              <a:rPr lang="en-US" altLang="en-US" sz="2900" i="1" dirty="0">
                <a:solidFill>
                  <a:srgbClr val="0033CC"/>
                </a:solidFill>
              </a:rPr>
              <a:t>Fluid Mosaic Model </a:t>
            </a:r>
            <a:r>
              <a:rPr lang="en-US" altLang="en-US" sz="2900" dirty="0"/>
              <a:t>of membranes explains why individual lipid molecules are free to diffuse laterally across the surface of membranes.  On the other hand, “flip-flop” or “transverse” diffusion is very slow.</a:t>
            </a:r>
          </a:p>
        </p:txBody>
      </p:sp>
      <p:pic>
        <p:nvPicPr>
          <p:cNvPr id="988164" name="Picture 4">
            <a:extLst>
              <a:ext uri="{FF2B5EF4-FFF2-40B4-BE49-F238E27FC236}">
                <a16:creationId xmlns:a16="http://schemas.microsoft.com/office/drawing/2014/main" id="{68F7FE67-F16F-981F-7FAA-97E3CCE8CE61}"/>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648200" y="709613"/>
            <a:ext cx="4038600" cy="2365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8167" name="Picture 7">
            <a:extLst>
              <a:ext uri="{FF2B5EF4-FFF2-40B4-BE49-F238E27FC236}">
                <a16:creationId xmlns:a16="http://schemas.microsoft.com/office/drawing/2014/main" id="{6A126629-513F-8EE0-F876-3E3F279D3B73}"/>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657725" y="3405188"/>
            <a:ext cx="4017963" cy="272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0CA500-3229-756B-5AE4-42E78C7FA0D9}"/>
              </a:ext>
            </a:extLst>
          </p:cNvPr>
          <p:cNvSpPr>
            <a:spLocks noGrp="1"/>
          </p:cNvSpPr>
          <p:nvPr>
            <p:ph type="sldNum" sz="quarter" idx="11"/>
          </p:nvPr>
        </p:nvSpPr>
        <p:spPr/>
        <p:txBody>
          <a:bodyPr/>
          <a:lstStyle/>
          <a:p>
            <a:fld id="{A7FA4574-3F27-4DDE-9378-A2A8C2ECBE4E}" type="slidenum">
              <a:rPr lang="en-US" altLang="en-US"/>
              <a:pPr/>
              <a:t>39</a:t>
            </a:fld>
            <a:endParaRPr lang="en-US" altLang="en-US"/>
          </a:p>
        </p:txBody>
      </p:sp>
      <p:sp>
        <p:nvSpPr>
          <p:cNvPr id="989186" name="Rectangle 2">
            <a:extLst>
              <a:ext uri="{FF2B5EF4-FFF2-40B4-BE49-F238E27FC236}">
                <a16:creationId xmlns:a16="http://schemas.microsoft.com/office/drawing/2014/main" id="{EC161115-F65C-619D-4AEA-4E5D3C7973AE}"/>
              </a:ext>
            </a:extLst>
          </p:cNvPr>
          <p:cNvSpPr>
            <a:spLocks noGrp="1" noChangeArrowheads="1"/>
          </p:cNvSpPr>
          <p:nvPr>
            <p:ph type="title"/>
          </p:nvPr>
        </p:nvSpPr>
        <p:spPr/>
        <p:txBody>
          <a:bodyPr/>
          <a:lstStyle/>
          <a:p>
            <a:r>
              <a:rPr lang="en-US" altLang="en-US" sz="1600"/>
              <a:t>Membranes – Lateral vs. Transverse Diffusion</a:t>
            </a:r>
          </a:p>
        </p:txBody>
      </p:sp>
      <p:sp>
        <p:nvSpPr>
          <p:cNvPr id="989187" name="Rectangle 3">
            <a:extLst>
              <a:ext uri="{FF2B5EF4-FFF2-40B4-BE49-F238E27FC236}">
                <a16:creationId xmlns:a16="http://schemas.microsoft.com/office/drawing/2014/main" id="{26F28AEB-4925-C59B-1396-EF3C91F68D26}"/>
              </a:ext>
            </a:extLst>
          </p:cNvPr>
          <p:cNvSpPr>
            <a:spLocks noGrp="1" noChangeArrowheads="1"/>
          </p:cNvSpPr>
          <p:nvPr>
            <p:ph type="body" sz="half" idx="1"/>
          </p:nvPr>
        </p:nvSpPr>
        <p:spPr>
          <a:xfrm>
            <a:off x="457200" y="533400"/>
            <a:ext cx="8382000" cy="5592763"/>
          </a:xfrm>
        </p:spPr>
        <p:txBody>
          <a:bodyPr/>
          <a:lstStyle/>
          <a:p>
            <a:r>
              <a:rPr lang="en-US" altLang="en-US" sz="2800"/>
              <a:t>Photo-bleaching experiments using lipids labeled with dye molecules reveal that lateral diffusion is extremely fast.</a:t>
            </a:r>
          </a:p>
          <a:p>
            <a:r>
              <a:rPr lang="en-US" altLang="en-US" sz="2800"/>
              <a:t>A lipid molecule can diffuse from one end of a bacterium to the other is less than a second!</a:t>
            </a:r>
          </a:p>
        </p:txBody>
      </p:sp>
      <p:pic>
        <p:nvPicPr>
          <p:cNvPr id="989188" name="Picture 4">
            <a:extLst>
              <a:ext uri="{FF2B5EF4-FFF2-40B4-BE49-F238E27FC236}">
                <a16:creationId xmlns:a16="http://schemas.microsoft.com/office/drawing/2014/main" id="{CA97A59B-3E74-7C6B-7CE1-7D9019344E30}"/>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3200400"/>
            <a:ext cx="8382000" cy="296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647BA0EE-5E65-581C-7EDB-369935259944}"/>
              </a:ext>
            </a:extLst>
          </p:cNvPr>
          <p:cNvSpPr>
            <a:spLocks noGrp="1"/>
          </p:cNvSpPr>
          <p:nvPr>
            <p:ph type="sldNum" sz="quarter" idx="11"/>
          </p:nvPr>
        </p:nvSpPr>
        <p:spPr/>
        <p:txBody>
          <a:bodyPr/>
          <a:lstStyle/>
          <a:p>
            <a:fld id="{9BDDC67E-CB70-499D-B3F9-9BC904846E34}" type="slidenum">
              <a:rPr lang="en-US" altLang="en-US"/>
              <a:pPr/>
              <a:t>4</a:t>
            </a:fld>
            <a:endParaRPr lang="en-US" altLang="en-US"/>
          </a:p>
        </p:txBody>
      </p:sp>
      <p:sp>
        <p:nvSpPr>
          <p:cNvPr id="931842" name="Rectangle 2">
            <a:extLst>
              <a:ext uri="{FF2B5EF4-FFF2-40B4-BE49-F238E27FC236}">
                <a16:creationId xmlns:a16="http://schemas.microsoft.com/office/drawing/2014/main" id="{EBE9DAFD-D243-776A-A96B-AC4649A2ED86}"/>
              </a:ext>
            </a:extLst>
          </p:cNvPr>
          <p:cNvSpPr>
            <a:spLocks noGrp="1" noChangeArrowheads="1"/>
          </p:cNvSpPr>
          <p:nvPr>
            <p:ph type="title"/>
          </p:nvPr>
        </p:nvSpPr>
        <p:spPr/>
        <p:txBody>
          <a:bodyPr/>
          <a:lstStyle/>
          <a:p>
            <a:r>
              <a:rPr lang="en-US" altLang="en-US" sz="1600"/>
              <a:t>Lipids – Quantitative Testing in Foods</a:t>
            </a:r>
          </a:p>
        </p:txBody>
      </p:sp>
      <p:sp>
        <p:nvSpPr>
          <p:cNvPr id="931843" name="Rectangle 3">
            <a:extLst>
              <a:ext uri="{FF2B5EF4-FFF2-40B4-BE49-F238E27FC236}">
                <a16:creationId xmlns:a16="http://schemas.microsoft.com/office/drawing/2014/main" id="{B0534631-38FE-8628-E150-680803B62AAB}"/>
              </a:ext>
            </a:extLst>
          </p:cNvPr>
          <p:cNvSpPr>
            <a:spLocks noGrp="1" noChangeArrowheads="1"/>
          </p:cNvSpPr>
          <p:nvPr>
            <p:ph type="body" idx="1"/>
          </p:nvPr>
        </p:nvSpPr>
        <p:spPr/>
        <p:txBody>
          <a:bodyPr/>
          <a:lstStyle/>
          <a:p>
            <a:r>
              <a:rPr lang="en-US" altLang="en-US"/>
              <a:t>The “fat” content of foods is determined by simple extraction.</a:t>
            </a:r>
          </a:p>
          <a:p>
            <a:r>
              <a:rPr lang="en-US" altLang="en-US"/>
              <a:t>A “serving size” sample of food is extracted in hexane for a an extended period of time.  The hexane solution is separated from the food and the hexane is then evaporated.  The mass of residual materials is collectively called the fat content. (grams of fat / serving size)</a:t>
            </a:r>
          </a:p>
          <a:p>
            <a:r>
              <a:rPr lang="en-US" altLang="en-US" sz="2800" i="1">
                <a:solidFill>
                  <a:srgbClr val="0000FF"/>
                </a:solidFill>
              </a:rPr>
              <a:t>Question:  How could someone process a food (e.g., a beef steak) so as to make it “</a:t>
            </a:r>
            <a:r>
              <a:rPr lang="en-US" altLang="en-US" sz="2800" i="1" u="sng">
                <a:solidFill>
                  <a:srgbClr val="0000FF"/>
                </a:solidFill>
              </a:rPr>
              <a:t>low fat</a:t>
            </a:r>
            <a:r>
              <a:rPr lang="en-US" altLang="en-US" sz="2800" i="1">
                <a:solidFill>
                  <a:srgbClr val="0000FF"/>
                </a:solidFill>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27DA65D-10BE-5665-EF99-AD403F112031}"/>
              </a:ext>
            </a:extLst>
          </p:cNvPr>
          <p:cNvSpPr>
            <a:spLocks noGrp="1"/>
          </p:cNvSpPr>
          <p:nvPr>
            <p:ph type="sldNum" sz="quarter" idx="11"/>
          </p:nvPr>
        </p:nvSpPr>
        <p:spPr/>
        <p:txBody>
          <a:bodyPr/>
          <a:lstStyle/>
          <a:p>
            <a:fld id="{8C7498F2-0186-42A1-A65C-6F84FED2B2BD}" type="slidenum">
              <a:rPr lang="en-US" altLang="en-US"/>
              <a:pPr/>
              <a:t>40</a:t>
            </a:fld>
            <a:endParaRPr lang="en-US" altLang="en-US"/>
          </a:p>
        </p:txBody>
      </p:sp>
      <p:sp>
        <p:nvSpPr>
          <p:cNvPr id="1004546" name="Rectangle 2">
            <a:extLst>
              <a:ext uri="{FF2B5EF4-FFF2-40B4-BE49-F238E27FC236}">
                <a16:creationId xmlns:a16="http://schemas.microsoft.com/office/drawing/2014/main" id="{F7B0D7C2-BB4B-8545-914C-DF72E2220012}"/>
              </a:ext>
            </a:extLst>
          </p:cNvPr>
          <p:cNvSpPr>
            <a:spLocks noGrp="1" noChangeArrowheads="1"/>
          </p:cNvSpPr>
          <p:nvPr>
            <p:ph type="title"/>
          </p:nvPr>
        </p:nvSpPr>
        <p:spPr/>
        <p:txBody>
          <a:bodyPr/>
          <a:lstStyle/>
          <a:p>
            <a:r>
              <a:rPr lang="en-US" altLang="en-US" sz="1600"/>
              <a:t>Membranes – Lateral vs. Transverse Diffusion</a:t>
            </a:r>
          </a:p>
        </p:txBody>
      </p:sp>
      <p:sp>
        <p:nvSpPr>
          <p:cNvPr id="1004547" name="Rectangle 3">
            <a:extLst>
              <a:ext uri="{FF2B5EF4-FFF2-40B4-BE49-F238E27FC236}">
                <a16:creationId xmlns:a16="http://schemas.microsoft.com/office/drawing/2014/main" id="{1E708DA2-CDE8-8E1E-B18A-AA3997E2695E}"/>
              </a:ext>
            </a:extLst>
          </p:cNvPr>
          <p:cNvSpPr>
            <a:spLocks noGrp="1" noChangeArrowheads="1"/>
          </p:cNvSpPr>
          <p:nvPr>
            <p:ph type="body" idx="1"/>
          </p:nvPr>
        </p:nvSpPr>
        <p:spPr/>
        <p:txBody>
          <a:bodyPr/>
          <a:lstStyle/>
          <a:p>
            <a:r>
              <a:rPr lang="en-US" altLang="en-US"/>
              <a:t>Diffusion of a molecule is described by the equation</a:t>
            </a:r>
          </a:p>
          <a:p>
            <a:pPr>
              <a:buFontTx/>
              <a:buNone/>
            </a:pPr>
            <a:r>
              <a:rPr lang="en-US" altLang="en-US" sz="3600" i="1">
                <a:solidFill>
                  <a:srgbClr val="0033CC"/>
                </a:solidFill>
              </a:rPr>
              <a:t>				s = (4Dt)</a:t>
            </a:r>
            <a:r>
              <a:rPr lang="en-US" altLang="en-US" sz="3600" i="1" baseline="30000">
                <a:solidFill>
                  <a:srgbClr val="0033CC"/>
                </a:solidFill>
              </a:rPr>
              <a:t>1/2</a:t>
            </a:r>
            <a:endParaRPr lang="en-US" altLang="en-US" sz="3600" i="1">
              <a:solidFill>
                <a:srgbClr val="0033CC"/>
              </a:solidFill>
            </a:endParaRPr>
          </a:p>
          <a:p>
            <a:pPr>
              <a:buFontTx/>
              <a:buNone/>
            </a:pPr>
            <a:r>
              <a:rPr lang="en-US" altLang="en-US"/>
              <a:t>	where 	</a:t>
            </a:r>
            <a:r>
              <a:rPr lang="en-US" altLang="en-US">
                <a:solidFill>
                  <a:srgbClr val="0033CC"/>
                </a:solidFill>
              </a:rPr>
              <a:t>s</a:t>
            </a:r>
            <a:r>
              <a:rPr lang="en-US" altLang="en-US"/>
              <a:t> = distance traversed</a:t>
            </a:r>
          </a:p>
          <a:p>
            <a:pPr>
              <a:buFontTx/>
              <a:buNone/>
            </a:pPr>
            <a:r>
              <a:rPr lang="en-US" altLang="en-US"/>
              <a:t>			</a:t>
            </a:r>
            <a:r>
              <a:rPr lang="en-US" altLang="en-US">
                <a:solidFill>
                  <a:srgbClr val="0033CC"/>
                </a:solidFill>
              </a:rPr>
              <a:t>D</a:t>
            </a:r>
            <a:r>
              <a:rPr lang="en-US" altLang="en-US"/>
              <a:t> = diffusion coefficient</a:t>
            </a:r>
          </a:p>
          <a:p>
            <a:pPr>
              <a:buFontTx/>
              <a:buNone/>
            </a:pPr>
            <a:r>
              <a:rPr lang="en-US" altLang="en-US"/>
              <a:t>			</a:t>
            </a:r>
            <a:r>
              <a:rPr lang="en-US" altLang="en-US">
                <a:solidFill>
                  <a:srgbClr val="0033CC"/>
                </a:solidFill>
              </a:rPr>
              <a:t>t </a:t>
            </a:r>
            <a:r>
              <a:rPr lang="en-US" altLang="en-US"/>
              <a:t>= time</a:t>
            </a:r>
          </a:p>
          <a:p>
            <a:r>
              <a:rPr lang="en-US" altLang="en-US"/>
              <a:t>Measurement of lipid diffusion in a variety of membranes indicates that the viscosity is about 100 times that of water, rather like olive oil.</a:t>
            </a:r>
          </a:p>
          <a:p>
            <a:pPr>
              <a:buFontTx/>
              <a:buNone/>
            </a:pPr>
            <a:endParaRPr lang="en-US" altLang="en-US" baseline="30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4ABB0A2-D375-E828-5532-424C6A5BE603}"/>
              </a:ext>
            </a:extLst>
          </p:cNvPr>
          <p:cNvSpPr>
            <a:spLocks noGrp="1"/>
          </p:cNvSpPr>
          <p:nvPr>
            <p:ph type="sldNum" sz="quarter" idx="11"/>
          </p:nvPr>
        </p:nvSpPr>
        <p:spPr/>
        <p:txBody>
          <a:bodyPr/>
          <a:lstStyle/>
          <a:p>
            <a:fld id="{D88BAA91-D12D-46E1-91FE-D22A65510546}" type="slidenum">
              <a:rPr lang="en-US" altLang="en-US"/>
              <a:pPr/>
              <a:t>41</a:t>
            </a:fld>
            <a:endParaRPr lang="en-US" altLang="en-US"/>
          </a:p>
        </p:txBody>
      </p:sp>
      <p:sp>
        <p:nvSpPr>
          <p:cNvPr id="994306" name="Rectangle 2">
            <a:extLst>
              <a:ext uri="{FF2B5EF4-FFF2-40B4-BE49-F238E27FC236}">
                <a16:creationId xmlns:a16="http://schemas.microsoft.com/office/drawing/2014/main" id="{90AE9618-64F1-B3AD-E8FD-0A97F79AF9A8}"/>
              </a:ext>
            </a:extLst>
          </p:cNvPr>
          <p:cNvSpPr>
            <a:spLocks noGrp="1" noChangeArrowheads="1"/>
          </p:cNvSpPr>
          <p:nvPr>
            <p:ph type="title"/>
          </p:nvPr>
        </p:nvSpPr>
        <p:spPr/>
        <p:txBody>
          <a:bodyPr/>
          <a:lstStyle/>
          <a:p>
            <a:r>
              <a:rPr lang="en-US" altLang="en-US" sz="1600"/>
              <a:t>Membranes – Phase Transition Temperatures</a:t>
            </a:r>
          </a:p>
        </p:txBody>
      </p:sp>
      <p:sp>
        <p:nvSpPr>
          <p:cNvPr id="994307" name="Rectangle 3">
            <a:extLst>
              <a:ext uri="{FF2B5EF4-FFF2-40B4-BE49-F238E27FC236}">
                <a16:creationId xmlns:a16="http://schemas.microsoft.com/office/drawing/2014/main" id="{71A602B4-F37A-ED9D-6B93-D44AA25EB646}"/>
              </a:ext>
            </a:extLst>
          </p:cNvPr>
          <p:cNvSpPr>
            <a:spLocks noGrp="1" noChangeArrowheads="1"/>
          </p:cNvSpPr>
          <p:nvPr>
            <p:ph type="body" idx="1"/>
          </p:nvPr>
        </p:nvSpPr>
        <p:spPr/>
        <p:txBody>
          <a:bodyPr/>
          <a:lstStyle/>
          <a:p>
            <a:r>
              <a:rPr lang="en-US" altLang="en-US"/>
              <a:t>Bacteria regulate the fluidity of their membranes by varying the degree of unsaturation and the length of their fatty acids.</a:t>
            </a:r>
          </a:p>
          <a:p>
            <a:r>
              <a:rPr lang="en-US" altLang="en-US"/>
              <a:t>For example, the ratio of saturated to unsaturated fatty acyl chains in the E. coli membrane decreases from 1.6 to 1.0 as the growth temperature is lowered from 42°C to 27°C. This decrease prevents the membrane from becoming too rigid at the lower temperature.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8AB4A76D-2328-E543-0D44-B2B7E505CC49}"/>
              </a:ext>
            </a:extLst>
          </p:cNvPr>
          <p:cNvSpPr>
            <a:spLocks noGrp="1"/>
          </p:cNvSpPr>
          <p:nvPr>
            <p:ph type="sldNum" sz="quarter" idx="11"/>
          </p:nvPr>
        </p:nvSpPr>
        <p:spPr/>
        <p:txBody>
          <a:bodyPr/>
          <a:lstStyle/>
          <a:p>
            <a:fld id="{77EFA1CB-34BA-4C54-AD11-507CF2686B20}" type="slidenum">
              <a:rPr lang="en-US" altLang="en-US"/>
              <a:pPr/>
              <a:t>42</a:t>
            </a:fld>
            <a:endParaRPr lang="en-US" altLang="en-US"/>
          </a:p>
        </p:txBody>
      </p:sp>
      <p:sp>
        <p:nvSpPr>
          <p:cNvPr id="995330" name="Rectangle 2">
            <a:extLst>
              <a:ext uri="{FF2B5EF4-FFF2-40B4-BE49-F238E27FC236}">
                <a16:creationId xmlns:a16="http://schemas.microsoft.com/office/drawing/2014/main" id="{7AC0DFAA-AE9A-BC55-16C6-3F2E4028321A}"/>
              </a:ext>
            </a:extLst>
          </p:cNvPr>
          <p:cNvSpPr>
            <a:spLocks noGrp="1" noChangeArrowheads="1"/>
          </p:cNvSpPr>
          <p:nvPr>
            <p:ph type="title"/>
          </p:nvPr>
        </p:nvSpPr>
        <p:spPr/>
        <p:txBody>
          <a:bodyPr/>
          <a:lstStyle/>
          <a:p>
            <a:r>
              <a:rPr lang="en-US" altLang="en-US" sz="1600"/>
              <a:t>Membranes – Phase Transition Temperatures</a:t>
            </a:r>
          </a:p>
        </p:txBody>
      </p:sp>
      <p:sp>
        <p:nvSpPr>
          <p:cNvPr id="995331" name="Rectangle 3">
            <a:extLst>
              <a:ext uri="{FF2B5EF4-FFF2-40B4-BE49-F238E27FC236}">
                <a16:creationId xmlns:a16="http://schemas.microsoft.com/office/drawing/2014/main" id="{332AD798-F01C-1DA1-7367-36E037BB8154}"/>
              </a:ext>
            </a:extLst>
          </p:cNvPr>
          <p:cNvSpPr>
            <a:spLocks noGrp="1" noChangeArrowheads="1"/>
          </p:cNvSpPr>
          <p:nvPr>
            <p:ph type="body" sz="half" idx="1"/>
          </p:nvPr>
        </p:nvSpPr>
        <p:spPr>
          <a:xfrm>
            <a:off x="457200" y="533400"/>
            <a:ext cx="4495800" cy="5592763"/>
          </a:xfrm>
        </p:spPr>
        <p:txBody>
          <a:bodyPr/>
          <a:lstStyle/>
          <a:p>
            <a:r>
              <a:rPr lang="en-US" altLang="en-US" sz="2800"/>
              <a:t>The fluidity of membranes is often characterized by their “phase transition temperature” or “T</a:t>
            </a:r>
            <a:r>
              <a:rPr lang="en-US" altLang="en-US" sz="2800" baseline="-25000"/>
              <a:t>m</a:t>
            </a:r>
            <a:r>
              <a:rPr lang="en-US" altLang="en-US" sz="2800"/>
              <a:t>.”</a:t>
            </a:r>
          </a:p>
        </p:txBody>
      </p:sp>
      <p:pic>
        <p:nvPicPr>
          <p:cNvPr id="995333" name="Picture 5">
            <a:extLst>
              <a:ext uri="{FF2B5EF4-FFF2-40B4-BE49-F238E27FC236}">
                <a16:creationId xmlns:a16="http://schemas.microsoft.com/office/drawing/2014/main" id="{F212055E-3F30-F651-B0C2-D1A84437762A}"/>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10200" y="228600"/>
            <a:ext cx="2501900" cy="2424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5335" name="Picture 7">
            <a:extLst>
              <a:ext uri="{FF2B5EF4-FFF2-40B4-BE49-F238E27FC236}">
                <a16:creationId xmlns:a16="http://schemas.microsoft.com/office/drawing/2014/main" id="{9FDFDF8A-A40D-A7FD-B797-A5B3076BA6E5}"/>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 y="2819400"/>
            <a:ext cx="8077200" cy="376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C2BCE67-0407-E816-C6D5-47D1703E06AB}"/>
              </a:ext>
            </a:extLst>
          </p:cNvPr>
          <p:cNvSpPr>
            <a:spLocks noGrp="1"/>
          </p:cNvSpPr>
          <p:nvPr>
            <p:ph type="sldNum" sz="quarter" idx="11"/>
          </p:nvPr>
        </p:nvSpPr>
        <p:spPr/>
        <p:txBody>
          <a:bodyPr/>
          <a:lstStyle/>
          <a:p>
            <a:fld id="{46801A6E-1EB4-40C1-B04C-A67705190DD7}" type="slidenum">
              <a:rPr lang="en-US" altLang="en-US"/>
              <a:pPr/>
              <a:t>43</a:t>
            </a:fld>
            <a:endParaRPr lang="en-US" altLang="en-US"/>
          </a:p>
        </p:txBody>
      </p:sp>
      <p:sp>
        <p:nvSpPr>
          <p:cNvPr id="996354" name="Rectangle 2">
            <a:extLst>
              <a:ext uri="{FF2B5EF4-FFF2-40B4-BE49-F238E27FC236}">
                <a16:creationId xmlns:a16="http://schemas.microsoft.com/office/drawing/2014/main" id="{CBDDA034-C12A-37BA-BEFB-E7E227A82ECB}"/>
              </a:ext>
            </a:extLst>
          </p:cNvPr>
          <p:cNvSpPr>
            <a:spLocks noGrp="1" noChangeArrowheads="1"/>
          </p:cNvSpPr>
          <p:nvPr>
            <p:ph type="title"/>
          </p:nvPr>
        </p:nvSpPr>
        <p:spPr/>
        <p:txBody>
          <a:bodyPr/>
          <a:lstStyle/>
          <a:p>
            <a:r>
              <a:rPr lang="en-US" altLang="en-US" sz="1600"/>
              <a:t>Membranes – Aspirin Function</a:t>
            </a:r>
          </a:p>
        </p:txBody>
      </p:sp>
      <p:sp>
        <p:nvSpPr>
          <p:cNvPr id="996355" name="Rectangle 3">
            <a:extLst>
              <a:ext uri="{FF2B5EF4-FFF2-40B4-BE49-F238E27FC236}">
                <a16:creationId xmlns:a16="http://schemas.microsoft.com/office/drawing/2014/main" id="{7A5230E3-8001-03BE-1441-4B4FFED35413}"/>
              </a:ext>
            </a:extLst>
          </p:cNvPr>
          <p:cNvSpPr>
            <a:spLocks noGrp="1" noChangeArrowheads="1"/>
          </p:cNvSpPr>
          <p:nvPr>
            <p:ph type="body" sz="half" idx="1"/>
          </p:nvPr>
        </p:nvSpPr>
        <p:spPr>
          <a:xfrm>
            <a:off x="457200" y="564758"/>
            <a:ext cx="4292028" cy="4724400"/>
          </a:xfrm>
        </p:spPr>
        <p:txBody>
          <a:bodyPr/>
          <a:lstStyle/>
          <a:p>
            <a:r>
              <a:rPr lang="en-US" altLang="en-US" sz="2400" dirty="0"/>
              <a:t>Prostaglandin H2 synthetase is an integral protein, held in its membrane by a set of alpha helices coated with hydrophobic side chains.  A hydrophobic channel shuttles arachidonic acid into position for conversion into prostaglandin H</a:t>
            </a:r>
            <a:r>
              <a:rPr lang="en-US" altLang="en-US" sz="2400" baseline="-25000" dirty="0"/>
              <a:t>2</a:t>
            </a:r>
            <a:r>
              <a:rPr lang="en-US" altLang="en-US" sz="2400" dirty="0"/>
              <a:t> (PH</a:t>
            </a:r>
            <a:r>
              <a:rPr lang="en-US" altLang="en-US" sz="2400" baseline="-25000" dirty="0"/>
              <a:t>2</a:t>
            </a:r>
            <a:r>
              <a:rPr lang="en-US" altLang="en-US" sz="2400" dirty="0"/>
              <a:t>). Aspirin blocks this channel, slowing PH</a:t>
            </a:r>
            <a:r>
              <a:rPr lang="en-US" altLang="en-US" sz="2400" baseline="-25000" dirty="0"/>
              <a:t>2</a:t>
            </a:r>
            <a:r>
              <a:rPr lang="en-US" altLang="en-US" sz="2400" dirty="0"/>
              <a:t> production.</a:t>
            </a:r>
          </a:p>
        </p:txBody>
      </p:sp>
      <p:pic>
        <p:nvPicPr>
          <p:cNvPr id="996356" name="Picture 4">
            <a:extLst>
              <a:ext uri="{FF2B5EF4-FFF2-40B4-BE49-F238E27FC236}">
                <a16:creationId xmlns:a16="http://schemas.microsoft.com/office/drawing/2014/main" id="{C8C1E05D-7611-0068-0616-C1C93C3AE50B}"/>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78870" y="304800"/>
            <a:ext cx="3670203"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6358" name="Picture 6">
            <a:extLst>
              <a:ext uri="{FF2B5EF4-FFF2-40B4-BE49-F238E27FC236}">
                <a16:creationId xmlns:a16="http://schemas.microsoft.com/office/drawing/2014/main" id="{1A7C6F30-AF4C-4AAB-CFE1-EA8C4B6EB4D3}"/>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408076" y="2438400"/>
            <a:ext cx="3278724" cy="26527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6E5A0D10-FA49-FAF8-2748-1FA8F69AA860}"/>
              </a:ext>
            </a:extLst>
          </p:cNvPr>
          <p:cNvPicPr>
            <a:picLocks noChangeAspect="1"/>
          </p:cNvPicPr>
          <p:nvPr/>
        </p:nvPicPr>
        <p:blipFill>
          <a:blip r:embed="rId4"/>
          <a:stretch>
            <a:fillRect/>
          </a:stretch>
        </p:blipFill>
        <p:spPr>
          <a:xfrm>
            <a:off x="5408076" y="5371316"/>
            <a:ext cx="3356115" cy="1334284"/>
          </a:xfrm>
          <a:prstGeom prst="rect">
            <a:avLst/>
          </a:prstGeom>
        </p:spPr>
      </p:pic>
      <p:pic>
        <p:nvPicPr>
          <p:cNvPr id="6" name="Picture 5">
            <a:extLst>
              <a:ext uri="{FF2B5EF4-FFF2-40B4-BE49-F238E27FC236}">
                <a16:creationId xmlns:a16="http://schemas.microsoft.com/office/drawing/2014/main" id="{8C9DF442-F5A6-9CEB-F438-E0A64A13C61E}"/>
              </a:ext>
            </a:extLst>
          </p:cNvPr>
          <p:cNvPicPr>
            <a:picLocks noChangeAspect="1"/>
          </p:cNvPicPr>
          <p:nvPr/>
        </p:nvPicPr>
        <p:blipFill>
          <a:blip r:embed="rId5"/>
          <a:stretch>
            <a:fillRect/>
          </a:stretch>
        </p:blipFill>
        <p:spPr>
          <a:xfrm>
            <a:off x="364569" y="5396716"/>
            <a:ext cx="3963591" cy="1117607"/>
          </a:xfrm>
          <a:prstGeom prst="rect">
            <a:avLst/>
          </a:prstGeom>
        </p:spPr>
      </p:pic>
      <p:cxnSp>
        <p:nvCxnSpPr>
          <p:cNvPr id="10" name="Straight Arrow Connector 9">
            <a:extLst>
              <a:ext uri="{FF2B5EF4-FFF2-40B4-BE49-F238E27FC236}">
                <a16:creationId xmlns:a16="http://schemas.microsoft.com/office/drawing/2014/main" id="{7B63E0E5-6EB4-4A89-5452-531C27954CFB}"/>
              </a:ext>
            </a:extLst>
          </p:cNvPr>
          <p:cNvCxnSpPr>
            <a:cxnSpLocks/>
          </p:cNvCxnSpPr>
          <p:nvPr/>
        </p:nvCxnSpPr>
        <p:spPr bwMode="auto">
          <a:xfrm>
            <a:off x="4328160" y="5638800"/>
            <a:ext cx="1079916" cy="0"/>
          </a:xfrm>
          <a:prstGeom prst="straightConnector1">
            <a:avLst/>
          </a:prstGeom>
          <a:ln w="571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9014A1D6-93C3-F629-A22B-383438DC5390}"/>
              </a:ext>
            </a:extLst>
          </p:cNvPr>
          <p:cNvSpPr txBox="1"/>
          <p:nvPr/>
        </p:nvSpPr>
        <p:spPr>
          <a:xfrm>
            <a:off x="4573797" y="5308600"/>
            <a:ext cx="683070" cy="646331"/>
          </a:xfrm>
          <a:prstGeom prst="rect">
            <a:avLst/>
          </a:prstGeom>
          <a:noFill/>
        </p:spPr>
        <p:txBody>
          <a:bodyPr wrap="square" rtlCol="0">
            <a:spAutoFit/>
          </a:bodyPr>
          <a:lstStyle/>
          <a:p>
            <a:r>
              <a:rPr lang="en-US" sz="3600" dirty="0">
                <a:solidFill>
                  <a:srgbClr val="FF0000"/>
                </a:solidFill>
              </a:rPr>
              <a:t>X</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D4D1284-2253-C6C6-B45B-C49EF5FDB748}"/>
              </a:ext>
            </a:extLst>
          </p:cNvPr>
          <p:cNvSpPr>
            <a:spLocks noGrp="1"/>
          </p:cNvSpPr>
          <p:nvPr>
            <p:ph type="sldNum" sz="quarter" idx="11"/>
          </p:nvPr>
        </p:nvSpPr>
        <p:spPr/>
        <p:txBody>
          <a:bodyPr/>
          <a:lstStyle/>
          <a:p>
            <a:fld id="{1045E6E4-1919-484A-B7D2-1ADF91283FDC}" type="slidenum">
              <a:rPr lang="en-US" altLang="en-US"/>
              <a:pPr/>
              <a:t>44</a:t>
            </a:fld>
            <a:endParaRPr lang="en-US" altLang="en-US"/>
          </a:p>
        </p:txBody>
      </p:sp>
      <p:sp>
        <p:nvSpPr>
          <p:cNvPr id="1000453" name="Rectangle 5">
            <a:extLst>
              <a:ext uri="{FF2B5EF4-FFF2-40B4-BE49-F238E27FC236}">
                <a16:creationId xmlns:a16="http://schemas.microsoft.com/office/drawing/2014/main" id="{DB3BB9FD-2524-26CC-6ECC-67E3428D47E5}"/>
              </a:ext>
            </a:extLst>
          </p:cNvPr>
          <p:cNvSpPr>
            <a:spLocks noGrp="1" noChangeArrowheads="1"/>
          </p:cNvSpPr>
          <p:nvPr>
            <p:ph type="title"/>
          </p:nvPr>
        </p:nvSpPr>
        <p:spPr/>
        <p:txBody>
          <a:bodyPr/>
          <a:lstStyle/>
          <a:p>
            <a:r>
              <a:rPr lang="en-US" altLang="en-US" sz="1400"/>
              <a:t>Membranes - Structure</a:t>
            </a:r>
          </a:p>
        </p:txBody>
      </p:sp>
      <p:pic>
        <p:nvPicPr>
          <p:cNvPr id="1000452" name="Picture 4">
            <a:extLst>
              <a:ext uri="{FF2B5EF4-FFF2-40B4-BE49-F238E27FC236}">
                <a16:creationId xmlns:a16="http://schemas.microsoft.com/office/drawing/2014/main" id="{5DA5DCF7-CFF7-C40D-4C8C-0F02F1CD7DE5}"/>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971800"/>
            <a:ext cx="7696200" cy="3716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0455" name="Text Box 7">
            <a:extLst>
              <a:ext uri="{FF2B5EF4-FFF2-40B4-BE49-F238E27FC236}">
                <a16:creationId xmlns:a16="http://schemas.microsoft.com/office/drawing/2014/main" id="{CCDC7825-EDBD-7673-4C28-521D15F0B7AA}"/>
              </a:ext>
            </a:extLst>
          </p:cNvPr>
          <p:cNvSpPr txBox="1">
            <a:spLocks noChangeArrowheads="1"/>
          </p:cNvSpPr>
          <p:nvPr/>
        </p:nvSpPr>
        <p:spPr bwMode="auto">
          <a:xfrm>
            <a:off x="381000" y="457200"/>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000456" name="Text Box 8">
            <a:extLst>
              <a:ext uri="{FF2B5EF4-FFF2-40B4-BE49-F238E27FC236}">
                <a16:creationId xmlns:a16="http://schemas.microsoft.com/office/drawing/2014/main" id="{D88B8612-E9B1-EBA5-11A7-5FFBFCEE8814}"/>
              </a:ext>
            </a:extLst>
          </p:cNvPr>
          <p:cNvSpPr txBox="1">
            <a:spLocks noChangeArrowheads="1"/>
          </p:cNvSpPr>
          <p:nvPr/>
        </p:nvSpPr>
        <p:spPr bwMode="auto">
          <a:xfrm>
            <a:off x="381000" y="457200"/>
            <a:ext cx="8153400" cy="284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dirty="0"/>
              <a:t>Glycophorin A from erythrocyte membranes contains three distinct domains: 1- an exterior, </a:t>
            </a:r>
            <a:r>
              <a:rPr lang="en-US" altLang="en-US" dirty="0"/>
              <a:t>glycosylated</a:t>
            </a:r>
            <a:r>
              <a:rPr lang="en-US" altLang="en-US" b="0" dirty="0"/>
              <a:t>, polar segment, 2- a </a:t>
            </a:r>
            <a:r>
              <a:rPr lang="en-US" altLang="en-US" dirty="0"/>
              <a:t>non-polar segment </a:t>
            </a:r>
            <a:r>
              <a:rPr lang="en-US" altLang="en-US" b="0" dirty="0"/>
              <a:t>that is imbedded in the bilayer, and 3- the </a:t>
            </a:r>
            <a:r>
              <a:rPr lang="en-US" altLang="en-US" dirty="0"/>
              <a:t>interior (cytoplasmic) polar segment</a:t>
            </a:r>
            <a:r>
              <a:rPr lang="en-US" altLang="en-US" b="0" dirty="0"/>
              <a:t>.  The polar regions prevent the protein from slipping out of the membrane and the glycosylated region prevents “flip-flop” diffusion.</a:t>
            </a:r>
          </a:p>
          <a:p>
            <a:pPr>
              <a:spcBef>
                <a:spcPct val="50000"/>
              </a:spcBef>
            </a:pPr>
            <a:r>
              <a:rPr lang="en-US" altLang="en-US" b="0" dirty="0"/>
              <a:t>Many other membrane proteins contain similar regions.  The carbohydrates not only impart polarity to the external membrane surface, but serve in other roles such as cellular recognition, cell aging, and immunological determinants.</a:t>
            </a:r>
          </a:p>
          <a:p>
            <a:pPr>
              <a:spcBef>
                <a:spcPct val="50000"/>
              </a:spcBef>
            </a:pPr>
            <a:r>
              <a:rPr lang="en-US" altLang="en-US"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37931A25-E9F3-B3D3-3768-757B920BB973}"/>
              </a:ext>
            </a:extLst>
          </p:cNvPr>
          <p:cNvSpPr>
            <a:spLocks noGrp="1"/>
          </p:cNvSpPr>
          <p:nvPr>
            <p:ph type="sldNum" sz="quarter" idx="11"/>
          </p:nvPr>
        </p:nvSpPr>
        <p:spPr/>
        <p:txBody>
          <a:bodyPr/>
          <a:lstStyle/>
          <a:p>
            <a:fld id="{EFB30E43-B865-444F-8B07-C14F4EA42844}" type="slidenum">
              <a:rPr lang="en-US" altLang="en-US"/>
              <a:pPr/>
              <a:t>45</a:t>
            </a:fld>
            <a:endParaRPr lang="en-US" altLang="en-US"/>
          </a:p>
        </p:txBody>
      </p:sp>
      <p:sp>
        <p:nvSpPr>
          <p:cNvPr id="270339" name="Rectangle 3">
            <a:extLst>
              <a:ext uri="{FF2B5EF4-FFF2-40B4-BE49-F238E27FC236}">
                <a16:creationId xmlns:a16="http://schemas.microsoft.com/office/drawing/2014/main" id="{F4695E15-54D1-A1F1-CA32-27AD10D88459}"/>
              </a:ext>
            </a:extLst>
          </p:cNvPr>
          <p:cNvSpPr>
            <a:spLocks noGrp="1" noChangeArrowheads="1"/>
          </p:cNvSpPr>
          <p:nvPr>
            <p:ph type="body" idx="1"/>
          </p:nvPr>
        </p:nvSpPr>
        <p:spPr>
          <a:xfrm>
            <a:off x="533400" y="1371600"/>
            <a:ext cx="7924800" cy="5257800"/>
          </a:xfrm>
        </p:spPr>
        <p:txBody>
          <a:bodyPr/>
          <a:lstStyle/>
          <a:p>
            <a:pPr algn="ctr">
              <a:lnSpc>
                <a:spcPct val="90000"/>
              </a:lnSpc>
              <a:buFontTx/>
              <a:buNone/>
            </a:pPr>
            <a:r>
              <a:rPr lang="en-US" altLang="en-US" sz="2800" i="1" dirty="0"/>
              <a:t>End of Lecture Slides </a:t>
            </a:r>
          </a:p>
          <a:p>
            <a:pPr algn="ctr">
              <a:lnSpc>
                <a:spcPct val="90000"/>
              </a:lnSpc>
              <a:buFontTx/>
              <a:buNone/>
            </a:pPr>
            <a:r>
              <a:rPr lang="en-US" altLang="en-US" sz="2800" i="1" dirty="0"/>
              <a:t>for</a:t>
            </a:r>
          </a:p>
          <a:p>
            <a:pPr algn="ctr">
              <a:lnSpc>
                <a:spcPct val="90000"/>
              </a:lnSpc>
              <a:buFontTx/>
              <a:buNone/>
            </a:pPr>
            <a:r>
              <a:rPr lang="en-US" altLang="en-US" sz="2800" i="1" dirty="0"/>
              <a:t>Lipids and Membranes</a:t>
            </a:r>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endParaRPr lang="en-US" altLang="en-US" sz="2800" i="1" dirty="0"/>
          </a:p>
          <a:p>
            <a:pPr>
              <a:lnSpc>
                <a:spcPct val="90000"/>
              </a:lnSpc>
              <a:buFontTx/>
              <a:buNone/>
            </a:pPr>
            <a:r>
              <a:rPr lang="en-US" altLang="en-US" sz="1200" i="1" dirty="0"/>
              <a:t>Credits:  Many of the diagrams used in these slides were taken from </a:t>
            </a:r>
            <a:r>
              <a:rPr lang="en-US" altLang="en-US" sz="1200" i="1" dirty="0" err="1"/>
              <a:t>Stryer</a:t>
            </a:r>
            <a:r>
              <a:rPr lang="en-US" altLang="en-US" sz="1200" i="1" dirty="0"/>
              <a:t>, et.al, Biochemistry, 10</a:t>
            </a:r>
            <a:r>
              <a:rPr lang="en-US" altLang="en-US" sz="1200" i="1" baseline="30000" dirty="0"/>
              <a:t>th</a:t>
            </a:r>
            <a:r>
              <a:rPr lang="en-US" altLang="en-US" sz="1200" i="1" dirty="0"/>
              <a:t> Ed., Freeman Press  (in our course textbook) and from prior editions of this text.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F117796-F0E5-2D8F-8081-69DAD6FAC2D8}"/>
              </a:ext>
            </a:extLst>
          </p:cNvPr>
          <p:cNvSpPr>
            <a:spLocks noGrp="1"/>
          </p:cNvSpPr>
          <p:nvPr>
            <p:ph type="sldNum" sz="quarter" idx="11"/>
          </p:nvPr>
        </p:nvSpPr>
        <p:spPr/>
        <p:txBody>
          <a:bodyPr/>
          <a:lstStyle/>
          <a:p>
            <a:fld id="{C5ADB814-1B64-4896-848B-303BE9A5E011}" type="slidenum">
              <a:rPr lang="en-US" altLang="en-US"/>
              <a:pPr/>
              <a:t>5</a:t>
            </a:fld>
            <a:endParaRPr lang="en-US" altLang="en-US"/>
          </a:p>
        </p:txBody>
      </p:sp>
      <p:sp>
        <p:nvSpPr>
          <p:cNvPr id="929794" name="Rectangle 2">
            <a:extLst>
              <a:ext uri="{FF2B5EF4-FFF2-40B4-BE49-F238E27FC236}">
                <a16:creationId xmlns:a16="http://schemas.microsoft.com/office/drawing/2014/main" id="{DC064BF2-FCC0-FAF1-D9F3-0B0D00696006}"/>
              </a:ext>
            </a:extLst>
          </p:cNvPr>
          <p:cNvSpPr>
            <a:spLocks noGrp="1" noChangeArrowheads="1"/>
          </p:cNvSpPr>
          <p:nvPr>
            <p:ph type="title"/>
          </p:nvPr>
        </p:nvSpPr>
        <p:spPr/>
        <p:txBody>
          <a:bodyPr/>
          <a:lstStyle/>
          <a:p>
            <a:r>
              <a:rPr lang="en-US" altLang="en-US" sz="1600"/>
              <a:t>Lipids - Classification</a:t>
            </a:r>
          </a:p>
        </p:txBody>
      </p:sp>
      <p:grpSp>
        <p:nvGrpSpPr>
          <p:cNvPr id="3" name="SmartArt Placeholder 929797">
            <a:extLst>
              <a:ext uri="{FF2B5EF4-FFF2-40B4-BE49-F238E27FC236}">
                <a16:creationId xmlns:a16="http://schemas.microsoft.com/office/drawing/2014/main" id="{4AD7282C-1C2F-5022-0585-005F1E7337CC}"/>
              </a:ext>
            </a:extLst>
          </p:cNvPr>
          <p:cNvGrpSpPr>
            <a:grpSpLocks noChangeAspect="1"/>
          </p:cNvGrpSpPr>
          <p:nvPr/>
        </p:nvGrpSpPr>
        <p:grpSpPr bwMode="auto">
          <a:xfrm>
            <a:off x="463113" y="1295400"/>
            <a:ext cx="8538915" cy="3886200"/>
            <a:chOff x="250" y="830"/>
            <a:chExt cx="4332" cy="2448"/>
          </a:xfrm>
        </p:grpSpPr>
        <p:cxnSp>
          <p:nvCxnSpPr>
            <p:cNvPr id="929821" name="_s929821">
              <a:extLst>
                <a:ext uri="{FF2B5EF4-FFF2-40B4-BE49-F238E27FC236}">
                  <a16:creationId xmlns:a16="http://schemas.microsoft.com/office/drawing/2014/main" id="{BE38EDBA-08B0-73E3-AE90-1C6B45FE7620}"/>
                </a:ext>
              </a:extLst>
            </p:cNvPr>
            <p:cNvCxnSpPr>
              <a:cxnSpLocks noChangeShapeType="1"/>
              <a:stCxn id="14" idx="1"/>
              <a:endCxn id="6" idx="2"/>
            </p:cNvCxnSpPr>
            <p:nvPr/>
          </p:nvCxnSpPr>
          <p:spPr bwMode="auto">
            <a:xfrm rot="10800000" flipH="1">
              <a:off x="3456" y="1646"/>
              <a:ext cx="486" cy="1488"/>
            </a:xfrm>
            <a:prstGeom prst="bentConnector4">
              <a:avLst>
                <a:gd name="adj1" fmla="val 100481"/>
                <a:gd name="adj2" fmla="val 5483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29815" name="_s929815">
              <a:extLst>
                <a:ext uri="{FF2B5EF4-FFF2-40B4-BE49-F238E27FC236}">
                  <a16:creationId xmlns:a16="http://schemas.microsoft.com/office/drawing/2014/main" id="{8D5AD84C-56A8-8DC1-EE93-9E4E6AFB7787}"/>
                </a:ext>
              </a:extLst>
            </p:cNvPr>
            <p:cNvCxnSpPr>
              <a:cxnSpLocks noChangeShapeType="1"/>
            </p:cNvCxnSpPr>
            <p:nvPr/>
          </p:nvCxnSpPr>
          <p:spPr bwMode="auto">
            <a:xfrm rot="5400000" flipH="1" flipV="1">
              <a:off x="2071" y="2660"/>
              <a:ext cx="951" cy="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29813" name="_s929813">
              <a:extLst>
                <a:ext uri="{FF2B5EF4-FFF2-40B4-BE49-F238E27FC236}">
                  <a16:creationId xmlns:a16="http://schemas.microsoft.com/office/drawing/2014/main" id="{0B013EBE-3175-BD52-5A32-502C60068956}"/>
                </a:ext>
              </a:extLst>
            </p:cNvPr>
            <p:cNvCxnSpPr>
              <a:cxnSpLocks noChangeShapeType="1"/>
            </p:cNvCxnSpPr>
            <p:nvPr/>
          </p:nvCxnSpPr>
          <p:spPr bwMode="auto">
            <a:xfrm rot="5400000" flipH="1" flipV="1">
              <a:off x="415" y="2566"/>
              <a:ext cx="983" cy="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29809" name="_s929809">
              <a:extLst>
                <a:ext uri="{FF2B5EF4-FFF2-40B4-BE49-F238E27FC236}">
                  <a16:creationId xmlns:a16="http://schemas.microsoft.com/office/drawing/2014/main" id="{B4F69127-CDA1-189A-5B5D-FE39B9F430B4}"/>
                </a:ext>
              </a:extLst>
            </p:cNvPr>
            <p:cNvCxnSpPr>
              <a:cxnSpLocks noChangeShapeType="1"/>
              <a:stCxn id="8" idx="0"/>
              <a:endCxn id="5" idx="2"/>
            </p:cNvCxnSpPr>
            <p:nvPr/>
          </p:nvCxnSpPr>
          <p:spPr bwMode="auto">
            <a:xfrm rot="16200000" flipV="1">
              <a:off x="2023" y="1379"/>
              <a:ext cx="240" cy="775"/>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29807" name="_s929807">
              <a:extLst>
                <a:ext uri="{FF2B5EF4-FFF2-40B4-BE49-F238E27FC236}">
                  <a16:creationId xmlns:a16="http://schemas.microsoft.com/office/drawing/2014/main" id="{FD5B5AB7-FCFA-17A3-E671-ED089114B96C}"/>
                </a:ext>
              </a:extLst>
            </p:cNvPr>
            <p:cNvCxnSpPr>
              <a:cxnSpLocks noChangeShapeType="1"/>
              <a:stCxn id="7" idx="0"/>
              <a:endCxn id="5" idx="2"/>
            </p:cNvCxnSpPr>
            <p:nvPr/>
          </p:nvCxnSpPr>
          <p:spPr bwMode="auto">
            <a:xfrm rot="5400000" flipH="1" flipV="1">
              <a:off x="1214" y="1345"/>
              <a:ext cx="240" cy="84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29805" name="_s929805">
              <a:extLst>
                <a:ext uri="{FF2B5EF4-FFF2-40B4-BE49-F238E27FC236}">
                  <a16:creationId xmlns:a16="http://schemas.microsoft.com/office/drawing/2014/main" id="{3D64D9FF-F939-3287-A35C-A24BA831D02C}"/>
                </a:ext>
              </a:extLst>
            </p:cNvPr>
            <p:cNvCxnSpPr>
              <a:cxnSpLocks noChangeShapeType="1"/>
              <a:stCxn id="6" idx="0"/>
              <a:endCxn id="4" idx="2"/>
            </p:cNvCxnSpPr>
            <p:nvPr/>
          </p:nvCxnSpPr>
          <p:spPr bwMode="auto">
            <a:xfrm rot="5400000" flipH="1">
              <a:off x="3088" y="505"/>
              <a:ext cx="141" cy="1566"/>
            </a:xfrm>
            <a:prstGeom prst="bentConnector3">
              <a:avLst>
                <a:gd name="adj1" fmla="val 49644"/>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29803" name="_s929803">
              <a:extLst>
                <a:ext uri="{FF2B5EF4-FFF2-40B4-BE49-F238E27FC236}">
                  <a16:creationId xmlns:a16="http://schemas.microsoft.com/office/drawing/2014/main" id="{A0CD6210-E787-B64E-0655-81D9349F1C7D}"/>
                </a:ext>
              </a:extLst>
            </p:cNvPr>
            <p:cNvCxnSpPr>
              <a:cxnSpLocks noChangeShapeType="1"/>
              <a:stCxn id="5" idx="0"/>
              <a:endCxn id="4" idx="2"/>
            </p:cNvCxnSpPr>
            <p:nvPr/>
          </p:nvCxnSpPr>
          <p:spPr bwMode="auto">
            <a:xfrm rot="16200000">
              <a:off x="1995" y="977"/>
              <a:ext cx="141" cy="621"/>
            </a:xfrm>
            <a:prstGeom prst="bentConnector3">
              <a:avLst>
                <a:gd name="adj1" fmla="val 49644"/>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 name="_s929799">
              <a:extLst>
                <a:ext uri="{FF2B5EF4-FFF2-40B4-BE49-F238E27FC236}">
                  <a16:creationId xmlns:a16="http://schemas.microsoft.com/office/drawing/2014/main" id="{D19C9D3E-866A-7DD7-4F11-A2B045C89425}"/>
                </a:ext>
              </a:extLst>
            </p:cNvPr>
            <p:cNvSpPr>
              <a:spLocks noChangeArrowheads="1"/>
            </p:cNvSpPr>
            <p:nvPr/>
          </p:nvSpPr>
          <p:spPr bwMode="auto">
            <a:xfrm>
              <a:off x="1944" y="830"/>
              <a:ext cx="864" cy="387"/>
            </a:xfrm>
            <a:prstGeom prst="roundRect">
              <a:avLst>
                <a:gd name="adj" fmla="val 16667"/>
              </a:avLst>
            </a:prstGeom>
            <a:solidFill>
              <a:srgbClr val="FFFF00">
                <a:alpha val="17999"/>
              </a:srgbClr>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LIPIDS</a:t>
              </a:r>
            </a:p>
          </p:txBody>
        </p:sp>
        <p:sp>
          <p:nvSpPr>
            <p:cNvPr id="5" name="_s929800">
              <a:extLst>
                <a:ext uri="{FF2B5EF4-FFF2-40B4-BE49-F238E27FC236}">
                  <a16:creationId xmlns:a16="http://schemas.microsoft.com/office/drawing/2014/main" id="{2A33A49C-34E8-DD6A-06C8-274DE4DFD0CD}"/>
                </a:ext>
              </a:extLst>
            </p:cNvPr>
            <p:cNvSpPr>
              <a:spLocks noChangeArrowheads="1"/>
            </p:cNvSpPr>
            <p:nvPr/>
          </p:nvSpPr>
          <p:spPr bwMode="auto">
            <a:xfrm>
              <a:off x="518" y="1358"/>
              <a:ext cx="2474" cy="288"/>
            </a:xfrm>
            <a:prstGeom prst="roundRect">
              <a:avLst>
                <a:gd name="adj" fmla="val 16667"/>
              </a:avLst>
            </a:prstGeom>
            <a:solidFill>
              <a:srgbClr val="FF9966"/>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SAPONIFIABLE</a:t>
              </a:r>
            </a:p>
          </p:txBody>
        </p:sp>
        <p:sp>
          <p:nvSpPr>
            <p:cNvPr id="6" name="_s929802">
              <a:extLst>
                <a:ext uri="{FF2B5EF4-FFF2-40B4-BE49-F238E27FC236}">
                  <a16:creationId xmlns:a16="http://schemas.microsoft.com/office/drawing/2014/main" id="{8D053271-3FBF-AD6E-3DA7-911D8A118BA3}"/>
                </a:ext>
              </a:extLst>
            </p:cNvPr>
            <p:cNvSpPr>
              <a:spLocks noChangeArrowheads="1"/>
            </p:cNvSpPr>
            <p:nvPr/>
          </p:nvSpPr>
          <p:spPr bwMode="auto">
            <a:xfrm>
              <a:off x="3301" y="1358"/>
              <a:ext cx="1281" cy="288"/>
            </a:xfrm>
            <a:prstGeom prst="roundRect">
              <a:avLst>
                <a:gd name="adj" fmla="val 16667"/>
              </a:avLst>
            </a:prstGeom>
            <a:solidFill>
              <a:srgbClr val="00FF00"/>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NON-SAPONIFIABLE</a:t>
              </a:r>
            </a:p>
          </p:txBody>
        </p:sp>
        <p:sp>
          <p:nvSpPr>
            <p:cNvPr id="7" name="_s929806">
              <a:extLst>
                <a:ext uri="{FF2B5EF4-FFF2-40B4-BE49-F238E27FC236}">
                  <a16:creationId xmlns:a16="http://schemas.microsoft.com/office/drawing/2014/main" id="{1085C92B-A0CB-897B-4964-7D5558303206}"/>
                </a:ext>
              </a:extLst>
            </p:cNvPr>
            <p:cNvSpPr>
              <a:spLocks noChangeArrowheads="1"/>
            </p:cNvSpPr>
            <p:nvPr/>
          </p:nvSpPr>
          <p:spPr bwMode="auto">
            <a:xfrm>
              <a:off x="250" y="1886"/>
              <a:ext cx="1326" cy="288"/>
            </a:xfrm>
            <a:prstGeom prst="roundRect">
              <a:avLst>
                <a:gd name="adj" fmla="val 16667"/>
              </a:avLst>
            </a:prstGeom>
            <a:solidFill>
              <a:srgbClr val="FF99CC"/>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GLYCEROL ESTERS</a:t>
              </a:r>
            </a:p>
          </p:txBody>
        </p:sp>
        <p:sp>
          <p:nvSpPr>
            <p:cNvPr id="8" name="_s929808">
              <a:extLst>
                <a:ext uri="{FF2B5EF4-FFF2-40B4-BE49-F238E27FC236}">
                  <a16:creationId xmlns:a16="http://schemas.microsoft.com/office/drawing/2014/main" id="{B5EA2928-720E-8903-AFE4-A3E027538810}"/>
                </a:ext>
              </a:extLst>
            </p:cNvPr>
            <p:cNvSpPr>
              <a:spLocks noChangeArrowheads="1"/>
            </p:cNvSpPr>
            <p:nvPr/>
          </p:nvSpPr>
          <p:spPr bwMode="auto">
            <a:xfrm>
              <a:off x="1796" y="1886"/>
              <a:ext cx="1468" cy="288"/>
            </a:xfrm>
            <a:prstGeom prst="roundRect">
              <a:avLst>
                <a:gd name="adj" fmla="val 16667"/>
              </a:avLst>
            </a:prstGeom>
            <a:solidFill>
              <a:srgbClr val="FFFF99"/>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NON-GLYCEROL ESTERS</a:t>
              </a:r>
            </a:p>
          </p:txBody>
        </p:sp>
        <p:sp>
          <p:nvSpPr>
            <p:cNvPr id="9" name="_s929810">
              <a:extLst>
                <a:ext uri="{FF2B5EF4-FFF2-40B4-BE49-F238E27FC236}">
                  <a16:creationId xmlns:a16="http://schemas.microsoft.com/office/drawing/2014/main" id="{61C50F2B-F73D-9CF9-0847-3C7A6A6EB0AD}"/>
                </a:ext>
              </a:extLst>
            </p:cNvPr>
            <p:cNvSpPr>
              <a:spLocks noChangeArrowheads="1"/>
            </p:cNvSpPr>
            <p:nvPr/>
          </p:nvSpPr>
          <p:spPr bwMode="auto">
            <a:xfrm>
              <a:off x="325" y="2510"/>
              <a:ext cx="1312" cy="288"/>
            </a:xfrm>
            <a:prstGeom prst="roundRect">
              <a:avLst>
                <a:gd name="adj" fmla="val 16667"/>
              </a:avLst>
            </a:prstGeom>
            <a:solidFill>
              <a:srgbClr val="FF99CC"/>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FATS &amp; OILS</a:t>
              </a:r>
            </a:p>
          </p:txBody>
        </p:sp>
        <p:sp>
          <p:nvSpPr>
            <p:cNvPr id="10" name="_s929812">
              <a:extLst>
                <a:ext uri="{FF2B5EF4-FFF2-40B4-BE49-F238E27FC236}">
                  <a16:creationId xmlns:a16="http://schemas.microsoft.com/office/drawing/2014/main" id="{6B5017A9-6730-9532-3A7D-5703CA21F29D}"/>
                </a:ext>
              </a:extLst>
            </p:cNvPr>
            <p:cNvSpPr>
              <a:spLocks noChangeArrowheads="1"/>
            </p:cNvSpPr>
            <p:nvPr/>
          </p:nvSpPr>
          <p:spPr bwMode="auto">
            <a:xfrm>
              <a:off x="286" y="2990"/>
              <a:ext cx="1351" cy="288"/>
            </a:xfrm>
            <a:prstGeom prst="roundRect">
              <a:avLst>
                <a:gd name="adj" fmla="val 16667"/>
              </a:avLst>
            </a:prstGeom>
            <a:solidFill>
              <a:srgbClr val="FF99CC"/>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PHOSPHOGLYCERIDES</a:t>
              </a:r>
            </a:p>
          </p:txBody>
        </p:sp>
        <p:sp>
          <p:nvSpPr>
            <p:cNvPr id="11" name="_s929814">
              <a:extLst>
                <a:ext uri="{FF2B5EF4-FFF2-40B4-BE49-F238E27FC236}">
                  <a16:creationId xmlns:a16="http://schemas.microsoft.com/office/drawing/2014/main" id="{0A3DB132-76BE-FCB4-E186-BD8A9FB22206}"/>
                </a:ext>
              </a:extLst>
            </p:cNvPr>
            <p:cNvSpPr>
              <a:spLocks noChangeArrowheads="1"/>
            </p:cNvSpPr>
            <p:nvPr/>
          </p:nvSpPr>
          <p:spPr bwMode="auto">
            <a:xfrm>
              <a:off x="2103" y="2510"/>
              <a:ext cx="1171" cy="288"/>
            </a:xfrm>
            <a:prstGeom prst="roundRect">
              <a:avLst>
                <a:gd name="adj" fmla="val 16667"/>
              </a:avLst>
            </a:prstGeom>
            <a:solidFill>
              <a:srgbClr val="FFFF99"/>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WAXES</a:t>
              </a:r>
            </a:p>
          </p:txBody>
        </p:sp>
        <p:sp>
          <p:nvSpPr>
            <p:cNvPr id="12" name="_s929816">
              <a:extLst>
                <a:ext uri="{FF2B5EF4-FFF2-40B4-BE49-F238E27FC236}">
                  <a16:creationId xmlns:a16="http://schemas.microsoft.com/office/drawing/2014/main" id="{CEB61E13-83E2-8F42-F84A-D7293315556B}"/>
                </a:ext>
              </a:extLst>
            </p:cNvPr>
            <p:cNvSpPr>
              <a:spLocks noChangeArrowheads="1"/>
            </p:cNvSpPr>
            <p:nvPr/>
          </p:nvSpPr>
          <p:spPr bwMode="auto">
            <a:xfrm>
              <a:off x="2064" y="2990"/>
              <a:ext cx="1209" cy="288"/>
            </a:xfrm>
            <a:prstGeom prst="roundRect">
              <a:avLst>
                <a:gd name="adj" fmla="val 16667"/>
              </a:avLst>
            </a:prstGeom>
            <a:solidFill>
              <a:srgbClr val="FFFF99"/>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SPHINGOLIPIDS</a:t>
              </a:r>
            </a:p>
          </p:txBody>
        </p:sp>
        <p:sp>
          <p:nvSpPr>
            <p:cNvPr id="13" name="_s929818">
              <a:extLst>
                <a:ext uri="{FF2B5EF4-FFF2-40B4-BE49-F238E27FC236}">
                  <a16:creationId xmlns:a16="http://schemas.microsoft.com/office/drawing/2014/main" id="{2501519B-E4AD-DA17-425E-A313431AA293}"/>
                </a:ext>
              </a:extLst>
            </p:cNvPr>
            <p:cNvSpPr>
              <a:spLocks noChangeArrowheads="1"/>
            </p:cNvSpPr>
            <p:nvPr/>
          </p:nvSpPr>
          <p:spPr bwMode="auto">
            <a:xfrm>
              <a:off x="3456" y="2510"/>
              <a:ext cx="1121" cy="288"/>
            </a:xfrm>
            <a:prstGeom prst="roundRect">
              <a:avLst>
                <a:gd name="adj" fmla="val 16667"/>
              </a:avLst>
            </a:prstGeom>
            <a:solidFill>
              <a:srgbClr val="99FF99"/>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STEROIDS</a:t>
              </a:r>
            </a:p>
          </p:txBody>
        </p:sp>
        <p:sp>
          <p:nvSpPr>
            <p:cNvPr id="14" name="_s929820">
              <a:extLst>
                <a:ext uri="{FF2B5EF4-FFF2-40B4-BE49-F238E27FC236}">
                  <a16:creationId xmlns:a16="http://schemas.microsoft.com/office/drawing/2014/main" id="{D257B27C-19A1-CC4C-66A2-48407A49B4A6}"/>
                </a:ext>
              </a:extLst>
            </p:cNvPr>
            <p:cNvSpPr>
              <a:spLocks noChangeArrowheads="1"/>
            </p:cNvSpPr>
            <p:nvPr/>
          </p:nvSpPr>
          <p:spPr bwMode="auto">
            <a:xfrm>
              <a:off x="3456" y="2990"/>
              <a:ext cx="1121" cy="288"/>
            </a:xfrm>
            <a:prstGeom prst="roundRect">
              <a:avLst>
                <a:gd name="adj" fmla="val 16667"/>
              </a:avLst>
            </a:prstGeom>
            <a:solidFill>
              <a:srgbClr val="99FF99"/>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panose="020B0604020202020204" pitchFamily="34" charset="0"/>
                </a:rPr>
                <a:t>PROSTAGLANDINS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C025F0D-752F-981B-8DE4-F234017F0E21}"/>
              </a:ext>
            </a:extLst>
          </p:cNvPr>
          <p:cNvSpPr>
            <a:spLocks noGrp="1"/>
          </p:cNvSpPr>
          <p:nvPr>
            <p:ph type="sldNum" sz="quarter" idx="11"/>
          </p:nvPr>
        </p:nvSpPr>
        <p:spPr/>
        <p:txBody>
          <a:bodyPr/>
          <a:lstStyle/>
          <a:p>
            <a:fld id="{9FBBB4F9-3538-43DD-ADA6-A8698CDEA569}" type="slidenum">
              <a:rPr lang="en-US" altLang="en-US"/>
              <a:pPr/>
              <a:t>6</a:t>
            </a:fld>
            <a:endParaRPr lang="en-US" altLang="en-US"/>
          </a:p>
        </p:txBody>
      </p:sp>
      <p:sp>
        <p:nvSpPr>
          <p:cNvPr id="921602" name="Rectangle 2">
            <a:extLst>
              <a:ext uri="{FF2B5EF4-FFF2-40B4-BE49-F238E27FC236}">
                <a16:creationId xmlns:a16="http://schemas.microsoft.com/office/drawing/2014/main" id="{067DC43B-E238-03FD-8A64-5BF1245FE622}"/>
              </a:ext>
            </a:extLst>
          </p:cNvPr>
          <p:cNvSpPr>
            <a:spLocks noGrp="1" noChangeArrowheads="1"/>
          </p:cNvSpPr>
          <p:nvPr>
            <p:ph type="title"/>
          </p:nvPr>
        </p:nvSpPr>
        <p:spPr/>
        <p:txBody>
          <a:bodyPr/>
          <a:lstStyle/>
          <a:p>
            <a:r>
              <a:rPr lang="en-US" altLang="en-US" sz="1600"/>
              <a:t>Lipids- Fatty acids</a:t>
            </a:r>
          </a:p>
        </p:txBody>
      </p:sp>
      <p:sp>
        <p:nvSpPr>
          <p:cNvPr id="921603" name="Rectangle 3">
            <a:extLst>
              <a:ext uri="{FF2B5EF4-FFF2-40B4-BE49-F238E27FC236}">
                <a16:creationId xmlns:a16="http://schemas.microsoft.com/office/drawing/2014/main" id="{C367866C-E69F-1632-5E83-95CAEE8ABE72}"/>
              </a:ext>
            </a:extLst>
          </p:cNvPr>
          <p:cNvSpPr>
            <a:spLocks noGrp="1" noChangeArrowheads="1"/>
          </p:cNvSpPr>
          <p:nvPr>
            <p:ph type="body" sz="half" idx="1"/>
          </p:nvPr>
        </p:nvSpPr>
        <p:spPr>
          <a:xfrm>
            <a:off x="457200" y="533400"/>
            <a:ext cx="8229600" cy="5592763"/>
          </a:xfrm>
        </p:spPr>
        <p:txBody>
          <a:bodyPr/>
          <a:lstStyle/>
          <a:p>
            <a:r>
              <a:rPr lang="en-US" altLang="en-US" sz="2800"/>
              <a:t>Fatty acids are the primary component of lipids.</a:t>
            </a:r>
          </a:p>
          <a:p>
            <a:r>
              <a:rPr lang="en-US" altLang="en-US" sz="2800"/>
              <a:t>They are long-chain carboxylic acids with different degrees of saturation.</a:t>
            </a:r>
          </a:p>
          <a:p>
            <a:r>
              <a:rPr lang="en-US" altLang="en-US" sz="2800"/>
              <a:t>Almost all double bonds in naturally-occurring fatty acids are in the “</a:t>
            </a:r>
            <a:r>
              <a:rPr lang="en-US" altLang="en-US" sz="2800" i="1"/>
              <a:t>cis</a:t>
            </a:r>
            <a:r>
              <a:rPr lang="en-US" altLang="en-US" sz="2800"/>
              <a:t>” configuration.</a:t>
            </a:r>
          </a:p>
          <a:p>
            <a:endParaRPr lang="en-US" altLang="en-US" sz="2800"/>
          </a:p>
        </p:txBody>
      </p:sp>
      <p:pic>
        <p:nvPicPr>
          <p:cNvPr id="921604" name="Picture 4">
            <a:extLst>
              <a:ext uri="{FF2B5EF4-FFF2-40B4-BE49-F238E27FC236}">
                <a16:creationId xmlns:a16="http://schemas.microsoft.com/office/drawing/2014/main" id="{17FBEF58-4A90-FBD5-91F3-8946E270031F}"/>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3048000"/>
            <a:ext cx="5867400" cy="3395663"/>
          </a:xfrm>
          <a:noFill/>
          <a:ln>
            <a:solidFill>
              <a:srgbClr val="00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FB58C3C-FCED-5B8B-91C5-B770DD30883B}"/>
              </a:ext>
            </a:extLst>
          </p:cNvPr>
          <p:cNvSpPr>
            <a:spLocks noGrp="1"/>
          </p:cNvSpPr>
          <p:nvPr>
            <p:ph type="sldNum" sz="quarter" idx="11"/>
          </p:nvPr>
        </p:nvSpPr>
        <p:spPr/>
        <p:txBody>
          <a:bodyPr/>
          <a:lstStyle/>
          <a:p>
            <a:fld id="{B871269D-D541-47CA-97BB-A9461775FFA6}" type="slidenum">
              <a:rPr lang="en-US" altLang="en-US"/>
              <a:pPr/>
              <a:t>7</a:t>
            </a:fld>
            <a:endParaRPr lang="en-US" altLang="en-US"/>
          </a:p>
        </p:txBody>
      </p:sp>
      <p:sp>
        <p:nvSpPr>
          <p:cNvPr id="922626" name="Rectangle 2">
            <a:extLst>
              <a:ext uri="{FF2B5EF4-FFF2-40B4-BE49-F238E27FC236}">
                <a16:creationId xmlns:a16="http://schemas.microsoft.com/office/drawing/2014/main" id="{5B2721BD-C2B9-686A-670C-862D52DE06D2}"/>
              </a:ext>
            </a:extLst>
          </p:cNvPr>
          <p:cNvSpPr>
            <a:spLocks noGrp="1" noChangeArrowheads="1"/>
          </p:cNvSpPr>
          <p:nvPr>
            <p:ph type="title"/>
          </p:nvPr>
        </p:nvSpPr>
        <p:spPr/>
        <p:txBody>
          <a:bodyPr/>
          <a:lstStyle/>
          <a:p>
            <a:r>
              <a:rPr lang="en-US" altLang="en-US" sz="1600"/>
              <a:t>Lipids – Fatty Acid Nomenclature</a:t>
            </a:r>
          </a:p>
        </p:txBody>
      </p:sp>
      <p:sp>
        <p:nvSpPr>
          <p:cNvPr id="922627" name="Rectangle 3">
            <a:extLst>
              <a:ext uri="{FF2B5EF4-FFF2-40B4-BE49-F238E27FC236}">
                <a16:creationId xmlns:a16="http://schemas.microsoft.com/office/drawing/2014/main" id="{E3695B73-2E21-B876-E31A-685D91B355F0}"/>
              </a:ext>
            </a:extLst>
          </p:cNvPr>
          <p:cNvSpPr>
            <a:spLocks noGrp="1" noChangeArrowheads="1"/>
          </p:cNvSpPr>
          <p:nvPr>
            <p:ph type="body" sz="half" idx="1"/>
          </p:nvPr>
        </p:nvSpPr>
        <p:spPr>
          <a:xfrm>
            <a:off x="457200" y="533400"/>
            <a:ext cx="8305800" cy="1981200"/>
          </a:xfrm>
        </p:spPr>
        <p:txBody>
          <a:bodyPr/>
          <a:lstStyle/>
          <a:p>
            <a:r>
              <a:rPr lang="en-US" altLang="en-US" sz="2800"/>
              <a:t>The IUPAC numbering system assigns #1 to the carbonyl carbon.  However, biochemists use the Greek alphabet to label carbons, starting with the #2 or “alpha” carbon:</a:t>
            </a:r>
          </a:p>
          <a:p>
            <a:endParaRPr lang="en-US" altLang="en-US" sz="2800"/>
          </a:p>
        </p:txBody>
      </p:sp>
      <p:pic>
        <p:nvPicPr>
          <p:cNvPr id="922628" name="Picture 4">
            <a:extLst>
              <a:ext uri="{FF2B5EF4-FFF2-40B4-BE49-F238E27FC236}">
                <a16:creationId xmlns:a16="http://schemas.microsoft.com/office/drawing/2014/main" id="{D538FAB3-1225-2471-AC9A-2ABB3E3C6930}"/>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38200" y="2362200"/>
            <a:ext cx="7239000" cy="4011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85C2"/>
            </a:gs>
          </a:gsLst>
          <a:lin ang="2700000" scaled="1"/>
        </a:gra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49A47C-BEBC-DDEA-08B2-90C193817A0A}"/>
              </a:ext>
            </a:extLst>
          </p:cNvPr>
          <p:cNvSpPr>
            <a:spLocks noGrp="1"/>
          </p:cNvSpPr>
          <p:nvPr>
            <p:ph type="sldNum" sz="quarter" idx="11"/>
          </p:nvPr>
        </p:nvSpPr>
        <p:spPr/>
        <p:txBody>
          <a:bodyPr/>
          <a:lstStyle/>
          <a:p>
            <a:fld id="{C2576C5E-85BF-476D-A0BE-81A85C03D9EE}" type="slidenum">
              <a:rPr lang="en-US" altLang="en-US"/>
              <a:pPr/>
              <a:t>8</a:t>
            </a:fld>
            <a:endParaRPr lang="en-US" altLang="en-US"/>
          </a:p>
        </p:txBody>
      </p:sp>
      <p:sp>
        <p:nvSpPr>
          <p:cNvPr id="923650" name="Rectangle 2">
            <a:extLst>
              <a:ext uri="{FF2B5EF4-FFF2-40B4-BE49-F238E27FC236}">
                <a16:creationId xmlns:a16="http://schemas.microsoft.com/office/drawing/2014/main" id="{18CDAB93-BC73-C55E-91D4-748733D390C7}"/>
              </a:ext>
            </a:extLst>
          </p:cNvPr>
          <p:cNvSpPr>
            <a:spLocks noGrp="1" noChangeArrowheads="1"/>
          </p:cNvSpPr>
          <p:nvPr>
            <p:ph type="title"/>
          </p:nvPr>
        </p:nvSpPr>
        <p:spPr/>
        <p:txBody>
          <a:bodyPr/>
          <a:lstStyle/>
          <a:p>
            <a:r>
              <a:rPr lang="en-US" altLang="en-US" sz="1600"/>
              <a:t>Lipids – Fatty Acid Nomenclature</a:t>
            </a:r>
          </a:p>
        </p:txBody>
      </p:sp>
      <p:sp>
        <p:nvSpPr>
          <p:cNvPr id="923651" name="Rectangle 3">
            <a:extLst>
              <a:ext uri="{FF2B5EF4-FFF2-40B4-BE49-F238E27FC236}">
                <a16:creationId xmlns:a16="http://schemas.microsoft.com/office/drawing/2014/main" id="{0757674E-3308-259E-E474-1B4D33CA0C19}"/>
              </a:ext>
            </a:extLst>
          </p:cNvPr>
          <p:cNvSpPr>
            <a:spLocks noGrp="1" noChangeArrowheads="1"/>
          </p:cNvSpPr>
          <p:nvPr>
            <p:ph type="body" sz="half" idx="1"/>
          </p:nvPr>
        </p:nvSpPr>
        <p:spPr>
          <a:xfrm>
            <a:off x="0" y="990600"/>
            <a:ext cx="4495800" cy="5592763"/>
          </a:xfrm>
        </p:spPr>
        <p:txBody>
          <a:bodyPr/>
          <a:lstStyle/>
          <a:p>
            <a:r>
              <a:rPr lang="en-US" altLang="en-US" sz="2800"/>
              <a:t>The terminal carbon is always named the “omega” (</a:t>
            </a:r>
            <a:r>
              <a:rPr lang="el-GR" altLang="en-US" sz="2800">
                <a:cs typeface="Arial" panose="020B0604020202020204" pitchFamily="34" charset="0"/>
              </a:rPr>
              <a:t>ω</a:t>
            </a:r>
            <a:r>
              <a:rPr lang="en-US" altLang="en-US" sz="2800">
                <a:cs typeface="Arial" panose="020B0604020202020204" pitchFamily="34" charset="0"/>
              </a:rPr>
              <a:t>) carbon (the last letter in the Greek alphabet).</a:t>
            </a:r>
          </a:p>
          <a:p>
            <a:r>
              <a:rPr lang="en-US" altLang="en-US" sz="2800">
                <a:cs typeface="Arial" panose="020B0604020202020204" pitchFamily="34" charset="0"/>
              </a:rPr>
              <a:t>Double bonds are often identified by their distance from the         </a:t>
            </a:r>
            <a:r>
              <a:rPr lang="el-GR" altLang="en-US" sz="2800">
                <a:cs typeface="Arial" panose="020B0604020202020204" pitchFamily="34" charset="0"/>
              </a:rPr>
              <a:t>ω</a:t>
            </a:r>
            <a:r>
              <a:rPr lang="en-US" altLang="en-US" sz="2800">
                <a:cs typeface="Arial" panose="020B0604020202020204" pitchFamily="34" charset="0"/>
              </a:rPr>
              <a:t>-carbon.  </a:t>
            </a:r>
          </a:p>
          <a:p>
            <a:pPr>
              <a:buFontTx/>
              <a:buNone/>
            </a:pPr>
            <a:r>
              <a:rPr lang="en-US" altLang="en-US" sz="2800">
                <a:cs typeface="Arial" panose="020B0604020202020204" pitchFamily="34" charset="0"/>
              </a:rPr>
              <a:t>	</a:t>
            </a:r>
            <a:r>
              <a:rPr lang="en-US" altLang="en-US" sz="2800" i="1">
                <a:cs typeface="Arial" panose="020B0604020202020204" pitchFamily="34" charset="0"/>
              </a:rPr>
              <a:t>e.g.,“</a:t>
            </a:r>
            <a:r>
              <a:rPr lang="el-GR" altLang="en-US" sz="2800" i="1">
                <a:cs typeface="Arial" panose="020B0604020202020204" pitchFamily="34" charset="0"/>
              </a:rPr>
              <a:t>ω</a:t>
            </a:r>
            <a:r>
              <a:rPr lang="en-US" altLang="en-US" sz="2800" i="1">
                <a:cs typeface="Arial" panose="020B0604020202020204" pitchFamily="34" charset="0"/>
              </a:rPr>
              <a:t>-3 double bond.”</a:t>
            </a:r>
            <a:r>
              <a:rPr lang="en-US" altLang="en-US" sz="2800">
                <a:cs typeface="Arial" panose="020B0604020202020204" pitchFamily="34" charset="0"/>
              </a:rPr>
              <a:t> </a:t>
            </a:r>
            <a:endParaRPr lang="el-GR" altLang="en-US" sz="2800">
              <a:cs typeface="Arial" panose="020B0604020202020204" pitchFamily="34" charset="0"/>
            </a:endParaRPr>
          </a:p>
        </p:txBody>
      </p:sp>
      <p:pic>
        <p:nvPicPr>
          <p:cNvPr id="923652" name="Picture 4">
            <a:extLst>
              <a:ext uri="{FF2B5EF4-FFF2-40B4-BE49-F238E27FC236}">
                <a16:creationId xmlns:a16="http://schemas.microsoft.com/office/drawing/2014/main" id="{63F80685-75C0-9B97-D4BF-CEB6197EAD77}"/>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75163" y="914400"/>
            <a:ext cx="4497387"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DFCE169-3FE6-ECBF-4842-34032E1BA600}"/>
              </a:ext>
            </a:extLst>
          </p:cNvPr>
          <p:cNvSpPr>
            <a:spLocks noGrp="1"/>
          </p:cNvSpPr>
          <p:nvPr>
            <p:ph type="sldNum" sz="quarter" idx="11"/>
          </p:nvPr>
        </p:nvSpPr>
        <p:spPr/>
        <p:txBody>
          <a:bodyPr/>
          <a:lstStyle/>
          <a:p>
            <a:fld id="{1082998A-3E36-481C-A14A-7DF664ECADF9}" type="slidenum">
              <a:rPr lang="en-US" altLang="en-US"/>
              <a:pPr/>
              <a:t>9</a:t>
            </a:fld>
            <a:endParaRPr lang="en-US" altLang="en-US"/>
          </a:p>
        </p:txBody>
      </p:sp>
      <p:sp>
        <p:nvSpPr>
          <p:cNvPr id="924674" name="Rectangle 2">
            <a:extLst>
              <a:ext uri="{FF2B5EF4-FFF2-40B4-BE49-F238E27FC236}">
                <a16:creationId xmlns:a16="http://schemas.microsoft.com/office/drawing/2014/main" id="{1D086A14-3810-699B-248A-F2005A499D4A}"/>
              </a:ext>
            </a:extLst>
          </p:cNvPr>
          <p:cNvSpPr>
            <a:spLocks noGrp="1" noChangeArrowheads="1"/>
          </p:cNvSpPr>
          <p:nvPr>
            <p:ph type="title"/>
          </p:nvPr>
        </p:nvSpPr>
        <p:spPr/>
        <p:txBody>
          <a:bodyPr/>
          <a:lstStyle/>
          <a:p>
            <a:r>
              <a:rPr lang="en-US" altLang="en-US" sz="1600"/>
              <a:t>Lipids – Fatty Acids</a:t>
            </a:r>
          </a:p>
        </p:txBody>
      </p:sp>
      <p:pic>
        <p:nvPicPr>
          <p:cNvPr id="924676" name="Picture 4">
            <a:extLst>
              <a:ext uri="{FF2B5EF4-FFF2-40B4-BE49-F238E27FC236}">
                <a16:creationId xmlns:a16="http://schemas.microsoft.com/office/drawing/2014/main" id="{741CC7EE-8A2F-3DBA-9C9A-5FF1092E9766}"/>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 y="533400"/>
            <a:ext cx="8839200"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6849</TotalTime>
  <Words>2238</Words>
  <Application>Microsoft Office PowerPoint</Application>
  <PresentationFormat>On-screen Show (4:3)</PresentationFormat>
  <Paragraphs>259</Paragraphs>
  <Slides>45</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9" baseType="lpstr">
      <vt:lpstr>Arial</vt:lpstr>
      <vt:lpstr>Times New Roman</vt:lpstr>
      <vt:lpstr>Default Design</vt:lpstr>
      <vt:lpstr>Bitmap Image</vt:lpstr>
      <vt:lpstr>PowerPoint Presentation</vt:lpstr>
      <vt:lpstr>Lipids – Their Roles in Living Systems</vt:lpstr>
      <vt:lpstr>Lipids</vt:lpstr>
      <vt:lpstr>Lipids – Quantitative Testing in Foods</vt:lpstr>
      <vt:lpstr>Lipids - Classification</vt:lpstr>
      <vt:lpstr>Lipids- Fatty acids</vt:lpstr>
      <vt:lpstr>Lipids – Fatty Acid Nomenclature</vt:lpstr>
      <vt:lpstr>Lipids – Fatty Acid Nomenclature</vt:lpstr>
      <vt:lpstr>Lipids – Fatty Acids</vt:lpstr>
      <vt:lpstr>Lipids – Synthesis of Prostoglandin H2 from Arachidonic acid</vt:lpstr>
      <vt:lpstr>Lipids – Physical Characteristics</vt:lpstr>
      <vt:lpstr>Lipids – Processing of Oils</vt:lpstr>
      <vt:lpstr>Lipids – Hydrogenation of Corn Oil to Make Margarine Soft Spread and Sticks</vt:lpstr>
      <vt:lpstr>Lipids – Physical Properties</vt:lpstr>
      <vt:lpstr>Lipids – Processing of Oils</vt:lpstr>
      <vt:lpstr>Lipids – Iodine Numbers</vt:lpstr>
      <vt:lpstr>Lipids – Iodine Numbers</vt:lpstr>
      <vt:lpstr>Lipids - Triglycerides</vt:lpstr>
      <vt:lpstr>Lipids - Phosphoglycerides</vt:lpstr>
      <vt:lpstr>Lipids - Phosphoglycerides</vt:lpstr>
      <vt:lpstr>Phospholipid Nomenclature – Complete the names of these phospholipids:</vt:lpstr>
      <vt:lpstr>Phospholipid Nomenclature</vt:lpstr>
      <vt:lpstr>Lipids - Sphingosine</vt:lpstr>
      <vt:lpstr>Lipids - Cerebroside</vt:lpstr>
      <vt:lpstr>Lipids - Cholesterol</vt:lpstr>
      <vt:lpstr>Lipids - Bile Salts</vt:lpstr>
      <vt:lpstr>Lipids - Bile Salts</vt:lpstr>
      <vt:lpstr>Lipids - Bile Salts</vt:lpstr>
      <vt:lpstr>Lipids - Waxes</vt:lpstr>
      <vt:lpstr>Membranes</vt:lpstr>
      <vt:lpstr>Membranes - Characteristics</vt:lpstr>
      <vt:lpstr>Membranes - Structure</vt:lpstr>
      <vt:lpstr>Membranes - Structure</vt:lpstr>
      <vt:lpstr>Membranes - Structure</vt:lpstr>
      <vt:lpstr>Membranes - Structure</vt:lpstr>
      <vt:lpstr>Membranes - Structure</vt:lpstr>
      <vt:lpstr>Membranes - Structure</vt:lpstr>
      <vt:lpstr>Membranes – Lateral vs. Transverse Diffusion</vt:lpstr>
      <vt:lpstr>Membranes – Lateral vs. Transverse Diffusion</vt:lpstr>
      <vt:lpstr>Membranes – Lateral vs. Transverse Diffusion</vt:lpstr>
      <vt:lpstr>Membranes – Phase Transition Temperatures</vt:lpstr>
      <vt:lpstr>Membranes – Phase Transition Temperatures</vt:lpstr>
      <vt:lpstr>Membranes – Aspirin Function</vt:lpstr>
      <vt:lpstr>Membranes - Structure</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3070 Lecture - Vitamins</dc:title>
  <dc:creator>ewalker</dc:creator>
  <cp:lastModifiedBy>Owner</cp:lastModifiedBy>
  <cp:revision>432</cp:revision>
  <dcterms:created xsi:type="dcterms:W3CDTF">2004-08-30T17:27:51Z</dcterms:created>
  <dcterms:modified xsi:type="dcterms:W3CDTF">2026-01-28T03:18:44Z</dcterms:modified>
</cp:coreProperties>
</file>