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5"/>
  </p:notesMasterIdLst>
  <p:handoutMasterIdLst>
    <p:handoutMasterId r:id="rId26"/>
  </p:handout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3" r:id="rId21"/>
    <p:sldId id="334" r:id="rId22"/>
    <p:sldId id="335" r:id="rId23"/>
    <p:sldId id="310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CC0066"/>
    <a:srgbClr val="FF0000"/>
    <a:srgbClr val="0000FF"/>
    <a:srgbClr val="FF9900"/>
    <a:srgbClr val="4BFDA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693" autoAdjust="0"/>
  </p:normalViewPr>
  <p:slideViewPr>
    <p:cSldViewPr>
      <p:cViewPr varScale="1">
        <p:scale>
          <a:sx n="94" d="100"/>
          <a:sy n="94" d="100"/>
        </p:scale>
        <p:origin x="6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881DD511-5E9C-EE75-E09B-93B9665B1C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 altLang="en-US"/>
              <a:t>Biochem 3070 - Introduction to Metabolism -  EWalker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3A042485-3562-D2F0-83E1-1D43717316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690C8A7-13AC-498D-B07F-DE7C6FCBD779}" type="datetime1">
              <a:rPr lang="en-US" altLang="en-US"/>
              <a:pPr/>
              <a:t>3/3/2026</a:t>
            </a:fld>
            <a:endParaRPr lang="en-US" altLang="en-US"/>
          </a:p>
        </p:txBody>
      </p:sp>
      <p:sp>
        <p:nvSpPr>
          <p:cNvPr id="291844" name="Rectangle 4">
            <a:extLst>
              <a:ext uri="{FF2B5EF4-FFF2-40B4-BE49-F238E27FC236}">
                <a16:creationId xmlns:a16="http://schemas.microsoft.com/office/drawing/2014/main" id="{E393C6C8-18CD-6AE0-A95A-4C609B7BD1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291845" name="Rectangle 5">
            <a:extLst>
              <a:ext uri="{FF2B5EF4-FFF2-40B4-BE49-F238E27FC236}">
                <a16:creationId xmlns:a16="http://schemas.microsoft.com/office/drawing/2014/main" id="{C2A3B67B-688B-F5DA-03A8-952F3AC730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FD6AA4E-A116-4199-BB70-4A9F5CAFAF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D1AB5BB3-6652-BEF5-36EE-DD86E4216C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 altLang="en-US"/>
              <a:t>Biochem 3070 - Introduction to Metabolism -  EWalker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E8E8CFF2-01C0-4EAB-C40A-74754CA853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669B33-E28A-4118-AD93-0827E143A5C9}" type="datetime1">
              <a:rPr lang="en-US" altLang="en-US"/>
              <a:pPr/>
              <a:t>3/3/2026</a:t>
            </a:fld>
            <a:endParaRPr lang="en-US" alt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618D247-D86B-2203-5B07-646EFE85F86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2B039578-2DEB-5988-ED61-B4AF53EF22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1F9796D3-1095-4DA3-F001-465E32FA1E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77C63F49-A536-4C93-1200-B7E2C3888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9E53829-E512-4CE3-AA37-F311E298D1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DDD8865-435D-1922-AFD2-A25385D26D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Biochem 3070 - Introduction to Metabolism -  EWalker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84CC8D-CEAE-DAEE-1E8E-A6ADE6BF50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4D294AC-8DE6-4A78-8A0A-9963DB216B4F}" type="datetime1">
              <a:rPr lang="en-US" altLang="en-US"/>
              <a:pPr/>
              <a:t>3/3/2026</a:t>
            </a:fld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80DD154-9292-C06A-2E4F-17B648EE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D7F41-837E-4FC2-B015-CD5FB4DA32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0F8F28CE-E0E4-B63D-2BC3-C56146D431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CDF7259A-35CC-3F9F-584A-45EBED3EC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830B-3AED-0C1C-0584-385B7AF9F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D8618-FA21-C173-2B45-D4439893F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F9F57-D873-62F5-E0FB-C6E519119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765F3-2E03-4884-449E-B08D054A7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160C35-A7F3-48C2-A1FE-C1F44591A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98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B75B-93E5-39C1-91CF-D9173FF5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71068-CC66-8968-892D-B2BF576E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5B6A9-99AB-E42B-AEB1-5956B5EF1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20433-69A3-87E7-121D-12210E7D8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659957-94A1-4A0D-937F-E01493FBB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92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45F03-67C6-23FD-2B01-D76CF5C44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89DEA-582F-43CB-37DC-B4332835E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A107E-E025-08D6-D891-BE851A76DE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CED91-0B2D-C83C-8ADD-F94F679B2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6E9D07-9049-4446-9FF7-DFEE88F01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8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0276-A2AE-CAAE-DE20-E3CE6329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941E9-35A8-7249-5B26-CA7E2272AB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41FF3-F882-17D7-D03F-24F3C5517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0C964-3EBB-BF7F-D489-751A0A452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A268-DDA9-BB88-11FC-A7FEB4316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C889A85-F8F1-4F85-9129-9811D2661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D20F-E704-4D44-9489-FA37DEB7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88462-25F1-0F14-3A7F-D9E726F99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48E04-0D61-2AAD-769D-AF513AE2A68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533400"/>
            <a:ext cx="4038600" cy="2719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E6A582-BD46-D1FA-9BEF-98DA89EA7BC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405188"/>
            <a:ext cx="4038600" cy="2720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8C932-F1CA-5C47-5767-3E6216D4B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2F11C-2558-D704-D926-32BB4F667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6CD3EC6F-6104-4557-B07E-3CD14783D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35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B8F5-83DB-3A3C-2B21-8124CEAF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6A70-D869-8378-672C-D3607DF93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F1514-F273-6C8D-98F2-FBBC7B822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888EA-BAE0-342F-589B-0E386A110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112898-5A56-4EE5-9AA0-EBF16A276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3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7397-5F16-0EEE-D749-032EDB0D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37272-C97A-905C-3D0B-6829C2B8C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19980-411E-6E0D-6F35-B69251E74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A7022-048F-5A2C-72BE-CEDFF77FD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D72BB-D8B1-417F-9138-AB2160DA1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40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3151-6CA4-3986-4D6C-06574D2C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FB49-8B15-AA09-7916-BFADB3700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90C7C-DB0E-1E9D-60D1-B9B31D22F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1643F-F939-816B-3C53-4BE92578A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6B4CF-BBB9-0C9B-51F8-E7B1ABEDB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AD384-5861-49BC-B689-4D7431CC9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9FAC-7472-8344-B9F3-DDA43D9C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4A084-C3F3-C356-9109-5ACE29975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EA282-5E3F-DBBE-DF4D-E57ED9BC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AF33-36B1-FD48-0F6A-81C45C4AC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CB04A-B3EE-AA4B-4A4F-5D9C4092F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D5D2E3-7A09-EB07-C794-06F8CA209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CD5E5F-2E78-2A78-C549-C92E060AB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559EB-6042-4D3B-92B3-1BD1D7A6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E629-FE61-BEB5-FAA7-C52B5786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CE1B1-F90E-4A60-9BD3-E9D2E9249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C6D97-2C75-ACF8-E133-5B23305C2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485F7B-B089-4699-AF52-00B133D26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91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DABEA-6A40-5815-1B2A-8BE3754C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2E939-8BF8-A314-F053-39B7C9326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53FF2C-6627-4D27-B2B2-1CDD7E550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0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D1C9-90BF-E300-EAEF-B27CCB99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4AFB-542D-89DF-7C45-CCF47B07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0BCE-5167-945C-A454-61374423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774EB-2A9B-2C95-2A72-88CE99F28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D92DA-ED1E-9EE6-5D13-0ABBB53654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29FC2A-FB1D-4261-AF7D-04003444B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11A6-EE92-5E2D-565A-C8AF7122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490A5-472D-1B2D-7B9D-AAE64BB81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F4F0A-B624-D4DF-F83E-15F7ADC6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7188-B9C6-B75D-D0B1-5713D85DA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978DF-E09A-857E-650C-A483E0582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3B4B9-C788-4267-BA7C-D80FCD112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D81DABF6-4F81-B8F3-21D0-C028B890F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A3D799DF-E8F9-2D32-D42D-34E33332C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3400"/>
            <a:ext cx="8229600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09" name="Rectangle 5">
            <a:extLst>
              <a:ext uri="{FF2B5EF4-FFF2-40B4-BE49-F238E27FC236}">
                <a16:creationId xmlns:a16="http://schemas.microsoft.com/office/drawing/2014/main" id="{417A6D99-8F2C-7DA8-5C99-A75E9423A1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 i="1">
                <a:solidFill>
                  <a:srgbClr val="0066CC"/>
                </a:solidFill>
              </a:defRPr>
            </a:lvl1pPr>
          </a:lstStyle>
          <a:p>
            <a:r>
              <a:rPr lang="en-US" altLang="en-US"/>
              <a:t>Biochemistry 3070 – Introduction to Metabolism</a:t>
            </a:r>
          </a:p>
        </p:txBody>
      </p:sp>
      <p:sp>
        <p:nvSpPr>
          <p:cNvPr id="200710" name="Rectangle 6">
            <a:extLst>
              <a:ext uri="{FF2B5EF4-FFF2-40B4-BE49-F238E27FC236}">
                <a16:creationId xmlns:a16="http://schemas.microsoft.com/office/drawing/2014/main" id="{A5EB9726-BF7C-DACA-763C-B2A9742418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rgbClr val="0066CC"/>
                </a:solidFill>
              </a:defRPr>
            </a:lvl1pPr>
          </a:lstStyle>
          <a:p>
            <a:fld id="{50A94669-86B7-4084-B889-4B28C75BCC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5F87052-63F1-95B1-7128-340E100B3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71DE35-972E-4561-80FB-064CAC1A34D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072DDEFC-1169-D59E-30F3-969D18B16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altLang="en-US" sz="4800"/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F87442DF-4FAE-6042-27C3-85B1817D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/>
              <a:t>Biochemistry 3070</a:t>
            </a:r>
          </a:p>
        </p:txBody>
      </p:sp>
      <p:sp>
        <p:nvSpPr>
          <p:cNvPr id="209930" name="Text Box 10">
            <a:extLst>
              <a:ext uri="{FF2B5EF4-FFF2-40B4-BE49-F238E27FC236}">
                <a16:creationId xmlns:a16="http://schemas.microsoft.com/office/drawing/2014/main" id="{047338D4-4E23-2055-5F52-BAC3153A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4648200" cy="2066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4400" b="0" i="1">
                <a:solidFill>
                  <a:srgbClr val="CC0066"/>
                </a:solidFill>
              </a:rPr>
              <a:t>Introduction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4400" b="0" i="1">
                <a:solidFill>
                  <a:srgbClr val="CC0066"/>
                </a:solidFill>
              </a:rPr>
              <a:t>to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4400" b="0" i="1">
                <a:solidFill>
                  <a:srgbClr val="CC0066"/>
                </a:solidFill>
              </a:rPr>
              <a:t>Metabolism</a:t>
            </a:r>
          </a:p>
        </p:txBody>
      </p:sp>
      <p:pic>
        <p:nvPicPr>
          <p:cNvPr id="209932" name="Picture 12">
            <a:extLst>
              <a:ext uri="{FF2B5EF4-FFF2-40B4-BE49-F238E27FC236}">
                <a16:creationId xmlns:a16="http://schemas.microsoft.com/office/drawing/2014/main" id="{10B069B2-B22F-4655-AF04-6BEF213B1BB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685800"/>
            <a:ext cx="4694238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9934" name="Text Box 14">
            <a:extLst>
              <a:ext uri="{FF2B5EF4-FFF2-40B4-BE49-F238E27FC236}">
                <a16:creationId xmlns:a16="http://schemas.microsoft.com/office/drawing/2014/main" id="{53D89715-CBA7-B074-28A8-B634F484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960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0" i="1" u="sng">
                <a:solidFill>
                  <a:srgbClr val="0000FF"/>
                </a:solidFill>
              </a:rPr>
              <a:t>www.genome.ad.jp/kregg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0B0C7B5-CEB0-6EB0-03D8-0B9A4CF5D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D73EF-F3D3-4E6E-BBDC-5015CB2D1A7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00802" name="Rectangle 2">
            <a:extLst>
              <a:ext uri="{FF2B5EF4-FFF2-40B4-BE49-F238E27FC236}">
                <a16:creationId xmlns:a16="http://schemas.microsoft.com/office/drawing/2014/main" id="{D50D3EF2-0BAB-FFA5-7545-AD561CC05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 – ATP is the Universal Energy Currency</a:t>
            </a:r>
          </a:p>
        </p:txBody>
      </p:sp>
      <p:sp>
        <p:nvSpPr>
          <p:cNvPr id="1100803" name="Rectangle 3">
            <a:extLst>
              <a:ext uri="{FF2B5EF4-FFF2-40B4-BE49-F238E27FC236}">
                <a16:creationId xmlns:a16="http://schemas.microsoft.com/office/drawing/2014/main" id="{C18EDB93-C4BD-D13F-778E-10D022364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953000"/>
          </a:xfrm>
        </p:spPr>
        <p:txBody>
          <a:bodyPr/>
          <a:lstStyle/>
          <a:p>
            <a:r>
              <a:rPr lang="en-US" altLang="en-US" sz="2800"/>
              <a:t>ATP is the “</a:t>
            </a:r>
            <a:r>
              <a:rPr lang="en-US" altLang="en-US" sz="2800">
                <a:solidFill>
                  <a:srgbClr val="0000FF"/>
                </a:solidFill>
              </a:rPr>
              <a:t>universal energy currency</a:t>
            </a:r>
            <a:r>
              <a:rPr lang="en-US" altLang="en-US" sz="2800"/>
              <a:t>” of the cell.</a:t>
            </a:r>
          </a:p>
          <a:p>
            <a:r>
              <a:rPr lang="en-US" altLang="en-US" sz="2800"/>
              <a:t>ATP is similar to the money kept in a wallet (and like money is often spent very quickly.)</a:t>
            </a:r>
          </a:p>
          <a:p>
            <a:r>
              <a:rPr lang="en-US" altLang="en-US" sz="2800"/>
              <a:t>When it is gone we have to replenish it.  Sometimes we have a savings account or find an ATM nearby from which we can rejuvenate our wallets (e.g., creatine phosphate)</a:t>
            </a:r>
          </a:p>
          <a:p>
            <a:r>
              <a:rPr lang="en-US" altLang="en-US" sz="2800"/>
              <a:t>Occasionally, we need to break a CD or bond, which takes longer.  This is analogous to waiting for metabolism to regenerate our ATP.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BEAD86-AE26-A9B7-5B03-6693B2FE3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F9806-F438-4712-B8FD-9EE71655A18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01826" name="Rectangle 2">
            <a:extLst>
              <a:ext uri="{FF2B5EF4-FFF2-40B4-BE49-F238E27FC236}">
                <a16:creationId xmlns:a16="http://schemas.microsoft.com/office/drawing/2014/main" id="{6FF9A843-D50A-3A53-2229-DDA1712FF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101827" name="Rectangle 3">
            <a:extLst>
              <a:ext uri="{FF2B5EF4-FFF2-40B4-BE49-F238E27FC236}">
                <a16:creationId xmlns:a16="http://schemas.microsoft.com/office/drawing/2014/main" id="{16AC7CE5-958D-94C6-5EF8-E741514028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382000" cy="5592763"/>
          </a:xfrm>
        </p:spPr>
        <p:txBody>
          <a:bodyPr/>
          <a:lstStyle/>
          <a:p>
            <a:r>
              <a:rPr lang="en-US" altLang="en-US" sz="2400"/>
              <a:t>Typical ATP concentrations in the cell are ~4mM.</a:t>
            </a:r>
          </a:p>
          <a:p>
            <a:r>
              <a:rPr lang="en-US" altLang="en-US" sz="2400"/>
              <a:t>Creatine phosphate is at a level of ~25mM</a:t>
            </a:r>
          </a:p>
          <a:p>
            <a:r>
              <a:rPr lang="en-US" altLang="en-US" sz="2400"/>
              <a:t>During muscle contraction, this ATP is totally consumed in less than second.</a:t>
            </a:r>
          </a:p>
          <a:p>
            <a:r>
              <a:rPr lang="en-US" altLang="en-US" sz="2400"/>
              <a:t>Creatine phosphate is all consumed after 4-5 seconds of strenuous muscle activity.</a:t>
            </a:r>
          </a:p>
        </p:txBody>
      </p:sp>
      <p:pic>
        <p:nvPicPr>
          <p:cNvPr id="1101828" name="Picture 4">
            <a:extLst>
              <a:ext uri="{FF2B5EF4-FFF2-40B4-BE49-F238E27FC236}">
                <a16:creationId xmlns:a16="http://schemas.microsoft.com/office/drawing/2014/main" id="{894C5FEA-2094-AD4C-08FE-6A514AF1A41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895600"/>
            <a:ext cx="6019800" cy="3525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BB180EC-C136-C8AE-70D4-8B2223E83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06193-2986-4BF2-A1C8-DB4AA6EB037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02850" name="Rectangle 2">
            <a:extLst>
              <a:ext uri="{FF2B5EF4-FFF2-40B4-BE49-F238E27FC236}">
                <a16:creationId xmlns:a16="http://schemas.microsoft.com/office/drawing/2014/main" id="{D6973368-F3DF-203B-ED9F-A1C1B1550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 – Oxidation of “Fuel Molecules”</a:t>
            </a:r>
          </a:p>
        </p:txBody>
      </p:sp>
      <p:sp>
        <p:nvSpPr>
          <p:cNvPr id="1102851" name="Rectangle 3">
            <a:extLst>
              <a:ext uri="{FF2B5EF4-FFF2-40B4-BE49-F238E27FC236}">
                <a16:creationId xmlns:a16="http://schemas.microsoft.com/office/drawing/2014/main" id="{49910063-680C-5137-22C6-EEB76B262D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763000" cy="5592763"/>
          </a:xfrm>
        </p:spPr>
        <p:txBody>
          <a:bodyPr/>
          <a:lstStyle/>
          <a:p>
            <a:r>
              <a:rPr lang="en-US" altLang="en-US" sz="2400"/>
              <a:t>When we eat food, we are ingesting </a:t>
            </a:r>
            <a:r>
              <a:rPr lang="en-US" altLang="en-US" sz="2400">
                <a:solidFill>
                  <a:srgbClr val="0000FF"/>
                </a:solidFill>
              </a:rPr>
              <a:t>reduced carbon atoms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During metabolism we oxidize these carbons to CO2, releasing potential energy of these foods.</a:t>
            </a:r>
          </a:p>
          <a:p>
            <a:r>
              <a:rPr lang="en-US" altLang="en-US" sz="2400"/>
              <a:t>The more reduced a carbon atom, the more potential energy it contains:</a:t>
            </a:r>
          </a:p>
        </p:txBody>
      </p:sp>
      <p:pic>
        <p:nvPicPr>
          <p:cNvPr id="1102852" name="Picture 4">
            <a:extLst>
              <a:ext uri="{FF2B5EF4-FFF2-40B4-BE49-F238E27FC236}">
                <a16:creationId xmlns:a16="http://schemas.microsoft.com/office/drawing/2014/main" id="{54DE79AC-7A63-C24B-D004-76BBC92FA73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19400"/>
            <a:ext cx="8001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AE56FC4-2DAA-3C4B-9DC7-2C85D8420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87E33-C1FF-462E-BF2F-9B468D9BE62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03874" name="Rectangle 2">
            <a:extLst>
              <a:ext uri="{FF2B5EF4-FFF2-40B4-BE49-F238E27FC236}">
                <a16:creationId xmlns:a16="http://schemas.microsoft.com/office/drawing/2014/main" id="{36510B8A-2E72-DAC4-5936-E2A625978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103875" name="Rectangle 3">
            <a:extLst>
              <a:ext uri="{FF2B5EF4-FFF2-40B4-BE49-F238E27FC236}">
                <a16:creationId xmlns:a16="http://schemas.microsoft.com/office/drawing/2014/main" id="{1046349A-2F06-8FFD-092C-3EAAAAA846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82000" cy="5592763"/>
          </a:xfrm>
        </p:spPr>
        <p:txBody>
          <a:bodyPr/>
          <a:lstStyle/>
          <a:p>
            <a:r>
              <a:rPr lang="en-US" altLang="en-US" sz="2800"/>
              <a:t>Consider the oxidation states of the carbon atoms in a fatty acid compared to glucose: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400" i="1"/>
              <a:t>Which molecule contains the most potential energy?</a:t>
            </a:r>
          </a:p>
        </p:txBody>
      </p:sp>
      <p:pic>
        <p:nvPicPr>
          <p:cNvPr id="1103876" name="Picture 4">
            <a:extLst>
              <a:ext uri="{FF2B5EF4-FFF2-40B4-BE49-F238E27FC236}">
                <a16:creationId xmlns:a16="http://schemas.microsoft.com/office/drawing/2014/main" id="{85BD1517-4FC6-1232-3E32-B5E94FE74E7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858000" cy="3938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67A2BFE-EE0B-FB3E-7E71-66B12088A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91D0E-3A3B-4057-A8E7-D6A3543980D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04898" name="Rectangle 2">
            <a:extLst>
              <a:ext uri="{FF2B5EF4-FFF2-40B4-BE49-F238E27FC236}">
                <a16:creationId xmlns:a16="http://schemas.microsoft.com/office/drawing/2014/main" id="{8E8F76FE-C41F-054B-263F-D3117D6BE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104899" name="Rectangle 3">
            <a:extLst>
              <a:ext uri="{FF2B5EF4-FFF2-40B4-BE49-F238E27FC236}">
                <a16:creationId xmlns:a16="http://schemas.microsoft.com/office/drawing/2014/main" id="{6E5E30D0-9952-0E82-A888-BE0F617DD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Oxidation of carbon atoms occurs rapidly in a flame during combustion: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6</a:t>
            </a:r>
            <a:r>
              <a:rPr lang="en-US" altLang="en-US" sz="2800" i="1"/>
              <a:t>H</a:t>
            </a:r>
            <a:r>
              <a:rPr lang="en-US" altLang="en-US" sz="2800" i="1" baseline="-25000"/>
              <a:t>12</a:t>
            </a:r>
            <a:r>
              <a:rPr lang="en-US" altLang="en-US" sz="2800" i="1"/>
              <a:t>O</a:t>
            </a:r>
            <a:r>
              <a:rPr lang="en-US" altLang="en-US" sz="2800" i="1" baseline="-25000"/>
              <a:t>6</a:t>
            </a:r>
            <a:r>
              <a:rPr lang="en-US" altLang="en-US" sz="2800" i="1"/>
              <a:t> + 6 O</a:t>
            </a:r>
            <a:r>
              <a:rPr lang="en-US" altLang="en-US" sz="2800" i="1" baseline="-25000"/>
              <a:t>2</a:t>
            </a:r>
            <a:r>
              <a:rPr lang="en-US" altLang="en-US" sz="2800" i="1"/>
              <a:t> </a:t>
            </a:r>
            <a:r>
              <a:rPr lang="en-US" altLang="en-US" sz="2800" i="1">
                <a:cs typeface="Arial" panose="020B0604020202020204" pitchFamily="34" charset="0"/>
              </a:rPr>
              <a:t>→ 6 CO</a:t>
            </a:r>
            <a:r>
              <a:rPr lang="en-US" altLang="en-US" sz="2800" i="1" baseline="-25000">
                <a:cs typeface="Arial" panose="020B0604020202020204" pitchFamily="34" charset="0"/>
              </a:rPr>
              <a:t>2</a:t>
            </a:r>
            <a:r>
              <a:rPr lang="en-US" altLang="en-US" sz="2800" i="1">
                <a:cs typeface="Arial" panose="020B0604020202020204" pitchFamily="34" charset="0"/>
              </a:rPr>
              <a:t> + 6 H</a:t>
            </a:r>
            <a:r>
              <a:rPr lang="en-US" altLang="en-US" sz="2800" i="1" baseline="-25000">
                <a:cs typeface="Arial" panose="020B0604020202020204" pitchFamily="34" charset="0"/>
              </a:rPr>
              <a:t>2</a:t>
            </a:r>
            <a:r>
              <a:rPr lang="en-US" altLang="en-US" sz="2800" i="1">
                <a:cs typeface="Arial" panose="020B0604020202020204" pitchFamily="34" charset="0"/>
              </a:rPr>
              <a:t>O </a:t>
            </a:r>
            <a:r>
              <a:rPr lang="en-US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+ energy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Arial" panose="020B0604020202020204" pitchFamily="34" charset="0"/>
              </a:rPr>
              <a:t>Rapid, one-step reactions such as this are inefficient, losing much of their energy to entropy.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Arial" panose="020B0604020202020204" pitchFamily="34" charset="0"/>
              </a:rPr>
              <a:t>The same overall reactions occur in living systems, but through a variety of metabolic steps that conserve the energy along the way, storing the free energy in chemical intermediates.  This makes metabolism much more efficient than simple combustion.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A2A578B-AE34-0D16-02B1-6ACA5FFBF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A15E22-2E28-4786-9BD2-B22BD40182D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05922" name="Rectangle 2">
            <a:extLst>
              <a:ext uri="{FF2B5EF4-FFF2-40B4-BE49-F238E27FC236}">
                <a16:creationId xmlns:a16="http://schemas.microsoft.com/office/drawing/2014/main" id="{EAC64233-5BDC-20C8-016C-CDF4DF5C5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 – Three General Stages of Catabolism</a:t>
            </a:r>
          </a:p>
        </p:txBody>
      </p:sp>
      <p:pic>
        <p:nvPicPr>
          <p:cNvPr id="1105924" name="Picture 4">
            <a:extLst>
              <a:ext uri="{FF2B5EF4-FFF2-40B4-BE49-F238E27FC236}">
                <a16:creationId xmlns:a16="http://schemas.microsoft.com/office/drawing/2014/main" id="{8230BEFC-F89C-5E9D-1F6B-3C021DF28A1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457200"/>
            <a:ext cx="5407025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9F091B2-B26D-5200-670D-D7CC306C9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5122F-4670-48EC-BBF9-0901D80F214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15138" name="Rectangle 2">
            <a:extLst>
              <a:ext uri="{FF2B5EF4-FFF2-40B4-BE49-F238E27FC236}">
                <a16:creationId xmlns:a16="http://schemas.microsoft.com/office/drawing/2014/main" id="{E908D467-DE08-4F2D-BF98-66BD05E46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115139" name="Rectangle 3">
            <a:extLst>
              <a:ext uri="{FF2B5EF4-FFF2-40B4-BE49-F238E27FC236}">
                <a16:creationId xmlns:a16="http://schemas.microsoft.com/office/drawing/2014/main" id="{E506728D-1CB0-2757-0070-AF0A285E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610600" cy="5592763"/>
          </a:xfrm>
        </p:spPr>
        <p:txBody>
          <a:bodyPr/>
          <a:lstStyle/>
          <a:p>
            <a:r>
              <a:rPr lang="en-US" altLang="en-US" sz="3600"/>
              <a:t>In addition to energy-carrying molecules, we need other molecules to carry elections.</a:t>
            </a:r>
          </a:p>
          <a:p>
            <a:r>
              <a:rPr lang="en-US" altLang="en-US" sz="3600"/>
              <a:t>It is important that these molecules transfer their electrons with relatively strong “reductive” force (electron transfer potential).</a:t>
            </a:r>
          </a:p>
          <a:p>
            <a:r>
              <a:rPr lang="en-US" altLang="en-US" sz="3600"/>
              <a:t>The two most commonly encountered electron carriers are </a:t>
            </a:r>
            <a:r>
              <a:rPr lang="en-US" altLang="en-US" sz="3600">
                <a:solidFill>
                  <a:srgbClr val="0000FF"/>
                </a:solidFill>
              </a:rPr>
              <a:t>pyridine nucleotides</a:t>
            </a:r>
            <a:r>
              <a:rPr lang="en-US" altLang="en-US" sz="3600"/>
              <a:t> and </a:t>
            </a:r>
            <a:r>
              <a:rPr lang="en-US" altLang="en-US" sz="3600">
                <a:solidFill>
                  <a:srgbClr val="0000FF"/>
                </a:solidFill>
              </a:rPr>
              <a:t>flavin nucleotides</a:t>
            </a:r>
            <a:r>
              <a:rPr lang="en-US" altLang="en-US" sz="360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9C36B4-F063-4719-F070-5319680C1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3FA2C-EBF3-48CA-8D4E-569622A89A9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16162" name="Rectangle 2">
            <a:extLst>
              <a:ext uri="{FF2B5EF4-FFF2-40B4-BE49-F238E27FC236}">
                <a16:creationId xmlns:a16="http://schemas.microsoft.com/office/drawing/2014/main" id="{BE0DA5D6-7E85-DF4A-F7D8-8A11D5002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 - NADH</a:t>
            </a:r>
          </a:p>
        </p:txBody>
      </p:sp>
      <p:sp>
        <p:nvSpPr>
          <p:cNvPr id="1116163" name="Rectangle 3">
            <a:extLst>
              <a:ext uri="{FF2B5EF4-FFF2-40B4-BE49-F238E27FC236}">
                <a16:creationId xmlns:a16="http://schemas.microsoft.com/office/drawing/2014/main" id="{2EFD8455-D8A3-A0A0-5938-363B7E4A13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0000FF"/>
                </a:solidFill>
              </a:rPr>
              <a:t>Nicotinamide adenine dinucleotide (NADH)</a:t>
            </a:r>
            <a:r>
              <a:rPr lang="en-US" altLang="en-US" sz="2400"/>
              <a:t> is a major electron carrier, reduced during oxidation of fuel molecules.</a:t>
            </a:r>
          </a:p>
          <a:p>
            <a:r>
              <a:rPr lang="en-US" altLang="en-US" sz="2400"/>
              <a:t>Note that NADH contains an ADP, linked to a second ribose and a </a:t>
            </a:r>
            <a:r>
              <a:rPr lang="en-US" altLang="en-US" sz="2400">
                <a:solidFill>
                  <a:srgbClr val="CC0066"/>
                </a:solidFill>
              </a:rPr>
              <a:t>nicotinamide</a:t>
            </a:r>
            <a:r>
              <a:rPr lang="en-US" altLang="en-US" sz="2400"/>
              <a:t> base. (hence its name as a </a:t>
            </a:r>
            <a:r>
              <a:rPr lang="en-US" altLang="en-US" sz="2400" i="1"/>
              <a:t>“dinucleotide”</a:t>
            </a:r>
            <a:r>
              <a:rPr lang="en-US" altLang="en-US" sz="2400"/>
              <a:t>).</a:t>
            </a:r>
          </a:p>
          <a:p>
            <a:r>
              <a:rPr lang="en-US" altLang="en-US" sz="2400"/>
              <a:t>Oxidized form:  </a:t>
            </a:r>
            <a:r>
              <a:rPr lang="en-US" altLang="en-US" sz="2400" b="1" i="1">
                <a:solidFill>
                  <a:srgbClr val="0000FF"/>
                </a:solidFill>
              </a:rPr>
              <a:t>NAD</a:t>
            </a:r>
            <a:r>
              <a:rPr lang="en-US" altLang="en-US" sz="2400" b="1" i="1" baseline="30000">
                <a:solidFill>
                  <a:srgbClr val="0000FF"/>
                </a:solidFill>
              </a:rPr>
              <a:t>+</a:t>
            </a:r>
            <a:r>
              <a:rPr lang="en-US" altLang="en-US" sz="2800"/>
              <a:t> </a:t>
            </a:r>
          </a:p>
          <a:p>
            <a:r>
              <a:rPr lang="en-US" altLang="en-US" sz="2400"/>
              <a:t>Reduced form:  </a:t>
            </a:r>
            <a:r>
              <a:rPr lang="en-US" altLang="en-US" sz="2400" b="1" i="1">
                <a:solidFill>
                  <a:srgbClr val="0000FF"/>
                </a:solidFill>
              </a:rPr>
              <a:t>NADH</a:t>
            </a:r>
            <a:endParaRPr lang="en-US" altLang="en-US" sz="2400" b="1" i="1" baseline="30000">
              <a:solidFill>
                <a:srgbClr val="0000FF"/>
              </a:solidFill>
            </a:endParaRPr>
          </a:p>
        </p:txBody>
      </p:sp>
      <p:pic>
        <p:nvPicPr>
          <p:cNvPr id="1116164" name="Picture 4">
            <a:extLst>
              <a:ext uri="{FF2B5EF4-FFF2-40B4-BE49-F238E27FC236}">
                <a16:creationId xmlns:a16="http://schemas.microsoft.com/office/drawing/2014/main" id="{7759A492-6AED-7277-9676-3858E5B2F26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738" y="685800"/>
            <a:ext cx="438785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101C74-5291-1F0B-936B-7A6002395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1509AE-5778-4442-9534-D823744251F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17186" name="Rectangle 2">
            <a:extLst>
              <a:ext uri="{FF2B5EF4-FFF2-40B4-BE49-F238E27FC236}">
                <a16:creationId xmlns:a16="http://schemas.microsoft.com/office/drawing/2014/main" id="{6CC49FDF-73F8-3F1A-E748-4A25CCFDD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117187" name="Rectangle 3">
            <a:extLst>
              <a:ext uri="{FF2B5EF4-FFF2-40B4-BE49-F238E27FC236}">
                <a16:creationId xmlns:a16="http://schemas.microsoft.com/office/drawing/2014/main" id="{B386E228-CB58-E1E4-5234-E1C57C43F7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153400" cy="5592763"/>
          </a:xfrm>
        </p:spPr>
        <p:txBody>
          <a:bodyPr/>
          <a:lstStyle/>
          <a:p>
            <a:r>
              <a:rPr lang="en-US" altLang="en-US" sz="3600"/>
              <a:t>NAD</a:t>
            </a:r>
            <a:r>
              <a:rPr lang="en-US" altLang="en-US" sz="3600" baseline="30000"/>
              <a:t>+</a:t>
            </a:r>
            <a:r>
              <a:rPr lang="en-US" altLang="en-US" sz="3600"/>
              <a:t> is most often the species reduced when alcohols are oxidized to ketones or aldehyes:</a:t>
            </a:r>
          </a:p>
          <a:p>
            <a:pPr>
              <a:buFontTx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1117188" name="Picture 4">
            <a:extLst>
              <a:ext uri="{FF2B5EF4-FFF2-40B4-BE49-F238E27FC236}">
                <a16:creationId xmlns:a16="http://schemas.microsoft.com/office/drawing/2014/main" id="{EC9989AB-3C22-24EB-30DD-C26E55A5EE7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667000"/>
            <a:ext cx="8763000" cy="190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2A19F0D-D6FE-F058-560D-9EDFD9264E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DFE1B-38D8-4C88-AD90-C08FF62E27B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18210" name="Rectangle 2">
            <a:extLst>
              <a:ext uri="{FF2B5EF4-FFF2-40B4-BE49-F238E27FC236}">
                <a16:creationId xmlns:a16="http://schemas.microsoft.com/office/drawing/2014/main" id="{4047B1C6-886B-1C79-0073-98048A156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 – FADH</a:t>
            </a:r>
            <a:r>
              <a:rPr lang="en-US" altLang="en-US" sz="1600" baseline="-25000"/>
              <a:t>2</a:t>
            </a:r>
          </a:p>
        </p:txBody>
      </p:sp>
      <p:sp>
        <p:nvSpPr>
          <p:cNvPr id="1118211" name="Rectangle 3">
            <a:extLst>
              <a:ext uri="{FF2B5EF4-FFF2-40B4-BE49-F238E27FC236}">
                <a16:creationId xmlns:a16="http://schemas.microsoft.com/office/drawing/2014/main" id="{995991FD-72D0-E5B0-6525-4689A33457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4343400" cy="5592763"/>
          </a:xfrm>
        </p:spPr>
        <p:txBody>
          <a:bodyPr/>
          <a:lstStyle/>
          <a:p>
            <a:r>
              <a:rPr lang="en-US" altLang="en-US" sz="2400"/>
              <a:t>Flavin adenine dinucleotide (FAD) is another key electron carrier.</a:t>
            </a:r>
          </a:p>
          <a:p>
            <a:r>
              <a:rPr lang="en-US" altLang="en-US" sz="2400"/>
              <a:t>FAD is reduced during oxidation of single  bonds to double bonds, taking both hydrogens and electrons away.</a:t>
            </a:r>
          </a:p>
          <a:p>
            <a:r>
              <a:rPr lang="en-US" altLang="en-US" sz="2400"/>
              <a:t>Oxidized form: </a:t>
            </a:r>
            <a:r>
              <a:rPr lang="en-US" altLang="en-US" sz="2400" i="1">
                <a:solidFill>
                  <a:srgbClr val="0000FF"/>
                </a:solidFill>
              </a:rPr>
              <a:t>FAD</a:t>
            </a:r>
          </a:p>
          <a:p>
            <a:r>
              <a:rPr lang="en-US" altLang="en-US" sz="2400"/>
              <a:t>Reduced form: </a:t>
            </a:r>
            <a:r>
              <a:rPr lang="en-US" altLang="en-US" sz="2400" i="1">
                <a:solidFill>
                  <a:srgbClr val="0000FF"/>
                </a:solidFill>
              </a:rPr>
              <a:t>FADH</a:t>
            </a:r>
            <a:r>
              <a:rPr lang="en-US" altLang="en-US" sz="2400" i="1" baseline="-25000">
                <a:solidFill>
                  <a:srgbClr val="0000FF"/>
                </a:solidFill>
              </a:rPr>
              <a:t>2</a:t>
            </a:r>
            <a:r>
              <a:rPr lang="en-US" altLang="en-US" sz="2800" i="1"/>
              <a:t> </a:t>
            </a:r>
            <a:r>
              <a:rPr lang="en-US" altLang="en-US" sz="2800"/>
              <a:t> </a:t>
            </a:r>
          </a:p>
        </p:txBody>
      </p:sp>
      <p:pic>
        <p:nvPicPr>
          <p:cNvPr id="1118212" name="Picture 4">
            <a:extLst>
              <a:ext uri="{FF2B5EF4-FFF2-40B4-BE49-F238E27FC236}">
                <a16:creationId xmlns:a16="http://schemas.microsoft.com/office/drawing/2014/main" id="{B1CB8F1B-FA77-12FC-0FD6-78A3CC6DB4C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57200"/>
            <a:ext cx="47244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8214" name="Picture 6">
            <a:extLst>
              <a:ext uri="{FF2B5EF4-FFF2-40B4-BE49-F238E27FC236}">
                <a16:creationId xmlns:a16="http://schemas.microsoft.com/office/drawing/2014/main" id="{67B4B078-8F68-466E-C614-1459E9C8C56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648200"/>
            <a:ext cx="7010400" cy="198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2C3DA1-7566-601D-CEFE-7F0531B54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281A41-F4D7-4F27-992B-9C166E4D6C1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0578" name="Rectangle 2">
            <a:extLst>
              <a:ext uri="{FF2B5EF4-FFF2-40B4-BE49-F238E27FC236}">
                <a16:creationId xmlns:a16="http://schemas.microsoft.com/office/drawing/2014/main" id="{1E85B7F1-4D65-2647-6F9B-1D6781FE7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920579" name="Rectangle 3">
            <a:extLst>
              <a:ext uri="{FF2B5EF4-FFF2-40B4-BE49-F238E27FC236}">
                <a16:creationId xmlns:a16="http://schemas.microsoft.com/office/drawing/2014/main" id="{E6ACA5D2-8B46-7FFC-46E1-F1F506F1F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5592763"/>
          </a:xfrm>
        </p:spPr>
        <p:txBody>
          <a:bodyPr/>
          <a:lstStyle/>
          <a:p>
            <a:pPr marL="609600" indent="-609600"/>
            <a:r>
              <a:rPr lang="en-US" altLang="en-US"/>
              <a:t>After spending so much time studying and learning about the attributes of biochemicals, we are now able to study and answer the fundamental questions of biochemisrty:</a:t>
            </a:r>
          </a:p>
          <a:p>
            <a:pPr marL="609600" indent="-609600">
              <a:buFontTx/>
              <a:buAutoNum type="arabicPeriod"/>
            </a:pPr>
            <a:r>
              <a:rPr lang="en-US" altLang="en-US" i="1"/>
              <a:t>How does a cell extract</a:t>
            </a:r>
            <a:r>
              <a:rPr lang="en-US" altLang="en-US" i="1">
                <a:solidFill>
                  <a:srgbClr val="0000FF"/>
                </a:solidFill>
              </a:rPr>
              <a:t> </a:t>
            </a:r>
            <a:r>
              <a:rPr lang="en-US" altLang="en-US" i="1" u="sng">
                <a:solidFill>
                  <a:srgbClr val="0000FF"/>
                </a:solidFill>
              </a:rPr>
              <a:t>energy</a:t>
            </a:r>
            <a:r>
              <a:rPr lang="en-US" altLang="en-US" i="1"/>
              <a:t> and </a:t>
            </a:r>
            <a:r>
              <a:rPr lang="en-US" altLang="en-US" i="1" u="sng">
                <a:solidFill>
                  <a:srgbClr val="0000FF"/>
                </a:solidFill>
              </a:rPr>
              <a:t>reducing power</a:t>
            </a:r>
            <a:r>
              <a:rPr lang="en-US" altLang="en-US" i="1"/>
              <a:t> from its environment?</a:t>
            </a:r>
          </a:p>
          <a:p>
            <a:pPr marL="609600" indent="-609600">
              <a:buFontTx/>
              <a:buAutoNum type="arabicPeriod"/>
            </a:pPr>
            <a:r>
              <a:rPr lang="en-US" altLang="en-US" i="1"/>
              <a:t>How does a cell </a:t>
            </a:r>
            <a:r>
              <a:rPr lang="en-US" altLang="en-US" i="1">
                <a:solidFill>
                  <a:srgbClr val="0000FF"/>
                </a:solidFill>
              </a:rPr>
              <a:t>synthesize the </a:t>
            </a:r>
            <a:r>
              <a:rPr lang="en-US" altLang="en-US" i="1" u="sng">
                <a:solidFill>
                  <a:srgbClr val="0000FF"/>
                </a:solidFill>
              </a:rPr>
              <a:t>building blocks</a:t>
            </a:r>
            <a:r>
              <a:rPr lang="en-US" altLang="en-US" i="1"/>
              <a:t> of its macromolecules and then the </a:t>
            </a:r>
            <a:r>
              <a:rPr lang="en-US" altLang="en-US" i="1" u="sng">
                <a:solidFill>
                  <a:srgbClr val="0000FF"/>
                </a:solidFill>
              </a:rPr>
              <a:t>macromolecules</a:t>
            </a:r>
            <a:r>
              <a:rPr lang="en-US" altLang="en-US" i="1"/>
              <a:t> themselves?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917BE0F-B2F7-9918-477E-AA0121BE3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5BDCC-9D93-4E3F-93D0-B21339C6857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26402" name="Rectangle 2">
            <a:extLst>
              <a:ext uri="{FF2B5EF4-FFF2-40B4-BE49-F238E27FC236}">
                <a16:creationId xmlns:a16="http://schemas.microsoft.com/office/drawing/2014/main" id="{ECF7A497-ABFD-948A-8298-3D9DDDE14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126403" name="Rectangle 3">
            <a:extLst>
              <a:ext uri="{FF2B5EF4-FFF2-40B4-BE49-F238E27FC236}">
                <a16:creationId xmlns:a16="http://schemas.microsoft.com/office/drawing/2014/main" id="{9DD6F1DC-140D-31CB-C0B8-2877918375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40386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Note that FAD contains the equivalent of an ADP molecule attached to another ribose (open chain form) and a flavin (isoalloxazine) base. 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Hence FAD is also a “dinucleotide.”</a:t>
            </a:r>
          </a:p>
          <a:p>
            <a:pPr>
              <a:lnSpc>
                <a:spcPct val="90000"/>
              </a:lnSpc>
            </a:pPr>
            <a:r>
              <a:rPr lang="en-US" altLang="en-US" sz="2800" i="1"/>
              <a:t>Note: The ribose and flavin are derived from the vitamin, “</a:t>
            </a:r>
            <a:r>
              <a:rPr lang="en-US" altLang="en-US" sz="2800" i="1">
                <a:solidFill>
                  <a:srgbClr val="0000FF"/>
                </a:solidFill>
              </a:rPr>
              <a:t>riboflavin</a:t>
            </a:r>
            <a:r>
              <a:rPr lang="en-US" altLang="en-US" sz="2800" i="1"/>
              <a:t>.”</a:t>
            </a:r>
          </a:p>
        </p:txBody>
      </p:sp>
      <p:pic>
        <p:nvPicPr>
          <p:cNvPr id="1126404" name="Picture 4">
            <a:extLst>
              <a:ext uri="{FF2B5EF4-FFF2-40B4-BE49-F238E27FC236}">
                <a16:creationId xmlns:a16="http://schemas.microsoft.com/office/drawing/2014/main" id="{8131B3AB-E6E4-CB18-6EEB-BB9B9D31308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942975"/>
            <a:ext cx="5181600" cy="454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6F646D4-16FD-48CB-5180-AAA5E11427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05654-8FCF-464E-A22C-4680BA56B3E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27426" name="Rectangle 2">
            <a:extLst>
              <a:ext uri="{FF2B5EF4-FFF2-40B4-BE49-F238E27FC236}">
                <a16:creationId xmlns:a16="http://schemas.microsoft.com/office/drawing/2014/main" id="{B5F1CA34-B6BC-EEF2-A92A-745D26693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127427" name="Rectangle 3">
            <a:extLst>
              <a:ext uri="{FF2B5EF4-FFF2-40B4-BE49-F238E27FC236}">
                <a16:creationId xmlns:a16="http://schemas.microsoft.com/office/drawing/2014/main" id="{C0F617B6-0707-301F-08BE-93548274A5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153400" cy="5745163"/>
          </a:xfrm>
        </p:spPr>
        <p:txBody>
          <a:bodyPr/>
          <a:lstStyle/>
          <a:p>
            <a:r>
              <a:rPr lang="en-US" altLang="en-US" sz="2400"/>
              <a:t>Coenzyme A plays a critical role in metabolism as a carrier of 2-carbon acetyl groups.</a:t>
            </a:r>
          </a:p>
          <a:p>
            <a:r>
              <a:rPr lang="en-US" altLang="en-US" sz="2400"/>
              <a:t>These acetyl groups are attached via a thio-ester bond, which is easily formed or broken during transfer of acetyl groups.</a:t>
            </a:r>
          </a:p>
          <a:p>
            <a:r>
              <a:rPr lang="en-US" altLang="en-US" sz="2400"/>
              <a:t>Due to its enormous size, CoA is an excellent “leaving group.”</a:t>
            </a:r>
          </a:p>
          <a:p>
            <a:r>
              <a:rPr lang="en-US" altLang="en-US" sz="2400"/>
              <a:t>CoA  contains an </a:t>
            </a:r>
            <a:r>
              <a:rPr lang="en-US" altLang="en-US" sz="2400">
                <a:solidFill>
                  <a:srgbClr val="006600"/>
                </a:solidFill>
              </a:rPr>
              <a:t>ADP moiety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0000FF"/>
                </a:solidFill>
              </a:rPr>
              <a:t>pantothenate</a:t>
            </a:r>
            <a:r>
              <a:rPr lang="en-US" altLang="en-US" sz="2400"/>
              <a:t>, and a </a:t>
            </a:r>
            <a:r>
              <a:rPr lang="el-GR" altLang="en-US" sz="2400">
                <a:solidFill>
                  <a:srgbClr val="CC0066"/>
                </a:solidFill>
                <a:cs typeface="Arial" panose="020B0604020202020204" pitchFamily="34" charset="0"/>
              </a:rPr>
              <a:t>β</a:t>
            </a:r>
            <a:r>
              <a:rPr lang="en-US" altLang="en-US" sz="2400">
                <a:solidFill>
                  <a:srgbClr val="CC0066"/>
                </a:solidFill>
                <a:cs typeface="Arial" panose="020B0604020202020204" pitchFamily="34" charset="0"/>
              </a:rPr>
              <a:t>-mercaptoethylamine</a:t>
            </a:r>
            <a:r>
              <a:rPr lang="en-US" altLang="en-US" sz="2400">
                <a:cs typeface="Arial" panose="020B0604020202020204" pitchFamily="34" charset="0"/>
              </a:rPr>
              <a:t> unit:</a:t>
            </a:r>
            <a:endParaRPr lang="el-GR" altLang="en-US" sz="2400">
              <a:cs typeface="Arial" panose="020B0604020202020204" pitchFamily="34" charset="0"/>
            </a:endParaRPr>
          </a:p>
        </p:txBody>
      </p:sp>
      <p:pic>
        <p:nvPicPr>
          <p:cNvPr id="1127428" name="Picture 4">
            <a:extLst>
              <a:ext uri="{FF2B5EF4-FFF2-40B4-BE49-F238E27FC236}">
                <a16:creationId xmlns:a16="http://schemas.microsoft.com/office/drawing/2014/main" id="{59EF6F45-4E92-A5D0-9EA8-EF305654876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38600"/>
            <a:ext cx="80772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2F6986E-A33A-3E0E-6D20-C19D5E58F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B5B917-0183-4B9E-A669-A98589C1034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28450" name="Rectangle 2">
            <a:extLst>
              <a:ext uri="{FF2B5EF4-FFF2-40B4-BE49-F238E27FC236}">
                <a16:creationId xmlns:a16="http://schemas.microsoft.com/office/drawing/2014/main" id="{3D0FBF73-C85A-4533-EBD0-7116F131F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 – Other Activated Carriers</a:t>
            </a:r>
          </a:p>
        </p:txBody>
      </p:sp>
      <p:pic>
        <p:nvPicPr>
          <p:cNvPr id="1128455" name="Picture 7">
            <a:extLst>
              <a:ext uri="{FF2B5EF4-FFF2-40B4-BE49-F238E27FC236}">
                <a16:creationId xmlns:a16="http://schemas.microsoft.com/office/drawing/2014/main" id="{F5FEC025-689B-D8E7-3EF6-E109F0297C6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86868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AA56735-2BFE-C70A-6E63-1D8DDA1FF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8F4B1-7856-46CD-8FED-8FD4E91523A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2330A76D-08E4-2D9C-A4FC-5DBA4579D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FD181F8B-3740-A5E1-D62E-58B98B0D5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i="1"/>
              <a:t>End of Lecture Slides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i="1"/>
              <a:t>for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i="1"/>
              <a:t>Introduction to Metabolism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00" i="1"/>
              <a:t>Credits:  Many of the diagrams used in these slides were taken from Stryer, et.al, Biochemistry, 5</a:t>
            </a:r>
            <a:r>
              <a:rPr lang="en-US" altLang="en-US" sz="1200" i="1" baseline="30000"/>
              <a:t>th</a:t>
            </a:r>
            <a:r>
              <a:rPr lang="en-US" altLang="en-US" sz="1200" i="1"/>
              <a:t> Ed., Freeman Press  (in our course textbook) and from prior editions of this text.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053811E-FB75-4E17-3207-92FD86FD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BCA28-00DC-40FF-8906-0AB1017D7BB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93634" name="Rectangle 2">
            <a:extLst>
              <a:ext uri="{FF2B5EF4-FFF2-40B4-BE49-F238E27FC236}">
                <a16:creationId xmlns:a16="http://schemas.microsoft.com/office/drawing/2014/main" id="{6E48D9AC-6B38-A09A-DBF7-39B79B321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C7B63D07-D9C9-E0DF-5D58-A29502DFD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5592763"/>
          </a:xfrm>
        </p:spPr>
        <p:txBody>
          <a:bodyPr/>
          <a:lstStyle/>
          <a:p>
            <a:r>
              <a:rPr lang="en-US" altLang="en-US" sz="2800"/>
              <a:t>Chemical energy is obtained from the </a:t>
            </a:r>
            <a:r>
              <a:rPr lang="en-US" altLang="en-US" sz="2800">
                <a:solidFill>
                  <a:srgbClr val="0000FF"/>
                </a:solidFill>
              </a:rPr>
              <a:t>oxidation of carbon</a:t>
            </a:r>
            <a:r>
              <a:rPr lang="en-US" altLang="en-US" sz="2800"/>
              <a:t> compounds.  This energy may be stored in the form of “</a:t>
            </a:r>
            <a:r>
              <a:rPr lang="en-US" altLang="en-US" sz="2800">
                <a:solidFill>
                  <a:srgbClr val="0000FF"/>
                </a:solidFill>
              </a:rPr>
              <a:t>high-energy” compounds</a:t>
            </a:r>
            <a:r>
              <a:rPr lang="en-US" altLang="en-US" sz="2800"/>
              <a:t> or as “</a:t>
            </a:r>
            <a:r>
              <a:rPr lang="en-US" altLang="en-US" sz="2800">
                <a:solidFill>
                  <a:srgbClr val="0000FF"/>
                </a:solidFill>
              </a:rPr>
              <a:t>membrane potentials.”</a:t>
            </a:r>
          </a:p>
          <a:p>
            <a:r>
              <a:rPr lang="en-US" altLang="en-US" sz="2800"/>
              <a:t>Metabolism is essentially a linked series of chemical reactions that form “</a:t>
            </a:r>
            <a:r>
              <a:rPr lang="en-US" altLang="en-US" sz="2800">
                <a:solidFill>
                  <a:srgbClr val="0000FF"/>
                </a:solidFill>
              </a:rPr>
              <a:t>biochemical pathways</a:t>
            </a:r>
            <a:r>
              <a:rPr lang="en-US" altLang="en-US" sz="2800"/>
              <a:t>.”</a:t>
            </a:r>
          </a:p>
          <a:p>
            <a:r>
              <a:rPr lang="en-US" altLang="en-US" sz="2800" b="1">
                <a:solidFill>
                  <a:srgbClr val="CC0066"/>
                </a:solidFill>
              </a:rPr>
              <a:t>Exergonic</a:t>
            </a:r>
            <a:r>
              <a:rPr lang="en-US" altLang="en-US" sz="2800"/>
              <a:t> reactions that release usefull energy are called </a:t>
            </a:r>
            <a:r>
              <a:rPr lang="en-US" altLang="en-US" sz="2800" b="1" u="sng">
                <a:solidFill>
                  <a:srgbClr val="CC0066"/>
                </a:solidFill>
              </a:rPr>
              <a:t>catabolic</a:t>
            </a:r>
            <a:r>
              <a:rPr lang="en-US" altLang="en-US" sz="2800"/>
              <a:t> reactions.</a:t>
            </a:r>
          </a:p>
          <a:p>
            <a:r>
              <a:rPr lang="en-US" altLang="en-US" sz="2800" b="1">
                <a:solidFill>
                  <a:srgbClr val="FF9900"/>
                </a:solidFill>
              </a:rPr>
              <a:t>Endergonic</a:t>
            </a:r>
            <a:r>
              <a:rPr lang="en-US" altLang="en-US" sz="2800"/>
              <a:t> reactions that require an input of energy are called </a:t>
            </a:r>
            <a:r>
              <a:rPr lang="en-US" altLang="en-US" sz="2800" b="1" u="sng">
                <a:solidFill>
                  <a:srgbClr val="FF9900"/>
                </a:solidFill>
              </a:rPr>
              <a:t>anabolic</a:t>
            </a:r>
            <a:r>
              <a:rPr lang="en-US" altLang="en-US" sz="2800"/>
              <a:t> reactions.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FCF74C-503A-42B8-DAF7-135ABD6E0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AC8D1-BF31-48CB-92BC-2E9B05D4372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94658" name="Rectangle 2">
            <a:extLst>
              <a:ext uri="{FF2B5EF4-FFF2-40B4-BE49-F238E27FC236}">
                <a16:creationId xmlns:a16="http://schemas.microsoft.com/office/drawing/2014/main" id="{1BA80299-1DF4-B6EF-ECCE-35A13E4CA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094659" name="Rectangle 3">
            <a:extLst>
              <a:ext uri="{FF2B5EF4-FFF2-40B4-BE49-F238E27FC236}">
                <a16:creationId xmlns:a16="http://schemas.microsoft.com/office/drawing/2014/main" id="{F069AA53-E2C0-F57F-CEB5-C547B2BC0D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4267200" cy="5592763"/>
          </a:xfrm>
        </p:spPr>
        <p:txBody>
          <a:bodyPr/>
          <a:lstStyle/>
          <a:p>
            <a:r>
              <a:rPr lang="en-US" altLang="en-US" sz="3600"/>
              <a:t>Consider the conversion of glucose into lactate or acetyl CoA.  </a:t>
            </a:r>
          </a:p>
          <a:p>
            <a:r>
              <a:rPr lang="en-US" altLang="en-US" sz="3600"/>
              <a:t>This is an excellent example of </a:t>
            </a:r>
            <a:r>
              <a:rPr lang="en-US" altLang="en-US" sz="3600">
                <a:solidFill>
                  <a:srgbClr val="CC0066"/>
                </a:solidFill>
              </a:rPr>
              <a:t>catabolism</a:t>
            </a:r>
            <a:r>
              <a:rPr lang="en-US" altLang="en-US" sz="3600"/>
              <a:t>.</a:t>
            </a:r>
          </a:p>
        </p:txBody>
      </p:sp>
      <p:pic>
        <p:nvPicPr>
          <p:cNvPr id="1094660" name="Picture 4">
            <a:extLst>
              <a:ext uri="{FF2B5EF4-FFF2-40B4-BE49-F238E27FC236}">
                <a16:creationId xmlns:a16="http://schemas.microsoft.com/office/drawing/2014/main" id="{A42651DF-378A-E4D2-39C5-98B59568726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533400"/>
            <a:ext cx="3049588" cy="609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7FD5697-647F-1252-023F-FC379AD49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F81B2-639B-40C2-A74C-1C34970DFEB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95682" name="Rectangle 2">
            <a:extLst>
              <a:ext uri="{FF2B5EF4-FFF2-40B4-BE49-F238E27FC236}">
                <a16:creationId xmlns:a16="http://schemas.microsoft.com/office/drawing/2014/main" id="{E202A357-AA78-D354-B472-8E96E89D1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095683" name="Rectangle 3">
            <a:extLst>
              <a:ext uri="{FF2B5EF4-FFF2-40B4-BE49-F238E27FC236}">
                <a16:creationId xmlns:a16="http://schemas.microsoft.com/office/drawing/2014/main" id="{9CE6ABAB-A8A5-DBB9-8FBD-8443101925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7848600" cy="5592763"/>
          </a:xfrm>
        </p:spPr>
        <p:txBody>
          <a:bodyPr/>
          <a:lstStyle/>
          <a:p>
            <a:r>
              <a:rPr lang="en-US" altLang="en-US" sz="2800"/>
              <a:t>Energy derived from catabolism is often stored in “high-energy” molecules (molecules with high energy bonds).  The best example of such a molecule is </a:t>
            </a:r>
            <a:r>
              <a:rPr lang="en-US" altLang="en-US" sz="2800">
                <a:solidFill>
                  <a:srgbClr val="0000FF"/>
                </a:solidFill>
              </a:rPr>
              <a:t>ATP</a:t>
            </a:r>
            <a:r>
              <a:rPr lang="en-US" altLang="en-US" sz="2800"/>
              <a:t>: </a:t>
            </a:r>
          </a:p>
        </p:txBody>
      </p:sp>
      <p:pic>
        <p:nvPicPr>
          <p:cNvPr id="1095684" name="Picture 4">
            <a:extLst>
              <a:ext uri="{FF2B5EF4-FFF2-40B4-BE49-F238E27FC236}">
                <a16:creationId xmlns:a16="http://schemas.microsoft.com/office/drawing/2014/main" id="{B193F19A-2CF7-DA10-65BF-50B5F8A5EC4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7696200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9415DD1-18F1-2D9E-7EE2-A416950E8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980780-4C63-40C7-9809-0B9840165EF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96706" name="Rectangle 2">
            <a:extLst>
              <a:ext uri="{FF2B5EF4-FFF2-40B4-BE49-F238E27FC236}">
                <a16:creationId xmlns:a16="http://schemas.microsoft.com/office/drawing/2014/main" id="{9BB34D56-8D6E-3067-A30C-390C58F70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096707" name="Rectangle 3">
            <a:extLst>
              <a:ext uri="{FF2B5EF4-FFF2-40B4-BE49-F238E27FC236}">
                <a16:creationId xmlns:a16="http://schemas.microsoft.com/office/drawing/2014/main" id="{8CEB3B63-D8A1-B18E-8974-E85E2BB7B0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4495800" cy="559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The high-energy component in ATP is its </a:t>
            </a:r>
            <a:r>
              <a:rPr lang="en-US" altLang="en-US" sz="2600">
                <a:solidFill>
                  <a:srgbClr val="CC0066"/>
                </a:solidFill>
              </a:rPr>
              <a:t>two anhydride linkages</a:t>
            </a:r>
            <a:r>
              <a:rPr lang="en-US" altLang="en-US" sz="2600"/>
              <a:t> between the second and third phosphates.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Recall that anhydrides are very reactive and react with water, hydrolyzing these bonds and releasing free phosphates.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High energy bonds such as these two bonds are sometimes represented as “</a:t>
            </a:r>
            <a:r>
              <a:rPr lang="en-US" altLang="en-US" sz="3800"/>
              <a:t>~</a:t>
            </a:r>
            <a:r>
              <a:rPr lang="en-US" altLang="en-US" sz="2600"/>
              <a:t>.” (</a:t>
            </a:r>
            <a:r>
              <a:rPr lang="en-US" altLang="en-US" sz="2600" i="1"/>
              <a:t>Lipman “</a:t>
            </a:r>
            <a:r>
              <a:rPr lang="en-US" altLang="en-US" sz="2600" i="1">
                <a:solidFill>
                  <a:srgbClr val="0000FF"/>
                </a:solidFill>
              </a:rPr>
              <a:t>squiggles</a:t>
            </a:r>
            <a:r>
              <a:rPr lang="en-US" altLang="en-US" sz="2600" i="1"/>
              <a:t>”)</a:t>
            </a:r>
          </a:p>
          <a:p>
            <a:pPr>
              <a:lnSpc>
                <a:spcPct val="90000"/>
              </a:lnSpc>
            </a:pPr>
            <a:endParaRPr lang="en-US" altLang="en-US" sz="2600"/>
          </a:p>
        </p:txBody>
      </p:sp>
      <p:graphicFrame>
        <p:nvGraphicFramePr>
          <p:cNvPr id="1096708" name="Object 4">
            <a:extLst>
              <a:ext uri="{FF2B5EF4-FFF2-40B4-BE49-F238E27FC236}">
                <a16:creationId xmlns:a16="http://schemas.microsoft.com/office/drawing/2014/main" id="{E9AEC61F-CDB4-88E9-8C5D-36D7B0DBB79C}"/>
              </a:ext>
            </a:extLst>
          </p:cNvPr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7441290"/>
              </p:ext>
            </p:extLst>
          </p:nvPr>
        </p:nvGraphicFramePr>
        <p:xfrm>
          <a:off x="4648200" y="655637"/>
          <a:ext cx="4038600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105848" imgH="5458587" progId="Paint.Picture">
                  <p:embed/>
                </p:oleObj>
              </mc:Choice>
              <mc:Fallback>
                <p:oleObj name="Bitmap Image" r:id="rId2" imgW="4105848" imgH="545858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55637"/>
                        <a:ext cx="4038600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Line 7">
            <a:extLst>
              <a:ext uri="{FF2B5EF4-FFF2-40B4-BE49-F238E27FC236}">
                <a16:creationId xmlns:a16="http://schemas.microsoft.com/office/drawing/2014/main" id="{2351FFF1-53FC-A82F-D030-17C23E41A2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7640" y="1442720"/>
            <a:ext cx="1280160" cy="200502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712" name="Line 8">
            <a:extLst>
              <a:ext uri="{FF2B5EF4-FFF2-40B4-BE49-F238E27FC236}">
                <a16:creationId xmlns:a16="http://schemas.microsoft.com/office/drawing/2014/main" id="{9BD07B03-FD96-8AE1-7C1B-4373D05BF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1447800"/>
            <a:ext cx="1676400" cy="200502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E7AE039-6D22-F494-A303-5A2128D88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564A5-E2D7-4D35-ADC8-88E05715C33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97730" name="Rectangle 2">
            <a:extLst>
              <a:ext uri="{FF2B5EF4-FFF2-40B4-BE49-F238E27FC236}">
                <a16:creationId xmlns:a16="http://schemas.microsoft.com/office/drawing/2014/main" id="{E400B9EC-4416-9BE9-C355-3D258DC3F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097731" name="Rectangle 3">
            <a:extLst>
              <a:ext uri="{FF2B5EF4-FFF2-40B4-BE49-F238E27FC236}">
                <a16:creationId xmlns:a16="http://schemas.microsoft.com/office/drawing/2014/main" id="{4F5A8027-3BAC-53AC-1937-C97FDEF94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559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These hydrolytic reactions release substantial free energy:  (</a:t>
            </a:r>
            <a:r>
              <a:rPr lang="en-US" altLang="en-US" sz="2800" i="1"/>
              <a:t>approximate</a:t>
            </a:r>
            <a:r>
              <a:rPr lang="en-US" altLang="en-US" sz="2800"/>
              <a:t> values for </a:t>
            </a:r>
            <a:r>
              <a:rPr lang="el-GR" altLang="en-US" sz="2200" i="1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sz="2200" i="1">
                <a:solidFill>
                  <a:srgbClr val="0000FF"/>
                </a:solidFill>
                <a:cs typeface="Arial" panose="020B0604020202020204" pitchFamily="34" charset="0"/>
              </a:rPr>
              <a:t>G.)</a:t>
            </a:r>
            <a:r>
              <a:rPr lang="en-US" altLang="en-US" sz="2600" i="1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600"/>
              <a:t>ATP + H</a:t>
            </a:r>
            <a:r>
              <a:rPr lang="en-US" altLang="en-US" sz="2600" baseline="-25000"/>
              <a:t>2</a:t>
            </a:r>
            <a:r>
              <a:rPr lang="en-US" altLang="en-US" sz="2600"/>
              <a:t>O </a:t>
            </a:r>
            <a:r>
              <a:rPr lang="en-US" altLang="en-US" sz="2600">
                <a:cs typeface="Arial" panose="020B0604020202020204" pitchFamily="34" charset="0"/>
              </a:rPr>
              <a:t>→ ADP  + P</a:t>
            </a:r>
            <a:r>
              <a:rPr lang="en-US" altLang="en-US" sz="2600" baseline="-25000">
                <a:cs typeface="Arial" panose="020B0604020202020204" pitchFamily="34" charset="0"/>
              </a:rPr>
              <a:t>i     	</a:t>
            </a:r>
            <a:r>
              <a:rPr lang="el-GR" altLang="en-US" sz="2600" i="1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sz="2600" i="1">
                <a:solidFill>
                  <a:srgbClr val="0000FF"/>
                </a:solidFill>
                <a:cs typeface="Arial" panose="020B0604020202020204" pitchFamily="34" charset="0"/>
              </a:rPr>
              <a:t>G = -7.3 kcal/mole</a:t>
            </a:r>
          </a:p>
          <a:p>
            <a:pPr>
              <a:lnSpc>
                <a:spcPct val="90000"/>
              </a:lnSpc>
            </a:pPr>
            <a:r>
              <a:rPr lang="en-US" altLang="en-US" sz="2600">
                <a:cs typeface="Arial" panose="020B0604020202020204" pitchFamily="34" charset="0"/>
              </a:rPr>
              <a:t>ADP + </a:t>
            </a:r>
            <a:r>
              <a:rPr lang="en-US" altLang="en-US" sz="2600"/>
              <a:t>H</a:t>
            </a:r>
            <a:r>
              <a:rPr lang="en-US" altLang="en-US" sz="2600" baseline="-25000"/>
              <a:t>2</a:t>
            </a:r>
            <a:r>
              <a:rPr lang="en-US" altLang="en-US" sz="2600"/>
              <a:t>O </a:t>
            </a:r>
            <a:r>
              <a:rPr lang="en-US" altLang="en-US" sz="2600">
                <a:cs typeface="Arial" panose="020B0604020202020204" pitchFamily="34" charset="0"/>
              </a:rPr>
              <a:t>→ AMP + P</a:t>
            </a:r>
            <a:r>
              <a:rPr lang="en-US" altLang="en-US" sz="2600" baseline="-25000">
                <a:cs typeface="Arial" panose="020B0604020202020204" pitchFamily="34" charset="0"/>
              </a:rPr>
              <a:t>i     	</a:t>
            </a:r>
            <a:r>
              <a:rPr lang="el-GR" altLang="en-US" sz="2600" i="1" u="sng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sz="2600" i="1" u="sng">
                <a:solidFill>
                  <a:srgbClr val="0000FF"/>
                </a:solidFill>
                <a:cs typeface="Arial" panose="020B0604020202020204" pitchFamily="34" charset="0"/>
              </a:rPr>
              <a:t>G = -7.3 kcal/mole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i="1">
                <a:solidFill>
                  <a:srgbClr val="0000FF"/>
                </a:solidFill>
                <a:cs typeface="Arial" panose="020B0604020202020204" pitchFamily="34" charset="0"/>
              </a:rPr>
              <a:t>						       -14.6 kcal/mole 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600" i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/>
              <a:t>ATP + 2 H</a:t>
            </a:r>
            <a:r>
              <a:rPr lang="en-US" altLang="en-US" sz="2600" baseline="-25000"/>
              <a:t>2</a:t>
            </a:r>
            <a:r>
              <a:rPr lang="en-US" altLang="en-US" sz="2600"/>
              <a:t>O </a:t>
            </a:r>
            <a:r>
              <a:rPr lang="en-US" altLang="en-US" sz="2600">
                <a:cs typeface="Arial" panose="020B0604020202020204" pitchFamily="34" charset="0"/>
              </a:rPr>
              <a:t>→ AMP + PP</a:t>
            </a:r>
            <a:r>
              <a:rPr lang="en-US" altLang="en-US" sz="2600" baseline="-25000">
                <a:cs typeface="Arial" panose="020B0604020202020204" pitchFamily="34" charset="0"/>
              </a:rPr>
              <a:t>i	</a:t>
            </a:r>
            <a:r>
              <a:rPr lang="el-GR" altLang="en-US" sz="2600" i="1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sz="2600" i="1">
                <a:solidFill>
                  <a:srgbClr val="0000FF"/>
                </a:solidFill>
                <a:cs typeface="Arial" panose="020B0604020202020204" pitchFamily="34" charset="0"/>
              </a:rPr>
              <a:t>G = -10.9 kcal/mole</a:t>
            </a:r>
          </a:p>
          <a:p>
            <a:pPr>
              <a:lnSpc>
                <a:spcPct val="90000"/>
              </a:lnSpc>
            </a:pPr>
            <a:r>
              <a:rPr lang="en-US" altLang="en-US" sz="2600">
                <a:cs typeface="Arial" panose="020B0604020202020204" pitchFamily="34" charset="0"/>
              </a:rPr>
              <a:t>  PP</a:t>
            </a:r>
            <a:r>
              <a:rPr lang="en-US" altLang="en-US" sz="2600" baseline="-25000">
                <a:cs typeface="Arial" panose="020B0604020202020204" pitchFamily="34" charset="0"/>
              </a:rPr>
              <a:t>i</a:t>
            </a:r>
            <a:r>
              <a:rPr lang="en-US" altLang="en-US" sz="2600">
                <a:cs typeface="Arial" panose="020B0604020202020204" pitchFamily="34" charset="0"/>
              </a:rPr>
              <a:t> +    </a:t>
            </a:r>
            <a:r>
              <a:rPr lang="en-US" altLang="en-US" sz="2600"/>
              <a:t>H</a:t>
            </a:r>
            <a:r>
              <a:rPr lang="en-US" altLang="en-US" sz="2600" baseline="-25000"/>
              <a:t>2</a:t>
            </a:r>
            <a:r>
              <a:rPr lang="en-US" altLang="en-US" sz="2600"/>
              <a:t>O </a:t>
            </a:r>
            <a:r>
              <a:rPr lang="en-US" altLang="en-US" sz="2600">
                <a:cs typeface="Arial" panose="020B0604020202020204" pitchFamily="34" charset="0"/>
              </a:rPr>
              <a:t>→ 2 P</a:t>
            </a:r>
            <a:r>
              <a:rPr lang="en-US" altLang="en-US" sz="2600" baseline="-25000">
                <a:cs typeface="Arial" panose="020B0604020202020204" pitchFamily="34" charset="0"/>
              </a:rPr>
              <a:t>i</a:t>
            </a:r>
            <a:r>
              <a:rPr lang="en-US" altLang="en-US" sz="2600">
                <a:cs typeface="Arial" panose="020B0604020202020204" pitchFamily="34" charset="0"/>
              </a:rPr>
              <a:t>		</a:t>
            </a:r>
            <a:r>
              <a:rPr lang="el-GR" altLang="en-US" sz="2600" i="1" u="sng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sz="2600" i="1" u="sng">
                <a:solidFill>
                  <a:srgbClr val="0000FF"/>
                </a:solidFill>
                <a:cs typeface="Arial" panose="020B0604020202020204" pitchFamily="34" charset="0"/>
              </a:rPr>
              <a:t>G = - 3.7 kcal/mole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i="1">
                <a:solidFill>
                  <a:srgbClr val="0000FF"/>
                </a:solidFill>
                <a:cs typeface="Arial" panose="020B0604020202020204" pitchFamily="34" charset="0"/>
              </a:rPr>
              <a:t>						        -14.6 kcal/mole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i="1">
                <a:solidFill>
                  <a:srgbClr val="FF0000"/>
                </a:solidFill>
                <a:cs typeface="Arial" panose="020B0604020202020204" pitchFamily="34" charset="0"/>
              </a:rPr>
              <a:t>By linking these reactions of ATP to non-spontaneous reactions in the cell, they become spontaneous.</a:t>
            </a:r>
            <a:endParaRPr lang="el-GR" altLang="en-US" sz="2600" i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8F5973D-E683-BEC7-7B2A-F02558533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B5EFA-C0F9-49D6-BF2B-3236796742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98754" name="Rectangle 2">
            <a:extLst>
              <a:ext uri="{FF2B5EF4-FFF2-40B4-BE49-F238E27FC236}">
                <a16:creationId xmlns:a16="http://schemas.microsoft.com/office/drawing/2014/main" id="{5B917B23-CD41-B3FD-6558-2481AC8C4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sp>
        <p:nvSpPr>
          <p:cNvPr id="1098755" name="Rectangle 3">
            <a:extLst>
              <a:ext uri="{FF2B5EF4-FFF2-40B4-BE49-F238E27FC236}">
                <a16:creationId xmlns:a16="http://schemas.microsoft.com/office/drawing/2014/main" id="{4E49DDE5-4CF1-5511-BEC6-895979723C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Other energy storage molecules contain high energy phosphate bonds.</a:t>
            </a:r>
          </a:p>
          <a:p>
            <a:endParaRPr lang="en-US" altLang="en-US" sz="2800"/>
          </a:p>
          <a:p>
            <a:r>
              <a:rPr lang="en-US" altLang="en-US" sz="2800" i="1"/>
              <a:t>In fact, the phosphate bonds in all of these three molecules give off more energy than ATP when hydrolyzed. </a:t>
            </a:r>
          </a:p>
        </p:txBody>
      </p:sp>
      <p:pic>
        <p:nvPicPr>
          <p:cNvPr id="1098756" name="Picture 4">
            <a:extLst>
              <a:ext uri="{FF2B5EF4-FFF2-40B4-BE49-F238E27FC236}">
                <a16:creationId xmlns:a16="http://schemas.microsoft.com/office/drawing/2014/main" id="{B7177CB9-F11D-B8BE-CE6A-0C9ACE4CF7D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3540125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4B57254-5B5B-1157-8C78-C82E7CC7E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E510A-27B4-4CA8-86B6-2A6279AAFAC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99778" name="Rectangle 2">
            <a:extLst>
              <a:ext uri="{FF2B5EF4-FFF2-40B4-BE49-F238E27FC236}">
                <a16:creationId xmlns:a16="http://schemas.microsoft.com/office/drawing/2014/main" id="{49B9C781-46FB-76C1-76A5-D8F9E8F7B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Metabolism</a:t>
            </a:r>
          </a:p>
        </p:txBody>
      </p:sp>
      <p:pic>
        <p:nvPicPr>
          <p:cNvPr id="1099780" name="Picture 4">
            <a:extLst>
              <a:ext uri="{FF2B5EF4-FFF2-40B4-BE49-F238E27FC236}">
                <a16:creationId xmlns:a16="http://schemas.microsoft.com/office/drawing/2014/main" id="{79C6D58C-0437-193D-F8CD-5EB0495D987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86868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</TotalTime>
  <Words>1094</Words>
  <Application>Microsoft Office PowerPoint</Application>
  <PresentationFormat>On-screen Show (4:3)</PresentationFormat>
  <Paragraphs>134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Default Design</vt:lpstr>
      <vt:lpstr>Bitmap Image</vt:lpstr>
      <vt:lpstr>PowerPoint Presentation</vt:lpstr>
      <vt:lpstr>Metabolism</vt:lpstr>
      <vt:lpstr>Metabolism</vt:lpstr>
      <vt:lpstr>Metabolism</vt:lpstr>
      <vt:lpstr>Metabolism</vt:lpstr>
      <vt:lpstr>Metabolism</vt:lpstr>
      <vt:lpstr>Metabolism</vt:lpstr>
      <vt:lpstr>Metabolism</vt:lpstr>
      <vt:lpstr>Metabolism</vt:lpstr>
      <vt:lpstr>Metabolism – ATP is the Universal Energy Currency</vt:lpstr>
      <vt:lpstr>Metabolism</vt:lpstr>
      <vt:lpstr>Metabolism – Oxidation of “Fuel Molecules”</vt:lpstr>
      <vt:lpstr>Metabolism</vt:lpstr>
      <vt:lpstr>Metabolism</vt:lpstr>
      <vt:lpstr>Metabolism – Three General Stages of Catabolism</vt:lpstr>
      <vt:lpstr>Metabolism</vt:lpstr>
      <vt:lpstr>Metabolism - NADH</vt:lpstr>
      <vt:lpstr>Metabolism</vt:lpstr>
      <vt:lpstr>Metabolism – FADH2</vt:lpstr>
      <vt:lpstr>Metabolism</vt:lpstr>
      <vt:lpstr>Metabolism</vt:lpstr>
      <vt:lpstr>Metabolism – Other Activated Carriers</vt:lpstr>
      <vt:lpstr>PowerPoint Presentation</vt:lpstr>
    </vt:vector>
  </TitlesOfParts>
  <Company>Weber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3070 Lecture - Vitamins</dc:title>
  <dc:creator>ewalker</dc:creator>
  <cp:lastModifiedBy>Owner</cp:lastModifiedBy>
  <cp:revision>506</cp:revision>
  <dcterms:created xsi:type="dcterms:W3CDTF">2004-08-30T17:27:51Z</dcterms:created>
  <dcterms:modified xsi:type="dcterms:W3CDTF">2026-03-03T17:00:13Z</dcterms:modified>
</cp:coreProperties>
</file>