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80" r:id="rId4"/>
    <p:sldId id="285" r:id="rId5"/>
    <p:sldId id="281" r:id="rId6"/>
    <p:sldId id="293" r:id="rId7"/>
    <p:sldId id="282" r:id="rId8"/>
    <p:sldId id="283" r:id="rId9"/>
    <p:sldId id="265" r:id="rId10"/>
    <p:sldId id="294" r:id="rId11"/>
    <p:sldId id="266" r:id="rId12"/>
    <p:sldId id="269" r:id="rId13"/>
    <p:sldId id="284" r:id="rId14"/>
    <p:sldId id="286" r:id="rId15"/>
    <p:sldId id="288" r:id="rId16"/>
    <p:sldId id="289" r:id="rId17"/>
    <p:sldId id="290" r:id="rId18"/>
    <p:sldId id="291" r:id="rId19"/>
    <p:sldId id="271" r:id="rId20"/>
    <p:sldId id="292" r:id="rId21"/>
    <p:sldId id="272" r:id="rId22"/>
    <p:sldId id="273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1EE3-1EFB-4C8F-B3BA-664851B669C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B9F7-8905-4B63-858C-7329BBE41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1R-mFu2j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hlinkClick r:id="rId3"/>
              </a:rPr>
              <a:t>https://www.youtube.com/watch?v=GQ1R-mFu2jw</a:t>
            </a:r>
            <a:r>
              <a:rPr lang="en-US" i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6B9F7-8905-4B63-858C-7329BBE41D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0B0F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0C4854-FE63-45FB-808B-15F1240EC1A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58F692-0A7F-486B-BCBB-5B00DAB7E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sc.org/feature/exceptional-enzymes/3007872.articl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tags/glucose/" TargetMode="External"/><Relationship Id="rId2" Type="http://schemas.openxmlformats.org/officeDocument/2006/relationships/hyperlink" Target="https://phys.org/news/2019-06-enzyme-second-generation-ethanol-produc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novozymes.com/e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enzymes.com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633754" cy="3276600"/>
          </a:xfrm>
        </p:spPr>
        <p:txBody>
          <a:bodyPr/>
          <a:lstStyle/>
          <a:p>
            <a:pPr marL="182880" indent="0" algn="l">
              <a:buNone/>
            </a:pPr>
            <a:r>
              <a:rPr lang="en-US" sz="6600" dirty="0"/>
              <a:t>Industrial</a:t>
            </a:r>
            <a:br>
              <a:rPr lang="en-US" sz="6600" dirty="0"/>
            </a:br>
            <a:r>
              <a:rPr lang="en-US" sz="6600" dirty="0"/>
              <a:t>Applications of</a:t>
            </a:r>
            <a:br>
              <a:rPr lang="en-US" sz="6600" dirty="0"/>
            </a:br>
            <a:r>
              <a:rPr lang="en-US" sz="6600" dirty="0"/>
              <a:t>Enzymes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 3070</a:t>
            </a:r>
          </a:p>
        </p:txBody>
      </p:sp>
    </p:spTree>
    <p:extLst>
      <p:ext uri="{BB962C8B-B14F-4D97-AF65-F5344CB8AC3E}">
        <p14:creationId xmlns:p14="http://schemas.microsoft.com/office/powerpoint/2010/main" val="237586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 (</a:t>
            </a:r>
            <a:r>
              <a:rPr lang="en-US" dirty="0" err="1"/>
              <a:t>cont</a:t>
            </a:r>
            <a:r>
              <a:rPr lang="en-US" dirty="0"/>
              <a:t>):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2383"/>
            <a:ext cx="8461137" cy="51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50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9582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7389" y="606641"/>
            <a:ext cx="381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Uses of Amylases: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Production of sweeteners for the food and beverage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Maltose syrup (low viscosity, slight sweet taste and heat stable).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Fructose production glucose </a:t>
            </a:r>
            <a:r>
              <a:rPr lang="en-US" sz="2800" dirty="0">
                <a:latin typeface="Calibri"/>
              </a:rPr>
              <a:t>→fructose </a:t>
            </a:r>
          </a:p>
          <a:p>
            <a:r>
              <a:rPr lang="en-US" sz="2800" dirty="0">
                <a:latin typeface="Calibri"/>
              </a:rPr>
              <a:t>    by glucose isomerase.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45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45" y="365006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Detergents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Proteases:</a:t>
            </a:r>
            <a:r>
              <a:rPr lang="en-US" sz="2000" i="1" dirty="0"/>
              <a:t> 	protein-based stains such as </a:t>
            </a:r>
          </a:p>
          <a:p>
            <a:r>
              <a:rPr lang="en-US" sz="2000" i="1" dirty="0"/>
              <a:t>			blood, grass, sweat, eggs, and dairy.</a:t>
            </a:r>
            <a:endParaRPr lang="en-US" sz="2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Amylases: 	</a:t>
            </a:r>
            <a:r>
              <a:rPr lang="en-US" sz="2000" i="1" dirty="0"/>
              <a:t>starch-based stains from                                           			pasta,  rice, and potatoes,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Lipases: 		</a:t>
            </a:r>
            <a:r>
              <a:rPr lang="en-US" sz="2000" i="1" dirty="0"/>
              <a:t>fats and oils, grease, butter, salad 				dressings, and body oils.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Cellulases: 	</a:t>
            </a:r>
            <a:r>
              <a:rPr lang="en-US" sz="2000" i="1" dirty="0"/>
              <a:t>cellulose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CD67A-51CF-63BC-2398-3A33CB9C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68" y="152400"/>
            <a:ext cx="1658804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9A613-68DB-CA60-C85D-FC1613D76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88695"/>
            <a:ext cx="730669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7391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Beverage Industry</a:t>
            </a:r>
          </a:p>
          <a:p>
            <a:endParaRPr lang="en-US" sz="3200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dirty="0"/>
              <a:t>Enzymes (like pectinase) </a:t>
            </a:r>
          </a:p>
          <a:p>
            <a:r>
              <a:rPr lang="en-US" sz="3200" dirty="0"/>
              <a:t>are used to reduce viscosity in fruit juices, increase production yields, volume and color.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Pectinase is used to prevent haze formation in wine (clarification).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A60A8-4E7D-D05D-D2BD-E1C1884E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299" y="152400"/>
            <a:ext cx="198294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5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92" y="838200"/>
            <a:ext cx="908833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1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Medical applications of enzymes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7365"/>
            <a:ext cx="6788426" cy="54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8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Challenges of Using Enzymes in Medical Treatments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Enzymes are too large to be enter many of the body’s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Antigenic proteins elicit immune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Effective half-life in the circulatory system may be only a few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be very pure and administered in very small concentrations.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exhibit low Km and high Vmax to be maximally efficient at low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307612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748" y="3048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Cancer Treatment</a:t>
            </a:r>
          </a:p>
          <a:p>
            <a:endParaRPr lang="en-US" sz="2400" dirty="0"/>
          </a:p>
          <a:p>
            <a:r>
              <a:rPr lang="en-US" sz="2200" b="1" dirty="0" err="1"/>
              <a:t>Asparaginase</a:t>
            </a:r>
            <a:r>
              <a:rPr lang="en-US" sz="2200" dirty="0"/>
              <a:t> has proved to be </a:t>
            </a:r>
          </a:p>
          <a:p>
            <a:r>
              <a:rPr lang="en-US" sz="2200" dirty="0"/>
              <a:t>particularly promising for the </a:t>
            </a:r>
          </a:p>
          <a:p>
            <a:r>
              <a:rPr lang="en-US" sz="2200" dirty="0"/>
              <a:t>treatment of acute lymphocytic </a:t>
            </a:r>
          </a:p>
          <a:p>
            <a:r>
              <a:rPr lang="en-US" sz="2200" dirty="0"/>
              <a:t>leukemia. </a:t>
            </a:r>
          </a:p>
          <a:p>
            <a:endParaRPr lang="en-US" sz="2200" dirty="0"/>
          </a:p>
          <a:p>
            <a:r>
              <a:rPr lang="en-US" sz="2200" dirty="0"/>
              <a:t>Its action depends upon the fact that </a:t>
            </a:r>
            <a:r>
              <a:rPr lang="en-US" sz="2200" u="sng" dirty="0"/>
              <a:t>tumor cells are deficient in aspartate-ammonia ligase activity</a:t>
            </a:r>
            <a:r>
              <a:rPr lang="en-US" sz="2200" dirty="0"/>
              <a:t>, which restricts their ability to synthesize the normally non-essential amino acid L-asparagine. Therefore, they are forced to extract it from body fluids. </a:t>
            </a:r>
          </a:p>
          <a:p>
            <a:endParaRPr lang="en-US" sz="2200" dirty="0"/>
          </a:p>
          <a:p>
            <a:r>
              <a:rPr lang="en-US" sz="2200" dirty="0"/>
              <a:t>The action of the </a:t>
            </a:r>
            <a:r>
              <a:rPr lang="en-US" sz="2200" dirty="0" err="1"/>
              <a:t>asparaginase</a:t>
            </a:r>
            <a:r>
              <a:rPr lang="en-US" sz="2200" dirty="0"/>
              <a:t> does not affect the functioning of normal cells which are able to synthesize enough for their own requirements, but reduce the free exogenous concentration and so induces a state of fatal starvation in the susceptible tumor cells. A 60% incidence of complete remission has been reported in a study of almost 6000 cases of acute lymphocytic leukemia.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89" y="207926"/>
            <a:ext cx="4348959" cy="20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3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228599"/>
            <a:ext cx="86107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Fluorinase</a:t>
            </a:r>
            <a:r>
              <a:rPr lang="en-US" sz="2400" b="1" dirty="0"/>
              <a:t> &amp; Diels-Alder Enzymes</a:t>
            </a:r>
          </a:p>
          <a:p>
            <a:endParaRPr lang="en-US" sz="2000" dirty="0"/>
          </a:p>
          <a:p>
            <a:r>
              <a:rPr lang="en-US" sz="2000" dirty="0"/>
              <a:t>David </a:t>
            </a:r>
            <a:r>
              <a:rPr lang="en-US" sz="2000" dirty="0" err="1"/>
              <a:t>O’Hagen</a:t>
            </a:r>
            <a:r>
              <a:rPr lang="en-US" sz="2000" dirty="0"/>
              <a:t> (Univ. St Andrews, UK) is using an enzyme from </a:t>
            </a:r>
            <a:r>
              <a:rPr lang="en-US" sz="2000" i="1" dirty="0"/>
              <a:t>Streptomyces</a:t>
            </a:r>
            <a:r>
              <a:rPr lang="en-US" sz="2000" dirty="0"/>
              <a:t> to add fluorine to organic molecules.  He can add F-18 isotopes to tracers used in Positron Emission Tomography (PET) in water at neutral pH and room temperature.  </a:t>
            </a:r>
          </a:p>
          <a:p>
            <a:endParaRPr lang="en-US" sz="2000" dirty="0"/>
          </a:p>
          <a:p>
            <a:r>
              <a:rPr lang="en-US" sz="2000" dirty="0"/>
              <a:t>“By scouring public databases, David’s team has now found their enzyme in six different bacteria. ‘We can look at the genomes and order a synthetic gene. We don’t need the organism anymore; we just order in a synthetic gene and over-express it.”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889DD-4D78-62DE-638C-FD16220E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431982"/>
            <a:ext cx="2209909" cy="1300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78B7A-0FA5-A802-DFC7-CA65C117E0F8}"/>
              </a:ext>
            </a:extLst>
          </p:cNvPr>
          <p:cNvSpPr txBox="1"/>
          <p:nvPr/>
        </p:nvSpPr>
        <p:spPr>
          <a:xfrm>
            <a:off x="609600" y="4343400"/>
            <a:ext cx="5791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Other researchers are chasing enzymes for some of the best-known organic reactions. For example, some are hunting enzymes to catalyze the </a:t>
            </a:r>
            <a:r>
              <a:rPr lang="en-US" sz="1800" u="sng" dirty="0"/>
              <a:t>Diels–Alder reaction</a:t>
            </a:r>
            <a:r>
              <a:rPr lang="en-US" sz="1800" dirty="0"/>
              <a:t>, one of the most powerful in synthetic chemistry. </a:t>
            </a:r>
          </a:p>
          <a:p>
            <a:r>
              <a:rPr lang="en-US" i="1" dirty="0">
                <a:hlinkClick r:id="rId3"/>
              </a:rPr>
              <a:t>                    </a:t>
            </a:r>
            <a:r>
              <a:rPr lang="en-US" sz="1100" i="1" dirty="0">
                <a:hlinkClick r:id="rId3"/>
              </a:rPr>
              <a:t>https://edu.rsc.org/feature/exceptional-enzymes/3007872.article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15934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07" y="190541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Fermentation Production of Penicillin: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54254"/>
            <a:ext cx="4771015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Penicillin is produced today using commercial producing strains of </a:t>
            </a:r>
            <a:r>
              <a:rPr lang="en-US" sz="2000" i="1" dirty="0" err="1"/>
              <a:t>Penicillium</a:t>
            </a:r>
            <a:r>
              <a:rPr lang="en-US" sz="2000" i="1" dirty="0"/>
              <a:t> </a:t>
            </a:r>
            <a:r>
              <a:rPr lang="en-US" sz="2000" i="1" dirty="0" err="1"/>
              <a:t>chrysogenum</a:t>
            </a:r>
            <a:r>
              <a:rPr lang="en-US" sz="2000" dirty="0"/>
              <a:t> that are grown using submerged cultures in constantly agitating and aerated 50,000-gallon stainless steel tanks.  These industrial strains can now produce 40-50 grams of penicillin per liter of culture with a 90% recovery yield.</a:t>
            </a:r>
          </a:p>
          <a:p>
            <a:r>
              <a:rPr lang="en-US" sz="2000" dirty="0"/>
              <a:t>Worldwide sales of penicillin and other beta-lactam antibiotics is now greater than $15 billion (U.S. dollars) per year. These sales numbers exist despite the fact that penicillin’s s cost is now at an all-time low:</a:t>
            </a:r>
          </a:p>
          <a:p>
            <a:r>
              <a:rPr lang="en-US" sz="2000" dirty="0"/>
              <a:t>	$ </a:t>
            </a:r>
            <a:r>
              <a:rPr lang="en-US" sz="2000" b="1" dirty="0"/>
              <a:t>300/kg</a:t>
            </a:r>
            <a:r>
              <a:rPr lang="en-US" sz="2000" dirty="0"/>
              <a:t>  in 1953.      </a:t>
            </a:r>
          </a:p>
          <a:p>
            <a:r>
              <a:rPr lang="en-US" sz="2000" dirty="0"/>
              <a:t>	$</a:t>
            </a:r>
            <a:r>
              <a:rPr lang="en-US" sz="2000" b="1" dirty="0"/>
              <a:t>   10/kg</a:t>
            </a:r>
            <a:r>
              <a:rPr lang="en-US" sz="2000" dirty="0"/>
              <a:t>  in 2026. </a:t>
            </a:r>
          </a:p>
          <a:p>
            <a:endParaRPr lang="en-US" sz="2000" i="1" dirty="0">
              <a:solidFill>
                <a:srgbClr val="92D050"/>
              </a:solidFill>
            </a:endParaRPr>
          </a:p>
          <a:p>
            <a:r>
              <a:rPr lang="en-US" sz="1100" i="1" dirty="0">
                <a:solidFill>
                  <a:srgbClr val="92D050"/>
                </a:solidFill>
              </a:rPr>
              <a:t>https://www.news-medical.net/health/Penicillin-Production.aspx</a:t>
            </a:r>
            <a:endParaRPr lang="en-US" sz="1600" i="1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8CC15-DB29-851B-8757-A78B8B33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8280"/>
            <a:ext cx="2264079" cy="2110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BC2F25-74A8-AA77-A787-F1304AE8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789" y="2374662"/>
            <a:ext cx="4171211" cy="44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9906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The industrial enzymes market:</a:t>
            </a:r>
          </a:p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                 </a:t>
            </a:r>
            <a:r>
              <a:rPr lang="en-US" sz="3200" b="1" i="0" u="sng" dirty="0">
                <a:solidFill>
                  <a:srgbClr val="0D0D0D"/>
                </a:solidFill>
                <a:effectLst/>
                <a:latin typeface="Roboto"/>
              </a:rPr>
              <a:t>$ 8.8 billion</a:t>
            </a:r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 in 2025. </a:t>
            </a:r>
          </a:p>
          <a:p>
            <a:endParaRPr lang="en-US" sz="3200" b="0" i="0" dirty="0">
              <a:solidFill>
                <a:srgbClr val="0D0D0D"/>
              </a:solidFill>
              <a:effectLst/>
              <a:latin typeface="Roboto"/>
            </a:endParaRPr>
          </a:p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The market is projected to grow at a </a:t>
            </a:r>
          </a:p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                 </a:t>
            </a:r>
            <a:r>
              <a:rPr lang="en-US" sz="3200" b="1" i="0" dirty="0">
                <a:solidFill>
                  <a:srgbClr val="0D0D0D"/>
                </a:solidFill>
                <a:effectLst/>
                <a:latin typeface="Roboto"/>
              </a:rPr>
              <a:t>CAGR of 6.3% to 7.9%</a:t>
            </a:r>
          </a:p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 </a:t>
            </a:r>
          </a:p>
          <a:p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Expected to reach </a:t>
            </a:r>
          </a:p>
          <a:p>
            <a:r>
              <a:rPr lang="en-US" sz="3200" dirty="0">
                <a:solidFill>
                  <a:srgbClr val="0D0D0D"/>
                </a:solidFill>
                <a:latin typeface="Roboto"/>
              </a:rPr>
              <a:t>                 </a:t>
            </a:r>
            <a:r>
              <a:rPr lang="en-US" sz="3200" b="1" dirty="0">
                <a:solidFill>
                  <a:srgbClr val="0D0D0D"/>
                </a:solidFill>
                <a:latin typeface="Roboto"/>
              </a:rPr>
              <a:t>$ </a:t>
            </a:r>
            <a:r>
              <a:rPr lang="en-US" sz="3200" b="1" i="0" dirty="0">
                <a:solidFill>
                  <a:srgbClr val="0D0D0D"/>
                </a:solidFill>
                <a:effectLst/>
                <a:latin typeface="Roboto"/>
              </a:rPr>
              <a:t>12.0 billion</a:t>
            </a:r>
            <a:r>
              <a:rPr lang="en-US" sz="3200" b="0" i="0" dirty="0">
                <a:solidFill>
                  <a:srgbClr val="0D0D0D"/>
                </a:solidFill>
                <a:effectLst/>
                <a:latin typeface="Roboto"/>
              </a:rPr>
              <a:t> in 2030</a:t>
            </a:r>
          </a:p>
        </p:txBody>
      </p:sp>
    </p:spTree>
    <p:extLst>
      <p:ext uri="{BB962C8B-B14F-4D97-AF65-F5344CB8AC3E}">
        <p14:creationId xmlns:p14="http://schemas.microsoft.com/office/powerpoint/2010/main" val="128235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Arial"/>
              </a:rPr>
              <a:t>Ethanol Production</a:t>
            </a:r>
          </a:p>
          <a:p>
            <a:endParaRPr lang="en-US" sz="2400" dirty="0">
              <a:solidFill>
                <a:srgbClr val="000000"/>
              </a:solidFill>
              <a:latin typeface="Arial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</a:rPr>
              <a:t>DuPont's innovative enzyme technology enables the production of more than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Arial"/>
              </a:rPr>
              <a:t>68 billion liters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</a:rPr>
              <a:t>of bioethanol each year. </a:t>
            </a:r>
          </a:p>
          <a:p>
            <a:endParaRPr lang="en-US" sz="2400" dirty="0">
              <a:solidFill>
                <a:srgbClr val="000000"/>
              </a:solidFill>
              <a:latin typeface="Arial"/>
            </a:endParaRPr>
          </a:p>
          <a:p>
            <a:r>
              <a:rPr lang="en-US" sz="2400" dirty="0"/>
              <a:t>“For example, the SPEZYME® line of </a:t>
            </a:r>
            <a:r>
              <a:rPr lang="en-US" sz="2400" u="sng" dirty="0"/>
              <a:t>alpha amylase </a:t>
            </a:r>
            <a:r>
              <a:rPr lang="en-US" sz="2400" dirty="0"/>
              <a:t>enzymes offers many advantages in the production of fuel ethanol from starch, including robust liquefaction and viscosity reduction at various temperatures and pH levels. Combined with products such as DuPont™ </a:t>
            </a:r>
            <a:r>
              <a:rPr lang="en-US" sz="2400" dirty="0" err="1"/>
              <a:t>FermaSure</a:t>
            </a:r>
            <a:r>
              <a:rPr lang="en-US" sz="2400" dirty="0"/>
              <a:t>® XL, a fermentation additive that rapidly attacks and decreases harmful bacteria, ethanol producers are increasing their ethanol fermentation rates and efficiency.”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398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14497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hlinkClick r:id="rId2"/>
              </a:rPr>
              <a:t>https://phys.org/news/2019-06-enzyme-second-generation-ethanol-production.html </a:t>
            </a:r>
            <a:endParaRPr lang="en-US" sz="1200" i="1" dirty="0"/>
          </a:p>
          <a:p>
            <a:r>
              <a:rPr lang="en-US" sz="1600" b="0" i="1" cap="all" dirty="0">
                <a:effectLst/>
                <a:latin typeface="Quicksand"/>
              </a:rPr>
              <a:t>JUNE 17, 2019 </a:t>
            </a:r>
          </a:p>
          <a:p>
            <a:r>
              <a:rPr lang="en-US" sz="2400" b="1" i="0" dirty="0">
                <a:solidFill>
                  <a:srgbClr val="212438"/>
                </a:solidFill>
                <a:effectLst/>
                <a:latin typeface="Quicksand"/>
              </a:rPr>
              <a:t>Modified enzyme can </a:t>
            </a:r>
          </a:p>
          <a:p>
            <a:r>
              <a:rPr lang="en-US" sz="2400" b="1" i="0" dirty="0">
                <a:solidFill>
                  <a:srgbClr val="212438"/>
                </a:solidFill>
                <a:effectLst/>
                <a:latin typeface="Quicksand"/>
              </a:rPr>
              <a:t>increase ethanol production</a:t>
            </a:r>
            <a:endParaRPr lang="en-US" sz="2400" i="0" dirty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2400" b="1" dirty="0">
              <a:solidFill>
                <a:srgbClr val="212438"/>
              </a:solidFill>
              <a:latin typeface="Quicksand"/>
            </a:endParaRPr>
          </a:p>
          <a:p>
            <a:r>
              <a:rPr lang="en-US" sz="2400" b="0" i="1" dirty="0">
                <a:solidFill>
                  <a:srgbClr val="212438"/>
                </a:solidFill>
                <a:effectLst/>
                <a:latin typeface="Quicksand"/>
              </a:rPr>
              <a:t>Trichoderma </a:t>
            </a:r>
            <a:r>
              <a:rPr lang="en-US" sz="2400" b="0" i="1" dirty="0" err="1">
                <a:solidFill>
                  <a:srgbClr val="212438"/>
                </a:solidFill>
                <a:effectLst/>
                <a:latin typeface="Quicksand"/>
              </a:rPr>
              <a:t>harzianum</a:t>
            </a:r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, a fungus</a:t>
            </a:r>
          </a:p>
          <a:p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found in the Amazon, produces </a:t>
            </a:r>
          </a:p>
          <a:p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β-glucosidase that produces free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Quicksand"/>
                <a:hlinkClick r:id="rId3"/>
              </a:rPr>
              <a:t>glucose</a:t>
            </a:r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 for fermentation of alcohol.</a:t>
            </a:r>
          </a:p>
          <a:p>
            <a:endParaRPr lang="en-US" sz="2400" b="0" i="0" dirty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2400" b="0" i="0" dirty="0">
              <a:solidFill>
                <a:srgbClr val="212438"/>
              </a:solidFill>
              <a:effectLst/>
              <a:latin typeface="Quicksand"/>
            </a:endParaRPr>
          </a:p>
          <a:p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In the laboratory, however, the researchers observed that high levels of glucose inhibited the activity of β-glucosidase and it is not stable at higher temperatures required for alcohol fermentation.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r="21056"/>
          <a:stretch/>
        </p:blipFill>
        <p:spPr bwMode="auto">
          <a:xfrm>
            <a:off x="5118652" y="914400"/>
            <a:ext cx="38563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Based on an analysis of the enzyme's structure combined with genomics and molecular biology techniques, researchers were able to </a:t>
            </a:r>
            <a:r>
              <a:rPr lang="en-US" sz="2400" b="0" i="0" u="sng" dirty="0">
                <a:solidFill>
                  <a:srgbClr val="212438"/>
                </a:solidFill>
                <a:effectLst/>
                <a:latin typeface="Quicksand"/>
              </a:rPr>
              <a:t>modify the structure to solve these problems.</a:t>
            </a:r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 </a:t>
            </a:r>
          </a:p>
          <a:p>
            <a:endParaRPr lang="en-US" sz="2400" dirty="0">
              <a:solidFill>
                <a:srgbClr val="212438"/>
              </a:solidFill>
              <a:latin typeface="Quicksand"/>
            </a:endParaRPr>
          </a:p>
          <a:p>
            <a:r>
              <a:rPr lang="en-US" sz="2400" b="0" i="0" dirty="0">
                <a:solidFill>
                  <a:srgbClr val="212438"/>
                </a:solidFill>
                <a:effectLst/>
                <a:latin typeface="Quicksand"/>
              </a:rPr>
              <a:t>To arrive at the modified protein, the researchers initially compared the crystal structure of the original molecule with structures of other wild-type β-glucosidases in the GH1 and GH3 glycoside hydrolase families. The results of the analysis showed that glucose-tolerant GH1 glucosidases had a deeper and narrower substrate channel than other β-glucosidases and that this channel restricted glucose access to the enzyme's active site.</a:t>
            </a:r>
          </a:p>
          <a:p>
            <a:endParaRPr lang="en-US" sz="4000" b="1" i="0" dirty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4000" i="0" dirty="0">
              <a:solidFill>
                <a:srgbClr val="212438"/>
              </a:solidFill>
              <a:effectLst/>
              <a:latin typeface="Quicksand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642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Novozymes</a:t>
            </a:r>
            <a:r>
              <a:rPr lang="en-US" dirty="0"/>
              <a:t> Publication on Uses of Enzymes:</a:t>
            </a:r>
          </a:p>
          <a:p>
            <a:endParaRPr lang="en-US" dirty="0"/>
          </a:p>
          <a:p>
            <a:r>
              <a:rPr lang="en-US" dirty="0"/>
              <a:t>Enzymes at Work (pdf)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https://www.novozymes.com/en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4A67B-1C1B-0762-775F-96CC83ED5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029200"/>
            <a:ext cx="292633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Enzyme Applications in the Food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Chocolate syrups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Candy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Infant foods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Cheese and dairy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Egg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Fruit juices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Alcoholic beverages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Sweeteners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Meat tenderizing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Flavor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4" y="914400"/>
            <a:ext cx="8914808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3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 of food enzymes: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35106"/>
              </p:ext>
            </p:extLst>
          </p:nvPr>
        </p:nvGraphicFramePr>
        <p:xfrm>
          <a:off x="533400" y="1017338"/>
          <a:ext cx="8305800" cy="515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912">
                <a:tc>
                  <a:txBody>
                    <a:bodyPr/>
                    <a:lstStyle/>
                    <a:p>
                      <a:r>
                        <a:rPr lang="en-US" sz="28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Enzymes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/>
                        <a:t>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Amylases, </a:t>
                      </a:r>
                      <a:r>
                        <a:rPr lang="en-US" sz="2800" dirty="0" err="1"/>
                        <a:t>glucanase</a:t>
                      </a:r>
                      <a:r>
                        <a:rPr lang="en-US" sz="2800" dirty="0"/>
                        <a:t>, bromelain, papain, </a:t>
                      </a:r>
                      <a:r>
                        <a:rPr lang="en-US" sz="2800" dirty="0" err="1"/>
                        <a:t>chymopapain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lipoxgenase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/>
                        <a:t>Animals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Trypsin, chymotrypsin, pepsin, rennin, catalase, amylase, pancreatic lipase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584">
                <a:tc>
                  <a:txBody>
                    <a:bodyPr/>
                    <a:lstStyle/>
                    <a:p>
                      <a:r>
                        <a:rPr lang="en-US" sz="2800" dirty="0"/>
                        <a:t>Microorganisms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Amylase, glucose isomerase, </a:t>
                      </a:r>
                      <a:r>
                        <a:rPr lang="en-US" sz="2800" dirty="0" err="1"/>
                        <a:t>pullunalase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cullase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invertase</a:t>
                      </a:r>
                      <a:r>
                        <a:rPr lang="en-US" sz="2800" dirty="0"/>
                        <a:t>, microbial lipase, catalase,</a:t>
                      </a:r>
                      <a:r>
                        <a:rPr lang="en-US" sz="2800" baseline="0" dirty="0"/>
                        <a:t> lactase.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3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 of Industrial Enzymes</a:t>
            </a:r>
          </a:p>
        </p:txBody>
      </p:sp>
      <p:pic>
        <p:nvPicPr>
          <p:cNvPr id="9218" name="Picture 2" descr="http://www.chinaenzymes.com/templets/xsen/images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3693"/>
            <a:ext cx="19050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2564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http://www.chinaenzymes.com/index.html</a:t>
            </a:r>
            <a:endParaRPr lang="en-US" sz="1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8994"/>
          <a:stretch/>
        </p:blipFill>
        <p:spPr bwMode="auto">
          <a:xfrm>
            <a:off x="1181100" y="902732"/>
            <a:ext cx="6477000" cy="27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66561"/>
            <a:ext cx="6438900" cy="29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6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1" y="609600"/>
            <a:ext cx="854721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Dairy Industry</a:t>
            </a:r>
          </a:p>
          <a:p>
            <a:endParaRPr lang="en-US" sz="2400" dirty="0"/>
          </a:p>
          <a:p>
            <a:r>
              <a:rPr lang="en-US" sz="2400" dirty="0"/>
              <a:t>Milk is converted into yogurt, </a:t>
            </a:r>
          </a:p>
          <a:p>
            <a:r>
              <a:rPr lang="en-US" sz="2400" dirty="0"/>
              <a:t>buttermilk, cheese, butter-</a:t>
            </a:r>
          </a:p>
          <a:p>
            <a:r>
              <a:rPr lang="en-US" sz="2400" dirty="0"/>
              <a:t>cream, soured cream by </a:t>
            </a:r>
          </a:p>
          <a:p>
            <a:r>
              <a:rPr lang="en-US" sz="2400" dirty="0"/>
              <a:t>fermentation using enzymes.</a:t>
            </a:r>
          </a:p>
          <a:p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Proteases</a:t>
            </a:r>
            <a:r>
              <a:rPr lang="en-US" sz="2400" dirty="0"/>
              <a:t>, </a:t>
            </a:r>
            <a:r>
              <a:rPr lang="en-US" sz="2400" b="1" dirty="0"/>
              <a:t>lipases</a:t>
            </a:r>
            <a:r>
              <a:rPr lang="en-US" sz="2400" dirty="0"/>
              <a:t>, and </a:t>
            </a:r>
            <a:r>
              <a:rPr lang="en-US" sz="2400" b="1" dirty="0"/>
              <a:t>lactases</a:t>
            </a:r>
            <a:r>
              <a:rPr lang="en-US" sz="2400" dirty="0"/>
              <a:t> are used to develop flavor compounds.</a:t>
            </a:r>
          </a:p>
          <a:p>
            <a:endParaRPr lang="en-US" sz="2400" dirty="0"/>
          </a:p>
          <a:p>
            <a:r>
              <a:rPr lang="en-US" sz="2400" b="1" dirty="0"/>
              <a:t>Rennin</a:t>
            </a:r>
            <a:r>
              <a:rPr lang="en-US" sz="2400" dirty="0"/>
              <a:t> is used as a coagulant of milk to produce cheese.</a:t>
            </a:r>
          </a:p>
          <a:p>
            <a:endParaRPr lang="en-US" sz="2400" dirty="0"/>
          </a:p>
          <a:p>
            <a:r>
              <a:rPr lang="en-US" sz="2400" b="1" dirty="0"/>
              <a:t>Lactase</a:t>
            </a:r>
            <a:r>
              <a:rPr lang="en-US" sz="2400" dirty="0"/>
              <a:t> hydrolyzes lactose  for specialized products.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2A6F-7A13-43C9-1718-84ECF4FA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51" y="228600"/>
            <a:ext cx="42622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888623"/>
            <a:ext cx="739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Meat Industry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Protease enzymes such as </a:t>
            </a:r>
            <a:r>
              <a:rPr lang="en-US" sz="3600" b="1" dirty="0"/>
              <a:t>papain</a:t>
            </a:r>
            <a:r>
              <a:rPr lang="en-US" sz="3600" dirty="0"/>
              <a:t> and </a:t>
            </a:r>
            <a:r>
              <a:rPr lang="en-US" sz="3600" b="1" dirty="0"/>
              <a:t>bromelain</a:t>
            </a:r>
            <a:r>
              <a:rPr lang="en-US" sz="3600" dirty="0"/>
              <a:t> are used to tenderize meat by tenderizing muscle.</a:t>
            </a:r>
          </a:p>
          <a:p>
            <a:endParaRPr lang="en-US" sz="2800" i="1" dirty="0"/>
          </a:p>
          <a:p>
            <a:r>
              <a:rPr lang="en-US" sz="2800" i="1" dirty="0"/>
              <a:t>Package Warning:</a:t>
            </a:r>
          </a:p>
          <a:p>
            <a:r>
              <a:rPr lang="en-US" sz="2800" i="1" dirty="0"/>
              <a:t>“Use in low amounts to prevent liquefaction of muscle.”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8AAAC-D75B-9B24-CF0E-F1182A98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3554554" cy="23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Industrial Applications of Enzymes: </a:t>
            </a:r>
          </a:p>
        </p:txBody>
      </p:sp>
      <p:pic>
        <p:nvPicPr>
          <p:cNvPr id="1026" name="Picture 2" descr="Application of commercial enzymes&#10;Industry Analytical Medicine&#10;amylases Glucose oxidase asparaginase&#10;proteases Galactose 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3879" r="-318" b="34271"/>
          <a:stretch/>
        </p:blipFill>
        <p:spPr bwMode="auto">
          <a:xfrm>
            <a:off x="152400" y="1219200"/>
            <a:ext cx="8840451" cy="41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5608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1169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Georgia</vt:lpstr>
      <vt:lpstr>Quicksand</vt:lpstr>
      <vt:lpstr>Roboto</vt:lpstr>
      <vt:lpstr>Trebuchet MS</vt:lpstr>
      <vt:lpstr>Slipstream</vt:lpstr>
      <vt:lpstr>Industrial Applications of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33</cp:revision>
  <dcterms:created xsi:type="dcterms:W3CDTF">2019-10-16T02:54:32Z</dcterms:created>
  <dcterms:modified xsi:type="dcterms:W3CDTF">2026-01-22T19:05:13Z</dcterms:modified>
</cp:coreProperties>
</file>