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85" r:id="rId5"/>
    <p:sldId id="281" r:id="rId6"/>
    <p:sldId id="293" r:id="rId7"/>
    <p:sldId id="282" r:id="rId8"/>
    <p:sldId id="283" r:id="rId9"/>
    <p:sldId id="265" r:id="rId10"/>
    <p:sldId id="294" r:id="rId11"/>
    <p:sldId id="266" r:id="rId12"/>
    <p:sldId id="270" r:id="rId13"/>
    <p:sldId id="269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71" r:id="rId22"/>
    <p:sldId id="292" r:id="rId23"/>
    <p:sldId id="272" r:id="rId24"/>
    <p:sldId id="273" r:id="rId25"/>
    <p:sldId id="26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0C4854-FE63-45FB-808B-15F1240EC1A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Q1R-mFu2jw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rsc.org/feature/exceptional-enzymes/3007872.articl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tags/glucose/" TargetMode="External"/><Relationship Id="rId2" Type="http://schemas.openxmlformats.org/officeDocument/2006/relationships/hyperlink" Target="https://phys.org/news/2019-06-enzyme-second-generation-ethanol-produc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ozymes.com/en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enzymes.com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633754" cy="3276600"/>
          </a:xfrm>
        </p:spPr>
        <p:txBody>
          <a:bodyPr/>
          <a:lstStyle/>
          <a:p>
            <a:pPr marL="182880" indent="0" algn="l">
              <a:buNone/>
            </a:pPr>
            <a:r>
              <a:rPr lang="en-US" sz="6600" dirty="0" smtClean="0"/>
              <a:t>Industrial</a:t>
            </a:r>
            <a:br>
              <a:rPr lang="en-US" sz="6600" dirty="0" smtClean="0"/>
            </a:br>
            <a:r>
              <a:rPr lang="en-US" sz="6600" dirty="0" smtClean="0"/>
              <a:t>Applications of</a:t>
            </a:r>
            <a:br>
              <a:rPr lang="en-US" sz="6600" dirty="0" smtClean="0"/>
            </a:br>
            <a:r>
              <a:rPr lang="en-US" sz="6600" dirty="0" smtClean="0"/>
              <a:t>Enzymes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 3070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 (</a:t>
            </a:r>
            <a:r>
              <a:rPr lang="en-US" dirty="0" err="1" smtClean="0"/>
              <a:t>cont</a:t>
            </a:r>
            <a:r>
              <a:rPr lang="en-US" dirty="0" smtClean="0"/>
              <a:t>):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2383"/>
            <a:ext cx="8461137" cy="5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0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9582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7389" y="606641"/>
            <a:ext cx="3810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Uses of Amylases: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Production of sweeteners for the food and beverage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Maltose syrup (low viscosity, slight sweet taste and heat stable).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Fructose production glucose </a:t>
            </a:r>
            <a:r>
              <a:rPr lang="en-US" sz="2800" dirty="0" smtClean="0">
                <a:latin typeface="Calibri"/>
              </a:rPr>
              <a:t>→fructose </a:t>
            </a:r>
          </a:p>
          <a:p>
            <a:r>
              <a:rPr lang="en-US" sz="2800" dirty="0" smtClean="0">
                <a:latin typeface="Calibri"/>
              </a:rPr>
              <a:t>    by glucose isomerase.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45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D0D0D"/>
                </a:solidFill>
                <a:latin typeface="Roboto"/>
              </a:rPr>
              <a:t>Pectinases</a:t>
            </a:r>
          </a:p>
          <a:p>
            <a:endParaRPr lang="en-US" sz="4000" dirty="0">
              <a:solidFill>
                <a:srgbClr val="0D0D0D"/>
              </a:solidFill>
              <a:latin typeface="Robo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D0D0D"/>
                </a:solidFill>
                <a:latin typeface="Roboto"/>
              </a:rPr>
              <a:t>Hydrolysis of pectin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D0D0D"/>
                </a:solidFill>
                <a:latin typeface="Roboto"/>
              </a:rPr>
              <a:t>Viscosity lowering in juices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7932"/>
            <a:ext cx="784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Proteases</a:t>
            </a:r>
          </a:p>
          <a:p>
            <a:endParaRPr lang="en-US" sz="2800" dirty="0" smtClean="0"/>
          </a:p>
          <a:p>
            <a:r>
              <a:rPr lang="en-US" sz="2800" dirty="0" smtClean="0"/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Detergents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Alkaline proteases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Stable at alkaline pH (9-11)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Stable at high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Leather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Waste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739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Beverage Industry</a:t>
            </a:r>
            <a:endParaRPr lang="en-US" sz="3200" dirty="0"/>
          </a:p>
          <a:p>
            <a:endParaRPr lang="en-US" sz="3200" b="1" dirty="0"/>
          </a:p>
          <a:p>
            <a:r>
              <a:rPr lang="en-US" sz="3200" dirty="0" smtClean="0"/>
              <a:t>Enzymes are used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Reduce viscosity in fruit juices, increase production yields, volume and color.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Pectinase is used to prevent haze formation in wine (clarification).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705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92" y="838200"/>
            <a:ext cx="908833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Laundry Detergents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04377"/>
              </p:ext>
            </p:extLst>
          </p:nvPr>
        </p:nvGraphicFramePr>
        <p:xfrm>
          <a:off x="762000" y="1752600"/>
          <a:ext cx="7772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Enzymes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Helps</a:t>
                      </a:r>
                      <a:r>
                        <a:rPr lang="en-US" sz="2800" baseline="0" dirty="0" smtClean="0"/>
                        <a:t> Remove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Proteases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Collar and cuff soil</a:t>
                      </a:r>
                      <a:r>
                        <a:rPr lang="en-US" sz="2800" baseline="0" dirty="0" smtClean="0"/>
                        <a:t> lines, grass stains, blood stains.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Amylases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Sauses</a:t>
                      </a:r>
                      <a:r>
                        <a:rPr lang="en-US" sz="2800" dirty="0" smtClean="0"/>
                        <a:t>, ice-creams,</a:t>
                      </a:r>
                      <a:r>
                        <a:rPr lang="en-US" sz="2800" baseline="0" dirty="0" smtClean="0"/>
                        <a:t> gravy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Lipases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Greasy body and food stains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Cellulases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Dust,</a:t>
                      </a:r>
                      <a:r>
                        <a:rPr lang="en-US" sz="2800" baseline="0" dirty="0" smtClean="0"/>
                        <a:t> mud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520810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https://www.youtube.com/watch?v=GQ1R-mFu2jw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64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Medical applications of enzymes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7365"/>
            <a:ext cx="6788426" cy="54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Challenges of Using Enzymes in Medical Treatments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Enzymes are too large to be enter many of the body’s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Antigenic proteins elicit immune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Effective half-life in the circulatory system may be only a few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Must be very pure and administered in very small concentrations.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Must exhibit low Km and high Vmax to be maximally efficient at low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30761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48" y="3048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Cancer Treatment</a:t>
            </a:r>
          </a:p>
          <a:p>
            <a:endParaRPr lang="en-US" sz="2400" dirty="0"/>
          </a:p>
          <a:p>
            <a:r>
              <a:rPr lang="en-US" sz="2200" dirty="0" err="1" smtClean="0"/>
              <a:t>Asparaginase</a:t>
            </a:r>
            <a:r>
              <a:rPr lang="en-US" sz="2200" dirty="0" smtClean="0"/>
              <a:t> has proved to be </a:t>
            </a:r>
          </a:p>
          <a:p>
            <a:r>
              <a:rPr lang="en-US" sz="2200" dirty="0" smtClean="0"/>
              <a:t>particularly promising for the </a:t>
            </a:r>
          </a:p>
          <a:p>
            <a:r>
              <a:rPr lang="en-US" sz="2200" dirty="0" smtClean="0"/>
              <a:t>treatment of acute lymphocytic </a:t>
            </a:r>
          </a:p>
          <a:p>
            <a:r>
              <a:rPr lang="en-US" sz="2200" dirty="0" smtClean="0"/>
              <a:t>leukemia. </a:t>
            </a:r>
          </a:p>
          <a:p>
            <a:endParaRPr lang="en-US" sz="2200" dirty="0" smtClean="0"/>
          </a:p>
          <a:p>
            <a:r>
              <a:rPr lang="en-US" sz="2200" dirty="0" smtClean="0"/>
              <a:t>Its action depends upon the fact that </a:t>
            </a:r>
            <a:r>
              <a:rPr lang="en-US" sz="2200" u="sng" dirty="0" smtClean="0"/>
              <a:t>tumor cells are deficient in aspartate-ammonia ligase activity</a:t>
            </a:r>
            <a:r>
              <a:rPr lang="en-US" sz="2200" dirty="0" smtClean="0"/>
              <a:t>, which restricts their ability to synthesize the normally non-essential amino acid L-asparagine. Therefore, they are forced to extract it from body fluids. </a:t>
            </a:r>
          </a:p>
          <a:p>
            <a:endParaRPr lang="en-US" sz="2200" dirty="0" smtClean="0"/>
          </a:p>
          <a:p>
            <a:r>
              <a:rPr lang="en-US" sz="2200" dirty="0" smtClean="0"/>
              <a:t>The action of the </a:t>
            </a:r>
            <a:r>
              <a:rPr lang="en-US" sz="2200" dirty="0" err="1" smtClean="0"/>
              <a:t>asparaginase</a:t>
            </a:r>
            <a:r>
              <a:rPr lang="en-US" sz="2200" dirty="0" smtClean="0"/>
              <a:t> does not affect the functioning of normal cells which are able to synthesize enough for their own requirements, but reduce the free exogenous concentration and so induces a state of fatal starvation in the susceptible tumor cells. A 60% incidence of complete remission has been reported in a study of almost 6000 cases of acute lymphocytic leukemia.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89" y="207926"/>
            <a:ext cx="4348959" cy="20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83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smtClean="0">
                <a:solidFill>
                  <a:srgbClr val="0D0D0D"/>
                </a:solidFill>
                <a:effectLst/>
                <a:latin typeface="Roboto"/>
              </a:rPr>
              <a:t>The industrial enzymes market was valued at </a:t>
            </a:r>
          </a:p>
          <a:p>
            <a:r>
              <a:rPr lang="en-US" sz="4000" b="1" i="0" u="sng" dirty="0" smtClean="0">
                <a:solidFill>
                  <a:srgbClr val="0D0D0D"/>
                </a:solidFill>
                <a:effectLst/>
                <a:latin typeface="Roboto"/>
              </a:rPr>
              <a:t>$ 4.61 billion</a:t>
            </a:r>
            <a:r>
              <a:rPr lang="en-US" sz="4000" b="0" i="0" dirty="0" smtClean="0">
                <a:solidFill>
                  <a:srgbClr val="0D0D0D"/>
                </a:solidFill>
                <a:effectLst/>
                <a:latin typeface="Roboto"/>
              </a:rPr>
              <a:t> in 2016, and is</a:t>
            </a:r>
          </a:p>
          <a:p>
            <a:r>
              <a:rPr lang="en-US" sz="4000" dirty="0" smtClean="0">
                <a:solidFill>
                  <a:srgbClr val="0D0D0D"/>
                </a:solidFill>
                <a:latin typeface="Roboto"/>
              </a:rPr>
              <a:t>    </a:t>
            </a:r>
            <a:r>
              <a:rPr lang="en-US" sz="4000" b="0" i="0" dirty="0" smtClean="0">
                <a:solidFill>
                  <a:srgbClr val="0D0D0D"/>
                </a:solidFill>
                <a:effectLst/>
                <a:latin typeface="Roboto"/>
              </a:rPr>
              <a:t>      projected to reach </a:t>
            </a:r>
          </a:p>
          <a:p>
            <a:r>
              <a:rPr lang="en-US" sz="4000" b="1" i="0" u="sng" dirty="0" smtClean="0">
                <a:solidFill>
                  <a:srgbClr val="0D0D0D"/>
                </a:solidFill>
                <a:effectLst/>
                <a:latin typeface="Roboto"/>
              </a:rPr>
              <a:t>$ 6.30 billion </a:t>
            </a:r>
            <a:r>
              <a:rPr lang="en-US" sz="4000" b="0" i="0" dirty="0" smtClean="0">
                <a:solidFill>
                  <a:srgbClr val="0D0D0D"/>
                </a:solidFill>
                <a:effectLst/>
                <a:latin typeface="Roboto"/>
              </a:rPr>
              <a:t>by 2022.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235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Fluorinase</a:t>
            </a:r>
            <a:r>
              <a:rPr lang="en-US" sz="2000" dirty="0" smtClean="0"/>
              <a:t> &amp; Diels-Alder Enzymes</a:t>
            </a:r>
          </a:p>
          <a:p>
            <a:endParaRPr lang="en-US" sz="2000" dirty="0"/>
          </a:p>
          <a:p>
            <a:r>
              <a:rPr lang="en-US" sz="2000" dirty="0" smtClean="0"/>
              <a:t>David </a:t>
            </a:r>
            <a:r>
              <a:rPr lang="en-US" sz="2000" dirty="0" err="1" smtClean="0"/>
              <a:t>O’Hagen</a:t>
            </a:r>
            <a:r>
              <a:rPr lang="en-US" sz="2000" dirty="0"/>
              <a:t> </a:t>
            </a:r>
            <a:r>
              <a:rPr lang="en-US" sz="2000" dirty="0" smtClean="0"/>
              <a:t>(Univ. St Andrews, UK) is using an enzyme from </a:t>
            </a:r>
            <a:r>
              <a:rPr lang="en-US" sz="2000" i="1" dirty="0" smtClean="0"/>
              <a:t>Streptomyces</a:t>
            </a:r>
            <a:r>
              <a:rPr lang="en-US" sz="2000" dirty="0" smtClean="0"/>
              <a:t> to add fluorine to organic molecules.  He can add F-18 isotopes to tracers used in Positron Emission Tomography (PET) in water at neutral pH and room temperature.  </a:t>
            </a:r>
          </a:p>
          <a:p>
            <a:endParaRPr lang="en-US" sz="2000" dirty="0"/>
          </a:p>
          <a:p>
            <a:r>
              <a:rPr lang="en-US" sz="2000" dirty="0" smtClean="0"/>
              <a:t>“</a:t>
            </a:r>
            <a:r>
              <a:rPr lang="en-US" sz="2000" dirty="0"/>
              <a:t>By scouring public databases, David’s team has now found their enzyme in six different bacteria. ‘We can look at the genomes and order a synthetic gene. We don’t need the organism anymore; we just order in a synthetic gene and over-express it</a:t>
            </a:r>
            <a:r>
              <a:rPr lang="en-US" sz="2000" dirty="0" smtClean="0"/>
              <a:t>.”</a:t>
            </a:r>
          </a:p>
          <a:p>
            <a:endParaRPr lang="en-US" sz="2000" dirty="0"/>
          </a:p>
          <a:p>
            <a:r>
              <a:rPr lang="en-US" sz="2000" dirty="0" smtClean="0"/>
              <a:t>Other researchers are chasing </a:t>
            </a:r>
            <a:r>
              <a:rPr lang="en-US" sz="2000" dirty="0"/>
              <a:t>enzymes for some of the </a:t>
            </a:r>
            <a:r>
              <a:rPr lang="en-US" sz="2000" dirty="0" smtClean="0"/>
              <a:t>best-known </a:t>
            </a:r>
            <a:r>
              <a:rPr lang="en-US" sz="2000" dirty="0"/>
              <a:t>organic reactions. For example, some are hunting enzymes to </a:t>
            </a:r>
            <a:r>
              <a:rPr lang="en-US" sz="2000" dirty="0" smtClean="0"/>
              <a:t>catalyze </a:t>
            </a:r>
            <a:r>
              <a:rPr lang="en-US" sz="2000" dirty="0"/>
              <a:t>the </a:t>
            </a:r>
            <a:r>
              <a:rPr lang="en-US" sz="2000" u="sng" dirty="0"/>
              <a:t>Diels–Alder reaction</a:t>
            </a:r>
            <a:r>
              <a:rPr lang="en-US" sz="2000" dirty="0"/>
              <a:t>, one of the most powerful in synthetic chemistry. Diels–Alder reactions bring together a diene and an alkene or alkyne to create two carbon-carbon bonds in one step, forming the cyclohexane rings found in </a:t>
            </a:r>
            <a:r>
              <a:rPr lang="en-US" sz="2000" dirty="0" smtClean="0"/>
              <a:t>many pharmaceutical </a:t>
            </a:r>
            <a:r>
              <a:rPr lang="en-US" sz="2000" dirty="0"/>
              <a:t>and industrial chemicals. </a:t>
            </a:r>
            <a:endParaRPr lang="en-US" sz="2000" dirty="0" smtClean="0"/>
          </a:p>
          <a:p>
            <a:pPr algn="r"/>
            <a:r>
              <a:rPr lang="en-US" sz="1200" i="1" dirty="0" smtClean="0">
                <a:hlinkClick r:id="rId2"/>
              </a:rPr>
              <a:t>https://edu.rsc.org/feature/exceptional-enzymes/3007872.article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41593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Fermentation Production of Penicillin: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54254"/>
            <a:ext cx="861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Penicillin is produced today using commercial producing strains of </a:t>
            </a:r>
            <a:r>
              <a:rPr lang="en-US" sz="2400" i="1" dirty="0" err="1" smtClean="0"/>
              <a:t>Penicillium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chrysogenum</a:t>
            </a:r>
            <a:r>
              <a:rPr lang="en-US" sz="2400" dirty="0" smtClean="0"/>
              <a:t> that are grown using submerged cultures in constantly agitating and aerated 50,000-gallon stainless steel tanks.  These industrial strains can now produce 40-50 grams of penicillin per liter of culture with a 90% recovery yield.</a:t>
            </a:r>
          </a:p>
          <a:p>
            <a:endParaRPr lang="en-US" sz="2400" dirty="0" smtClean="0"/>
          </a:p>
          <a:p>
            <a:r>
              <a:rPr lang="en-US" sz="2400" dirty="0"/>
              <a:t>Worldwide sales of penicillin and other beta-lactam antibiotics is now greater than $15 billion (U.S. dollars) per year. These sales numbers exist despite the fact that cost is now at an all-time low.  Penicillin now costs $10 per kilogram versus $300 per kilogram in 1953. </a:t>
            </a:r>
            <a:endParaRPr lang="en-US" sz="2400" dirty="0" smtClean="0"/>
          </a:p>
          <a:p>
            <a:endParaRPr lang="en-US" sz="2400" dirty="0"/>
          </a:p>
          <a:p>
            <a:pPr algn="r"/>
            <a:r>
              <a:rPr lang="en-US" sz="1600" i="1" dirty="0" smtClean="0">
                <a:solidFill>
                  <a:srgbClr val="92D050"/>
                </a:solidFill>
              </a:rPr>
              <a:t>https://www.news-medical.net/health/Penicillin-Production.aspx</a:t>
            </a:r>
            <a:endParaRPr lang="en-US" sz="24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Arial"/>
              </a:rPr>
              <a:t>Ethanol Production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Arial"/>
              </a:rPr>
              <a:t>DuPont's innovative enzyme technology enables the production of more than </a:t>
            </a:r>
            <a:r>
              <a:rPr lang="en-US" sz="2400" b="0" i="0" u="sng" dirty="0" smtClean="0">
                <a:solidFill>
                  <a:srgbClr val="000000"/>
                </a:solidFill>
                <a:effectLst/>
                <a:latin typeface="Arial"/>
              </a:rPr>
              <a:t>68 billion liters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/>
              </a:rPr>
              <a:t>of bioethanol each year. 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400" dirty="0" smtClean="0"/>
              <a:t>“For </a:t>
            </a:r>
            <a:r>
              <a:rPr lang="en-US" sz="2400" dirty="0"/>
              <a:t>example, the SPEZYME® line of </a:t>
            </a:r>
            <a:r>
              <a:rPr lang="en-US" sz="2400" u="sng" dirty="0"/>
              <a:t>alpha amylase </a:t>
            </a:r>
            <a:r>
              <a:rPr lang="en-US" sz="2400" dirty="0"/>
              <a:t>enzymes offers many advantages in the production of fuel ethanol from starch, including robust liquefaction and viscosity reduction at various temperatures and pH levels. Combined with products such as DuPont™ </a:t>
            </a:r>
            <a:r>
              <a:rPr lang="en-US" sz="2400" dirty="0" err="1"/>
              <a:t>FermaSure</a:t>
            </a:r>
            <a:r>
              <a:rPr lang="en-US" sz="2400" dirty="0"/>
              <a:t>® XL, a fermentation additive that rapidly attacks and decreases harmful bacteria, ethanol producers are increasing their ethanol fermentation rates and efficiency</a:t>
            </a:r>
            <a:r>
              <a:rPr lang="en-US" sz="2400" dirty="0" smtClean="0"/>
              <a:t>.”</a:t>
            </a: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39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14497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hlinkClick r:id="rId2"/>
              </a:rPr>
              <a:t>https://phys.org/news/2019-06-enzyme-second-generation-ethanol-production.html </a:t>
            </a:r>
            <a:endParaRPr lang="en-US" sz="1200" i="1" dirty="0" smtClean="0"/>
          </a:p>
          <a:p>
            <a:r>
              <a:rPr lang="en-US" sz="1600" b="0" i="1" cap="all" dirty="0" smtClean="0">
                <a:effectLst/>
                <a:latin typeface="Quicksand"/>
              </a:rPr>
              <a:t>JUNE 17, 2019 </a:t>
            </a:r>
          </a:p>
          <a:p>
            <a:r>
              <a:rPr lang="en-US" sz="2400" b="1" i="0" dirty="0" smtClean="0">
                <a:solidFill>
                  <a:srgbClr val="212438"/>
                </a:solidFill>
                <a:effectLst/>
                <a:latin typeface="Quicksand"/>
              </a:rPr>
              <a:t>Modified enzyme can </a:t>
            </a:r>
          </a:p>
          <a:p>
            <a:r>
              <a:rPr lang="en-US" sz="2400" b="1" i="0" dirty="0" smtClean="0">
                <a:solidFill>
                  <a:srgbClr val="212438"/>
                </a:solidFill>
                <a:effectLst/>
                <a:latin typeface="Quicksand"/>
              </a:rPr>
              <a:t>increase ethanol production</a:t>
            </a:r>
            <a:endParaRPr lang="en-US" sz="2400" i="0" dirty="0" smtClean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2400" b="1" dirty="0" smtClean="0">
              <a:solidFill>
                <a:srgbClr val="212438"/>
              </a:solidFill>
              <a:latin typeface="Quicksand"/>
            </a:endParaRPr>
          </a:p>
          <a:p>
            <a:r>
              <a:rPr lang="en-US" sz="2400" b="0" i="1" dirty="0" smtClean="0">
                <a:solidFill>
                  <a:srgbClr val="212438"/>
                </a:solidFill>
                <a:effectLst/>
                <a:latin typeface="Quicksand"/>
              </a:rPr>
              <a:t>Trichoderma </a:t>
            </a:r>
            <a:r>
              <a:rPr lang="en-US" sz="2400" b="0" i="1" dirty="0" err="1" smtClean="0">
                <a:solidFill>
                  <a:srgbClr val="212438"/>
                </a:solidFill>
                <a:effectLst/>
                <a:latin typeface="Quicksand"/>
              </a:rPr>
              <a:t>harzianum</a:t>
            </a:r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, a fungus</a:t>
            </a:r>
          </a:p>
          <a:p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found in the Amazon, produces </a:t>
            </a:r>
          </a:p>
          <a:p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β-glucosidase that produces free</a:t>
            </a:r>
          </a:p>
          <a:p>
            <a:r>
              <a:rPr lang="en-US" sz="2400" b="0" i="0" u="none" strike="noStrike" dirty="0" smtClean="0">
                <a:solidFill>
                  <a:srgbClr val="000000"/>
                </a:solidFill>
                <a:effectLst/>
                <a:latin typeface="Quicksand"/>
                <a:hlinkClick r:id="rId3"/>
              </a:rPr>
              <a:t>glucose</a:t>
            </a:r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 for fermentation of alcohol.</a:t>
            </a:r>
          </a:p>
          <a:p>
            <a:endParaRPr lang="en-US" sz="2400" b="0" i="0" dirty="0" smtClean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2400" b="0" i="0" dirty="0" smtClean="0">
              <a:solidFill>
                <a:srgbClr val="212438"/>
              </a:solidFill>
              <a:effectLst/>
              <a:latin typeface="Quicksand"/>
            </a:endParaRPr>
          </a:p>
          <a:p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In the laboratory, however, the researchers observed that high levels of glucose inhibited the activity of β-glucosidase and it is not stable at higher temperatures required for alcohol fermentation.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21056"/>
          <a:stretch/>
        </p:blipFill>
        <p:spPr bwMode="auto">
          <a:xfrm>
            <a:off x="5118652" y="914400"/>
            <a:ext cx="38563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Based on an analysis of the enzyme's structure combined with genomics and molecular biology techniques, researchers were able to </a:t>
            </a:r>
            <a:r>
              <a:rPr lang="en-US" sz="2400" b="0" i="0" u="sng" dirty="0" smtClean="0">
                <a:solidFill>
                  <a:srgbClr val="212438"/>
                </a:solidFill>
                <a:effectLst/>
                <a:latin typeface="Quicksand"/>
              </a:rPr>
              <a:t>modify the structure to solve these problems.</a:t>
            </a:r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 </a:t>
            </a:r>
          </a:p>
          <a:p>
            <a:endParaRPr lang="en-US" sz="2400" dirty="0">
              <a:solidFill>
                <a:srgbClr val="212438"/>
              </a:solidFill>
              <a:latin typeface="Quicksand"/>
            </a:endParaRPr>
          </a:p>
          <a:p>
            <a:r>
              <a:rPr lang="en-US" sz="2400" b="0" i="0" dirty="0" smtClean="0">
                <a:solidFill>
                  <a:srgbClr val="212438"/>
                </a:solidFill>
                <a:effectLst/>
                <a:latin typeface="Quicksand"/>
              </a:rPr>
              <a:t>To arrive at the modified protein, the researchers initially compared the crystal structure of the original molecule with structures of other wild-type β-glucosidases in the GH1 and GH3 glycoside hydrolase families. The results of the analysis showed that glucose-tolerant GH1 glucosidases had a deeper and narrower substrate channel than other β-glucosidases and that this channel restricted glucose access to the enzyme's active site.</a:t>
            </a:r>
          </a:p>
          <a:p>
            <a:endParaRPr lang="en-US" sz="4000" b="1" i="0" dirty="0" smtClean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4000" i="0" dirty="0" smtClean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Novozymes</a:t>
            </a:r>
            <a:r>
              <a:rPr lang="en-US" dirty="0" smtClean="0"/>
              <a:t> Publication on Uses of Enzymes:</a:t>
            </a:r>
          </a:p>
          <a:p>
            <a:endParaRPr lang="en-US" dirty="0"/>
          </a:p>
          <a:p>
            <a:r>
              <a:rPr lang="en-US" dirty="0" smtClean="0"/>
              <a:t>Enzymes at Work (pdf)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https://www.novozymes.com/en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00200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Industrial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20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Enzyme Applications in the Food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Chocolate syrups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Infant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Cheese and dairy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Egg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Fruit juices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Alcoholic beverages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Sweeteners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Meat tenderizing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Flavor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5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4" y="914400"/>
            <a:ext cx="8914808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3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 of food enzymes: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35106"/>
              </p:ext>
            </p:extLst>
          </p:nvPr>
        </p:nvGraphicFramePr>
        <p:xfrm>
          <a:off x="533400" y="1017338"/>
          <a:ext cx="8305800" cy="515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59"/>
                <a:gridCol w="5374341"/>
              </a:tblGrid>
              <a:tr h="60891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Enzymes</a:t>
                      </a:r>
                      <a:endParaRPr lang="en-US" sz="2800" dirty="0"/>
                    </a:p>
                  </a:txBody>
                  <a:tcPr/>
                </a:tc>
              </a:tr>
              <a:tr h="62058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Amylases, </a:t>
                      </a:r>
                      <a:r>
                        <a:rPr lang="en-US" sz="2800" dirty="0" err="1" smtClean="0"/>
                        <a:t>glucanase</a:t>
                      </a:r>
                      <a:r>
                        <a:rPr lang="en-US" sz="2800" dirty="0" smtClean="0"/>
                        <a:t>, bromelain, papain, </a:t>
                      </a:r>
                      <a:r>
                        <a:rPr lang="en-US" sz="2800" dirty="0" err="1" smtClean="0"/>
                        <a:t>chymopapain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lipoxgenase</a:t>
                      </a:r>
                      <a:endParaRPr lang="en-US" sz="2800" dirty="0"/>
                    </a:p>
                  </a:txBody>
                  <a:tcPr/>
                </a:tc>
              </a:tr>
              <a:tr h="62058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Animals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Trypsin, chymotrypsin, pepsin, rennin, catalase, amylase, pancreatic lipase</a:t>
                      </a:r>
                      <a:endParaRPr lang="en-US" sz="2800" dirty="0"/>
                    </a:p>
                  </a:txBody>
                  <a:tcPr/>
                </a:tc>
              </a:tr>
              <a:tr h="62058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Microorganisms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Amylase, glucose isomerase, </a:t>
                      </a:r>
                      <a:r>
                        <a:rPr lang="en-US" sz="2800" dirty="0" err="1" smtClean="0"/>
                        <a:t>pullunalase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cullase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invertase</a:t>
                      </a:r>
                      <a:r>
                        <a:rPr lang="en-US" sz="2800" dirty="0" smtClean="0"/>
                        <a:t>, microbial lipase, catalase,</a:t>
                      </a:r>
                      <a:r>
                        <a:rPr lang="en-US" sz="2800" baseline="0" dirty="0" smtClean="0"/>
                        <a:t> lactase.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 of Industrial Enzymes</a:t>
            </a:r>
            <a:endParaRPr lang="en-US" dirty="0"/>
          </a:p>
        </p:txBody>
      </p:sp>
      <p:pic>
        <p:nvPicPr>
          <p:cNvPr id="9218" name="Picture 2" descr="http://www.chinaenzymes.com/templets/xsen/image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3693"/>
            <a:ext cx="1905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2564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http://www.chinaenzymes.com/index.html</a:t>
            </a:r>
            <a:endParaRPr lang="en-US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8994"/>
          <a:stretch/>
        </p:blipFill>
        <p:spPr bwMode="auto">
          <a:xfrm>
            <a:off x="1181100" y="902732"/>
            <a:ext cx="6477000" cy="276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66561"/>
            <a:ext cx="6438900" cy="29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391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Dairy Industry</a:t>
            </a:r>
          </a:p>
          <a:p>
            <a:endParaRPr lang="en-US" sz="2400" dirty="0"/>
          </a:p>
          <a:p>
            <a:r>
              <a:rPr lang="en-US" sz="2400" dirty="0" smtClean="0"/>
              <a:t>Milk is converted into yogurt, buttermilk, cheese, buttercream, soured cream by fermentation processes that depend on enzymes.</a:t>
            </a:r>
          </a:p>
          <a:p>
            <a:endParaRPr lang="en-US" sz="2400" dirty="0"/>
          </a:p>
          <a:p>
            <a:r>
              <a:rPr lang="en-US" sz="2400" dirty="0" smtClean="0"/>
              <a:t>Proteases, lipases, and lactases are used to develop flavor compounds.</a:t>
            </a:r>
          </a:p>
          <a:p>
            <a:endParaRPr lang="en-US" sz="2400" dirty="0"/>
          </a:p>
          <a:p>
            <a:r>
              <a:rPr lang="en-US" sz="2400" dirty="0" smtClean="0"/>
              <a:t>Rennin is used as a coagulant of milk to produce cheese.</a:t>
            </a:r>
          </a:p>
          <a:p>
            <a:endParaRPr lang="en-US" sz="2400" dirty="0"/>
          </a:p>
          <a:p>
            <a:r>
              <a:rPr lang="en-US" sz="2400" dirty="0" smtClean="0"/>
              <a:t>Lactase hydrolyzes lactose  for specialized products.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685800"/>
            <a:ext cx="7391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Meat Industry</a:t>
            </a:r>
          </a:p>
          <a:p>
            <a:endParaRPr lang="en-US" sz="3600" dirty="0"/>
          </a:p>
          <a:p>
            <a:r>
              <a:rPr lang="en-US" sz="3600" dirty="0" smtClean="0"/>
              <a:t>Protease enzymes such as papain and bromelain are used to tenderize meat by tenderizing muscle.</a:t>
            </a:r>
          </a:p>
          <a:p>
            <a:endParaRPr lang="en-US" sz="3600" dirty="0"/>
          </a:p>
          <a:p>
            <a:r>
              <a:rPr lang="en-US" sz="3600" dirty="0" smtClean="0"/>
              <a:t>Used in low amounts to prevent liquefaction of muscle.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189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Applications of Enzymes: </a:t>
            </a:r>
            <a:endParaRPr lang="en-US" dirty="0"/>
          </a:p>
        </p:txBody>
      </p:sp>
      <p:pic>
        <p:nvPicPr>
          <p:cNvPr id="1026" name="Picture 2" descr="Application of commercial enzymes&#10;Industry Analytical Medicine&#10;amylases Glucose oxidase asparaginase&#10;proteases Galactose 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3879" r="-318" b="34271"/>
          <a:stretch/>
        </p:blipFill>
        <p:spPr bwMode="auto">
          <a:xfrm>
            <a:off x="152400" y="1219200"/>
            <a:ext cx="8840451" cy="41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</TotalTime>
  <Words>996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Industrial Applications of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27</cp:revision>
  <dcterms:created xsi:type="dcterms:W3CDTF">2019-10-16T02:54:32Z</dcterms:created>
  <dcterms:modified xsi:type="dcterms:W3CDTF">2019-10-16T07:26:43Z</dcterms:modified>
</cp:coreProperties>
</file>