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41"/>
  </p:notesMasterIdLst>
  <p:handoutMasterIdLst>
    <p:handoutMasterId r:id="rId42"/>
  </p:handoutMasterIdLst>
  <p:sldIdLst>
    <p:sldId id="257"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3" r:id="rId23"/>
    <p:sldId id="331" r:id="rId24"/>
    <p:sldId id="340" r:id="rId25"/>
    <p:sldId id="341" r:id="rId26"/>
    <p:sldId id="342" r:id="rId27"/>
    <p:sldId id="343" r:id="rId28"/>
    <p:sldId id="332" r:id="rId29"/>
    <p:sldId id="344" r:id="rId30"/>
    <p:sldId id="334" r:id="rId31"/>
    <p:sldId id="335" r:id="rId32"/>
    <p:sldId id="336" r:id="rId33"/>
    <p:sldId id="337" r:id="rId34"/>
    <p:sldId id="345" r:id="rId35"/>
    <p:sldId id="346" r:id="rId36"/>
    <p:sldId id="347" r:id="rId37"/>
    <p:sldId id="349" r:id="rId38"/>
    <p:sldId id="348" r:id="rId39"/>
    <p:sldId id="310" r:id="rId40"/>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ABAB"/>
    <a:srgbClr val="000099"/>
    <a:srgbClr val="CC0066"/>
    <a:srgbClr val="FF0000"/>
    <a:srgbClr val="0000FF"/>
    <a:srgbClr val="FF9900"/>
    <a:srgbClr val="4BFDA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93" autoAdjust="0"/>
  </p:normalViewPr>
  <p:slideViewPr>
    <p:cSldViewPr>
      <p:cViewPr varScale="1">
        <p:scale>
          <a:sx n="94" d="100"/>
          <a:sy n="94" d="100"/>
        </p:scale>
        <p:origin x="1362" y="8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BF3270A5-CC46-A972-BA2D-0983721125C6}"/>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Glycolysis -  EWalker</a:t>
            </a:r>
          </a:p>
        </p:txBody>
      </p:sp>
      <p:sp>
        <p:nvSpPr>
          <p:cNvPr id="291843" name="Rectangle 3">
            <a:extLst>
              <a:ext uri="{FF2B5EF4-FFF2-40B4-BE49-F238E27FC236}">
                <a16:creationId xmlns:a16="http://schemas.microsoft.com/office/drawing/2014/main" id="{5831C362-4AB3-307A-39C4-DD964A86BA99}"/>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3435601F-B6D1-4075-B844-20C639CD4DBB}" type="datetime1">
              <a:rPr lang="en-US"/>
              <a:pPr>
                <a:defRPr/>
              </a:pPr>
              <a:t>3/3/2026</a:t>
            </a:fld>
            <a:endParaRPr lang="en-US"/>
          </a:p>
        </p:txBody>
      </p:sp>
      <p:sp>
        <p:nvSpPr>
          <p:cNvPr id="291844" name="Rectangle 4">
            <a:extLst>
              <a:ext uri="{FF2B5EF4-FFF2-40B4-BE49-F238E27FC236}">
                <a16:creationId xmlns:a16="http://schemas.microsoft.com/office/drawing/2014/main" id="{3327FBE9-BB1E-FC67-86DC-D04578F6FABE}"/>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91845" name="Rectangle 5">
            <a:extLst>
              <a:ext uri="{FF2B5EF4-FFF2-40B4-BE49-F238E27FC236}">
                <a16:creationId xmlns:a16="http://schemas.microsoft.com/office/drawing/2014/main" id="{80C60612-1009-2550-EE97-B872351A9F0C}"/>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33D4B05-3BD4-4866-8EDD-3079854C108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7AB05C5-EECA-31F5-CFD1-33D470C87057}"/>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Glycolysis -  EWalker</a:t>
            </a:r>
          </a:p>
        </p:txBody>
      </p:sp>
      <p:sp>
        <p:nvSpPr>
          <p:cNvPr id="210947" name="Rectangle 3">
            <a:extLst>
              <a:ext uri="{FF2B5EF4-FFF2-40B4-BE49-F238E27FC236}">
                <a16:creationId xmlns:a16="http://schemas.microsoft.com/office/drawing/2014/main" id="{B147368F-12EE-61A2-C343-1E7977A02A41}"/>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8C290EC8-B81B-46A3-804C-1CBDDF1F4AC0}" type="datetime1">
              <a:rPr lang="en-US"/>
              <a:pPr>
                <a:defRPr/>
              </a:pPr>
              <a:t>3/3/2026</a:t>
            </a:fld>
            <a:endParaRPr lang="en-US"/>
          </a:p>
        </p:txBody>
      </p:sp>
      <p:sp>
        <p:nvSpPr>
          <p:cNvPr id="41988" name="Rectangle 4">
            <a:extLst>
              <a:ext uri="{FF2B5EF4-FFF2-40B4-BE49-F238E27FC236}">
                <a16:creationId xmlns:a16="http://schemas.microsoft.com/office/drawing/2014/main" id="{082E07A8-A8BC-4D88-C1CA-9195EE08FF94}"/>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9" name="Rectangle 5">
            <a:extLst>
              <a:ext uri="{FF2B5EF4-FFF2-40B4-BE49-F238E27FC236}">
                <a16:creationId xmlns:a16="http://schemas.microsoft.com/office/drawing/2014/main" id="{A9C779D9-B599-ED7E-303E-0F7F3E0DB901}"/>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0950" name="Rectangle 6">
            <a:extLst>
              <a:ext uri="{FF2B5EF4-FFF2-40B4-BE49-F238E27FC236}">
                <a16:creationId xmlns:a16="http://schemas.microsoft.com/office/drawing/2014/main" id="{A3E7E17F-3289-0E08-CE92-6093898E50BE}"/>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10951" name="Rectangle 7">
            <a:extLst>
              <a:ext uri="{FF2B5EF4-FFF2-40B4-BE49-F238E27FC236}">
                <a16:creationId xmlns:a16="http://schemas.microsoft.com/office/drawing/2014/main" id="{FEC19F30-2941-CD3E-41CE-A1AD1CF649DD}"/>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82C5983-5D41-4CD2-82BC-308D24545614}"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1AC0332-1D43-7638-2428-5D66A917BE1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Biochem 3070 - Glycolysis -  EWalker</a:t>
            </a:r>
          </a:p>
        </p:txBody>
      </p:sp>
      <p:sp>
        <p:nvSpPr>
          <p:cNvPr id="43011" name="Rectangle 3">
            <a:extLst>
              <a:ext uri="{FF2B5EF4-FFF2-40B4-BE49-F238E27FC236}">
                <a16:creationId xmlns:a16="http://schemas.microsoft.com/office/drawing/2014/main" id="{5EEC587C-F144-8D63-3019-12379B4EBAF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135A9E3-2B8E-476B-8BC4-3DC996782FB5}" type="datetime1">
              <a:rPr lang="en-US" altLang="en-US" b="0"/>
              <a:pPr eaLnBrk="1" hangingPunct="1"/>
              <a:t>3/3/2026</a:t>
            </a:fld>
            <a:endParaRPr lang="en-US" altLang="en-US" b="0"/>
          </a:p>
        </p:txBody>
      </p:sp>
      <p:sp>
        <p:nvSpPr>
          <p:cNvPr id="43012" name="Rectangle 7">
            <a:extLst>
              <a:ext uri="{FF2B5EF4-FFF2-40B4-BE49-F238E27FC236}">
                <a16:creationId xmlns:a16="http://schemas.microsoft.com/office/drawing/2014/main" id="{F26150EC-F9EA-433F-644E-8C70E0D90C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F106A17-3A75-4D3B-B293-111322A62916}" type="slidenum">
              <a:rPr lang="en-US" altLang="en-US" b="0"/>
              <a:pPr eaLnBrk="1" hangingPunct="1"/>
              <a:t>1</a:t>
            </a:fld>
            <a:endParaRPr lang="en-US" altLang="en-US" b="0"/>
          </a:p>
        </p:txBody>
      </p:sp>
      <p:sp>
        <p:nvSpPr>
          <p:cNvPr id="43013" name="Rectangle 2">
            <a:extLst>
              <a:ext uri="{FF2B5EF4-FFF2-40B4-BE49-F238E27FC236}">
                <a16:creationId xmlns:a16="http://schemas.microsoft.com/office/drawing/2014/main" id="{C99F3A33-333D-11A0-B80E-60B3C741827D}"/>
              </a:ext>
            </a:extLst>
          </p:cNvPr>
          <p:cNvSpPr>
            <a:spLocks noRot="1" noChangeArrowheads="1" noTextEdit="1"/>
          </p:cNvSpPr>
          <p:nvPr>
            <p:ph type="sldImg"/>
          </p:nvPr>
        </p:nvSpPr>
        <p:spPr>
          <a:ln/>
        </p:spPr>
      </p:sp>
      <p:sp>
        <p:nvSpPr>
          <p:cNvPr id="43014" name="Rectangle 3">
            <a:extLst>
              <a:ext uri="{FF2B5EF4-FFF2-40B4-BE49-F238E27FC236}">
                <a16:creationId xmlns:a16="http://schemas.microsoft.com/office/drawing/2014/main" id="{E527B04D-BE1F-79DF-55D1-180D54F77B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D914C28-3E8C-ED7A-C278-016E0C45C956}"/>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5" name="Rectangle 6">
            <a:extLst>
              <a:ext uri="{FF2B5EF4-FFF2-40B4-BE49-F238E27FC236}">
                <a16:creationId xmlns:a16="http://schemas.microsoft.com/office/drawing/2014/main" id="{D5C9EE22-5E85-08C2-C619-B97BB8BD1889}"/>
              </a:ext>
            </a:extLst>
          </p:cNvPr>
          <p:cNvSpPr>
            <a:spLocks noGrp="1" noChangeArrowheads="1"/>
          </p:cNvSpPr>
          <p:nvPr>
            <p:ph type="sldNum" sz="quarter" idx="11"/>
          </p:nvPr>
        </p:nvSpPr>
        <p:spPr>
          <a:ln/>
        </p:spPr>
        <p:txBody>
          <a:bodyPr/>
          <a:lstStyle>
            <a:lvl1pPr>
              <a:defRPr/>
            </a:lvl1pPr>
          </a:lstStyle>
          <a:p>
            <a:fld id="{84385CAD-0F64-47A5-AA26-525D48205223}" type="slidenum">
              <a:rPr lang="en-US" altLang="en-US"/>
              <a:pPr/>
              <a:t>‹#›</a:t>
            </a:fld>
            <a:endParaRPr lang="en-US" altLang="en-US"/>
          </a:p>
        </p:txBody>
      </p:sp>
    </p:spTree>
    <p:extLst>
      <p:ext uri="{BB962C8B-B14F-4D97-AF65-F5344CB8AC3E}">
        <p14:creationId xmlns:p14="http://schemas.microsoft.com/office/powerpoint/2010/main" val="279210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54D114D-CBCC-2BE6-8248-72F461730E50}"/>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5" name="Rectangle 6">
            <a:extLst>
              <a:ext uri="{FF2B5EF4-FFF2-40B4-BE49-F238E27FC236}">
                <a16:creationId xmlns:a16="http://schemas.microsoft.com/office/drawing/2014/main" id="{1AE687D7-7843-2923-4E2C-7B56C18BE4A6}"/>
              </a:ext>
            </a:extLst>
          </p:cNvPr>
          <p:cNvSpPr>
            <a:spLocks noGrp="1" noChangeArrowheads="1"/>
          </p:cNvSpPr>
          <p:nvPr>
            <p:ph type="sldNum" sz="quarter" idx="11"/>
          </p:nvPr>
        </p:nvSpPr>
        <p:spPr>
          <a:ln/>
        </p:spPr>
        <p:txBody>
          <a:bodyPr/>
          <a:lstStyle>
            <a:lvl1pPr>
              <a:defRPr/>
            </a:lvl1pPr>
          </a:lstStyle>
          <a:p>
            <a:fld id="{281738C5-5EE2-487F-9D3E-BF34BD684122}" type="slidenum">
              <a:rPr lang="en-US" altLang="en-US"/>
              <a:pPr/>
              <a:t>‹#›</a:t>
            </a:fld>
            <a:endParaRPr lang="en-US" altLang="en-US"/>
          </a:p>
        </p:txBody>
      </p:sp>
    </p:spTree>
    <p:extLst>
      <p:ext uri="{BB962C8B-B14F-4D97-AF65-F5344CB8AC3E}">
        <p14:creationId xmlns:p14="http://schemas.microsoft.com/office/powerpoint/2010/main" val="88390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81B3447-D038-03A3-444B-90EF75369893}"/>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5" name="Rectangle 6">
            <a:extLst>
              <a:ext uri="{FF2B5EF4-FFF2-40B4-BE49-F238E27FC236}">
                <a16:creationId xmlns:a16="http://schemas.microsoft.com/office/drawing/2014/main" id="{FBD303EB-A576-17FB-FE8B-CC2605A90BF6}"/>
              </a:ext>
            </a:extLst>
          </p:cNvPr>
          <p:cNvSpPr>
            <a:spLocks noGrp="1" noChangeArrowheads="1"/>
          </p:cNvSpPr>
          <p:nvPr>
            <p:ph type="sldNum" sz="quarter" idx="11"/>
          </p:nvPr>
        </p:nvSpPr>
        <p:spPr>
          <a:ln/>
        </p:spPr>
        <p:txBody>
          <a:bodyPr/>
          <a:lstStyle>
            <a:lvl1pPr>
              <a:defRPr/>
            </a:lvl1pPr>
          </a:lstStyle>
          <a:p>
            <a:fld id="{C358A1AA-F558-4E92-8927-BCFD852F9A8F}" type="slidenum">
              <a:rPr lang="en-US" altLang="en-US"/>
              <a:pPr/>
              <a:t>‹#›</a:t>
            </a:fld>
            <a:endParaRPr lang="en-US" altLang="en-US"/>
          </a:p>
        </p:txBody>
      </p:sp>
    </p:spTree>
    <p:extLst>
      <p:ext uri="{BB962C8B-B14F-4D97-AF65-F5344CB8AC3E}">
        <p14:creationId xmlns:p14="http://schemas.microsoft.com/office/powerpoint/2010/main" val="279775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BAD3B73-DE1C-6B03-14DB-D37876D4EF34}"/>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6" name="Rectangle 6">
            <a:extLst>
              <a:ext uri="{FF2B5EF4-FFF2-40B4-BE49-F238E27FC236}">
                <a16:creationId xmlns:a16="http://schemas.microsoft.com/office/drawing/2014/main" id="{2F6CB08B-07D7-C819-C8E2-8D5A470A36C9}"/>
              </a:ext>
            </a:extLst>
          </p:cNvPr>
          <p:cNvSpPr>
            <a:spLocks noGrp="1" noChangeArrowheads="1"/>
          </p:cNvSpPr>
          <p:nvPr>
            <p:ph type="sldNum" sz="quarter" idx="11"/>
          </p:nvPr>
        </p:nvSpPr>
        <p:spPr>
          <a:ln/>
        </p:spPr>
        <p:txBody>
          <a:bodyPr/>
          <a:lstStyle>
            <a:lvl1pPr>
              <a:defRPr/>
            </a:lvl1pPr>
          </a:lstStyle>
          <a:p>
            <a:fld id="{975241EF-DBB5-4D47-9FFC-80337D2A57E6}" type="slidenum">
              <a:rPr lang="en-US" altLang="en-US"/>
              <a:pPr/>
              <a:t>‹#›</a:t>
            </a:fld>
            <a:endParaRPr lang="en-US" altLang="en-US"/>
          </a:p>
        </p:txBody>
      </p:sp>
    </p:spTree>
    <p:extLst>
      <p:ext uri="{BB962C8B-B14F-4D97-AF65-F5344CB8AC3E}">
        <p14:creationId xmlns:p14="http://schemas.microsoft.com/office/powerpoint/2010/main" val="373857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31BA146-8722-9382-44C3-BA74E317027B}"/>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7" name="Rectangle 6">
            <a:extLst>
              <a:ext uri="{FF2B5EF4-FFF2-40B4-BE49-F238E27FC236}">
                <a16:creationId xmlns:a16="http://schemas.microsoft.com/office/drawing/2014/main" id="{9E15C977-89A6-BF97-82E8-6B68F2A0F619}"/>
              </a:ext>
            </a:extLst>
          </p:cNvPr>
          <p:cNvSpPr>
            <a:spLocks noGrp="1" noChangeArrowheads="1"/>
          </p:cNvSpPr>
          <p:nvPr>
            <p:ph type="sldNum" sz="quarter" idx="11"/>
          </p:nvPr>
        </p:nvSpPr>
        <p:spPr>
          <a:ln/>
        </p:spPr>
        <p:txBody>
          <a:bodyPr/>
          <a:lstStyle>
            <a:lvl1pPr>
              <a:defRPr/>
            </a:lvl1pPr>
          </a:lstStyle>
          <a:p>
            <a:fld id="{C8FD7AE3-EBCF-421E-BEDC-5C8685A261C9}" type="slidenum">
              <a:rPr lang="en-US" altLang="en-US"/>
              <a:pPr/>
              <a:t>‹#›</a:t>
            </a:fld>
            <a:endParaRPr lang="en-US" altLang="en-US"/>
          </a:p>
        </p:txBody>
      </p:sp>
    </p:spTree>
    <p:extLst>
      <p:ext uri="{BB962C8B-B14F-4D97-AF65-F5344CB8AC3E}">
        <p14:creationId xmlns:p14="http://schemas.microsoft.com/office/powerpoint/2010/main" val="236128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39E78BB-F66D-6E6A-9EBE-9B594A64558E}"/>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5" name="Rectangle 6">
            <a:extLst>
              <a:ext uri="{FF2B5EF4-FFF2-40B4-BE49-F238E27FC236}">
                <a16:creationId xmlns:a16="http://schemas.microsoft.com/office/drawing/2014/main" id="{C0AAF364-046D-814F-059D-BB251D42328D}"/>
              </a:ext>
            </a:extLst>
          </p:cNvPr>
          <p:cNvSpPr>
            <a:spLocks noGrp="1" noChangeArrowheads="1"/>
          </p:cNvSpPr>
          <p:nvPr>
            <p:ph type="sldNum" sz="quarter" idx="11"/>
          </p:nvPr>
        </p:nvSpPr>
        <p:spPr>
          <a:ln/>
        </p:spPr>
        <p:txBody>
          <a:bodyPr/>
          <a:lstStyle>
            <a:lvl1pPr>
              <a:defRPr/>
            </a:lvl1pPr>
          </a:lstStyle>
          <a:p>
            <a:fld id="{2FCBCEE4-67FD-4DA3-8F68-22FD5B78E7C9}" type="slidenum">
              <a:rPr lang="en-US" altLang="en-US"/>
              <a:pPr/>
              <a:t>‹#›</a:t>
            </a:fld>
            <a:endParaRPr lang="en-US" altLang="en-US"/>
          </a:p>
        </p:txBody>
      </p:sp>
    </p:spTree>
    <p:extLst>
      <p:ext uri="{BB962C8B-B14F-4D97-AF65-F5344CB8AC3E}">
        <p14:creationId xmlns:p14="http://schemas.microsoft.com/office/powerpoint/2010/main" val="36641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4DEF417-9A79-77AB-8E64-0E587C658574}"/>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5" name="Rectangle 6">
            <a:extLst>
              <a:ext uri="{FF2B5EF4-FFF2-40B4-BE49-F238E27FC236}">
                <a16:creationId xmlns:a16="http://schemas.microsoft.com/office/drawing/2014/main" id="{DFDEB490-058F-98BA-8B6C-870C3EDEEA6F}"/>
              </a:ext>
            </a:extLst>
          </p:cNvPr>
          <p:cNvSpPr>
            <a:spLocks noGrp="1" noChangeArrowheads="1"/>
          </p:cNvSpPr>
          <p:nvPr>
            <p:ph type="sldNum" sz="quarter" idx="11"/>
          </p:nvPr>
        </p:nvSpPr>
        <p:spPr>
          <a:ln/>
        </p:spPr>
        <p:txBody>
          <a:bodyPr/>
          <a:lstStyle>
            <a:lvl1pPr>
              <a:defRPr/>
            </a:lvl1pPr>
          </a:lstStyle>
          <a:p>
            <a:fld id="{73408802-2A4E-4A91-8C42-3C93BD53D54F}" type="slidenum">
              <a:rPr lang="en-US" altLang="en-US"/>
              <a:pPr/>
              <a:t>‹#›</a:t>
            </a:fld>
            <a:endParaRPr lang="en-US" altLang="en-US"/>
          </a:p>
        </p:txBody>
      </p:sp>
    </p:spTree>
    <p:extLst>
      <p:ext uri="{BB962C8B-B14F-4D97-AF65-F5344CB8AC3E}">
        <p14:creationId xmlns:p14="http://schemas.microsoft.com/office/powerpoint/2010/main" val="300319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184C7EE-E4D6-F406-E0B0-4005DF46546D}"/>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6" name="Rectangle 6">
            <a:extLst>
              <a:ext uri="{FF2B5EF4-FFF2-40B4-BE49-F238E27FC236}">
                <a16:creationId xmlns:a16="http://schemas.microsoft.com/office/drawing/2014/main" id="{52C3A4AE-C67D-C25B-1B1B-12504E469A61}"/>
              </a:ext>
            </a:extLst>
          </p:cNvPr>
          <p:cNvSpPr>
            <a:spLocks noGrp="1" noChangeArrowheads="1"/>
          </p:cNvSpPr>
          <p:nvPr>
            <p:ph type="sldNum" sz="quarter" idx="11"/>
          </p:nvPr>
        </p:nvSpPr>
        <p:spPr>
          <a:ln/>
        </p:spPr>
        <p:txBody>
          <a:bodyPr/>
          <a:lstStyle>
            <a:lvl1pPr>
              <a:defRPr/>
            </a:lvl1pPr>
          </a:lstStyle>
          <a:p>
            <a:fld id="{9CFD9B41-7E7B-4091-8E18-5CFB21D8F676}" type="slidenum">
              <a:rPr lang="en-US" altLang="en-US"/>
              <a:pPr/>
              <a:t>‹#›</a:t>
            </a:fld>
            <a:endParaRPr lang="en-US" altLang="en-US"/>
          </a:p>
        </p:txBody>
      </p:sp>
    </p:spTree>
    <p:extLst>
      <p:ext uri="{BB962C8B-B14F-4D97-AF65-F5344CB8AC3E}">
        <p14:creationId xmlns:p14="http://schemas.microsoft.com/office/powerpoint/2010/main" val="64341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B11D49B-D23C-87F5-D4E6-81E1C5FF716A}"/>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8" name="Rectangle 6">
            <a:extLst>
              <a:ext uri="{FF2B5EF4-FFF2-40B4-BE49-F238E27FC236}">
                <a16:creationId xmlns:a16="http://schemas.microsoft.com/office/drawing/2014/main" id="{6B78043C-5CC1-1A2F-B875-1DDE18F51B11}"/>
              </a:ext>
            </a:extLst>
          </p:cNvPr>
          <p:cNvSpPr>
            <a:spLocks noGrp="1" noChangeArrowheads="1"/>
          </p:cNvSpPr>
          <p:nvPr>
            <p:ph type="sldNum" sz="quarter" idx="11"/>
          </p:nvPr>
        </p:nvSpPr>
        <p:spPr>
          <a:ln/>
        </p:spPr>
        <p:txBody>
          <a:bodyPr/>
          <a:lstStyle>
            <a:lvl1pPr>
              <a:defRPr/>
            </a:lvl1pPr>
          </a:lstStyle>
          <a:p>
            <a:fld id="{3A1532A9-F336-4F8D-9B3C-2AB1D1C5980E}" type="slidenum">
              <a:rPr lang="en-US" altLang="en-US"/>
              <a:pPr/>
              <a:t>‹#›</a:t>
            </a:fld>
            <a:endParaRPr lang="en-US" altLang="en-US"/>
          </a:p>
        </p:txBody>
      </p:sp>
    </p:spTree>
    <p:extLst>
      <p:ext uri="{BB962C8B-B14F-4D97-AF65-F5344CB8AC3E}">
        <p14:creationId xmlns:p14="http://schemas.microsoft.com/office/powerpoint/2010/main" val="222040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832F118-3053-841F-DC94-5223D7E434C9}"/>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4" name="Rectangle 6">
            <a:extLst>
              <a:ext uri="{FF2B5EF4-FFF2-40B4-BE49-F238E27FC236}">
                <a16:creationId xmlns:a16="http://schemas.microsoft.com/office/drawing/2014/main" id="{B4B0CBA2-97D0-4943-FFF8-CA44BE9BB8F0}"/>
              </a:ext>
            </a:extLst>
          </p:cNvPr>
          <p:cNvSpPr>
            <a:spLocks noGrp="1" noChangeArrowheads="1"/>
          </p:cNvSpPr>
          <p:nvPr>
            <p:ph type="sldNum" sz="quarter" idx="11"/>
          </p:nvPr>
        </p:nvSpPr>
        <p:spPr>
          <a:ln/>
        </p:spPr>
        <p:txBody>
          <a:bodyPr/>
          <a:lstStyle>
            <a:lvl1pPr>
              <a:defRPr/>
            </a:lvl1pPr>
          </a:lstStyle>
          <a:p>
            <a:fld id="{15DA9F2A-D07C-48D2-B53E-C471532F06FA}" type="slidenum">
              <a:rPr lang="en-US" altLang="en-US"/>
              <a:pPr/>
              <a:t>‹#›</a:t>
            </a:fld>
            <a:endParaRPr lang="en-US" altLang="en-US"/>
          </a:p>
        </p:txBody>
      </p:sp>
    </p:spTree>
    <p:extLst>
      <p:ext uri="{BB962C8B-B14F-4D97-AF65-F5344CB8AC3E}">
        <p14:creationId xmlns:p14="http://schemas.microsoft.com/office/powerpoint/2010/main" val="316927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2F0E46-EF04-26FD-EEA7-7E3AFD8DA254}"/>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3" name="Rectangle 6">
            <a:extLst>
              <a:ext uri="{FF2B5EF4-FFF2-40B4-BE49-F238E27FC236}">
                <a16:creationId xmlns:a16="http://schemas.microsoft.com/office/drawing/2014/main" id="{5B8CA279-744D-FE03-CE38-9D3F8C2BCE69}"/>
              </a:ext>
            </a:extLst>
          </p:cNvPr>
          <p:cNvSpPr>
            <a:spLocks noGrp="1" noChangeArrowheads="1"/>
          </p:cNvSpPr>
          <p:nvPr>
            <p:ph type="sldNum" sz="quarter" idx="11"/>
          </p:nvPr>
        </p:nvSpPr>
        <p:spPr>
          <a:ln/>
        </p:spPr>
        <p:txBody>
          <a:bodyPr/>
          <a:lstStyle>
            <a:lvl1pPr>
              <a:defRPr/>
            </a:lvl1pPr>
          </a:lstStyle>
          <a:p>
            <a:fld id="{D2FCADAD-F7F8-4D3E-81D9-56AE3A40BD15}" type="slidenum">
              <a:rPr lang="en-US" altLang="en-US"/>
              <a:pPr/>
              <a:t>‹#›</a:t>
            </a:fld>
            <a:endParaRPr lang="en-US" altLang="en-US"/>
          </a:p>
        </p:txBody>
      </p:sp>
    </p:spTree>
    <p:extLst>
      <p:ext uri="{BB962C8B-B14F-4D97-AF65-F5344CB8AC3E}">
        <p14:creationId xmlns:p14="http://schemas.microsoft.com/office/powerpoint/2010/main" val="344215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A390A12-59E6-7D43-3C29-675092A7CBA5}"/>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6" name="Rectangle 6">
            <a:extLst>
              <a:ext uri="{FF2B5EF4-FFF2-40B4-BE49-F238E27FC236}">
                <a16:creationId xmlns:a16="http://schemas.microsoft.com/office/drawing/2014/main" id="{488D5A09-7215-9B55-C352-6EF17990243A}"/>
              </a:ext>
            </a:extLst>
          </p:cNvPr>
          <p:cNvSpPr>
            <a:spLocks noGrp="1" noChangeArrowheads="1"/>
          </p:cNvSpPr>
          <p:nvPr>
            <p:ph type="sldNum" sz="quarter" idx="11"/>
          </p:nvPr>
        </p:nvSpPr>
        <p:spPr>
          <a:ln/>
        </p:spPr>
        <p:txBody>
          <a:bodyPr/>
          <a:lstStyle>
            <a:lvl1pPr>
              <a:defRPr/>
            </a:lvl1pPr>
          </a:lstStyle>
          <a:p>
            <a:fld id="{08EC5B90-8AF3-44AC-AD7F-E1E72E7A8E8E}" type="slidenum">
              <a:rPr lang="en-US" altLang="en-US"/>
              <a:pPr/>
              <a:t>‹#›</a:t>
            </a:fld>
            <a:endParaRPr lang="en-US" altLang="en-US"/>
          </a:p>
        </p:txBody>
      </p:sp>
    </p:spTree>
    <p:extLst>
      <p:ext uri="{BB962C8B-B14F-4D97-AF65-F5344CB8AC3E}">
        <p14:creationId xmlns:p14="http://schemas.microsoft.com/office/powerpoint/2010/main" val="371265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96892F7-FD4D-334D-E46D-36ECD419AABA}"/>
              </a:ext>
            </a:extLst>
          </p:cNvPr>
          <p:cNvSpPr>
            <a:spLocks noGrp="1" noChangeArrowheads="1"/>
          </p:cNvSpPr>
          <p:nvPr>
            <p:ph type="ftr" sz="quarter" idx="10"/>
          </p:nvPr>
        </p:nvSpPr>
        <p:spPr>
          <a:ln/>
        </p:spPr>
        <p:txBody>
          <a:bodyPr/>
          <a:lstStyle>
            <a:lvl1pPr>
              <a:defRPr/>
            </a:lvl1pPr>
          </a:lstStyle>
          <a:p>
            <a:pPr>
              <a:defRPr/>
            </a:pPr>
            <a:r>
              <a:rPr lang="en-US"/>
              <a:t>Biochemistry 3070 – Glycolysis</a:t>
            </a:r>
          </a:p>
        </p:txBody>
      </p:sp>
      <p:sp>
        <p:nvSpPr>
          <p:cNvPr id="6" name="Rectangle 6">
            <a:extLst>
              <a:ext uri="{FF2B5EF4-FFF2-40B4-BE49-F238E27FC236}">
                <a16:creationId xmlns:a16="http://schemas.microsoft.com/office/drawing/2014/main" id="{525443EB-655A-264B-5172-D42B31858B91}"/>
              </a:ext>
            </a:extLst>
          </p:cNvPr>
          <p:cNvSpPr>
            <a:spLocks noGrp="1" noChangeArrowheads="1"/>
          </p:cNvSpPr>
          <p:nvPr>
            <p:ph type="sldNum" sz="quarter" idx="11"/>
          </p:nvPr>
        </p:nvSpPr>
        <p:spPr>
          <a:ln/>
        </p:spPr>
        <p:txBody>
          <a:bodyPr/>
          <a:lstStyle>
            <a:lvl1pPr>
              <a:defRPr/>
            </a:lvl1pPr>
          </a:lstStyle>
          <a:p>
            <a:fld id="{34944E8C-700D-481A-BDBA-F3DECEAE91B8}" type="slidenum">
              <a:rPr lang="en-US" altLang="en-US"/>
              <a:pPr/>
              <a:t>‹#›</a:t>
            </a:fld>
            <a:endParaRPr lang="en-US" altLang="en-US"/>
          </a:p>
        </p:txBody>
      </p:sp>
    </p:spTree>
    <p:extLst>
      <p:ext uri="{BB962C8B-B14F-4D97-AF65-F5344CB8AC3E}">
        <p14:creationId xmlns:p14="http://schemas.microsoft.com/office/powerpoint/2010/main" val="52702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9F7659C-64B8-F0CF-0BB3-1158F4299ECB}"/>
              </a:ext>
            </a:extLst>
          </p:cNvPr>
          <p:cNvSpPr>
            <a:spLocks noGrp="1" noChangeArrowheads="1"/>
          </p:cNvSpPr>
          <p:nvPr>
            <p:ph type="title"/>
          </p:nvPr>
        </p:nvSpPr>
        <p:spPr bwMode="auto">
          <a:xfrm>
            <a:off x="457200" y="152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B14F1B55-FDAC-774A-9585-1FD82D09CA4D}"/>
              </a:ext>
            </a:extLst>
          </p:cNvPr>
          <p:cNvSpPr>
            <a:spLocks noGrp="1" noChangeArrowheads="1"/>
          </p:cNvSpPr>
          <p:nvPr>
            <p:ph type="body" idx="1"/>
          </p:nvPr>
        </p:nvSpPr>
        <p:spPr bwMode="auto">
          <a:xfrm>
            <a:off x="457200" y="533400"/>
            <a:ext cx="82296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F25ACA1A-9A67-FD78-3B2B-9CCC31C1601D}"/>
              </a:ext>
            </a:extLst>
          </p:cNvPr>
          <p:cNvSpPr>
            <a:spLocks noGrp="1" noChangeArrowheads="1"/>
          </p:cNvSpPr>
          <p:nvPr>
            <p:ph type="ftr" sz="quarter" idx="3"/>
          </p:nvPr>
        </p:nvSpPr>
        <p:spPr bwMode="auto">
          <a:xfrm>
            <a:off x="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i="1" smtClean="0">
                <a:solidFill>
                  <a:srgbClr val="0066CC"/>
                </a:solidFill>
                <a:latin typeface="Arial" charset="0"/>
              </a:defRPr>
            </a:lvl1pPr>
          </a:lstStyle>
          <a:p>
            <a:pPr>
              <a:defRPr/>
            </a:pPr>
            <a:r>
              <a:rPr lang="en-US"/>
              <a:t>Biochemistry 3070 – Glycolysis</a:t>
            </a:r>
          </a:p>
        </p:txBody>
      </p:sp>
      <p:sp>
        <p:nvSpPr>
          <p:cNvPr id="200710" name="Rectangle 6">
            <a:extLst>
              <a:ext uri="{FF2B5EF4-FFF2-40B4-BE49-F238E27FC236}">
                <a16:creationId xmlns:a16="http://schemas.microsoft.com/office/drawing/2014/main" id="{660259AB-6BF2-F3AD-6C3F-9EB2B161C6F4}"/>
              </a:ext>
            </a:extLst>
          </p:cNvPr>
          <p:cNvSpPr>
            <a:spLocks noGrp="1" noChangeArrowheads="1"/>
          </p:cNvSpPr>
          <p:nvPr>
            <p:ph type="sldNum" sz="quarter" idx="4"/>
          </p:nvPr>
        </p:nvSpPr>
        <p:spPr bwMode="auto">
          <a:xfrm>
            <a:off x="83820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57354CAE-5973-41B2-B543-37B87086CC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l" rtl="0" eaLnBrk="0" fontAlgn="base" hangingPunct="0">
        <a:spcBef>
          <a:spcPct val="0"/>
        </a:spcBef>
        <a:spcAft>
          <a:spcPct val="0"/>
        </a:spcAft>
        <a:defRPr i="1">
          <a:solidFill>
            <a:schemeClr val="tx2"/>
          </a:solidFill>
          <a:latin typeface="+mj-lt"/>
          <a:ea typeface="+mj-ea"/>
          <a:cs typeface="+mj-cs"/>
        </a:defRPr>
      </a:lvl1pPr>
      <a:lvl2pPr algn="l" rtl="0" eaLnBrk="0" fontAlgn="base" hangingPunct="0">
        <a:spcBef>
          <a:spcPct val="0"/>
        </a:spcBef>
        <a:spcAft>
          <a:spcPct val="0"/>
        </a:spcAft>
        <a:defRPr i="1">
          <a:solidFill>
            <a:schemeClr val="tx2"/>
          </a:solidFill>
          <a:latin typeface="Arial" charset="0"/>
        </a:defRPr>
      </a:lvl2pPr>
      <a:lvl3pPr algn="l" rtl="0" eaLnBrk="0" fontAlgn="base" hangingPunct="0">
        <a:spcBef>
          <a:spcPct val="0"/>
        </a:spcBef>
        <a:spcAft>
          <a:spcPct val="0"/>
        </a:spcAft>
        <a:defRPr i="1">
          <a:solidFill>
            <a:schemeClr val="tx2"/>
          </a:solidFill>
          <a:latin typeface="Arial" charset="0"/>
        </a:defRPr>
      </a:lvl3pPr>
      <a:lvl4pPr algn="l" rtl="0" eaLnBrk="0" fontAlgn="base" hangingPunct="0">
        <a:spcBef>
          <a:spcPct val="0"/>
        </a:spcBef>
        <a:spcAft>
          <a:spcPct val="0"/>
        </a:spcAft>
        <a:defRPr i="1">
          <a:solidFill>
            <a:schemeClr val="tx2"/>
          </a:solidFill>
          <a:latin typeface="Arial" charset="0"/>
        </a:defRPr>
      </a:lvl4pPr>
      <a:lvl5pPr algn="l" rtl="0" eaLnBrk="0" fontAlgn="base" hangingPunct="0">
        <a:spcBef>
          <a:spcPct val="0"/>
        </a:spcBef>
        <a:spcAft>
          <a:spcPct val="0"/>
        </a:spcAft>
        <a:defRPr i="1">
          <a:solidFill>
            <a:schemeClr val="tx2"/>
          </a:solidFill>
          <a:latin typeface="Arial" charset="0"/>
        </a:defRPr>
      </a:lvl5pPr>
      <a:lvl6pPr marL="457200" algn="l" rtl="0" fontAlgn="base">
        <a:spcBef>
          <a:spcPct val="0"/>
        </a:spcBef>
        <a:spcAft>
          <a:spcPct val="0"/>
        </a:spcAft>
        <a:defRPr i="1">
          <a:solidFill>
            <a:schemeClr val="tx2"/>
          </a:solidFill>
          <a:latin typeface="Arial" charset="0"/>
        </a:defRPr>
      </a:lvl6pPr>
      <a:lvl7pPr marL="914400" algn="l" rtl="0" fontAlgn="base">
        <a:spcBef>
          <a:spcPct val="0"/>
        </a:spcBef>
        <a:spcAft>
          <a:spcPct val="0"/>
        </a:spcAft>
        <a:defRPr i="1">
          <a:solidFill>
            <a:schemeClr val="tx2"/>
          </a:solidFill>
          <a:latin typeface="Arial" charset="0"/>
        </a:defRPr>
      </a:lvl7pPr>
      <a:lvl8pPr marL="1371600" algn="l" rtl="0" fontAlgn="base">
        <a:spcBef>
          <a:spcPct val="0"/>
        </a:spcBef>
        <a:spcAft>
          <a:spcPct val="0"/>
        </a:spcAft>
        <a:defRPr i="1">
          <a:solidFill>
            <a:schemeClr val="tx2"/>
          </a:solidFill>
          <a:latin typeface="Arial" charset="0"/>
        </a:defRPr>
      </a:lvl8pPr>
      <a:lvl9pPr marL="1828800" algn="l" rtl="0" fontAlgn="base">
        <a:spcBef>
          <a:spcPct val="0"/>
        </a:spcBef>
        <a:spcAft>
          <a:spcPct val="0"/>
        </a:spcAft>
        <a:defRPr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buffalo-creek-press.com/alcohol.htm"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bs.utah.gov/fee-schedul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424A0A49-EFAF-709B-5138-60BBFDDB63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9809979-CF92-486E-A1FE-4C80430444B9}" type="slidenum">
              <a:rPr lang="en-US" altLang="en-US" b="0">
                <a:solidFill>
                  <a:srgbClr val="0066CC"/>
                </a:solidFill>
              </a:rPr>
              <a:pPr eaLnBrk="1" hangingPunct="1"/>
              <a:t>1</a:t>
            </a:fld>
            <a:endParaRPr lang="en-US" altLang="en-US" b="0">
              <a:solidFill>
                <a:srgbClr val="0066CC"/>
              </a:solidFill>
            </a:endParaRPr>
          </a:p>
        </p:txBody>
      </p:sp>
      <p:sp>
        <p:nvSpPr>
          <p:cNvPr id="10243" name="Rectangle 2">
            <a:extLst>
              <a:ext uri="{FF2B5EF4-FFF2-40B4-BE49-F238E27FC236}">
                <a16:creationId xmlns:a16="http://schemas.microsoft.com/office/drawing/2014/main" id="{28ABDA49-A7C7-5116-2400-149B55D3171E}"/>
              </a:ext>
            </a:extLst>
          </p:cNvPr>
          <p:cNvSpPr>
            <a:spLocks noGrp="1" noChangeArrowheads="1"/>
          </p:cNvSpPr>
          <p:nvPr>
            <p:ph type="title"/>
          </p:nvPr>
        </p:nvSpPr>
        <p:spPr/>
        <p:txBody>
          <a:bodyPr/>
          <a:lstStyle/>
          <a:p>
            <a:pPr algn="ctr" eaLnBrk="1" hangingPunct="1"/>
            <a:endParaRPr lang="en-US" altLang="en-US" sz="4800" dirty="0"/>
          </a:p>
        </p:txBody>
      </p:sp>
      <p:sp>
        <p:nvSpPr>
          <p:cNvPr id="10244" name="Text Box 4">
            <a:extLst>
              <a:ext uri="{FF2B5EF4-FFF2-40B4-BE49-F238E27FC236}">
                <a16:creationId xmlns:a16="http://schemas.microsoft.com/office/drawing/2014/main" id="{155BE116-B0EE-087A-1A40-1E9145F2839F}"/>
              </a:ext>
            </a:extLst>
          </p:cNvPr>
          <p:cNvSpPr txBox="1">
            <a:spLocks noChangeArrowheads="1"/>
          </p:cNvSpPr>
          <p:nvPr/>
        </p:nvSpPr>
        <p:spPr bwMode="auto">
          <a:xfrm>
            <a:off x="152400" y="152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Biochemistry 3070</a:t>
            </a:r>
          </a:p>
        </p:txBody>
      </p:sp>
      <p:sp>
        <p:nvSpPr>
          <p:cNvPr id="10245" name="Text Box 10">
            <a:extLst>
              <a:ext uri="{FF2B5EF4-FFF2-40B4-BE49-F238E27FC236}">
                <a16:creationId xmlns:a16="http://schemas.microsoft.com/office/drawing/2014/main" id="{D32F2D73-ABA8-DE50-AD72-7FB55769B55A}"/>
              </a:ext>
            </a:extLst>
          </p:cNvPr>
          <p:cNvSpPr txBox="1">
            <a:spLocks noChangeArrowheads="1"/>
          </p:cNvSpPr>
          <p:nvPr/>
        </p:nvSpPr>
        <p:spPr bwMode="auto">
          <a:xfrm>
            <a:off x="304800" y="1981200"/>
            <a:ext cx="4038600" cy="20669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65000"/>
              </a:lnSpc>
              <a:spcBef>
                <a:spcPct val="50000"/>
              </a:spcBef>
            </a:pPr>
            <a:endParaRPr lang="en-US" altLang="en-US" sz="4400" b="0" i="1">
              <a:solidFill>
                <a:srgbClr val="CC0066"/>
              </a:solidFill>
            </a:endParaRPr>
          </a:p>
          <a:p>
            <a:pPr algn="ctr" eaLnBrk="1" hangingPunct="1">
              <a:lnSpc>
                <a:spcPct val="65000"/>
              </a:lnSpc>
              <a:spcBef>
                <a:spcPct val="50000"/>
              </a:spcBef>
            </a:pPr>
            <a:r>
              <a:rPr lang="en-US" altLang="en-US" sz="4400" b="0" i="1">
                <a:solidFill>
                  <a:srgbClr val="CC0066"/>
                </a:solidFill>
              </a:rPr>
              <a:t>Glycolysis</a:t>
            </a:r>
          </a:p>
          <a:p>
            <a:pPr algn="ctr" eaLnBrk="1" hangingPunct="1">
              <a:lnSpc>
                <a:spcPct val="65000"/>
              </a:lnSpc>
              <a:spcBef>
                <a:spcPct val="50000"/>
              </a:spcBef>
            </a:pPr>
            <a:endParaRPr lang="en-US" altLang="en-US" sz="4400" b="0" i="1">
              <a:solidFill>
                <a:srgbClr val="CC0066"/>
              </a:solidFill>
            </a:endParaRPr>
          </a:p>
        </p:txBody>
      </p:sp>
      <p:pic>
        <p:nvPicPr>
          <p:cNvPr id="10246" name="Picture 17">
            <a:extLst>
              <a:ext uri="{FF2B5EF4-FFF2-40B4-BE49-F238E27FC236}">
                <a16:creationId xmlns:a16="http://schemas.microsoft.com/office/drawing/2014/main" id="{96B0B7AA-2E1C-493B-6B61-52EAF133A4E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95800" y="0"/>
            <a:ext cx="3835400" cy="6705600"/>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a:extLst>
              <a:ext uri="{FF2B5EF4-FFF2-40B4-BE49-F238E27FC236}">
                <a16:creationId xmlns:a16="http://schemas.microsoft.com/office/drawing/2014/main" id="{5A8843BA-3075-EDBF-6CE6-478F13F023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33E860D-1983-482F-B8B0-F96E6BF945C4}" type="slidenum">
              <a:rPr lang="en-US" altLang="en-US" b="0">
                <a:solidFill>
                  <a:srgbClr val="0066CC"/>
                </a:solidFill>
              </a:rPr>
              <a:pPr eaLnBrk="1" hangingPunct="1"/>
              <a:t>10</a:t>
            </a:fld>
            <a:endParaRPr lang="en-US" altLang="en-US" b="0">
              <a:solidFill>
                <a:srgbClr val="0066CC"/>
              </a:solidFill>
            </a:endParaRPr>
          </a:p>
        </p:txBody>
      </p:sp>
      <p:sp>
        <p:nvSpPr>
          <p:cNvPr id="2052" name="Rectangle 2">
            <a:extLst>
              <a:ext uri="{FF2B5EF4-FFF2-40B4-BE49-F238E27FC236}">
                <a16:creationId xmlns:a16="http://schemas.microsoft.com/office/drawing/2014/main" id="{CE941431-0014-7C66-BA77-ADCFC6C87ED9}"/>
              </a:ext>
            </a:extLst>
          </p:cNvPr>
          <p:cNvSpPr>
            <a:spLocks noGrp="1" noChangeArrowheads="1"/>
          </p:cNvSpPr>
          <p:nvPr>
            <p:ph type="title"/>
          </p:nvPr>
        </p:nvSpPr>
        <p:spPr/>
        <p:txBody>
          <a:bodyPr/>
          <a:lstStyle/>
          <a:p>
            <a:pPr eaLnBrk="1" hangingPunct="1"/>
            <a:r>
              <a:rPr lang="en-US" altLang="en-US" sz="1600"/>
              <a:t>Glycolysis – the six-carbon sugars</a:t>
            </a:r>
          </a:p>
        </p:txBody>
      </p:sp>
      <p:graphicFrame>
        <p:nvGraphicFramePr>
          <p:cNvPr id="2050" name="Object 6">
            <a:extLst>
              <a:ext uri="{FF2B5EF4-FFF2-40B4-BE49-F238E27FC236}">
                <a16:creationId xmlns:a16="http://schemas.microsoft.com/office/drawing/2014/main" id="{8532985F-35BE-64B5-3AEE-063B44B521EF}"/>
              </a:ext>
            </a:extLst>
          </p:cNvPr>
          <p:cNvGraphicFramePr>
            <a:graphicFrameLocks noChangeAspect="1"/>
          </p:cNvGraphicFramePr>
          <p:nvPr>
            <p:ph idx="1"/>
          </p:nvPr>
        </p:nvGraphicFramePr>
        <p:xfrm>
          <a:off x="527050" y="533400"/>
          <a:ext cx="8089900" cy="5592763"/>
        </p:xfrm>
        <a:graphic>
          <a:graphicData uri="http://schemas.openxmlformats.org/presentationml/2006/ole">
            <mc:AlternateContent xmlns:mc="http://schemas.openxmlformats.org/markup-compatibility/2006">
              <mc:Choice xmlns:v="urn:schemas-microsoft-com:vml" Requires="v">
                <p:oleObj name="Bitmap Image" r:id="rId2" imgW="7935433" imgH="5485714" progId="Paint.Picture">
                  <p:embed/>
                </p:oleObj>
              </mc:Choice>
              <mc:Fallback>
                <p:oleObj name="Bitmap Image" r:id="rId2" imgW="7935433" imgH="5485714"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533400"/>
                        <a:ext cx="8089900" cy="5592763"/>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89B00488-9D56-BE3B-B5AA-C76E23B907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7953FF7-936B-47DA-93CA-0A706DBC97BB}" type="slidenum">
              <a:rPr lang="en-US" altLang="en-US" b="0">
                <a:solidFill>
                  <a:srgbClr val="0066CC"/>
                </a:solidFill>
              </a:rPr>
              <a:pPr eaLnBrk="1" hangingPunct="1"/>
              <a:t>11</a:t>
            </a:fld>
            <a:endParaRPr lang="en-US" altLang="en-US" b="0">
              <a:solidFill>
                <a:srgbClr val="0066CC"/>
              </a:solidFill>
            </a:endParaRPr>
          </a:p>
        </p:txBody>
      </p:sp>
      <p:sp>
        <p:nvSpPr>
          <p:cNvPr id="18435" name="Rectangle 2">
            <a:extLst>
              <a:ext uri="{FF2B5EF4-FFF2-40B4-BE49-F238E27FC236}">
                <a16:creationId xmlns:a16="http://schemas.microsoft.com/office/drawing/2014/main" id="{B0ADA22E-BB32-41E3-E214-D117AA35047F}"/>
              </a:ext>
            </a:extLst>
          </p:cNvPr>
          <p:cNvSpPr>
            <a:spLocks noGrp="1" noChangeArrowheads="1"/>
          </p:cNvSpPr>
          <p:nvPr>
            <p:ph type="title"/>
          </p:nvPr>
        </p:nvSpPr>
        <p:spPr/>
        <p:txBody>
          <a:bodyPr/>
          <a:lstStyle/>
          <a:p>
            <a:pPr eaLnBrk="1" hangingPunct="1"/>
            <a:r>
              <a:rPr lang="en-US" altLang="en-US" sz="1600"/>
              <a:t>Glycolysis</a:t>
            </a:r>
          </a:p>
        </p:txBody>
      </p:sp>
      <p:sp>
        <p:nvSpPr>
          <p:cNvPr id="18436" name="Rectangle 3">
            <a:extLst>
              <a:ext uri="{FF2B5EF4-FFF2-40B4-BE49-F238E27FC236}">
                <a16:creationId xmlns:a16="http://schemas.microsoft.com/office/drawing/2014/main" id="{AAC0571A-B21E-4EB8-D647-08F024684776}"/>
              </a:ext>
            </a:extLst>
          </p:cNvPr>
          <p:cNvSpPr>
            <a:spLocks noGrp="1" noChangeArrowheads="1"/>
          </p:cNvSpPr>
          <p:nvPr>
            <p:ph type="body" sz="half" idx="1"/>
          </p:nvPr>
        </p:nvSpPr>
        <p:spPr>
          <a:xfrm>
            <a:off x="457200" y="533400"/>
            <a:ext cx="8458200" cy="5592763"/>
          </a:xfrm>
        </p:spPr>
        <p:txBody>
          <a:bodyPr/>
          <a:lstStyle/>
          <a:p>
            <a:pPr marL="609600" indent="-609600" eaLnBrk="1" hangingPunct="1">
              <a:buFontTx/>
              <a:buNone/>
            </a:pPr>
            <a:r>
              <a:rPr lang="en-US" altLang="en-US" sz="2400" i="1"/>
              <a:t>Fructose-1,6-diphosphate is split into two 3-carbon sugars via a reverse aldol condensation reaction catalyzed by aldolase.</a:t>
            </a:r>
          </a:p>
        </p:txBody>
      </p:sp>
      <p:pic>
        <p:nvPicPr>
          <p:cNvPr id="18437" name="Picture 4">
            <a:extLst>
              <a:ext uri="{FF2B5EF4-FFF2-40B4-BE49-F238E27FC236}">
                <a16:creationId xmlns:a16="http://schemas.microsoft.com/office/drawing/2014/main" id="{ED3E362C-BC31-A589-C9E7-B66CD13C254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752600"/>
            <a:ext cx="8458200" cy="43989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DDFAEB9F-990C-D2C2-13B5-D58A9425A1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2471360-087D-4B83-83DF-0B496F0746E5}" type="slidenum">
              <a:rPr lang="en-US" altLang="en-US" b="0">
                <a:solidFill>
                  <a:srgbClr val="0066CC"/>
                </a:solidFill>
              </a:rPr>
              <a:pPr eaLnBrk="1" hangingPunct="1"/>
              <a:t>12</a:t>
            </a:fld>
            <a:endParaRPr lang="en-US" altLang="en-US" b="0">
              <a:solidFill>
                <a:srgbClr val="0066CC"/>
              </a:solidFill>
            </a:endParaRPr>
          </a:p>
        </p:txBody>
      </p:sp>
      <p:sp>
        <p:nvSpPr>
          <p:cNvPr id="19459" name="Rectangle 2">
            <a:extLst>
              <a:ext uri="{FF2B5EF4-FFF2-40B4-BE49-F238E27FC236}">
                <a16:creationId xmlns:a16="http://schemas.microsoft.com/office/drawing/2014/main" id="{5B47DF53-B93F-7F23-109C-D3A9746043D0}"/>
              </a:ext>
            </a:extLst>
          </p:cNvPr>
          <p:cNvSpPr>
            <a:spLocks noGrp="1" noChangeArrowheads="1"/>
          </p:cNvSpPr>
          <p:nvPr>
            <p:ph type="title"/>
          </p:nvPr>
        </p:nvSpPr>
        <p:spPr/>
        <p:txBody>
          <a:bodyPr/>
          <a:lstStyle/>
          <a:p>
            <a:pPr eaLnBrk="1" hangingPunct="1"/>
            <a:r>
              <a:rPr lang="en-US" altLang="en-US" sz="1600"/>
              <a:t>Glycolysis</a:t>
            </a:r>
          </a:p>
        </p:txBody>
      </p:sp>
      <p:sp>
        <p:nvSpPr>
          <p:cNvPr id="19460" name="Rectangle 3">
            <a:extLst>
              <a:ext uri="{FF2B5EF4-FFF2-40B4-BE49-F238E27FC236}">
                <a16:creationId xmlns:a16="http://schemas.microsoft.com/office/drawing/2014/main" id="{EE444289-0ACD-D634-A9D3-57180C630A65}"/>
              </a:ext>
            </a:extLst>
          </p:cNvPr>
          <p:cNvSpPr>
            <a:spLocks noGrp="1" noChangeArrowheads="1"/>
          </p:cNvSpPr>
          <p:nvPr>
            <p:ph type="body" sz="half" idx="1"/>
          </p:nvPr>
        </p:nvSpPr>
        <p:spPr>
          <a:xfrm>
            <a:off x="457200" y="533400"/>
            <a:ext cx="8001000" cy="5592763"/>
          </a:xfrm>
        </p:spPr>
        <p:txBody>
          <a:bodyPr/>
          <a:lstStyle/>
          <a:p>
            <a:pPr marL="609600" indent="-609600" eaLnBrk="1" hangingPunct="1">
              <a:lnSpc>
                <a:spcPct val="90000"/>
              </a:lnSpc>
              <a:buFontTx/>
              <a:buNone/>
            </a:pPr>
            <a:r>
              <a:rPr lang="en-US" altLang="en-US" sz="2800"/>
              <a:t>Dihydroxyacetone phosphate is then isomerized to glyceraldehyde-3-phosphate:</a:t>
            </a:r>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r>
              <a:rPr lang="en-US" altLang="en-US" sz="2800"/>
              <a:t>From this point forward, we have </a:t>
            </a:r>
            <a:r>
              <a:rPr lang="en-US" altLang="en-US" sz="2800" i="1" u="sng"/>
              <a:t>TWO identical 3-carbon molecules</a:t>
            </a:r>
            <a:r>
              <a:rPr lang="en-US" altLang="en-US" sz="2800"/>
              <a:t> continuing on through the glycolytic pathway. </a:t>
            </a:r>
          </a:p>
        </p:txBody>
      </p:sp>
      <p:pic>
        <p:nvPicPr>
          <p:cNvPr id="19461" name="Picture 4">
            <a:extLst>
              <a:ext uri="{FF2B5EF4-FFF2-40B4-BE49-F238E27FC236}">
                <a16:creationId xmlns:a16="http://schemas.microsoft.com/office/drawing/2014/main" id="{55E38828-2120-EDD3-1BC3-0CE0EF93257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447800"/>
            <a:ext cx="7696200" cy="30130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0B5E6A51-7164-B02A-3540-C9BCFA96BA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1350604-4D02-48E1-A468-69CE7C469DB3}" type="slidenum">
              <a:rPr lang="en-US" altLang="en-US" b="0">
                <a:solidFill>
                  <a:srgbClr val="0066CC"/>
                </a:solidFill>
              </a:rPr>
              <a:pPr eaLnBrk="1" hangingPunct="1"/>
              <a:t>13</a:t>
            </a:fld>
            <a:endParaRPr lang="en-US" altLang="en-US" b="0">
              <a:solidFill>
                <a:srgbClr val="0066CC"/>
              </a:solidFill>
            </a:endParaRPr>
          </a:p>
        </p:txBody>
      </p:sp>
      <p:sp>
        <p:nvSpPr>
          <p:cNvPr id="20483" name="Rectangle 2">
            <a:extLst>
              <a:ext uri="{FF2B5EF4-FFF2-40B4-BE49-F238E27FC236}">
                <a16:creationId xmlns:a16="http://schemas.microsoft.com/office/drawing/2014/main" id="{924C8583-65A0-CAFE-D221-00BFE4D618F0}"/>
              </a:ext>
            </a:extLst>
          </p:cNvPr>
          <p:cNvSpPr>
            <a:spLocks noGrp="1" noChangeArrowheads="1"/>
          </p:cNvSpPr>
          <p:nvPr>
            <p:ph type="title"/>
          </p:nvPr>
        </p:nvSpPr>
        <p:spPr/>
        <p:txBody>
          <a:bodyPr/>
          <a:lstStyle/>
          <a:p>
            <a:pPr eaLnBrk="1" hangingPunct="1"/>
            <a:r>
              <a:rPr lang="en-US" altLang="en-US" sz="1600"/>
              <a:t>Glycolysis</a:t>
            </a:r>
          </a:p>
        </p:txBody>
      </p:sp>
      <p:sp>
        <p:nvSpPr>
          <p:cNvPr id="20484" name="Rectangle 3">
            <a:extLst>
              <a:ext uri="{FF2B5EF4-FFF2-40B4-BE49-F238E27FC236}">
                <a16:creationId xmlns:a16="http://schemas.microsoft.com/office/drawing/2014/main" id="{FBC9F8B4-0394-B9E1-CBB0-8DCC0F4CEDD6}"/>
              </a:ext>
            </a:extLst>
          </p:cNvPr>
          <p:cNvSpPr>
            <a:spLocks noGrp="1" noChangeArrowheads="1"/>
          </p:cNvSpPr>
          <p:nvPr>
            <p:ph type="body" sz="half" idx="1"/>
          </p:nvPr>
        </p:nvSpPr>
        <p:spPr>
          <a:xfrm>
            <a:off x="228600" y="533400"/>
            <a:ext cx="4648200" cy="5592763"/>
          </a:xfrm>
        </p:spPr>
        <p:txBody>
          <a:bodyPr/>
          <a:lstStyle/>
          <a:p>
            <a:pPr marL="609600" indent="-609600" eaLnBrk="1" hangingPunct="1">
              <a:buFontTx/>
              <a:buNone/>
            </a:pPr>
            <a:r>
              <a:rPr lang="en-US" altLang="en-US" sz="2600"/>
              <a:t>Until this point in the pathway, no gain in energy or reductive power has been achieved.  In fact, we have consumed two ATP molecules to get to this point.</a:t>
            </a:r>
          </a:p>
          <a:p>
            <a:pPr marL="609600" indent="-609600" eaLnBrk="1" hangingPunct="1">
              <a:buFontTx/>
              <a:buNone/>
            </a:pPr>
            <a:endParaRPr lang="en-US" altLang="en-US" sz="2600"/>
          </a:p>
          <a:p>
            <a:pPr marL="609600" indent="-609600" eaLnBrk="1" hangingPunct="1">
              <a:buFontTx/>
              <a:buNone/>
            </a:pPr>
            <a:r>
              <a:rPr lang="en-US" altLang="en-US" sz="2600"/>
              <a:t>The remaining reactions in this pathway now reciprocate by yielding beneficial gains.</a:t>
            </a:r>
          </a:p>
        </p:txBody>
      </p:sp>
      <p:pic>
        <p:nvPicPr>
          <p:cNvPr id="20485" name="Picture 8">
            <a:extLst>
              <a:ext uri="{FF2B5EF4-FFF2-40B4-BE49-F238E27FC236}">
                <a16:creationId xmlns:a16="http://schemas.microsoft.com/office/drawing/2014/main" id="{79C19B42-21B3-7CE7-05A0-7C4DA039A07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5563" y="533400"/>
            <a:ext cx="3063875" cy="55927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B84DDB2-74F8-72F4-5667-2A02CDD911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9B4D1D4-F873-4885-AAB8-B3DB3C757035}" type="slidenum">
              <a:rPr lang="en-US" altLang="en-US" b="0">
                <a:solidFill>
                  <a:srgbClr val="0066CC"/>
                </a:solidFill>
              </a:rPr>
              <a:pPr eaLnBrk="1" hangingPunct="1"/>
              <a:t>14</a:t>
            </a:fld>
            <a:endParaRPr lang="en-US" altLang="en-US" b="0">
              <a:solidFill>
                <a:srgbClr val="0066CC"/>
              </a:solidFill>
            </a:endParaRPr>
          </a:p>
        </p:txBody>
      </p:sp>
      <p:sp>
        <p:nvSpPr>
          <p:cNvPr id="21507" name="Rectangle 2">
            <a:extLst>
              <a:ext uri="{FF2B5EF4-FFF2-40B4-BE49-F238E27FC236}">
                <a16:creationId xmlns:a16="http://schemas.microsoft.com/office/drawing/2014/main" id="{478921A7-3CBB-C045-A110-050774FB8E33}"/>
              </a:ext>
            </a:extLst>
          </p:cNvPr>
          <p:cNvSpPr>
            <a:spLocks noGrp="1" noChangeArrowheads="1"/>
          </p:cNvSpPr>
          <p:nvPr>
            <p:ph type="title"/>
          </p:nvPr>
        </p:nvSpPr>
        <p:spPr/>
        <p:txBody>
          <a:bodyPr/>
          <a:lstStyle/>
          <a:p>
            <a:pPr eaLnBrk="1" hangingPunct="1"/>
            <a:r>
              <a:rPr lang="en-US" altLang="en-US" sz="1600"/>
              <a:t>Glycolysis</a:t>
            </a:r>
          </a:p>
        </p:txBody>
      </p:sp>
      <p:sp>
        <p:nvSpPr>
          <p:cNvPr id="21508" name="Rectangle 3">
            <a:extLst>
              <a:ext uri="{FF2B5EF4-FFF2-40B4-BE49-F238E27FC236}">
                <a16:creationId xmlns:a16="http://schemas.microsoft.com/office/drawing/2014/main" id="{FF5493FD-23A1-B7E5-171D-2BC4EA7BCACB}"/>
              </a:ext>
            </a:extLst>
          </p:cNvPr>
          <p:cNvSpPr>
            <a:spLocks noGrp="1" noChangeArrowheads="1"/>
          </p:cNvSpPr>
          <p:nvPr>
            <p:ph type="body" sz="half" idx="1"/>
          </p:nvPr>
        </p:nvSpPr>
        <p:spPr>
          <a:xfrm>
            <a:off x="228600" y="533400"/>
            <a:ext cx="8915400" cy="3276600"/>
          </a:xfrm>
        </p:spPr>
        <p:txBody>
          <a:bodyPr/>
          <a:lstStyle/>
          <a:p>
            <a:pPr marL="609600" indent="-609600" eaLnBrk="1" hangingPunct="1">
              <a:lnSpc>
                <a:spcPct val="90000"/>
              </a:lnSpc>
              <a:buFontTx/>
              <a:buNone/>
            </a:pPr>
            <a:r>
              <a:rPr lang="en-US" altLang="en-US" sz="2400" i="1"/>
              <a:t>Glyceraldehyde-3-phosphate is oxidized to 1,3-biphosphoglycerate (1,3-BPG), catalyzed by a </a:t>
            </a:r>
            <a:r>
              <a:rPr lang="en-US" altLang="en-US" sz="2400" i="1">
                <a:solidFill>
                  <a:srgbClr val="0000FF"/>
                </a:solidFill>
              </a:rPr>
              <a:t>dehydrogenase</a:t>
            </a:r>
            <a:r>
              <a:rPr lang="en-US" altLang="en-US" sz="2400" i="1"/>
              <a:t> enzyme.</a:t>
            </a:r>
          </a:p>
          <a:p>
            <a:pPr marL="609600" indent="-609600" eaLnBrk="1" hangingPunct="1">
              <a:lnSpc>
                <a:spcPct val="90000"/>
              </a:lnSpc>
              <a:buFontTx/>
              <a:buNone/>
            </a:pPr>
            <a:r>
              <a:rPr lang="en-US" altLang="en-US" sz="2400" i="1"/>
              <a:t>Electrons lost during this oxidation are transferred to NAD</a:t>
            </a:r>
            <a:r>
              <a:rPr lang="en-US" altLang="en-US" sz="2400" i="1" baseline="30000"/>
              <a:t>+</a:t>
            </a:r>
            <a:r>
              <a:rPr lang="en-US" altLang="en-US" sz="2400" i="1"/>
              <a:t>, forming NADH, preserving the reducing power (reductive potential) of the electrons for other metabolic reactions.</a:t>
            </a:r>
          </a:p>
          <a:p>
            <a:pPr marL="609600" indent="-609600" eaLnBrk="1" hangingPunct="1">
              <a:lnSpc>
                <a:spcPct val="90000"/>
              </a:lnSpc>
              <a:buFontTx/>
              <a:buNone/>
            </a:pPr>
            <a:r>
              <a:rPr lang="en-US" altLang="en-US" sz="2400" i="1"/>
              <a:t>In 1,3-BPG the #1 carbon has been oxidized from an aldehyde to an acid, but phosphate has been linked via a relatively high energy anhydride (acyl-phosphate) linkage:</a:t>
            </a:r>
          </a:p>
        </p:txBody>
      </p:sp>
      <p:pic>
        <p:nvPicPr>
          <p:cNvPr id="21509" name="Picture 4">
            <a:extLst>
              <a:ext uri="{FF2B5EF4-FFF2-40B4-BE49-F238E27FC236}">
                <a16:creationId xmlns:a16="http://schemas.microsoft.com/office/drawing/2014/main" id="{BE955493-65D7-BC8B-56CB-E7D52527266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4038600"/>
            <a:ext cx="8458200" cy="22479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558A04B5-9F73-39DC-CF23-044D0A7931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CC10193-02B8-4D3A-87FB-DA4A0D5A5A59}" type="slidenum">
              <a:rPr lang="en-US" altLang="en-US" b="0">
                <a:solidFill>
                  <a:srgbClr val="0066CC"/>
                </a:solidFill>
              </a:rPr>
              <a:pPr eaLnBrk="1" hangingPunct="1"/>
              <a:t>15</a:t>
            </a:fld>
            <a:endParaRPr lang="en-US" altLang="en-US" b="0">
              <a:solidFill>
                <a:srgbClr val="0066CC"/>
              </a:solidFill>
            </a:endParaRPr>
          </a:p>
        </p:txBody>
      </p:sp>
      <p:sp>
        <p:nvSpPr>
          <p:cNvPr id="22531" name="Rectangle 2">
            <a:extLst>
              <a:ext uri="{FF2B5EF4-FFF2-40B4-BE49-F238E27FC236}">
                <a16:creationId xmlns:a16="http://schemas.microsoft.com/office/drawing/2014/main" id="{AD7D335B-2172-16F1-2A7B-37613F57F5F7}"/>
              </a:ext>
            </a:extLst>
          </p:cNvPr>
          <p:cNvSpPr>
            <a:spLocks noGrp="1" noChangeArrowheads="1"/>
          </p:cNvSpPr>
          <p:nvPr>
            <p:ph type="title"/>
          </p:nvPr>
        </p:nvSpPr>
        <p:spPr/>
        <p:txBody>
          <a:bodyPr/>
          <a:lstStyle/>
          <a:p>
            <a:pPr eaLnBrk="1" hangingPunct="1"/>
            <a:r>
              <a:rPr lang="en-US" altLang="en-US" sz="1600"/>
              <a:t>Glycolysis</a:t>
            </a:r>
          </a:p>
        </p:txBody>
      </p:sp>
      <p:sp>
        <p:nvSpPr>
          <p:cNvPr id="22532" name="Rectangle 3">
            <a:extLst>
              <a:ext uri="{FF2B5EF4-FFF2-40B4-BE49-F238E27FC236}">
                <a16:creationId xmlns:a16="http://schemas.microsoft.com/office/drawing/2014/main" id="{C7C9862F-BC9C-4B33-1F90-7B2B9533C33A}"/>
              </a:ext>
            </a:extLst>
          </p:cNvPr>
          <p:cNvSpPr>
            <a:spLocks noGrp="1" noChangeArrowheads="1"/>
          </p:cNvSpPr>
          <p:nvPr>
            <p:ph type="body" sz="half" idx="1"/>
          </p:nvPr>
        </p:nvSpPr>
        <p:spPr>
          <a:xfrm>
            <a:off x="457200" y="533400"/>
            <a:ext cx="8153400" cy="5592763"/>
          </a:xfrm>
        </p:spPr>
        <p:txBody>
          <a:bodyPr/>
          <a:lstStyle/>
          <a:p>
            <a:pPr marL="609600" indent="-609600" eaLnBrk="1" hangingPunct="1">
              <a:buFontTx/>
              <a:buNone/>
            </a:pPr>
            <a:r>
              <a:rPr lang="en-US" altLang="en-US"/>
              <a:t>The high-energy phosphate is now utilized to synthesize ATP.  A “</a:t>
            </a:r>
            <a:r>
              <a:rPr lang="en-US" altLang="en-US">
                <a:solidFill>
                  <a:srgbClr val="0000FF"/>
                </a:solidFill>
              </a:rPr>
              <a:t>kinase”</a:t>
            </a:r>
            <a:r>
              <a:rPr lang="en-US" altLang="en-US"/>
              <a:t> enzyme catalyzes the transfer of phosphate from 1,3-BPG to ADP:</a:t>
            </a:r>
          </a:p>
        </p:txBody>
      </p:sp>
      <p:pic>
        <p:nvPicPr>
          <p:cNvPr id="22533" name="Picture 4">
            <a:extLst>
              <a:ext uri="{FF2B5EF4-FFF2-40B4-BE49-F238E27FC236}">
                <a16:creationId xmlns:a16="http://schemas.microsoft.com/office/drawing/2014/main" id="{3A04594F-4A81-6532-5805-96261480CC9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819400"/>
            <a:ext cx="8229600" cy="2281238"/>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3075" name="Slide Number Placeholder 5">
            <a:extLst>
              <a:ext uri="{FF2B5EF4-FFF2-40B4-BE49-F238E27FC236}">
                <a16:creationId xmlns:a16="http://schemas.microsoft.com/office/drawing/2014/main" id="{3803AE5A-9608-C6ED-4A65-0434A9C5B1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53E141A-8B6B-455C-A588-07058F7A3B76}" type="slidenum">
              <a:rPr lang="en-US" altLang="en-US" b="0">
                <a:solidFill>
                  <a:srgbClr val="0066CC"/>
                </a:solidFill>
              </a:rPr>
              <a:pPr eaLnBrk="1" hangingPunct="1"/>
              <a:t>16</a:t>
            </a:fld>
            <a:endParaRPr lang="en-US" altLang="en-US" b="0">
              <a:solidFill>
                <a:srgbClr val="0066CC"/>
              </a:solidFill>
            </a:endParaRPr>
          </a:p>
        </p:txBody>
      </p:sp>
      <p:sp>
        <p:nvSpPr>
          <p:cNvPr id="3076" name="Rectangle 2">
            <a:extLst>
              <a:ext uri="{FF2B5EF4-FFF2-40B4-BE49-F238E27FC236}">
                <a16:creationId xmlns:a16="http://schemas.microsoft.com/office/drawing/2014/main" id="{82B92C89-D1E9-C559-B765-BD00940177AD}"/>
              </a:ext>
            </a:extLst>
          </p:cNvPr>
          <p:cNvSpPr>
            <a:spLocks noGrp="1" noChangeArrowheads="1"/>
          </p:cNvSpPr>
          <p:nvPr>
            <p:ph type="title"/>
          </p:nvPr>
        </p:nvSpPr>
        <p:spPr/>
        <p:txBody>
          <a:bodyPr/>
          <a:lstStyle/>
          <a:p>
            <a:pPr eaLnBrk="1" hangingPunct="1"/>
            <a:r>
              <a:rPr lang="en-US" altLang="en-US" sz="1600"/>
              <a:t>Glycolysis</a:t>
            </a:r>
          </a:p>
        </p:txBody>
      </p:sp>
      <p:sp>
        <p:nvSpPr>
          <p:cNvPr id="3077" name="Rectangle 3">
            <a:extLst>
              <a:ext uri="{FF2B5EF4-FFF2-40B4-BE49-F238E27FC236}">
                <a16:creationId xmlns:a16="http://schemas.microsoft.com/office/drawing/2014/main" id="{32E84B64-F9FA-CB68-39C1-4A7EDD9E8130}"/>
              </a:ext>
            </a:extLst>
          </p:cNvPr>
          <p:cNvSpPr>
            <a:spLocks noGrp="1" noChangeArrowheads="1"/>
          </p:cNvSpPr>
          <p:nvPr>
            <p:ph type="body" sz="half" idx="1"/>
          </p:nvPr>
        </p:nvSpPr>
        <p:spPr>
          <a:xfrm>
            <a:off x="457200" y="533400"/>
            <a:ext cx="8153400" cy="5592763"/>
          </a:xfrm>
        </p:spPr>
        <p:txBody>
          <a:bodyPr/>
          <a:lstStyle/>
          <a:p>
            <a:pPr marL="609600" indent="-609600" eaLnBrk="1" hangingPunct="1">
              <a:buFontTx/>
              <a:buNone/>
            </a:pPr>
            <a:r>
              <a:rPr lang="en-US" altLang="en-US" sz="2800"/>
              <a:t>The next two reactions of glycolysis isomerize G3P to G2P and dehydrate G2P to form phosphoenolpyruvate (PEP).</a:t>
            </a:r>
          </a:p>
          <a:p>
            <a:pPr marL="609600" indent="-609600" eaLnBrk="1" hangingPunct="1">
              <a:buFontTx/>
              <a:buNone/>
            </a:pPr>
            <a:r>
              <a:rPr lang="en-US" altLang="en-US" sz="2800"/>
              <a:t>PEP contains an extremely high-energy phosphate, with a phosphate group transfer potential much higher than ATP!</a:t>
            </a:r>
          </a:p>
        </p:txBody>
      </p:sp>
      <p:graphicFrame>
        <p:nvGraphicFramePr>
          <p:cNvPr id="3074" name="Object 4">
            <a:extLst>
              <a:ext uri="{FF2B5EF4-FFF2-40B4-BE49-F238E27FC236}">
                <a16:creationId xmlns:a16="http://schemas.microsoft.com/office/drawing/2014/main" id="{B2EBC770-0F61-7A4E-3FB2-80ACDCF9FEC2}"/>
              </a:ext>
            </a:extLst>
          </p:cNvPr>
          <p:cNvGraphicFramePr>
            <a:graphicFrameLocks noChangeAspect="1"/>
          </p:cNvGraphicFramePr>
          <p:nvPr>
            <p:ph sz="half" idx="2"/>
          </p:nvPr>
        </p:nvGraphicFramePr>
        <p:xfrm>
          <a:off x="533400" y="3429000"/>
          <a:ext cx="8001000" cy="2327275"/>
        </p:xfrm>
        <a:graphic>
          <a:graphicData uri="http://schemas.openxmlformats.org/presentationml/2006/ole">
            <mc:AlternateContent xmlns:mc="http://schemas.openxmlformats.org/markup-compatibility/2006">
              <mc:Choice xmlns:v="urn:schemas-microsoft-com:vml" Requires="v">
                <p:oleObj name="Bitmap Image" r:id="rId2" imgW="6190476" imgH="1800476" progId="Paint.Picture">
                  <p:embed/>
                </p:oleObj>
              </mc:Choice>
              <mc:Fallback>
                <p:oleObj name="Bitmap Image" r:id="rId2" imgW="6190476" imgH="1800476"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80010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63817C90-64B9-478E-DE98-A2A99AF9C2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16E3131-3D20-41C9-913E-A608E9A3A1F7}" type="slidenum">
              <a:rPr lang="en-US" altLang="en-US" b="0">
                <a:solidFill>
                  <a:srgbClr val="0066CC"/>
                </a:solidFill>
              </a:rPr>
              <a:pPr eaLnBrk="1" hangingPunct="1"/>
              <a:t>17</a:t>
            </a:fld>
            <a:endParaRPr lang="en-US" altLang="en-US" b="0">
              <a:solidFill>
                <a:srgbClr val="0066CC"/>
              </a:solidFill>
            </a:endParaRPr>
          </a:p>
        </p:txBody>
      </p:sp>
      <p:sp>
        <p:nvSpPr>
          <p:cNvPr id="23555" name="Rectangle 2">
            <a:extLst>
              <a:ext uri="{FF2B5EF4-FFF2-40B4-BE49-F238E27FC236}">
                <a16:creationId xmlns:a16="http://schemas.microsoft.com/office/drawing/2014/main" id="{0972C51C-4508-A642-09E4-1DF15823B612}"/>
              </a:ext>
            </a:extLst>
          </p:cNvPr>
          <p:cNvSpPr>
            <a:spLocks noGrp="1" noChangeArrowheads="1"/>
          </p:cNvSpPr>
          <p:nvPr>
            <p:ph type="title"/>
          </p:nvPr>
        </p:nvSpPr>
        <p:spPr/>
        <p:txBody>
          <a:bodyPr/>
          <a:lstStyle/>
          <a:p>
            <a:pPr eaLnBrk="1" hangingPunct="1"/>
            <a:r>
              <a:rPr lang="en-US" altLang="en-US" sz="1600"/>
              <a:t>Glycolysis</a:t>
            </a:r>
          </a:p>
        </p:txBody>
      </p:sp>
      <p:sp>
        <p:nvSpPr>
          <p:cNvPr id="23556" name="Rectangle 3">
            <a:extLst>
              <a:ext uri="{FF2B5EF4-FFF2-40B4-BE49-F238E27FC236}">
                <a16:creationId xmlns:a16="http://schemas.microsoft.com/office/drawing/2014/main" id="{F0207BCC-59B7-B3A6-DD3C-B272DF084DDB}"/>
              </a:ext>
            </a:extLst>
          </p:cNvPr>
          <p:cNvSpPr>
            <a:spLocks noGrp="1" noChangeArrowheads="1"/>
          </p:cNvSpPr>
          <p:nvPr>
            <p:ph type="body" sz="half" idx="1"/>
          </p:nvPr>
        </p:nvSpPr>
        <p:spPr>
          <a:xfrm>
            <a:off x="457200" y="533400"/>
            <a:ext cx="8229600" cy="5592763"/>
          </a:xfrm>
        </p:spPr>
        <p:txBody>
          <a:bodyPr/>
          <a:lstStyle/>
          <a:p>
            <a:pPr marL="609600" indent="-609600" eaLnBrk="1" hangingPunct="1">
              <a:buFontTx/>
              <a:buNone/>
            </a:pPr>
            <a:r>
              <a:rPr lang="en-US" altLang="en-US" sz="2800"/>
              <a:t>Utilizing this high transfer potential, the enzyme pyruvate kinase transfers phosphate to ADP (forming ATP), leaving pyruvic acid (pyruvate) as the final product of glycolysis.</a:t>
            </a:r>
          </a:p>
        </p:txBody>
      </p:sp>
      <p:pic>
        <p:nvPicPr>
          <p:cNvPr id="23557" name="Picture 4">
            <a:extLst>
              <a:ext uri="{FF2B5EF4-FFF2-40B4-BE49-F238E27FC236}">
                <a16:creationId xmlns:a16="http://schemas.microsoft.com/office/drawing/2014/main" id="{79F1A088-0C33-477C-6C7C-BF104B011B4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2590800"/>
            <a:ext cx="7467600" cy="3605213"/>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8BE407CF-0FE7-91D0-778E-63DFACA799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77363EF-3DF3-4DC9-A920-51C1E7707FEB}" type="slidenum">
              <a:rPr lang="en-US" altLang="en-US" b="0">
                <a:solidFill>
                  <a:srgbClr val="0066CC"/>
                </a:solidFill>
              </a:rPr>
              <a:pPr eaLnBrk="1" hangingPunct="1"/>
              <a:t>18</a:t>
            </a:fld>
            <a:endParaRPr lang="en-US" altLang="en-US" b="0">
              <a:solidFill>
                <a:srgbClr val="0066CC"/>
              </a:solidFill>
            </a:endParaRPr>
          </a:p>
        </p:txBody>
      </p:sp>
      <p:sp>
        <p:nvSpPr>
          <p:cNvPr id="24579" name="Rectangle 2">
            <a:extLst>
              <a:ext uri="{FF2B5EF4-FFF2-40B4-BE49-F238E27FC236}">
                <a16:creationId xmlns:a16="http://schemas.microsoft.com/office/drawing/2014/main" id="{21C74E01-D63C-430F-223B-97C0548C7E22}"/>
              </a:ext>
            </a:extLst>
          </p:cNvPr>
          <p:cNvSpPr>
            <a:spLocks noGrp="1" noChangeArrowheads="1"/>
          </p:cNvSpPr>
          <p:nvPr>
            <p:ph type="title"/>
          </p:nvPr>
        </p:nvSpPr>
        <p:spPr/>
        <p:txBody>
          <a:bodyPr/>
          <a:lstStyle/>
          <a:p>
            <a:pPr eaLnBrk="1" hangingPunct="1"/>
            <a:r>
              <a:rPr lang="en-US" altLang="en-US" sz="1600"/>
              <a:t>Glycolysis</a:t>
            </a:r>
          </a:p>
        </p:txBody>
      </p:sp>
      <p:pic>
        <p:nvPicPr>
          <p:cNvPr id="24580" name="Picture 4">
            <a:extLst>
              <a:ext uri="{FF2B5EF4-FFF2-40B4-BE49-F238E27FC236}">
                <a16:creationId xmlns:a16="http://schemas.microsoft.com/office/drawing/2014/main" id="{B7A35D84-BB47-EEEF-0ABB-54EFC0C04AA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0"/>
            <a:ext cx="3835400" cy="6705600"/>
          </a:xfrm>
          <a:noFill/>
        </p:spPr>
      </p:pic>
      <p:sp>
        <p:nvSpPr>
          <p:cNvPr id="24581" name="Text Box 6">
            <a:extLst>
              <a:ext uri="{FF2B5EF4-FFF2-40B4-BE49-F238E27FC236}">
                <a16:creationId xmlns:a16="http://schemas.microsoft.com/office/drawing/2014/main" id="{A9988793-119B-F6DC-C0B9-FE3DF3A416F8}"/>
              </a:ext>
            </a:extLst>
          </p:cNvPr>
          <p:cNvSpPr txBox="1">
            <a:spLocks noChangeArrowheads="1"/>
          </p:cNvSpPr>
          <p:nvPr/>
        </p:nvSpPr>
        <p:spPr bwMode="auto">
          <a:xfrm>
            <a:off x="304800" y="609600"/>
            <a:ext cx="403860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300" b="0"/>
              <a:t>The entire glycolysis pathway converts one molecule of glucose into two molecules of pyruvate.</a:t>
            </a:r>
          </a:p>
          <a:p>
            <a:pPr eaLnBrk="1" hangingPunct="1">
              <a:spcBef>
                <a:spcPct val="50000"/>
              </a:spcBef>
            </a:pPr>
            <a:r>
              <a:rPr lang="en-US" altLang="en-US" sz="2300" b="0"/>
              <a:t>During this series of reactions, two molecules of ATP are consumed and for ATP’s are synthesized, yielding a </a:t>
            </a:r>
            <a:r>
              <a:rPr lang="en-US" altLang="en-US" sz="2300" b="0">
                <a:solidFill>
                  <a:srgbClr val="0000FF"/>
                </a:solidFill>
              </a:rPr>
              <a:t>Net Gain of 2 ATP’s.</a:t>
            </a:r>
          </a:p>
          <a:p>
            <a:pPr eaLnBrk="1" hangingPunct="1">
              <a:spcBef>
                <a:spcPct val="50000"/>
              </a:spcBef>
            </a:pPr>
            <a:r>
              <a:rPr lang="en-US" altLang="en-US" sz="2300" b="0"/>
              <a:t>In addition, the oxidation of two molecules of 1,3-BPG yield </a:t>
            </a:r>
            <a:r>
              <a:rPr lang="en-US" altLang="en-US" sz="2300" b="0">
                <a:solidFill>
                  <a:srgbClr val="0000FF"/>
                </a:solidFill>
              </a:rPr>
              <a:t>two molecules of NADH</a:t>
            </a:r>
            <a:r>
              <a:rPr lang="en-US" altLang="en-US" sz="2300" b="0"/>
              <a:t>, saving the reductive power of these electrons for future use.</a:t>
            </a:r>
            <a:r>
              <a:rPr lang="en-US" alt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80950A5F-AB1D-5F03-E847-6970869D88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FD3574D-2488-44A2-A29D-B451CA82F7A2}" type="slidenum">
              <a:rPr lang="en-US" altLang="en-US" b="0">
                <a:solidFill>
                  <a:srgbClr val="0066CC"/>
                </a:solidFill>
              </a:rPr>
              <a:pPr eaLnBrk="1" hangingPunct="1"/>
              <a:t>19</a:t>
            </a:fld>
            <a:endParaRPr lang="en-US" altLang="en-US" b="0">
              <a:solidFill>
                <a:srgbClr val="0066CC"/>
              </a:solidFill>
            </a:endParaRPr>
          </a:p>
        </p:txBody>
      </p:sp>
      <p:sp>
        <p:nvSpPr>
          <p:cNvPr id="25603" name="Rectangle 2">
            <a:extLst>
              <a:ext uri="{FF2B5EF4-FFF2-40B4-BE49-F238E27FC236}">
                <a16:creationId xmlns:a16="http://schemas.microsoft.com/office/drawing/2014/main" id="{7FA95978-D0F8-EF4D-058C-A509C0326834}"/>
              </a:ext>
            </a:extLst>
          </p:cNvPr>
          <p:cNvSpPr>
            <a:spLocks noGrp="1" noChangeArrowheads="1"/>
          </p:cNvSpPr>
          <p:nvPr>
            <p:ph type="title"/>
          </p:nvPr>
        </p:nvSpPr>
        <p:spPr/>
        <p:txBody>
          <a:bodyPr/>
          <a:lstStyle/>
          <a:p>
            <a:pPr eaLnBrk="1" hangingPunct="1"/>
            <a:r>
              <a:rPr lang="en-US" altLang="en-US" sz="1600"/>
              <a:t>Glycolysis</a:t>
            </a:r>
          </a:p>
        </p:txBody>
      </p:sp>
      <p:sp>
        <p:nvSpPr>
          <p:cNvPr id="25604" name="Rectangle 3">
            <a:extLst>
              <a:ext uri="{FF2B5EF4-FFF2-40B4-BE49-F238E27FC236}">
                <a16:creationId xmlns:a16="http://schemas.microsoft.com/office/drawing/2014/main" id="{48CDA6BC-96F7-5289-0A52-C69BC61557A5}"/>
              </a:ext>
            </a:extLst>
          </p:cNvPr>
          <p:cNvSpPr>
            <a:spLocks noGrp="1" noChangeArrowheads="1"/>
          </p:cNvSpPr>
          <p:nvPr>
            <p:ph type="body" sz="half" idx="1"/>
          </p:nvPr>
        </p:nvSpPr>
        <p:spPr>
          <a:xfrm>
            <a:off x="457200" y="533400"/>
            <a:ext cx="8305800" cy="2743200"/>
          </a:xfrm>
        </p:spPr>
        <p:txBody>
          <a:bodyPr/>
          <a:lstStyle/>
          <a:p>
            <a:pPr marL="609600" indent="-609600" eaLnBrk="1" hangingPunct="1">
              <a:buFontTx/>
              <a:buNone/>
            </a:pPr>
            <a:r>
              <a:rPr lang="en-US" altLang="en-US" sz="2400"/>
              <a:t>Pyruvate is a flexible intermediate.  For energy production, it normally diffuses into the mitochondrion where it will be oxidized further.</a:t>
            </a:r>
          </a:p>
          <a:p>
            <a:pPr marL="609600" indent="-609600" eaLnBrk="1" hangingPunct="1">
              <a:buFontTx/>
              <a:buNone/>
            </a:pPr>
            <a:r>
              <a:rPr lang="en-US" altLang="en-US" sz="2400"/>
              <a:t>However, mitochondrial oxidation requires oxygen.  If oxygen is lacking in the tissue cells of animals (hypoxic condition), then pyruvate is converted into lactic acid.</a:t>
            </a:r>
          </a:p>
        </p:txBody>
      </p:sp>
      <p:pic>
        <p:nvPicPr>
          <p:cNvPr id="25605" name="Picture 4">
            <a:extLst>
              <a:ext uri="{FF2B5EF4-FFF2-40B4-BE49-F238E27FC236}">
                <a16:creationId xmlns:a16="http://schemas.microsoft.com/office/drawing/2014/main" id="{D90D55A0-2447-E996-5694-598573C2567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2895600"/>
            <a:ext cx="7772400" cy="36877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0602BD39-D0D9-B957-E0D2-C82403D8E2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56498AF-F261-464D-B8B1-4787213E7CC7}" type="slidenum">
              <a:rPr lang="en-US" altLang="en-US" b="0">
                <a:solidFill>
                  <a:srgbClr val="0066CC"/>
                </a:solidFill>
              </a:rPr>
              <a:pPr eaLnBrk="1" hangingPunct="1"/>
              <a:t>2</a:t>
            </a:fld>
            <a:endParaRPr lang="en-US" altLang="en-US" b="0">
              <a:solidFill>
                <a:srgbClr val="0066CC"/>
              </a:solidFill>
            </a:endParaRPr>
          </a:p>
        </p:txBody>
      </p:sp>
      <p:sp>
        <p:nvSpPr>
          <p:cNvPr id="11267" name="Rectangle 2">
            <a:extLst>
              <a:ext uri="{FF2B5EF4-FFF2-40B4-BE49-F238E27FC236}">
                <a16:creationId xmlns:a16="http://schemas.microsoft.com/office/drawing/2014/main" id="{89D5E610-E1C4-66C1-628B-A3CE4E9BADD0}"/>
              </a:ext>
            </a:extLst>
          </p:cNvPr>
          <p:cNvSpPr>
            <a:spLocks noGrp="1" noChangeArrowheads="1"/>
          </p:cNvSpPr>
          <p:nvPr>
            <p:ph type="title"/>
          </p:nvPr>
        </p:nvSpPr>
        <p:spPr/>
        <p:txBody>
          <a:bodyPr/>
          <a:lstStyle/>
          <a:p>
            <a:pPr eaLnBrk="1" hangingPunct="1"/>
            <a:r>
              <a:rPr lang="en-US" altLang="en-US" sz="1600"/>
              <a:t>Glycolysis</a:t>
            </a:r>
          </a:p>
        </p:txBody>
      </p:sp>
      <p:sp>
        <p:nvSpPr>
          <p:cNvPr id="11268" name="Rectangle 3">
            <a:extLst>
              <a:ext uri="{FF2B5EF4-FFF2-40B4-BE49-F238E27FC236}">
                <a16:creationId xmlns:a16="http://schemas.microsoft.com/office/drawing/2014/main" id="{6662B95E-6028-82A4-D8C0-E17EFCBE80B3}"/>
              </a:ext>
            </a:extLst>
          </p:cNvPr>
          <p:cNvSpPr>
            <a:spLocks noGrp="1" noChangeArrowheads="1"/>
          </p:cNvSpPr>
          <p:nvPr>
            <p:ph type="body" idx="1"/>
          </p:nvPr>
        </p:nvSpPr>
        <p:spPr>
          <a:xfrm>
            <a:off x="304800" y="533400"/>
            <a:ext cx="8610600" cy="5592763"/>
          </a:xfrm>
        </p:spPr>
        <p:txBody>
          <a:bodyPr/>
          <a:lstStyle/>
          <a:p>
            <a:pPr marL="609600" indent="-609600" eaLnBrk="1" hangingPunct="1"/>
            <a:r>
              <a:rPr lang="en-US" altLang="en-US"/>
              <a:t>Our study of metabolism begins with </a:t>
            </a:r>
            <a:r>
              <a:rPr lang="en-US" altLang="en-US" i="1">
                <a:solidFill>
                  <a:srgbClr val="0000FF"/>
                </a:solidFill>
              </a:rPr>
              <a:t>glycolysis</a:t>
            </a:r>
            <a:r>
              <a:rPr lang="en-US" altLang="en-US"/>
              <a:t>. </a:t>
            </a:r>
            <a:r>
              <a:rPr lang="en-US" altLang="en-US" sz="2400"/>
              <a:t>(Greek: </a:t>
            </a:r>
            <a:r>
              <a:rPr lang="en-US" altLang="en-US" sz="2400" i="1">
                <a:solidFill>
                  <a:srgbClr val="0000FF"/>
                </a:solidFill>
              </a:rPr>
              <a:t>glyk-</a:t>
            </a:r>
            <a:r>
              <a:rPr lang="en-US" altLang="en-US" sz="2400"/>
              <a:t>”sweet” + </a:t>
            </a:r>
            <a:r>
              <a:rPr lang="en-US" altLang="en-US" sz="2400" i="1">
                <a:solidFill>
                  <a:srgbClr val="0000FF"/>
                </a:solidFill>
              </a:rPr>
              <a:t>lysis</a:t>
            </a:r>
            <a:r>
              <a:rPr lang="en-US" altLang="en-US" sz="2400">
                <a:solidFill>
                  <a:srgbClr val="0000FF"/>
                </a:solidFill>
              </a:rPr>
              <a:t> </a:t>
            </a:r>
            <a:r>
              <a:rPr lang="en-US" altLang="en-US" sz="2400"/>
              <a:t>“dissolution.”)</a:t>
            </a:r>
            <a:endParaRPr lang="en-US" altLang="en-US" sz="2400" i="1"/>
          </a:p>
          <a:p>
            <a:pPr marL="609600" indent="-609600" eaLnBrk="1" hangingPunct="1"/>
            <a:r>
              <a:rPr lang="en-US" altLang="en-US"/>
              <a:t>Glycolysis is a series of linked chemical reactions that convert glucose into pyruvic acid (pyruvate).</a:t>
            </a:r>
          </a:p>
          <a:p>
            <a:pPr marL="609600" indent="-609600" eaLnBrk="1" hangingPunct="1"/>
            <a:r>
              <a:rPr lang="en-US" altLang="en-US"/>
              <a:t>A series of such reactions is called a biochemical “</a:t>
            </a:r>
            <a:r>
              <a:rPr lang="en-US" altLang="en-US" i="1">
                <a:solidFill>
                  <a:srgbClr val="0000FF"/>
                </a:solidFill>
              </a:rPr>
              <a:t>pathway</a:t>
            </a:r>
            <a:r>
              <a:rPr lang="en-US" altLang="en-US"/>
              <a:t>.”</a:t>
            </a:r>
          </a:p>
          <a:p>
            <a:pPr marL="609600" indent="-609600" eaLnBrk="1" hangingPunct="1"/>
            <a:r>
              <a:rPr lang="en-US" altLang="en-US"/>
              <a:t>It is fitting that we begin our study of biochemical pathways with glycolysis, since it was the first to be discovered.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4099" name="Slide Number Placeholder 5">
            <a:extLst>
              <a:ext uri="{FF2B5EF4-FFF2-40B4-BE49-F238E27FC236}">
                <a16:creationId xmlns:a16="http://schemas.microsoft.com/office/drawing/2014/main" id="{D96CE7A2-5454-7F52-081A-824250A23E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3949361-9A4E-4A74-9773-4AA5BD005E4E}" type="slidenum">
              <a:rPr lang="en-US" altLang="en-US" b="0">
                <a:solidFill>
                  <a:srgbClr val="0066CC"/>
                </a:solidFill>
              </a:rPr>
              <a:pPr eaLnBrk="1" hangingPunct="1"/>
              <a:t>20</a:t>
            </a:fld>
            <a:endParaRPr lang="en-US" altLang="en-US" b="0">
              <a:solidFill>
                <a:srgbClr val="0066CC"/>
              </a:solidFill>
            </a:endParaRPr>
          </a:p>
        </p:txBody>
      </p:sp>
      <p:sp>
        <p:nvSpPr>
          <p:cNvPr id="4100" name="Rectangle 2">
            <a:extLst>
              <a:ext uri="{FF2B5EF4-FFF2-40B4-BE49-F238E27FC236}">
                <a16:creationId xmlns:a16="http://schemas.microsoft.com/office/drawing/2014/main" id="{5FEEB290-B337-6F0B-7411-CDD1B62E36BD}"/>
              </a:ext>
            </a:extLst>
          </p:cNvPr>
          <p:cNvSpPr>
            <a:spLocks noGrp="1" noChangeArrowheads="1"/>
          </p:cNvSpPr>
          <p:nvPr>
            <p:ph type="title"/>
          </p:nvPr>
        </p:nvSpPr>
        <p:spPr/>
        <p:txBody>
          <a:bodyPr/>
          <a:lstStyle/>
          <a:p>
            <a:pPr eaLnBrk="1" hangingPunct="1"/>
            <a:r>
              <a:rPr lang="en-US" altLang="en-US" sz="1600"/>
              <a:t>Glycolysis</a:t>
            </a:r>
          </a:p>
        </p:txBody>
      </p:sp>
      <p:sp>
        <p:nvSpPr>
          <p:cNvPr id="4101" name="Rectangle 3">
            <a:extLst>
              <a:ext uri="{FF2B5EF4-FFF2-40B4-BE49-F238E27FC236}">
                <a16:creationId xmlns:a16="http://schemas.microsoft.com/office/drawing/2014/main" id="{F4BD27A0-7F2D-6B1B-5D42-A53ACAACFED6}"/>
              </a:ext>
            </a:extLst>
          </p:cNvPr>
          <p:cNvSpPr>
            <a:spLocks noGrp="1" noChangeArrowheads="1"/>
          </p:cNvSpPr>
          <p:nvPr>
            <p:ph type="body" sz="half" idx="1"/>
          </p:nvPr>
        </p:nvSpPr>
        <p:spPr>
          <a:xfrm>
            <a:off x="0" y="533400"/>
            <a:ext cx="4724400" cy="6019800"/>
          </a:xfrm>
        </p:spPr>
        <p:txBody>
          <a:bodyPr/>
          <a:lstStyle/>
          <a:p>
            <a:pPr marL="609600" indent="-609600" eaLnBrk="1" hangingPunct="1">
              <a:lnSpc>
                <a:spcPct val="90000"/>
              </a:lnSpc>
              <a:buFontTx/>
              <a:buNone/>
            </a:pPr>
            <a:r>
              <a:rPr lang="en-US" altLang="en-US" sz="2000"/>
              <a:t>The reduction of pyruvate’s ketone functional group into an alcohol requires a reducing agent.  NADH provides the electrons and enough reduction potential to do the job.</a:t>
            </a:r>
          </a:p>
          <a:p>
            <a:pPr marL="609600" indent="-609600" eaLnBrk="1" hangingPunct="1">
              <a:lnSpc>
                <a:spcPct val="90000"/>
              </a:lnSpc>
              <a:buFontTx/>
              <a:buNone/>
            </a:pPr>
            <a:r>
              <a:rPr lang="en-US" altLang="en-US" sz="2000"/>
              <a:t>In fact, consuming NADH is the main goal of this reaction.  Cellular levels of NAD</a:t>
            </a:r>
            <a:r>
              <a:rPr lang="en-US" altLang="en-US" sz="2000" baseline="30000"/>
              <a:t>+</a:t>
            </a:r>
            <a:r>
              <a:rPr lang="en-US" altLang="en-US" sz="2000"/>
              <a:t>/NADH are limited, and oxidation of NADH back to NAD</a:t>
            </a:r>
            <a:r>
              <a:rPr lang="en-US" altLang="en-US" sz="2000" baseline="30000"/>
              <a:t>+</a:t>
            </a:r>
            <a:r>
              <a:rPr lang="en-US" altLang="en-US" sz="2000"/>
              <a:t>, provides an ongoing supply of this reactant for continued oxidation of GAP and continued production of ATP.</a:t>
            </a:r>
          </a:p>
          <a:p>
            <a:pPr marL="609600" indent="-609600" eaLnBrk="1" hangingPunct="1">
              <a:lnSpc>
                <a:spcPct val="90000"/>
              </a:lnSpc>
              <a:buFontTx/>
              <a:buNone/>
            </a:pPr>
            <a:r>
              <a:rPr lang="en-US" altLang="en-US" sz="2000"/>
              <a:t>Lactate is a “dead end” in this provisional shunt, accumulating in muscle cells during strenuous activity.  Eventually, it must be oxidized back to pyruvate (a task normally performed by the liver).</a:t>
            </a:r>
          </a:p>
        </p:txBody>
      </p:sp>
      <p:graphicFrame>
        <p:nvGraphicFramePr>
          <p:cNvPr id="4098" name="Object 6">
            <a:extLst>
              <a:ext uri="{FF2B5EF4-FFF2-40B4-BE49-F238E27FC236}">
                <a16:creationId xmlns:a16="http://schemas.microsoft.com/office/drawing/2014/main" id="{9630E1E2-528A-093C-97D5-17D986744EE4}"/>
              </a:ext>
            </a:extLst>
          </p:cNvPr>
          <p:cNvGraphicFramePr>
            <a:graphicFrameLocks noChangeAspect="1"/>
          </p:cNvGraphicFramePr>
          <p:nvPr>
            <p:ph sz="half" idx="2"/>
          </p:nvPr>
        </p:nvGraphicFramePr>
        <p:xfrm>
          <a:off x="4800600" y="228600"/>
          <a:ext cx="3635375" cy="6172200"/>
        </p:xfrm>
        <a:graphic>
          <a:graphicData uri="http://schemas.openxmlformats.org/presentationml/2006/ole">
            <mc:AlternateContent xmlns:mc="http://schemas.openxmlformats.org/markup-compatibility/2006">
              <mc:Choice xmlns:v="urn:schemas-microsoft-com:vml" Requires="v">
                <p:oleObj name="Bitmap Image" r:id="rId2" imgW="3123810" imgH="5304762" progId="Paint.Picture">
                  <p:embed/>
                </p:oleObj>
              </mc:Choice>
              <mc:Fallback>
                <p:oleObj name="Bitmap Image" r:id="rId2" imgW="3123810" imgH="5304762"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3635375" cy="617220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F3F4D1D7-E2E9-ABCE-5EF3-1D2F1D917B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C70628F-9904-4841-B929-A0EAA607F2C0}" type="slidenum">
              <a:rPr lang="en-US" altLang="en-US" b="0">
                <a:solidFill>
                  <a:srgbClr val="0066CC"/>
                </a:solidFill>
              </a:rPr>
              <a:pPr eaLnBrk="1" hangingPunct="1"/>
              <a:t>21</a:t>
            </a:fld>
            <a:endParaRPr lang="en-US" altLang="en-US" b="0">
              <a:solidFill>
                <a:srgbClr val="0066CC"/>
              </a:solidFill>
            </a:endParaRPr>
          </a:p>
        </p:txBody>
      </p:sp>
      <p:sp>
        <p:nvSpPr>
          <p:cNvPr id="26627" name="Rectangle 2">
            <a:extLst>
              <a:ext uri="{FF2B5EF4-FFF2-40B4-BE49-F238E27FC236}">
                <a16:creationId xmlns:a16="http://schemas.microsoft.com/office/drawing/2014/main" id="{B66EC9D8-4023-AD24-BEC9-A512B129D3F5}"/>
              </a:ext>
            </a:extLst>
          </p:cNvPr>
          <p:cNvSpPr>
            <a:spLocks noGrp="1" noChangeArrowheads="1"/>
          </p:cNvSpPr>
          <p:nvPr>
            <p:ph type="title"/>
          </p:nvPr>
        </p:nvSpPr>
        <p:spPr/>
        <p:txBody>
          <a:bodyPr/>
          <a:lstStyle/>
          <a:p>
            <a:pPr eaLnBrk="1" hangingPunct="1"/>
            <a:r>
              <a:rPr lang="en-US" altLang="en-US" sz="1600"/>
              <a:t>Glycolysis</a:t>
            </a:r>
          </a:p>
        </p:txBody>
      </p:sp>
      <p:sp>
        <p:nvSpPr>
          <p:cNvPr id="26628" name="Rectangle 3">
            <a:extLst>
              <a:ext uri="{FF2B5EF4-FFF2-40B4-BE49-F238E27FC236}">
                <a16:creationId xmlns:a16="http://schemas.microsoft.com/office/drawing/2014/main" id="{7DCD78FE-EECA-14E3-BCFA-3E21AE7F98BA}"/>
              </a:ext>
            </a:extLst>
          </p:cNvPr>
          <p:cNvSpPr>
            <a:spLocks noGrp="1" noChangeArrowheads="1"/>
          </p:cNvSpPr>
          <p:nvPr>
            <p:ph type="body" sz="half" idx="1"/>
          </p:nvPr>
        </p:nvSpPr>
        <p:spPr>
          <a:xfrm>
            <a:off x="457200" y="533400"/>
            <a:ext cx="8229600" cy="5592763"/>
          </a:xfrm>
        </p:spPr>
        <p:txBody>
          <a:bodyPr/>
          <a:lstStyle/>
          <a:p>
            <a:pPr marL="609600" indent="-609600" eaLnBrk="1" hangingPunct="1">
              <a:buFontTx/>
              <a:buNone/>
            </a:pPr>
            <a:r>
              <a:rPr lang="en-US" altLang="en-US" sz="2400"/>
              <a:t>In yeast and other microorganisms, hypoxic conditions result in a different product to maintain redox equivalence (NAD</a:t>
            </a:r>
            <a:r>
              <a:rPr lang="en-US" altLang="en-US" sz="2400" baseline="30000"/>
              <a:t>+</a:t>
            </a:r>
            <a:r>
              <a:rPr lang="en-US" altLang="en-US" sz="2400"/>
              <a:t> supply).</a:t>
            </a:r>
          </a:p>
          <a:p>
            <a:pPr marL="609600" indent="-609600" eaLnBrk="1" hangingPunct="1">
              <a:buFontTx/>
              <a:buNone/>
            </a:pPr>
            <a:r>
              <a:rPr lang="en-US" altLang="en-US" sz="2400"/>
              <a:t>These organisms first decarboxylate pyruvate, forming acetaldeyde and then reduce it to ethanol.</a:t>
            </a:r>
          </a:p>
          <a:p>
            <a:pPr marL="609600" indent="-609600" eaLnBrk="1" hangingPunct="1">
              <a:buFontTx/>
              <a:buNone/>
            </a:pPr>
            <a:r>
              <a:rPr lang="en-US" altLang="en-US" sz="2400"/>
              <a:t>Anaerobic conversion of glucose into ethanol is called </a:t>
            </a:r>
            <a:r>
              <a:rPr lang="en-US" altLang="en-US" sz="2400">
                <a:solidFill>
                  <a:srgbClr val="0000FF"/>
                </a:solidFill>
              </a:rPr>
              <a:t>fermentation</a:t>
            </a:r>
            <a:r>
              <a:rPr lang="en-US" altLang="en-US" sz="2400"/>
              <a:t>, one of the most studied and applied biochemical pathways of all time.</a:t>
            </a:r>
            <a:endParaRPr lang="en-US" altLang="en-US" sz="2800"/>
          </a:p>
        </p:txBody>
      </p:sp>
      <p:pic>
        <p:nvPicPr>
          <p:cNvPr id="26629" name="Picture 4">
            <a:extLst>
              <a:ext uri="{FF2B5EF4-FFF2-40B4-BE49-F238E27FC236}">
                <a16:creationId xmlns:a16="http://schemas.microsoft.com/office/drawing/2014/main" id="{781A8C8A-EA1C-AA58-D4A6-A9688D1FB8F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3886200"/>
            <a:ext cx="8153400" cy="207327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C8744D80-0458-0102-0953-36DDDA05B7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E547625-53CE-4EA2-A815-168C10183297}" type="slidenum">
              <a:rPr lang="en-US" altLang="en-US" b="0">
                <a:solidFill>
                  <a:srgbClr val="0066CC"/>
                </a:solidFill>
              </a:rPr>
              <a:pPr eaLnBrk="1" hangingPunct="1"/>
              <a:t>22</a:t>
            </a:fld>
            <a:endParaRPr lang="en-US" altLang="en-US" b="0">
              <a:solidFill>
                <a:srgbClr val="0066CC"/>
              </a:solidFill>
            </a:endParaRPr>
          </a:p>
        </p:txBody>
      </p:sp>
      <p:sp>
        <p:nvSpPr>
          <p:cNvPr id="27651" name="Rectangle 2">
            <a:extLst>
              <a:ext uri="{FF2B5EF4-FFF2-40B4-BE49-F238E27FC236}">
                <a16:creationId xmlns:a16="http://schemas.microsoft.com/office/drawing/2014/main" id="{98655501-2C30-3D03-7EC4-2D420D8FE04F}"/>
              </a:ext>
            </a:extLst>
          </p:cNvPr>
          <p:cNvSpPr>
            <a:spLocks noGrp="1" noChangeArrowheads="1"/>
          </p:cNvSpPr>
          <p:nvPr>
            <p:ph type="title"/>
          </p:nvPr>
        </p:nvSpPr>
        <p:spPr/>
        <p:txBody>
          <a:bodyPr/>
          <a:lstStyle/>
          <a:p>
            <a:pPr eaLnBrk="1" hangingPunct="1"/>
            <a:r>
              <a:rPr lang="en-US" altLang="en-US" sz="1600"/>
              <a:t>Glycolysis</a:t>
            </a:r>
          </a:p>
        </p:txBody>
      </p:sp>
      <p:pic>
        <p:nvPicPr>
          <p:cNvPr id="27652" name="Picture 5" descr="fig%202">
            <a:extLst>
              <a:ext uri="{FF2B5EF4-FFF2-40B4-BE49-F238E27FC236}">
                <a16:creationId xmlns:a16="http://schemas.microsoft.com/office/drawing/2014/main" id="{4B2BEC52-1D1A-E336-D334-09FB6B75B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6477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6">
            <a:extLst>
              <a:ext uri="{FF2B5EF4-FFF2-40B4-BE49-F238E27FC236}">
                <a16:creationId xmlns:a16="http://schemas.microsoft.com/office/drawing/2014/main" id="{FED7E531-D87D-5BB0-7839-B532B9917106}"/>
              </a:ext>
            </a:extLst>
          </p:cNvPr>
          <p:cNvSpPr txBox="1">
            <a:spLocks noChangeArrowheads="1"/>
          </p:cNvSpPr>
          <p:nvPr/>
        </p:nvSpPr>
        <p:spPr bwMode="auto">
          <a:xfrm>
            <a:off x="4800600" y="64008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400" b="0" i="1">
                <a:solidFill>
                  <a:srgbClr val="0000FF"/>
                </a:solidFill>
              </a:rPr>
              <a:t>http://chemcases.com/alcohol/alc-03.htm</a:t>
            </a:r>
          </a:p>
        </p:txBody>
      </p:sp>
      <p:pic>
        <p:nvPicPr>
          <p:cNvPr id="27654" name="Picture 7">
            <a:extLst>
              <a:ext uri="{FF2B5EF4-FFF2-40B4-BE49-F238E27FC236}">
                <a16:creationId xmlns:a16="http://schemas.microsoft.com/office/drawing/2014/main" id="{A52F9590-C672-D86D-8276-75A53B3CA09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457200"/>
            <a:ext cx="8229600" cy="19812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62049CF7-8039-7108-3CD2-0B669D2A95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6CFD26A-F011-4849-A0D1-8C70EBCD08ED}" type="slidenum">
              <a:rPr lang="en-US" altLang="en-US" b="0">
                <a:solidFill>
                  <a:srgbClr val="0066CC"/>
                </a:solidFill>
              </a:rPr>
              <a:pPr eaLnBrk="1" hangingPunct="1"/>
              <a:t>23</a:t>
            </a:fld>
            <a:endParaRPr lang="en-US" altLang="en-US" b="0">
              <a:solidFill>
                <a:srgbClr val="0066CC"/>
              </a:solidFill>
            </a:endParaRPr>
          </a:p>
        </p:txBody>
      </p:sp>
      <p:sp>
        <p:nvSpPr>
          <p:cNvPr id="28675" name="Rectangle 2">
            <a:extLst>
              <a:ext uri="{FF2B5EF4-FFF2-40B4-BE49-F238E27FC236}">
                <a16:creationId xmlns:a16="http://schemas.microsoft.com/office/drawing/2014/main" id="{74A7F6C1-A323-7D66-BF30-8E86923841A7}"/>
              </a:ext>
            </a:extLst>
          </p:cNvPr>
          <p:cNvSpPr>
            <a:spLocks noGrp="1" noChangeArrowheads="1"/>
          </p:cNvSpPr>
          <p:nvPr>
            <p:ph type="title"/>
          </p:nvPr>
        </p:nvSpPr>
        <p:spPr/>
        <p:txBody>
          <a:bodyPr/>
          <a:lstStyle/>
          <a:p>
            <a:pPr eaLnBrk="1" hangingPunct="1"/>
            <a:r>
              <a:rPr lang="en-US" altLang="en-US" sz="1600"/>
              <a:t>Glycolysis</a:t>
            </a:r>
          </a:p>
        </p:txBody>
      </p:sp>
      <p:sp>
        <p:nvSpPr>
          <p:cNvPr id="28676" name="Rectangle 3">
            <a:extLst>
              <a:ext uri="{FF2B5EF4-FFF2-40B4-BE49-F238E27FC236}">
                <a16:creationId xmlns:a16="http://schemas.microsoft.com/office/drawing/2014/main" id="{70178268-A6C5-2768-BB01-AC6C11D4A0CD}"/>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sz="3600"/>
              <a:t>Ethanol is the pharmaceutically active component of alcoholic beverages.</a:t>
            </a:r>
          </a:p>
          <a:p>
            <a:pPr marL="609600" indent="-609600" eaLnBrk="1" hangingPunct="1">
              <a:buFontTx/>
              <a:buNone/>
            </a:pPr>
            <a:r>
              <a:rPr lang="en-US" altLang="en-US" sz="3600"/>
              <a:t>As such, it is heavily regulated and taxed by government agencies.</a:t>
            </a:r>
          </a:p>
          <a:p>
            <a:pPr marL="609600" indent="-609600" eaLnBrk="1" hangingPunct="1">
              <a:buFontTx/>
              <a:buNone/>
            </a:pPr>
            <a:r>
              <a:rPr lang="en-US" altLang="en-US" sz="3600"/>
              <a:t>Prior to organized, governmental regulation, or even gas chromatography, methods were developed to test the alcohol content of beverages.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BACFCEA1-FCAF-CD4F-A69D-90D2BB5CB4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5E64A8-B8E0-4C29-80D8-CEC40D6931AB}" type="slidenum">
              <a:rPr lang="en-US" altLang="en-US" b="0">
                <a:solidFill>
                  <a:srgbClr val="0066CC"/>
                </a:solidFill>
              </a:rPr>
              <a:pPr eaLnBrk="1" hangingPunct="1"/>
              <a:t>24</a:t>
            </a:fld>
            <a:endParaRPr lang="en-US" altLang="en-US" b="0">
              <a:solidFill>
                <a:srgbClr val="0066CC"/>
              </a:solidFill>
            </a:endParaRPr>
          </a:p>
        </p:txBody>
      </p:sp>
      <p:sp>
        <p:nvSpPr>
          <p:cNvPr id="29699" name="Rectangle 2">
            <a:extLst>
              <a:ext uri="{FF2B5EF4-FFF2-40B4-BE49-F238E27FC236}">
                <a16:creationId xmlns:a16="http://schemas.microsoft.com/office/drawing/2014/main" id="{4C68B549-FE47-38B6-1887-6C53E4A55B91}"/>
              </a:ext>
            </a:extLst>
          </p:cNvPr>
          <p:cNvSpPr>
            <a:spLocks noGrp="1" noChangeArrowheads="1"/>
          </p:cNvSpPr>
          <p:nvPr>
            <p:ph type="title"/>
          </p:nvPr>
        </p:nvSpPr>
        <p:spPr/>
        <p:txBody>
          <a:bodyPr/>
          <a:lstStyle/>
          <a:p>
            <a:pPr eaLnBrk="1" hangingPunct="1"/>
            <a:r>
              <a:rPr lang="en-US" altLang="en-US" sz="1600"/>
              <a:t>Glycolysis</a:t>
            </a:r>
          </a:p>
        </p:txBody>
      </p:sp>
      <p:sp>
        <p:nvSpPr>
          <p:cNvPr id="29700" name="Rectangle 3">
            <a:extLst>
              <a:ext uri="{FF2B5EF4-FFF2-40B4-BE49-F238E27FC236}">
                <a16:creationId xmlns:a16="http://schemas.microsoft.com/office/drawing/2014/main" id="{5F111B8D-43B5-E7B1-5310-78D4033D7C2A}"/>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sz="2800"/>
              <a:t>Pirates, sailors, and merchants who would purchase rum (either for resale or consumption) would often test the alcohol content by pouring some of it over gunpowder and igniting it.  If it burned rapidly the alcohol content was acceptable (usually &gt; 50%).  However, if the combustion was slow or didn’t work at all, it was considered inferior.</a:t>
            </a:r>
          </a:p>
          <a:p>
            <a:pPr marL="609600" indent="-609600" eaLnBrk="1" hangingPunct="1">
              <a:buFontTx/>
              <a:buNone/>
            </a:pPr>
            <a:r>
              <a:rPr lang="en-US" altLang="en-US" sz="2800"/>
              <a:t>This “Proof” of 50% alcohol content has survived even today, with “</a:t>
            </a:r>
            <a:r>
              <a:rPr lang="en-US" altLang="en-US" sz="2800" i="1"/>
              <a:t>100-proof </a:t>
            </a:r>
            <a:r>
              <a:rPr lang="en-US" altLang="en-US" sz="2800"/>
              <a:t>” alcohol containing 50% alcohol.  (200-proof is equivalent to 100%).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65D6AA01-A23D-AF7A-91EA-E3CC25A547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36F6124-DEDA-438A-BF1B-0812CAE4F39E}" type="slidenum">
              <a:rPr lang="en-US" altLang="en-US" b="0">
                <a:solidFill>
                  <a:srgbClr val="0066CC"/>
                </a:solidFill>
              </a:rPr>
              <a:pPr eaLnBrk="1" hangingPunct="1"/>
              <a:t>25</a:t>
            </a:fld>
            <a:endParaRPr lang="en-US" altLang="en-US" b="0">
              <a:solidFill>
                <a:srgbClr val="0066CC"/>
              </a:solidFill>
            </a:endParaRPr>
          </a:p>
        </p:txBody>
      </p:sp>
      <p:sp>
        <p:nvSpPr>
          <p:cNvPr id="30723" name="Rectangle 2">
            <a:extLst>
              <a:ext uri="{FF2B5EF4-FFF2-40B4-BE49-F238E27FC236}">
                <a16:creationId xmlns:a16="http://schemas.microsoft.com/office/drawing/2014/main" id="{5DB97BD7-9033-6F5B-E7C8-FE1AE8946387}"/>
              </a:ext>
            </a:extLst>
          </p:cNvPr>
          <p:cNvSpPr>
            <a:spLocks noGrp="1" noChangeArrowheads="1"/>
          </p:cNvSpPr>
          <p:nvPr>
            <p:ph type="title"/>
          </p:nvPr>
        </p:nvSpPr>
        <p:spPr/>
        <p:txBody>
          <a:bodyPr/>
          <a:lstStyle/>
          <a:p>
            <a:pPr eaLnBrk="1" hangingPunct="1"/>
            <a:r>
              <a:rPr lang="en-US" altLang="en-US" sz="1600"/>
              <a:t>Glycolysis – Toxicity of Alcohols</a:t>
            </a:r>
          </a:p>
        </p:txBody>
      </p:sp>
      <p:sp>
        <p:nvSpPr>
          <p:cNvPr id="30724" name="Rectangle 3">
            <a:extLst>
              <a:ext uri="{FF2B5EF4-FFF2-40B4-BE49-F238E27FC236}">
                <a16:creationId xmlns:a16="http://schemas.microsoft.com/office/drawing/2014/main" id="{811F9646-F887-36F0-A376-55ED2FBB2F14}"/>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sz="2800"/>
              <a:t>Like most other alcohols, ethyl alcohol is toxic.</a:t>
            </a:r>
          </a:p>
          <a:p>
            <a:pPr marL="609600" indent="-609600" eaLnBrk="1" hangingPunct="1">
              <a:buFontTx/>
              <a:buNone/>
            </a:pPr>
            <a:r>
              <a:rPr lang="en-US" altLang="en-US" sz="2800"/>
              <a:t>The LD</a:t>
            </a:r>
            <a:r>
              <a:rPr lang="en-US" altLang="en-US" sz="2800" baseline="-25000"/>
              <a:t>50</a:t>
            </a:r>
            <a:r>
              <a:rPr lang="en-US" altLang="en-US" sz="2800"/>
              <a:t> is approximately 1 pint.  (When consumed in a single dose, 1 pint will kill 50% of most humans.)</a:t>
            </a:r>
          </a:p>
          <a:p>
            <a:pPr marL="609600" indent="-609600" eaLnBrk="1" hangingPunct="1">
              <a:buFontTx/>
              <a:buNone/>
            </a:pPr>
            <a:r>
              <a:rPr lang="en-US" altLang="en-US" sz="2800"/>
              <a:t>By comparison, the LD</a:t>
            </a:r>
            <a:r>
              <a:rPr lang="en-US" altLang="en-US" sz="2800" baseline="-25000"/>
              <a:t>50</a:t>
            </a:r>
            <a:r>
              <a:rPr lang="en-US" altLang="en-US" sz="2800"/>
              <a:t> for methanol is about one fluid ounce (30mL).</a:t>
            </a:r>
          </a:p>
          <a:p>
            <a:pPr marL="609600" indent="-609600" eaLnBrk="1" hangingPunct="1">
              <a:buFontTx/>
              <a:buNone/>
            </a:pPr>
            <a:r>
              <a:rPr lang="en-US" altLang="en-US" sz="2800"/>
              <a:t>Ethylene glycol (antifreeze) is also very toxic.  The vicinal alcohol groups impart a “sweet” taste to ethylene glycol, making it appealing to children and pets.  All containers of EG should be kept in a locked cabinet away from children or pets to prevent accidental poisoning. </a:t>
            </a:r>
          </a:p>
          <a:p>
            <a:pPr marL="609600" indent="-609600" eaLnBrk="1" hangingPunct="1">
              <a:buFontTx/>
              <a:buNone/>
            </a:pPr>
            <a:endParaRPr lang="en-US" altLang="en-US" sz="2800" baseline="-25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88812A95-0BA2-6F15-CE1B-463513D8D9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6B95CBE-A270-4A93-A0CB-C765BF9F56DC}" type="slidenum">
              <a:rPr lang="en-US" altLang="en-US" b="0">
                <a:solidFill>
                  <a:srgbClr val="0066CC"/>
                </a:solidFill>
              </a:rPr>
              <a:pPr eaLnBrk="1" hangingPunct="1"/>
              <a:t>26</a:t>
            </a:fld>
            <a:endParaRPr lang="en-US" altLang="en-US" b="0">
              <a:solidFill>
                <a:srgbClr val="0066CC"/>
              </a:solidFill>
            </a:endParaRPr>
          </a:p>
        </p:txBody>
      </p:sp>
      <p:sp>
        <p:nvSpPr>
          <p:cNvPr id="5124" name="Rectangle 2">
            <a:extLst>
              <a:ext uri="{FF2B5EF4-FFF2-40B4-BE49-F238E27FC236}">
                <a16:creationId xmlns:a16="http://schemas.microsoft.com/office/drawing/2014/main" id="{1ACB2E9D-F91C-C8DD-1393-224D6A3AFFE9}"/>
              </a:ext>
            </a:extLst>
          </p:cNvPr>
          <p:cNvSpPr>
            <a:spLocks noGrp="1" noChangeArrowheads="1"/>
          </p:cNvSpPr>
          <p:nvPr>
            <p:ph type="title"/>
          </p:nvPr>
        </p:nvSpPr>
        <p:spPr/>
        <p:txBody>
          <a:bodyPr/>
          <a:lstStyle/>
          <a:p>
            <a:pPr eaLnBrk="1" hangingPunct="1"/>
            <a:r>
              <a:rPr lang="en-US" altLang="en-US" sz="1600"/>
              <a:t>Glycolysis</a:t>
            </a:r>
          </a:p>
        </p:txBody>
      </p:sp>
      <p:sp>
        <p:nvSpPr>
          <p:cNvPr id="5125" name="Rectangle 3">
            <a:extLst>
              <a:ext uri="{FF2B5EF4-FFF2-40B4-BE49-F238E27FC236}">
                <a16:creationId xmlns:a16="http://schemas.microsoft.com/office/drawing/2014/main" id="{A084EE93-B074-4B7B-80CC-00CD6AEC9BC4}"/>
              </a:ext>
            </a:extLst>
          </p:cNvPr>
          <p:cNvSpPr>
            <a:spLocks noGrp="1" noChangeArrowheads="1"/>
          </p:cNvSpPr>
          <p:nvPr>
            <p:ph type="body" sz="half" idx="1"/>
          </p:nvPr>
        </p:nvSpPr>
        <p:spPr>
          <a:xfrm>
            <a:off x="457200" y="533400"/>
            <a:ext cx="8077200" cy="5592763"/>
          </a:xfrm>
        </p:spPr>
        <p:txBody>
          <a:bodyPr/>
          <a:lstStyle/>
          <a:p>
            <a:pPr marL="609600" indent="-609600" eaLnBrk="1" hangingPunct="1">
              <a:buFontTx/>
              <a:buNone/>
            </a:pPr>
            <a:r>
              <a:rPr lang="en-US" altLang="en-US" sz="2800"/>
              <a:t>The reason for these alcohols’ toxicity is their enzymatic oxidation to aldehydes or acids by </a:t>
            </a:r>
            <a:r>
              <a:rPr lang="en-US" altLang="en-US" sz="2800" i="1">
                <a:solidFill>
                  <a:srgbClr val="0000FF"/>
                </a:solidFill>
              </a:rPr>
              <a:t>alcohol dehydrogenase</a:t>
            </a:r>
            <a:r>
              <a:rPr lang="en-US" altLang="en-US" sz="2800"/>
              <a:t>:</a:t>
            </a:r>
          </a:p>
        </p:txBody>
      </p:sp>
      <p:graphicFrame>
        <p:nvGraphicFramePr>
          <p:cNvPr id="5122" name="Object 8">
            <a:extLst>
              <a:ext uri="{FF2B5EF4-FFF2-40B4-BE49-F238E27FC236}">
                <a16:creationId xmlns:a16="http://schemas.microsoft.com/office/drawing/2014/main" id="{23F4D3A3-A144-0B29-8874-E2F8DE196C28}"/>
              </a:ext>
            </a:extLst>
          </p:cNvPr>
          <p:cNvGraphicFramePr>
            <a:graphicFrameLocks noChangeAspect="1"/>
          </p:cNvGraphicFramePr>
          <p:nvPr/>
        </p:nvGraphicFramePr>
        <p:xfrm>
          <a:off x="1371600" y="2057400"/>
          <a:ext cx="6934200" cy="4284663"/>
        </p:xfrm>
        <a:graphic>
          <a:graphicData uri="http://schemas.openxmlformats.org/presentationml/2006/ole">
            <mc:AlternateContent xmlns:mc="http://schemas.openxmlformats.org/markup-compatibility/2006">
              <mc:Choice xmlns:v="urn:schemas-microsoft-com:vml" Requires="v">
                <p:oleObj name="ChemSketch" r:id="rId2" imgW="5489280" imgH="3392280" progId="ACD.ChemSketch.20">
                  <p:embed/>
                </p:oleObj>
              </mc:Choice>
              <mc:Fallback>
                <p:oleObj name="ChemSketch" r:id="rId2" imgW="5489280" imgH="3392280" progId="ACD.ChemSketch.20">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934200" cy="428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a:extLst>
              <a:ext uri="{FF2B5EF4-FFF2-40B4-BE49-F238E27FC236}">
                <a16:creationId xmlns:a16="http://schemas.microsoft.com/office/drawing/2014/main" id="{2286F76D-A198-F5F9-6A53-B315831471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5AC2F69-939B-41EC-8043-8F6128C3F2CC}" type="slidenum">
              <a:rPr lang="en-US" altLang="en-US" b="0">
                <a:solidFill>
                  <a:srgbClr val="0066CC"/>
                </a:solidFill>
              </a:rPr>
              <a:pPr eaLnBrk="1" hangingPunct="1"/>
              <a:t>27</a:t>
            </a:fld>
            <a:endParaRPr lang="en-US" altLang="en-US" b="0">
              <a:solidFill>
                <a:srgbClr val="0066CC"/>
              </a:solidFill>
            </a:endParaRPr>
          </a:p>
        </p:txBody>
      </p:sp>
      <p:sp>
        <p:nvSpPr>
          <p:cNvPr id="6148" name="Rectangle 2">
            <a:extLst>
              <a:ext uri="{FF2B5EF4-FFF2-40B4-BE49-F238E27FC236}">
                <a16:creationId xmlns:a16="http://schemas.microsoft.com/office/drawing/2014/main" id="{B38AFD18-951F-C6EE-9B34-630D15FCB4A1}"/>
              </a:ext>
            </a:extLst>
          </p:cNvPr>
          <p:cNvSpPr>
            <a:spLocks noGrp="1" noChangeArrowheads="1"/>
          </p:cNvSpPr>
          <p:nvPr>
            <p:ph type="title"/>
          </p:nvPr>
        </p:nvSpPr>
        <p:spPr/>
        <p:txBody>
          <a:bodyPr/>
          <a:lstStyle/>
          <a:p>
            <a:pPr eaLnBrk="1" hangingPunct="1"/>
            <a:r>
              <a:rPr lang="en-US" altLang="en-US" sz="1600"/>
              <a:t>Glycolysis</a:t>
            </a:r>
          </a:p>
        </p:txBody>
      </p:sp>
      <p:graphicFrame>
        <p:nvGraphicFramePr>
          <p:cNvPr id="6146" name="Object 3">
            <a:extLst>
              <a:ext uri="{FF2B5EF4-FFF2-40B4-BE49-F238E27FC236}">
                <a16:creationId xmlns:a16="http://schemas.microsoft.com/office/drawing/2014/main" id="{FAB1420E-21B5-5FA4-1BAE-1EF05D7BFAD3}"/>
              </a:ext>
            </a:extLst>
          </p:cNvPr>
          <p:cNvGraphicFramePr>
            <a:graphicFrameLocks noChangeAspect="1"/>
          </p:cNvGraphicFramePr>
          <p:nvPr>
            <p:ph idx="1"/>
          </p:nvPr>
        </p:nvGraphicFramePr>
        <p:xfrm>
          <a:off x="6858000" y="2133600"/>
          <a:ext cx="2005013" cy="2303463"/>
        </p:xfrm>
        <a:graphic>
          <a:graphicData uri="http://schemas.openxmlformats.org/presentationml/2006/ole">
            <mc:AlternateContent xmlns:mc="http://schemas.openxmlformats.org/markup-compatibility/2006">
              <mc:Choice xmlns:v="urn:schemas-microsoft-com:vml" Requires="v">
                <p:oleObj name="ACD ChemSketch 2.0" r:id="rId2" imgW="1938600" imgH="2228040" progId="ACD.ChemSketch.20">
                  <p:embed/>
                </p:oleObj>
              </mc:Choice>
              <mc:Fallback>
                <p:oleObj name="ACD ChemSketch 2.0" r:id="rId2" imgW="1938600" imgH="2228040" progId="ACD.ChemSketch.20">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2005013" cy="230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Text Box 5">
            <a:extLst>
              <a:ext uri="{FF2B5EF4-FFF2-40B4-BE49-F238E27FC236}">
                <a16:creationId xmlns:a16="http://schemas.microsoft.com/office/drawing/2014/main" id="{D95DA729-F2E8-1418-1715-1FE62F0EB508}"/>
              </a:ext>
            </a:extLst>
          </p:cNvPr>
          <p:cNvSpPr txBox="1">
            <a:spLocks noChangeArrowheads="1"/>
          </p:cNvSpPr>
          <p:nvPr/>
        </p:nvSpPr>
        <p:spPr bwMode="auto">
          <a:xfrm>
            <a:off x="457200" y="533400"/>
            <a:ext cx="6400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Fermentation produces alcohol, but only to certain concentrations.  As the alcohol content reaches approximately 8-14%, the microorganisms (yeast) die and their enzymes are denatured.</a:t>
            </a:r>
          </a:p>
          <a:p>
            <a:pPr eaLnBrk="1" hangingPunct="1">
              <a:spcBef>
                <a:spcPct val="50000"/>
              </a:spcBef>
            </a:pPr>
            <a:r>
              <a:rPr lang="en-US" altLang="en-US" sz="2000" b="0"/>
              <a:t>To obtain higher concentrations of alcohol, the mixture is distilled.  The alcohol distills as an azeotrope, or a mixture of 95% alcohol and 5% water.</a:t>
            </a:r>
          </a:p>
          <a:p>
            <a:pPr eaLnBrk="1" hangingPunct="1">
              <a:spcBef>
                <a:spcPct val="50000"/>
              </a:spcBef>
            </a:pPr>
            <a:r>
              <a:rPr lang="en-US" altLang="en-US" sz="2000" b="0"/>
              <a:t>Common commercial forms of “distilled spirits” include “Everclear” (white lightening), a common name for 95% alcohol (190-proof), and “hard-drinks” such as whisky and vodka with approximate concentrations in the 70-140 proof ranges.</a:t>
            </a:r>
          </a:p>
          <a:p>
            <a:pPr eaLnBrk="1" hangingPunct="1">
              <a:spcBef>
                <a:spcPct val="50000"/>
              </a:spcBef>
            </a:pPr>
            <a:r>
              <a:rPr lang="en-US" altLang="en-US" sz="2000" b="0" i="1"/>
              <a:t>Question:  Beer contains less than 8% alcohol.  Is it a ‘distilled spirit?”  </a:t>
            </a:r>
          </a:p>
          <a:p>
            <a:pPr eaLnBrk="1" hangingPunct="1">
              <a:spcBef>
                <a:spcPct val="50000"/>
              </a:spcBef>
            </a:pPr>
            <a:endParaRPr lang="en-US" altLang="en-US" sz="2000" b="0"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6CAF07FB-6F80-A4A2-FDF2-F69CD637BC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5700249-746B-4DB8-B55C-F13432DEBAF4}" type="slidenum">
              <a:rPr lang="en-US" altLang="en-US" b="0">
                <a:solidFill>
                  <a:srgbClr val="0066CC"/>
                </a:solidFill>
              </a:rPr>
              <a:pPr eaLnBrk="1" hangingPunct="1"/>
              <a:t>28</a:t>
            </a:fld>
            <a:endParaRPr lang="en-US" altLang="en-US" b="0">
              <a:solidFill>
                <a:srgbClr val="0066CC"/>
              </a:solidFill>
            </a:endParaRPr>
          </a:p>
        </p:txBody>
      </p:sp>
      <p:sp>
        <p:nvSpPr>
          <p:cNvPr id="31747" name="Rectangle 2">
            <a:extLst>
              <a:ext uri="{FF2B5EF4-FFF2-40B4-BE49-F238E27FC236}">
                <a16:creationId xmlns:a16="http://schemas.microsoft.com/office/drawing/2014/main" id="{5813D7DD-0E5F-33B1-C0A1-ACF39717D7CB}"/>
              </a:ext>
            </a:extLst>
          </p:cNvPr>
          <p:cNvSpPr>
            <a:spLocks noGrp="1" noChangeArrowheads="1"/>
          </p:cNvSpPr>
          <p:nvPr>
            <p:ph type="title"/>
          </p:nvPr>
        </p:nvSpPr>
        <p:spPr/>
        <p:txBody>
          <a:bodyPr/>
          <a:lstStyle/>
          <a:p>
            <a:pPr eaLnBrk="1" hangingPunct="1"/>
            <a:r>
              <a:rPr lang="en-US" altLang="en-US" sz="1600"/>
              <a:t>Glycolysis</a:t>
            </a:r>
          </a:p>
        </p:txBody>
      </p:sp>
      <p:sp>
        <p:nvSpPr>
          <p:cNvPr id="31748" name="Rectangle 3">
            <a:extLst>
              <a:ext uri="{FF2B5EF4-FFF2-40B4-BE49-F238E27FC236}">
                <a16:creationId xmlns:a16="http://schemas.microsoft.com/office/drawing/2014/main" id="{E7B085E8-AA09-ED0A-D08F-996E6B736638}"/>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a:t>During prohibition in the 1920’s, ethanol was produced and distributed on the “black market.”  Extensive “back-woods” research in “open-air” clandestine laboratories was conducted… often yielding unique and highly confidential “recipes” for its production.</a:t>
            </a:r>
          </a:p>
          <a:p>
            <a:pPr marL="609600" indent="-609600" eaLnBrk="1" hangingPunct="1">
              <a:buFontTx/>
              <a:buNone/>
            </a:pPr>
            <a:r>
              <a:rPr lang="en-US" altLang="en-US"/>
              <a:t>How is alcohol produced in a small-scale operation?</a:t>
            </a:r>
          </a:p>
          <a:p>
            <a:pPr marL="609600" indent="-609600" eaLnBrk="1" hangingPunct="1">
              <a:buFontTx/>
              <a:buNone/>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A13B32B6-0B02-D555-93ED-0D16467F83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14FA330-EBB8-4D2E-B628-EE64902EC364}" type="slidenum">
              <a:rPr lang="en-US" altLang="en-US" b="0">
                <a:solidFill>
                  <a:srgbClr val="0066CC"/>
                </a:solidFill>
              </a:rPr>
              <a:pPr eaLnBrk="1" hangingPunct="1"/>
              <a:t>29</a:t>
            </a:fld>
            <a:endParaRPr lang="en-US" altLang="en-US" b="0">
              <a:solidFill>
                <a:srgbClr val="0066CC"/>
              </a:solidFill>
            </a:endParaRPr>
          </a:p>
        </p:txBody>
      </p:sp>
      <p:sp>
        <p:nvSpPr>
          <p:cNvPr id="32771" name="Rectangle 2">
            <a:extLst>
              <a:ext uri="{FF2B5EF4-FFF2-40B4-BE49-F238E27FC236}">
                <a16:creationId xmlns:a16="http://schemas.microsoft.com/office/drawing/2014/main" id="{02693DC5-9336-EDE2-CA69-18FE20A6EDD8}"/>
              </a:ext>
            </a:extLst>
          </p:cNvPr>
          <p:cNvSpPr>
            <a:spLocks noGrp="1" noChangeArrowheads="1"/>
          </p:cNvSpPr>
          <p:nvPr>
            <p:ph type="title"/>
          </p:nvPr>
        </p:nvSpPr>
        <p:spPr/>
        <p:txBody>
          <a:bodyPr/>
          <a:lstStyle/>
          <a:p>
            <a:pPr eaLnBrk="1" hangingPunct="1"/>
            <a:r>
              <a:rPr lang="en-US" altLang="en-US" sz="1600"/>
              <a:t>Glycolysis</a:t>
            </a:r>
          </a:p>
        </p:txBody>
      </p:sp>
      <p:sp>
        <p:nvSpPr>
          <p:cNvPr id="32772" name="Rectangle 3">
            <a:extLst>
              <a:ext uri="{FF2B5EF4-FFF2-40B4-BE49-F238E27FC236}">
                <a16:creationId xmlns:a16="http://schemas.microsoft.com/office/drawing/2014/main" id="{3E5A1460-DAD0-C3BA-4AC4-FDB16C16B82B}"/>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sz="2400"/>
              <a:t>Homemade alcohol appears to maintain its popularity, not just for consumption, but as an alternative fuel source.</a:t>
            </a:r>
          </a:p>
        </p:txBody>
      </p:sp>
      <p:pic>
        <p:nvPicPr>
          <p:cNvPr id="32773" name="Picture 5" descr="rohbk-co">
            <a:hlinkClick r:id="rId2"/>
            <a:extLst>
              <a:ext uri="{FF2B5EF4-FFF2-40B4-BE49-F238E27FC236}">
                <a16:creationId xmlns:a16="http://schemas.microsoft.com/office/drawing/2014/main" id="{1EAAE10E-3DF8-FFC7-FE63-1693471FF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2635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junkyard">
            <a:extLst>
              <a:ext uri="{FF2B5EF4-FFF2-40B4-BE49-F238E27FC236}">
                <a16:creationId xmlns:a16="http://schemas.microsoft.com/office/drawing/2014/main" id="{32DC6CE0-25A7-C0E6-DFD0-98FBAF13A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676400"/>
            <a:ext cx="26685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adh">
            <a:extLst>
              <a:ext uri="{FF2B5EF4-FFF2-40B4-BE49-F238E27FC236}">
                <a16:creationId xmlns:a16="http://schemas.microsoft.com/office/drawing/2014/main" id="{BB068632-18C6-5EC7-AB63-6C2DB8EC8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676400"/>
            <a:ext cx="25717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0">
            <a:extLst>
              <a:ext uri="{FF2B5EF4-FFF2-40B4-BE49-F238E27FC236}">
                <a16:creationId xmlns:a16="http://schemas.microsoft.com/office/drawing/2014/main" id="{04E1EFD7-72E8-DC34-76A6-ACD943CD346C}"/>
              </a:ext>
            </a:extLst>
          </p:cNvPr>
          <p:cNvSpPr txBox="1">
            <a:spLocks noChangeArrowheads="1"/>
          </p:cNvSpPr>
          <p:nvPr/>
        </p:nvSpPr>
        <p:spPr bwMode="auto">
          <a:xfrm>
            <a:off x="533400" y="59436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           Examples of currently available “textbooks” from the internet.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A92F4780-43DF-BD60-1B83-A8F52271D2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26329A6-160C-4D3C-9F30-3CD82209B2F2}" type="slidenum">
              <a:rPr lang="en-US" altLang="en-US" b="0">
                <a:solidFill>
                  <a:srgbClr val="0066CC"/>
                </a:solidFill>
              </a:rPr>
              <a:pPr eaLnBrk="1" hangingPunct="1"/>
              <a:t>3</a:t>
            </a:fld>
            <a:endParaRPr lang="en-US" altLang="en-US" b="0">
              <a:solidFill>
                <a:srgbClr val="0066CC"/>
              </a:solidFill>
            </a:endParaRPr>
          </a:p>
        </p:txBody>
      </p:sp>
      <p:sp>
        <p:nvSpPr>
          <p:cNvPr id="12291" name="Rectangle 2">
            <a:extLst>
              <a:ext uri="{FF2B5EF4-FFF2-40B4-BE49-F238E27FC236}">
                <a16:creationId xmlns:a16="http://schemas.microsoft.com/office/drawing/2014/main" id="{9285EEF6-18C3-B156-9F96-BC8E20AFF3A0}"/>
              </a:ext>
            </a:extLst>
          </p:cNvPr>
          <p:cNvSpPr>
            <a:spLocks noGrp="1" noChangeArrowheads="1"/>
          </p:cNvSpPr>
          <p:nvPr>
            <p:ph type="title"/>
          </p:nvPr>
        </p:nvSpPr>
        <p:spPr/>
        <p:txBody>
          <a:bodyPr/>
          <a:lstStyle/>
          <a:p>
            <a:pPr eaLnBrk="1" hangingPunct="1"/>
            <a:r>
              <a:rPr lang="en-US" altLang="en-US" sz="1600"/>
              <a:t>Glycolysis</a:t>
            </a:r>
          </a:p>
        </p:txBody>
      </p:sp>
      <p:sp>
        <p:nvSpPr>
          <p:cNvPr id="12292" name="Rectangle 3">
            <a:extLst>
              <a:ext uri="{FF2B5EF4-FFF2-40B4-BE49-F238E27FC236}">
                <a16:creationId xmlns:a16="http://schemas.microsoft.com/office/drawing/2014/main" id="{6CCA3752-5098-568E-C09E-984D9867B59F}"/>
              </a:ext>
            </a:extLst>
          </p:cNvPr>
          <p:cNvSpPr>
            <a:spLocks noGrp="1" noChangeArrowheads="1"/>
          </p:cNvSpPr>
          <p:nvPr>
            <p:ph type="body" idx="1"/>
          </p:nvPr>
        </p:nvSpPr>
        <p:spPr>
          <a:xfrm>
            <a:off x="304800" y="533400"/>
            <a:ext cx="8610600" cy="5592763"/>
          </a:xfrm>
        </p:spPr>
        <p:txBody>
          <a:bodyPr/>
          <a:lstStyle/>
          <a:p>
            <a:pPr marL="609600" indent="-609600" eaLnBrk="1" hangingPunct="1">
              <a:lnSpc>
                <a:spcPct val="80000"/>
              </a:lnSpc>
            </a:pPr>
            <a:r>
              <a:rPr lang="en-US" altLang="en-US" sz="2800"/>
              <a:t>In 1860, the brilliant scientist, Louis Pasteur, asserted an incorrect axiom that biochemistry could only happen inside living cells.</a:t>
            </a:r>
          </a:p>
          <a:p>
            <a:pPr marL="609600" indent="-609600" eaLnBrk="1" hangingPunct="1">
              <a:lnSpc>
                <a:spcPct val="80000"/>
              </a:lnSpc>
            </a:pPr>
            <a:r>
              <a:rPr lang="en-US" altLang="en-US" sz="2800"/>
              <a:t>In 1897, a serendipitous discovery by Hans and Eduard Buchner proved Pasteur wrong.</a:t>
            </a:r>
          </a:p>
          <a:p>
            <a:pPr marL="609600" indent="-609600" eaLnBrk="1" hangingPunct="1">
              <a:lnSpc>
                <a:spcPct val="80000"/>
              </a:lnSpc>
            </a:pPr>
            <a:r>
              <a:rPr lang="en-US" altLang="en-US" sz="2800"/>
              <a:t>Hoping to use sucrose as a preservative, the Buchners (inventors of the “</a:t>
            </a:r>
            <a:r>
              <a:rPr lang="en-US" altLang="en-US" sz="2800" i="1"/>
              <a:t>Buchner Funnel</a:t>
            </a:r>
            <a:r>
              <a:rPr lang="en-US" altLang="en-US" sz="2800"/>
              <a:t>”) mixed cell-free extracts of yeast with sucrose and were surprised to find that it was quickly fermented into </a:t>
            </a:r>
            <a:r>
              <a:rPr lang="en-US" altLang="en-US" sz="2800" i="1"/>
              <a:t>alcohol</a:t>
            </a:r>
            <a:r>
              <a:rPr lang="en-US" altLang="en-US" sz="2800"/>
              <a:t>.</a:t>
            </a:r>
          </a:p>
          <a:p>
            <a:pPr marL="609600" indent="-609600" eaLnBrk="1" hangingPunct="1">
              <a:lnSpc>
                <a:spcPct val="80000"/>
              </a:lnSpc>
            </a:pPr>
            <a:r>
              <a:rPr lang="en-US" altLang="en-US" sz="2800"/>
              <a:t>Their demonstration of fermentation outside of living cells ushered in the era of modern biochemistry.  </a:t>
            </a:r>
            <a:r>
              <a:rPr lang="en-US" altLang="en-US" sz="2800" i="1" u="sng">
                <a:solidFill>
                  <a:srgbClr val="0000FF"/>
                </a:solidFill>
              </a:rPr>
              <a:t>Metabolism became chemistry!</a:t>
            </a:r>
            <a:r>
              <a:rPr lang="en-US" altLang="en-US" sz="2800"/>
              <a:t> </a:t>
            </a:r>
            <a:r>
              <a:rPr lang="en-US" altLang="en-US" sz="2800" i="1"/>
              <a:t>(just over 100 years ago)</a:t>
            </a:r>
            <a:r>
              <a:rPr lang="en-US" altLang="en-US" sz="280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4">
            <a:extLst>
              <a:ext uri="{FF2B5EF4-FFF2-40B4-BE49-F238E27FC236}">
                <a16:creationId xmlns:a16="http://schemas.microsoft.com/office/drawing/2014/main" id="{E1953CB2-2526-11AE-C11D-4DE59583B9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E63BDE1-1A7E-4D8B-B970-3275CC7D422B}" type="slidenum">
              <a:rPr lang="en-US" altLang="en-US" b="0">
                <a:solidFill>
                  <a:srgbClr val="0066CC"/>
                </a:solidFill>
              </a:rPr>
              <a:pPr eaLnBrk="1" hangingPunct="1"/>
              <a:t>30</a:t>
            </a:fld>
            <a:endParaRPr lang="en-US" altLang="en-US" b="0">
              <a:solidFill>
                <a:srgbClr val="0066CC"/>
              </a:solidFill>
            </a:endParaRPr>
          </a:p>
        </p:txBody>
      </p:sp>
      <p:sp>
        <p:nvSpPr>
          <p:cNvPr id="7172" name="Rectangle 2">
            <a:extLst>
              <a:ext uri="{FF2B5EF4-FFF2-40B4-BE49-F238E27FC236}">
                <a16:creationId xmlns:a16="http://schemas.microsoft.com/office/drawing/2014/main" id="{CF6419B7-6C64-98F0-F307-7F1485EEBCC3}"/>
              </a:ext>
            </a:extLst>
          </p:cNvPr>
          <p:cNvSpPr>
            <a:spLocks noGrp="1" noChangeArrowheads="1"/>
          </p:cNvSpPr>
          <p:nvPr>
            <p:ph type="title"/>
          </p:nvPr>
        </p:nvSpPr>
        <p:spPr/>
        <p:txBody>
          <a:bodyPr/>
          <a:lstStyle/>
          <a:p>
            <a:pPr eaLnBrk="1" hangingPunct="1"/>
            <a:r>
              <a:rPr lang="en-US" altLang="en-US" sz="1600" dirty="0"/>
              <a:t>Glycolysis – Alcohol Licensing in Utah as of March 3, 2026</a:t>
            </a:r>
          </a:p>
        </p:txBody>
      </p:sp>
      <p:pic>
        <p:nvPicPr>
          <p:cNvPr id="5" name="Picture 4">
            <a:extLst>
              <a:ext uri="{FF2B5EF4-FFF2-40B4-BE49-F238E27FC236}">
                <a16:creationId xmlns:a16="http://schemas.microsoft.com/office/drawing/2014/main" id="{ACB208F7-AFE2-8678-E848-461FFD3486DA}"/>
              </a:ext>
            </a:extLst>
          </p:cNvPr>
          <p:cNvPicPr>
            <a:picLocks noChangeAspect="1"/>
          </p:cNvPicPr>
          <p:nvPr/>
        </p:nvPicPr>
        <p:blipFill>
          <a:blip r:embed="rId2"/>
          <a:stretch>
            <a:fillRect/>
          </a:stretch>
        </p:blipFill>
        <p:spPr>
          <a:xfrm>
            <a:off x="747178" y="581839"/>
            <a:ext cx="7649643" cy="5544324"/>
          </a:xfrm>
          <a:prstGeom prst="rect">
            <a:avLst/>
          </a:prstGeom>
        </p:spPr>
      </p:pic>
      <p:sp>
        <p:nvSpPr>
          <p:cNvPr id="6" name="TextBox 5">
            <a:extLst>
              <a:ext uri="{FF2B5EF4-FFF2-40B4-BE49-F238E27FC236}">
                <a16:creationId xmlns:a16="http://schemas.microsoft.com/office/drawing/2014/main" id="{0E00FE8F-35C0-9486-9360-701B360ED432}"/>
              </a:ext>
            </a:extLst>
          </p:cNvPr>
          <p:cNvSpPr txBox="1"/>
          <p:nvPr/>
        </p:nvSpPr>
        <p:spPr>
          <a:xfrm>
            <a:off x="4724400" y="6183868"/>
            <a:ext cx="3586238" cy="307777"/>
          </a:xfrm>
          <a:prstGeom prst="rect">
            <a:avLst/>
          </a:prstGeom>
          <a:noFill/>
        </p:spPr>
        <p:txBody>
          <a:bodyPr wrap="none" rtlCol="0">
            <a:spAutoFit/>
          </a:bodyPr>
          <a:lstStyle/>
          <a:p>
            <a:r>
              <a:rPr lang="en-US" sz="1400" b="0" i="1" dirty="0"/>
              <a:t>Source: </a:t>
            </a:r>
            <a:r>
              <a:rPr lang="en-US" sz="1400" b="0" i="1" dirty="0">
                <a:hlinkClick r:id="rId3"/>
              </a:rPr>
              <a:t>https://abs.utah.gov/fee-schedule/</a:t>
            </a:r>
            <a:r>
              <a:rPr lang="en-US" sz="1400" b="0" i="1" dirty="0"/>
              <a:t> </a:t>
            </a:r>
            <a:endParaRPr lang="en-US" b="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389FE126-9F2A-3336-942B-09EE4E9809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87B8A34-9A42-4E8E-A4AE-A08B1938DD93}" type="slidenum">
              <a:rPr lang="en-US" altLang="en-US" b="0">
                <a:solidFill>
                  <a:srgbClr val="0066CC"/>
                </a:solidFill>
              </a:rPr>
              <a:pPr eaLnBrk="1" hangingPunct="1"/>
              <a:t>31</a:t>
            </a:fld>
            <a:endParaRPr lang="en-US" altLang="en-US" b="0">
              <a:solidFill>
                <a:srgbClr val="0066CC"/>
              </a:solidFill>
            </a:endParaRPr>
          </a:p>
        </p:txBody>
      </p:sp>
      <p:sp>
        <p:nvSpPr>
          <p:cNvPr id="33795" name="Rectangle 2">
            <a:extLst>
              <a:ext uri="{FF2B5EF4-FFF2-40B4-BE49-F238E27FC236}">
                <a16:creationId xmlns:a16="http://schemas.microsoft.com/office/drawing/2014/main" id="{F91F03DB-BB83-8F85-C042-D3332FE87F65}"/>
              </a:ext>
            </a:extLst>
          </p:cNvPr>
          <p:cNvSpPr>
            <a:spLocks noGrp="1" noChangeArrowheads="1"/>
          </p:cNvSpPr>
          <p:nvPr>
            <p:ph type="title"/>
          </p:nvPr>
        </p:nvSpPr>
        <p:spPr/>
        <p:txBody>
          <a:bodyPr/>
          <a:lstStyle/>
          <a:p>
            <a:pPr eaLnBrk="1" hangingPunct="1"/>
            <a:r>
              <a:rPr lang="en-US" altLang="en-US" sz="1600"/>
              <a:t>Glycolysis – Denatured alcohol</a:t>
            </a:r>
          </a:p>
        </p:txBody>
      </p:sp>
      <p:sp>
        <p:nvSpPr>
          <p:cNvPr id="33796" name="Rectangle 3">
            <a:extLst>
              <a:ext uri="{FF2B5EF4-FFF2-40B4-BE49-F238E27FC236}">
                <a16:creationId xmlns:a16="http://schemas.microsoft.com/office/drawing/2014/main" id="{1DBBCFF0-9C16-8C72-FF7E-47D84D18FB96}"/>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a:t>Since large quantities of ethyl alcohol are needed for industry and manufacturing, alcohol for this use is </a:t>
            </a:r>
            <a:r>
              <a:rPr lang="en-US" altLang="en-US" i="1">
                <a:solidFill>
                  <a:srgbClr val="0000FF"/>
                </a:solidFill>
              </a:rPr>
              <a:t>denatured</a:t>
            </a:r>
            <a:r>
              <a:rPr lang="en-US" altLang="en-US"/>
              <a:t>.  </a:t>
            </a:r>
          </a:p>
          <a:p>
            <a:pPr marL="609600" indent="-609600" eaLnBrk="1" hangingPunct="1">
              <a:buFontTx/>
              <a:buNone/>
            </a:pPr>
            <a:r>
              <a:rPr lang="en-US" altLang="en-US"/>
              <a:t>Denatured alcohol is not regulated nor taxed by government agencies because it is unfit for human consumption.</a:t>
            </a:r>
          </a:p>
          <a:p>
            <a:pPr marL="609600" indent="-609600" eaLnBrk="1" hangingPunct="1">
              <a:buFontTx/>
              <a:buNone/>
            </a:pPr>
            <a:r>
              <a:rPr lang="en-US" altLang="en-US"/>
              <a:t>Alcohol denaturation is accomplished by adding undesirable or toxic chemicals to the alcohol at ~ 5-10% by volume.  (e.g., methanol, isopropanol, etc.)</a:t>
            </a:r>
          </a:p>
          <a:p>
            <a:pPr marL="609600" indent="-609600" eaLnBrk="1" hangingPunct="1">
              <a:buFontTx/>
              <a:buNone/>
            </a:pP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F8DAF708-BE25-3844-F63C-272CDC587A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7900F86-596B-4A92-BB8D-833CF4DD9167}" type="slidenum">
              <a:rPr lang="en-US" altLang="en-US" b="0">
                <a:solidFill>
                  <a:srgbClr val="0066CC"/>
                </a:solidFill>
              </a:rPr>
              <a:pPr eaLnBrk="1" hangingPunct="1"/>
              <a:t>32</a:t>
            </a:fld>
            <a:endParaRPr lang="en-US" altLang="en-US" b="0">
              <a:solidFill>
                <a:srgbClr val="0066CC"/>
              </a:solidFill>
            </a:endParaRPr>
          </a:p>
        </p:txBody>
      </p:sp>
      <p:sp>
        <p:nvSpPr>
          <p:cNvPr id="34819" name="Rectangle 2">
            <a:extLst>
              <a:ext uri="{FF2B5EF4-FFF2-40B4-BE49-F238E27FC236}">
                <a16:creationId xmlns:a16="http://schemas.microsoft.com/office/drawing/2014/main" id="{80D14955-217D-C137-D89E-6A1804663C6D}"/>
              </a:ext>
            </a:extLst>
          </p:cNvPr>
          <p:cNvSpPr>
            <a:spLocks noGrp="1" noChangeArrowheads="1"/>
          </p:cNvSpPr>
          <p:nvPr>
            <p:ph type="title"/>
          </p:nvPr>
        </p:nvSpPr>
        <p:spPr/>
        <p:txBody>
          <a:bodyPr/>
          <a:lstStyle/>
          <a:p>
            <a:pPr eaLnBrk="1" hangingPunct="1"/>
            <a:r>
              <a:rPr lang="en-US" altLang="en-US" sz="1600"/>
              <a:t>Glycolysis</a:t>
            </a:r>
          </a:p>
        </p:txBody>
      </p:sp>
      <p:sp>
        <p:nvSpPr>
          <p:cNvPr id="34820" name="Rectangle 3">
            <a:extLst>
              <a:ext uri="{FF2B5EF4-FFF2-40B4-BE49-F238E27FC236}">
                <a16:creationId xmlns:a16="http://schemas.microsoft.com/office/drawing/2014/main" id="{EDF85B4A-6435-ECED-B274-0A3C6B3F24B1}"/>
              </a:ext>
            </a:extLst>
          </p:cNvPr>
          <p:cNvSpPr>
            <a:spLocks noGrp="1" noChangeArrowheads="1"/>
          </p:cNvSpPr>
          <p:nvPr>
            <p:ph type="body" idx="1"/>
          </p:nvPr>
        </p:nvSpPr>
        <p:spPr>
          <a:xfrm>
            <a:off x="304800" y="533400"/>
            <a:ext cx="8610600" cy="5592763"/>
          </a:xfrm>
        </p:spPr>
        <p:txBody>
          <a:bodyPr/>
          <a:lstStyle/>
          <a:p>
            <a:pPr marL="609600" indent="-609600" eaLnBrk="1" hangingPunct="1">
              <a:buFontTx/>
              <a:buNone/>
            </a:pPr>
            <a:r>
              <a:rPr lang="en-US" altLang="en-US"/>
              <a:t>To summarize, anaerobic fermentation of glucose to ethanol by microorganisms or to lactate by animals is a temporary way to replenish NAD</a:t>
            </a:r>
            <a:r>
              <a:rPr lang="en-US" altLang="en-US" baseline="30000"/>
              <a:t>+</a:t>
            </a:r>
            <a:r>
              <a:rPr lang="en-US" altLang="en-US"/>
              <a:t> supplies to continue ATP production.</a:t>
            </a:r>
          </a:p>
          <a:p>
            <a:pPr marL="609600" indent="-609600" eaLnBrk="1" hangingPunct="1">
              <a:buFontTx/>
              <a:buNone/>
            </a:pPr>
            <a:r>
              <a:rPr lang="en-US" altLang="en-US"/>
              <a:t>Aerobic oxidation of pyruvate by mitochondria is the more productive and most commonly encountered pathway to obtain the optimum energy benefit from carbohydrate metabolism.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D5F28325-F203-6928-07B2-A0B6639349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253A379-AFA1-44B4-B439-83D3A656481D}" type="slidenum">
              <a:rPr lang="en-US" altLang="en-US" b="0">
                <a:solidFill>
                  <a:srgbClr val="0066CC"/>
                </a:solidFill>
              </a:rPr>
              <a:pPr eaLnBrk="1" hangingPunct="1"/>
              <a:t>33</a:t>
            </a:fld>
            <a:endParaRPr lang="en-US" altLang="en-US" b="0">
              <a:solidFill>
                <a:srgbClr val="0066CC"/>
              </a:solidFill>
            </a:endParaRPr>
          </a:p>
        </p:txBody>
      </p:sp>
      <p:sp>
        <p:nvSpPr>
          <p:cNvPr id="35843" name="Rectangle 2">
            <a:extLst>
              <a:ext uri="{FF2B5EF4-FFF2-40B4-BE49-F238E27FC236}">
                <a16:creationId xmlns:a16="http://schemas.microsoft.com/office/drawing/2014/main" id="{A4FED543-64E9-8CD6-790C-8BC2439F0C89}"/>
              </a:ext>
            </a:extLst>
          </p:cNvPr>
          <p:cNvSpPr>
            <a:spLocks noGrp="1" noChangeArrowheads="1"/>
          </p:cNvSpPr>
          <p:nvPr>
            <p:ph type="title"/>
          </p:nvPr>
        </p:nvSpPr>
        <p:spPr/>
        <p:txBody>
          <a:bodyPr/>
          <a:lstStyle/>
          <a:p>
            <a:pPr eaLnBrk="1" hangingPunct="1"/>
            <a:r>
              <a:rPr lang="en-US" altLang="en-US" sz="1600"/>
              <a:t>Glycolysis</a:t>
            </a:r>
          </a:p>
        </p:txBody>
      </p:sp>
      <p:pic>
        <p:nvPicPr>
          <p:cNvPr id="35844" name="Picture 4">
            <a:extLst>
              <a:ext uri="{FF2B5EF4-FFF2-40B4-BE49-F238E27FC236}">
                <a16:creationId xmlns:a16="http://schemas.microsoft.com/office/drawing/2014/main" id="{43B51D2C-35A3-CB1D-3D1F-707C3535D54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685800"/>
            <a:ext cx="8229600" cy="4537075"/>
          </a:xfrm>
          <a:noFill/>
        </p:spPr>
      </p:pic>
      <p:sp>
        <p:nvSpPr>
          <p:cNvPr id="35845" name="Text Box 6">
            <a:extLst>
              <a:ext uri="{FF2B5EF4-FFF2-40B4-BE49-F238E27FC236}">
                <a16:creationId xmlns:a16="http://schemas.microsoft.com/office/drawing/2014/main" id="{0F6048F9-ABF1-20EF-7D23-CF01ECC819C2}"/>
              </a:ext>
            </a:extLst>
          </p:cNvPr>
          <p:cNvSpPr txBox="1">
            <a:spLocks noChangeArrowheads="1"/>
          </p:cNvSpPr>
          <p:nvPr/>
        </p:nvSpPr>
        <p:spPr bwMode="auto">
          <a:xfrm>
            <a:off x="5715000" y="5791200"/>
            <a:ext cx="3200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a:t>Mitochondiral Oxidation</a:t>
            </a:r>
          </a:p>
        </p:txBody>
      </p:sp>
      <p:sp>
        <p:nvSpPr>
          <p:cNvPr id="35846" name="Line 7">
            <a:extLst>
              <a:ext uri="{FF2B5EF4-FFF2-40B4-BE49-F238E27FC236}">
                <a16:creationId xmlns:a16="http://schemas.microsoft.com/office/drawing/2014/main" id="{6A83E532-FE56-0765-FD35-E41B309CF8FE}"/>
              </a:ext>
            </a:extLst>
          </p:cNvPr>
          <p:cNvSpPr>
            <a:spLocks noChangeShapeType="1"/>
          </p:cNvSpPr>
          <p:nvPr/>
        </p:nvSpPr>
        <p:spPr bwMode="auto">
          <a:xfrm>
            <a:off x="7429500" y="5181600"/>
            <a:ext cx="0" cy="609600"/>
          </a:xfrm>
          <a:prstGeom prst="line">
            <a:avLst/>
          </a:prstGeom>
          <a:noFill/>
          <a:ln w="1016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FA78F826-BF63-39B6-A1CE-625C9142A8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FEF9C5A-48B8-467B-86B2-60B4BE946544}" type="slidenum">
              <a:rPr lang="en-US" altLang="en-US" b="0">
                <a:solidFill>
                  <a:srgbClr val="0066CC"/>
                </a:solidFill>
              </a:rPr>
              <a:pPr eaLnBrk="1" hangingPunct="1"/>
              <a:t>34</a:t>
            </a:fld>
            <a:endParaRPr lang="en-US" altLang="en-US" b="0">
              <a:solidFill>
                <a:srgbClr val="0066CC"/>
              </a:solidFill>
            </a:endParaRPr>
          </a:p>
        </p:txBody>
      </p:sp>
      <p:sp>
        <p:nvSpPr>
          <p:cNvPr id="36867" name="Rectangle 2">
            <a:extLst>
              <a:ext uri="{FF2B5EF4-FFF2-40B4-BE49-F238E27FC236}">
                <a16:creationId xmlns:a16="http://schemas.microsoft.com/office/drawing/2014/main" id="{41E51847-146A-3009-DABD-5A847F434A06}"/>
              </a:ext>
            </a:extLst>
          </p:cNvPr>
          <p:cNvSpPr>
            <a:spLocks noGrp="1" noChangeArrowheads="1"/>
          </p:cNvSpPr>
          <p:nvPr>
            <p:ph type="title"/>
          </p:nvPr>
        </p:nvSpPr>
        <p:spPr/>
        <p:txBody>
          <a:bodyPr/>
          <a:lstStyle/>
          <a:p>
            <a:pPr eaLnBrk="1" hangingPunct="1"/>
            <a:r>
              <a:rPr lang="en-US" altLang="en-US" sz="1600"/>
              <a:t>Glycolysis</a:t>
            </a:r>
          </a:p>
        </p:txBody>
      </p:sp>
      <p:sp>
        <p:nvSpPr>
          <p:cNvPr id="36868" name="Rectangle 3">
            <a:extLst>
              <a:ext uri="{FF2B5EF4-FFF2-40B4-BE49-F238E27FC236}">
                <a16:creationId xmlns:a16="http://schemas.microsoft.com/office/drawing/2014/main" id="{FDA0E043-2F0D-320A-ACB8-9E5969292B7B}"/>
              </a:ext>
            </a:extLst>
          </p:cNvPr>
          <p:cNvSpPr>
            <a:spLocks noGrp="1" noChangeArrowheads="1"/>
          </p:cNvSpPr>
          <p:nvPr>
            <p:ph type="body" sz="half" idx="1"/>
          </p:nvPr>
        </p:nvSpPr>
        <p:spPr>
          <a:xfrm>
            <a:off x="457200" y="533400"/>
            <a:ext cx="8382000" cy="5592763"/>
          </a:xfrm>
        </p:spPr>
        <p:txBody>
          <a:bodyPr/>
          <a:lstStyle/>
          <a:p>
            <a:pPr eaLnBrk="1" hangingPunct="1">
              <a:buFontTx/>
              <a:buNone/>
            </a:pPr>
            <a:r>
              <a:rPr lang="en-US" altLang="en-US"/>
              <a:t>Other chemicals can enter the glycolysis pathway by converting them into glycolytic intermediates.</a:t>
            </a:r>
          </a:p>
          <a:p>
            <a:pPr eaLnBrk="1" hangingPunct="1">
              <a:buFontTx/>
              <a:buNone/>
            </a:pPr>
            <a:r>
              <a:rPr lang="en-US" altLang="en-US"/>
              <a:t>For example, glycerin can be converted to dihydroxyacetone phosphate (DAP):</a:t>
            </a:r>
          </a:p>
        </p:txBody>
      </p:sp>
      <p:pic>
        <p:nvPicPr>
          <p:cNvPr id="36869" name="Picture 4">
            <a:extLst>
              <a:ext uri="{FF2B5EF4-FFF2-40B4-BE49-F238E27FC236}">
                <a16:creationId xmlns:a16="http://schemas.microsoft.com/office/drawing/2014/main" id="{24543F16-852A-2829-C474-C6DCC21DC01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3429000"/>
            <a:ext cx="8153400" cy="20955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0256D948-0D15-D165-B5C1-94F554A29A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5FA11A1-CCB4-48AC-B33D-0DCE5F9BC3DD}" type="slidenum">
              <a:rPr lang="en-US" altLang="en-US" b="0">
                <a:solidFill>
                  <a:srgbClr val="0066CC"/>
                </a:solidFill>
              </a:rPr>
              <a:pPr eaLnBrk="1" hangingPunct="1"/>
              <a:t>35</a:t>
            </a:fld>
            <a:endParaRPr lang="en-US" altLang="en-US" b="0">
              <a:solidFill>
                <a:srgbClr val="0066CC"/>
              </a:solidFill>
            </a:endParaRPr>
          </a:p>
        </p:txBody>
      </p:sp>
      <p:sp>
        <p:nvSpPr>
          <p:cNvPr id="37891" name="Rectangle 2">
            <a:extLst>
              <a:ext uri="{FF2B5EF4-FFF2-40B4-BE49-F238E27FC236}">
                <a16:creationId xmlns:a16="http://schemas.microsoft.com/office/drawing/2014/main" id="{577063BA-83D5-96AD-32FB-13856DF6D6BD}"/>
              </a:ext>
            </a:extLst>
          </p:cNvPr>
          <p:cNvSpPr>
            <a:spLocks noGrp="1" noChangeArrowheads="1"/>
          </p:cNvSpPr>
          <p:nvPr>
            <p:ph type="title"/>
          </p:nvPr>
        </p:nvSpPr>
        <p:spPr/>
        <p:txBody>
          <a:bodyPr/>
          <a:lstStyle/>
          <a:p>
            <a:pPr eaLnBrk="1" hangingPunct="1"/>
            <a:r>
              <a:rPr lang="en-US" altLang="en-US" sz="1600"/>
              <a:t>Gluconeogenesis</a:t>
            </a:r>
          </a:p>
        </p:txBody>
      </p:sp>
      <p:sp>
        <p:nvSpPr>
          <p:cNvPr id="37892" name="Rectangle 3">
            <a:extLst>
              <a:ext uri="{FF2B5EF4-FFF2-40B4-BE49-F238E27FC236}">
                <a16:creationId xmlns:a16="http://schemas.microsoft.com/office/drawing/2014/main" id="{5E0DC170-0602-06B2-0E7B-E621792234EB}"/>
              </a:ext>
            </a:extLst>
          </p:cNvPr>
          <p:cNvSpPr>
            <a:spLocks noGrp="1" noChangeArrowheads="1"/>
          </p:cNvSpPr>
          <p:nvPr>
            <p:ph type="body" idx="1"/>
          </p:nvPr>
        </p:nvSpPr>
        <p:spPr/>
        <p:txBody>
          <a:bodyPr/>
          <a:lstStyle/>
          <a:p>
            <a:pPr eaLnBrk="1" hangingPunct="1">
              <a:buFontTx/>
              <a:buNone/>
            </a:pPr>
            <a:r>
              <a:rPr lang="en-US" altLang="en-US"/>
              <a:t>When levels of pyruvate are high and energy demands are low, pyruvate can be converted back into glucose by a series of reactions called “</a:t>
            </a:r>
            <a:r>
              <a:rPr lang="en-US" altLang="en-US" i="1">
                <a:solidFill>
                  <a:srgbClr val="0000FF"/>
                </a:solidFill>
              </a:rPr>
              <a:t>gluconeogenesis</a:t>
            </a:r>
            <a:r>
              <a:rPr lang="en-US" altLang="en-US"/>
              <a:t>.”</a:t>
            </a:r>
          </a:p>
          <a:p>
            <a:pPr eaLnBrk="1" hangingPunct="1">
              <a:buFontTx/>
              <a:buNone/>
            </a:pPr>
            <a:r>
              <a:rPr lang="en-US" altLang="en-US"/>
              <a:t>Gluconeogenesis shares some of the same (reversible) reactions as the glycolysis pathway, however three of the reactions are very different due to their irreversible nature.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3DAEF0DE-FB6E-DBE8-715E-27F6E8360F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C6A6C83-45D3-4A72-B833-2C5D0642BE9F}" type="slidenum">
              <a:rPr lang="en-US" altLang="en-US" b="0">
                <a:solidFill>
                  <a:srgbClr val="0066CC"/>
                </a:solidFill>
              </a:rPr>
              <a:pPr eaLnBrk="1" hangingPunct="1"/>
              <a:t>36</a:t>
            </a:fld>
            <a:endParaRPr lang="en-US" altLang="en-US" b="0">
              <a:solidFill>
                <a:srgbClr val="0066CC"/>
              </a:solidFill>
            </a:endParaRPr>
          </a:p>
        </p:txBody>
      </p:sp>
      <p:sp>
        <p:nvSpPr>
          <p:cNvPr id="8196" name="Rectangle 2">
            <a:extLst>
              <a:ext uri="{FF2B5EF4-FFF2-40B4-BE49-F238E27FC236}">
                <a16:creationId xmlns:a16="http://schemas.microsoft.com/office/drawing/2014/main" id="{AAB7B2C4-F405-97B0-3731-F7820FA3A21A}"/>
              </a:ext>
            </a:extLst>
          </p:cNvPr>
          <p:cNvSpPr>
            <a:spLocks noGrp="1" noChangeArrowheads="1"/>
          </p:cNvSpPr>
          <p:nvPr>
            <p:ph type="title"/>
          </p:nvPr>
        </p:nvSpPr>
        <p:spPr/>
        <p:txBody>
          <a:bodyPr/>
          <a:lstStyle/>
          <a:p>
            <a:pPr eaLnBrk="1" hangingPunct="1"/>
            <a:r>
              <a:rPr lang="en-US" altLang="en-US" sz="1600"/>
              <a:t>Gluconeogenesis</a:t>
            </a:r>
          </a:p>
        </p:txBody>
      </p:sp>
      <p:graphicFrame>
        <p:nvGraphicFramePr>
          <p:cNvPr id="8194" name="Object 6">
            <a:extLst>
              <a:ext uri="{FF2B5EF4-FFF2-40B4-BE49-F238E27FC236}">
                <a16:creationId xmlns:a16="http://schemas.microsoft.com/office/drawing/2014/main" id="{18AB30A1-F9F0-1363-5C29-099947D7AA3D}"/>
              </a:ext>
            </a:extLst>
          </p:cNvPr>
          <p:cNvGraphicFramePr>
            <a:graphicFrameLocks noChangeAspect="1"/>
          </p:cNvGraphicFramePr>
          <p:nvPr>
            <p:ph idx="1"/>
          </p:nvPr>
        </p:nvGraphicFramePr>
        <p:xfrm>
          <a:off x="4191000" y="0"/>
          <a:ext cx="4049713" cy="6858000"/>
        </p:xfrm>
        <a:graphic>
          <a:graphicData uri="http://schemas.openxmlformats.org/presentationml/2006/ole">
            <mc:AlternateContent xmlns:mc="http://schemas.openxmlformats.org/markup-compatibility/2006">
              <mc:Choice xmlns:v="urn:schemas-microsoft-com:vml" Requires="v">
                <p:oleObj name="Bitmap Image" r:id="rId2" imgW="3486637" imgH="5904762" progId="Paint.Picture">
                  <p:embed/>
                </p:oleObj>
              </mc:Choice>
              <mc:Fallback>
                <p:oleObj name="Bitmap Image" r:id="rId2" imgW="3486637" imgH="5904762"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049713" cy="6858000"/>
                      </a:xfrm>
                      <a:prstGeom prst="rect">
                        <a:avLst/>
                      </a:prstGeom>
                    </p:spPr>
                  </p:pic>
                </p:oleObj>
              </mc:Fallback>
            </mc:AlternateContent>
          </a:graphicData>
        </a:graphic>
      </p:graphicFrame>
      <p:sp>
        <p:nvSpPr>
          <p:cNvPr id="8197" name="Text Box 7">
            <a:extLst>
              <a:ext uri="{FF2B5EF4-FFF2-40B4-BE49-F238E27FC236}">
                <a16:creationId xmlns:a16="http://schemas.microsoft.com/office/drawing/2014/main" id="{DA31EE91-5EBC-1616-33A2-F7652FF09FD7}"/>
              </a:ext>
            </a:extLst>
          </p:cNvPr>
          <p:cNvSpPr txBox="1">
            <a:spLocks noChangeArrowheads="1"/>
          </p:cNvSpPr>
          <p:nvPr/>
        </p:nvSpPr>
        <p:spPr bwMode="auto">
          <a:xfrm>
            <a:off x="441960" y="762000"/>
            <a:ext cx="3657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dirty="0"/>
              <a:t>Gluconeogenesis reactions that differ from glycolysis.</a:t>
            </a:r>
          </a:p>
          <a:p>
            <a:pPr eaLnBrk="1" hangingPunct="1">
              <a:spcBef>
                <a:spcPct val="50000"/>
              </a:spcBef>
            </a:pPr>
            <a:r>
              <a:rPr lang="en-US" altLang="en-US" b="0" dirty="0"/>
              <a:t>1 &amp; 2: Simple phosphatase enzyme hydrolyze the phosphates, releasing them from F-1,6-DP and F-6-P without synthesizing ATP.</a:t>
            </a:r>
          </a:p>
          <a:p>
            <a:pPr eaLnBrk="1" hangingPunct="1">
              <a:spcBef>
                <a:spcPct val="50000"/>
              </a:spcBef>
            </a:pPr>
            <a:r>
              <a:rPr lang="en-US" altLang="en-US" b="0" dirty="0"/>
              <a:t>3. Pyruvate carboxylase adds an activated CO</a:t>
            </a:r>
            <a:r>
              <a:rPr lang="en-US" altLang="en-US" b="0" baseline="-25000" dirty="0"/>
              <a:t>2</a:t>
            </a:r>
            <a:r>
              <a:rPr lang="en-US" altLang="en-US" b="0" dirty="0"/>
              <a:t> to pyruvate, forming oxaloacetate.  Then the CO</a:t>
            </a:r>
            <a:r>
              <a:rPr lang="en-US" altLang="en-US" b="0" baseline="-25000" dirty="0"/>
              <a:t>2</a:t>
            </a:r>
            <a:r>
              <a:rPr lang="en-US" altLang="en-US" b="0" dirty="0"/>
              <a:t> is removed, yielding PEP.</a:t>
            </a:r>
          </a:p>
          <a:p>
            <a:pPr eaLnBrk="1" hangingPunct="1">
              <a:spcBef>
                <a:spcPct val="50000"/>
              </a:spcBef>
            </a:pPr>
            <a:endParaRPr lang="en-US" altLang="en-US" b="0" i="1" dirty="0"/>
          </a:p>
          <a:p>
            <a:pPr eaLnBrk="1" hangingPunct="1">
              <a:spcBef>
                <a:spcPct val="50000"/>
              </a:spcBef>
            </a:pPr>
            <a:r>
              <a:rPr lang="en-US" altLang="en-US" b="0" i="1" dirty="0"/>
              <a:t>(Biotin is an important enzyme cofactor, functioning as the carrier for activated CO</a:t>
            </a:r>
            <a:r>
              <a:rPr lang="en-US" altLang="en-US" b="0" i="1" baseline="-25000" dirty="0"/>
              <a:t>2</a:t>
            </a:r>
            <a:r>
              <a:rPr lang="en-US" altLang="en-US" b="0" i="1" dirty="0"/>
              <a:t> in the synthesis of oxaloacetate.)</a:t>
            </a:r>
          </a:p>
        </p:txBody>
      </p:sp>
      <p:cxnSp>
        <p:nvCxnSpPr>
          <p:cNvPr id="3" name="Straight Arrow Connector 2">
            <a:extLst>
              <a:ext uri="{FF2B5EF4-FFF2-40B4-BE49-F238E27FC236}">
                <a16:creationId xmlns:a16="http://schemas.microsoft.com/office/drawing/2014/main" id="{61E6E25A-881D-0FA3-0F06-157F6F07D22F}"/>
              </a:ext>
            </a:extLst>
          </p:cNvPr>
          <p:cNvCxnSpPr/>
          <p:nvPr/>
        </p:nvCxnSpPr>
        <p:spPr bwMode="auto">
          <a:xfrm>
            <a:off x="3744913" y="4038600"/>
            <a:ext cx="1817687" cy="1981200"/>
          </a:xfrm>
          <a:prstGeom prst="straightConnector1">
            <a:avLst/>
          </a:prstGeom>
          <a:solidFill>
            <a:schemeClr val="accent1"/>
          </a:solidFill>
          <a:ln w="19050" cap="flat" cmpd="sng" algn="ctr">
            <a:solidFill>
              <a:srgbClr val="0033CC"/>
            </a:solidFill>
            <a:prstDash val="solid"/>
            <a:round/>
            <a:headEnd type="none" w="med" len="med"/>
            <a:tailEnd type="triangle"/>
          </a:ln>
          <a:effectLst/>
        </p:spPr>
      </p:cxnSp>
      <p:cxnSp>
        <p:nvCxnSpPr>
          <p:cNvPr id="4" name="Straight Arrow Connector 3">
            <a:extLst>
              <a:ext uri="{FF2B5EF4-FFF2-40B4-BE49-F238E27FC236}">
                <a16:creationId xmlns:a16="http://schemas.microsoft.com/office/drawing/2014/main" id="{2AE5DD2A-75CC-4FA7-81C8-6383EA125E00}"/>
              </a:ext>
            </a:extLst>
          </p:cNvPr>
          <p:cNvCxnSpPr>
            <a:cxnSpLocks/>
          </p:cNvCxnSpPr>
          <p:nvPr/>
        </p:nvCxnSpPr>
        <p:spPr bwMode="auto">
          <a:xfrm flipV="1">
            <a:off x="3282156" y="685800"/>
            <a:ext cx="1975644" cy="990600"/>
          </a:xfrm>
          <a:prstGeom prst="straightConnector1">
            <a:avLst/>
          </a:prstGeom>
          <a:solidFill>
            <a:schemeClr val="accent1"/>
          </a:solidFill>
          <a:ln w="19050" cap="flat" cmpd="sng" algn="ctr">
            <a:solidFill>
              <a:srgbClr val="0033CC"/>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B59FE5C3-62C1-A8E3-29CA-2A375674A155}"/>
              </a:ext>
            </a:extLst>
          </p:cNvPr>
          <p:cNvCxnSpPr>
            <a:cxnSpLocks/>
          </p:cNvCxnSpPr>
          <p:nvPr/>
        </p:nvCxnSpPr>
        <p:spPr bwMode="auto">
          <a:xfrm>
            <a:off x="3282156" y="1676400"/>
            <a:ext cx="1975644" cy="0"/>
          </a:xfrm>
          <a:prstGeom prst="straightConnector1">
            <a:avLst/>
          </a:prstGeom>
          <a:solidFill>
            <a:schemeClr val="accent1"/>
          </a:solidFill>
          <a:ln w="19050" cap="flat" cmpd="sng" algn="ctr">
            <a:solidFill>
              <a:srgbClr val="0033CC"/>
            </a:solidFill>
            <a:prstDash val="solid"/>
            <a:round/>
            <a:headEnd type="none" w="med" len="med"/>
            <a:tailEnd type="triangle"/>
          </a:ln>
          <a:effec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8620115F-4043-4298-30FC-182529492A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AED944C-214F-4F68-9BCA-90B56ABC2959}" type="slidenum">
              <a:rPr lang="en-US" altLang="en-US" b="0">
                <a:solidFill>
                  <a:srgbClr val="0066CC"/>
                </a:solidFill>
              </a:rPr>
              <a:pPr eaLnBrk="1" hangingPunct="1"/>
              <a:t>37</a:t>
            </a:fld>
            <a:endParaRPr lang="en-US" altLang="en-US" b="0">
              <a:solidFill>
                <a:srgbClr val="0066CC"/>
              </a:solidFill>
            </a:endParaRPr>
          </a:p>
        </p:txBody>
      </p:sp>
      <p:sp>
        <p:nvSpPr>
          <p:cNvPr id="38915" name="Rectangle 2">
            <a:extLst>
              <a:ext uri="{FF2B5EF4-FFF2-40B4-BE49-F238E27FC236}">
                <a16:creationId xmlns:a16="http://schemas.microsoft.com/office/drawing/2014/main" id="{918D409E-07C4-042F-FE39-4E86FD304DA2}"/>
              </a:ext>
            </a:extLst>
          </p:cNvPr>
          <p:cNvSpPr>
            <a:spLocks noGrp="1" noChangeArrowheads="1"/>
          </p:cNvSpPr>
          <p:nvPr>
            <p:ph type="title"/>
          </p:nvPr>
        </p:nvSpPr>
        <p:spPr/>
        <p:txBody>
          <a:bodyPr/>
          <a:lstStyle/>
          <a:p>
            <a:pPr eaLnBrk="1" hangingPunct="1"/>
            <a:endParaRPr lang="en-US" altLang="en-US" sz="1600"/>
          </a:p>
        </p:txBody>
      </p:sp>
      <p:sp>
        <p:nvSpPr>
          <p:cNvPr id="38916" name="Rectangle 3">
            <a:extLst>
              <a:ext uri="{FF2B5EF4-FFF2-40B4-BE49-F238E27FC236}">
                <a16:creationId xmlns:a16="http://schemas.microsoft.com/office/drawing/2014/main" id="{FAC780D9-EC54-DB07-F7A9-4877A9C0545B}"/>
              </a:ext>
            </a:extLst>
          </p:cNvPr>
          <p:cNvSpPr>
            <a:spLocks noGrp="1" noChangeArrowheads="1"/>
          </p:cNvSpPr>
          <p:nvPr>
            <p:ph type="body" sz="half" idx="1"/>
          </p:nvPr>
        </p:nvSpPr>
        <p:spPr>
          <a:xfrm>
            <a:off x="457200" y="228600"/>
            <a:ext cx="8305800" cy="5592763"/>
          </a:xfrm>
        </p:spPr>
        <p:txBody>
          <a:bodyPr/>
          <a:lstStyle/>
          <a:p>
            <a:pPr eaLnBrk="1" hangingPunct="1">
              <a:buFontTx/>
              <a:buNone/>
            </a:pPr>
            <a:r>
              <a:rPr lang="en-US" altLang="en-US" sz="2200"/>
              <a:t>Glycolysis occurs primarily in the muscles, while gluconeogenesis occurs in the liver.</a:t>
            </a:r>
          </a:p>
          <a:p>
            <a:pPr eaLnBrk="1" hangingPunct="1">
              <a:buFontTx/>
              <a:buNone/>
            </a:pPr>
            <a:r>
              <a:rPr lang="en-US" altLang="en-US" sz="2200"/>
              <a:t>Lactate formed during anaerobic glycolysis is usually transported to the liver where it is converted all the way back to glucose via gluconeogenesis.</a:t>
            </a:r>
          </a:p>
          <a:p>
            <a:pPr eaLnBrk="1" hangingPunct="1">
              <a:buFontTx/>
              <a:buNone/>
            </a:pPr>
            <a:r>
              <a:rPr lang="en-US" altLang="en-US" sz="2200"/>
              <a:t>This process is often called the “Cori” cycle, named for the husband and wife team who first described it.</a:t>
            </a:r>
          </a:p>
        </p:txBody>
      </p:sp>
      <p:pic>
        <p:nvPicPr>
          <p:cNvPr id="38917" name="Picture 4">
            <a:extLst>
              <a:ext uri="{FF2B5EF4-FFF2-40B4-BE49-F238E27FC236}">
                <a16:creationId xmlns:a16="http://schemas.microsoft.com/office/drawing/2014/main" id="{884ECCFC-121C-947E-B36E-5868BA903BA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3046413"/>
            <a:ext cx="6477000" cy="3811587"/>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82E62AE8-0241-6362-D7BB-F4B6E753CD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E46C0E7-B295-4F63-A408-B8A1339F73A7}" type="slidenum">
              <a:rPr lang="en-US" altLang="en-US" b="0">
                <a:solidFill>
                  <a:srgbClr val="0066CC"/>
                </a:solidFill>
              </a:rPr>
              <a:pPr eaLnBrk="1" hangingPunct="1"/>
              <a:t>38</a:t>
            </a:fld>
            <a:endParaRPr lang="en-US" altLang="en-US" b="0">
              <a:solidFill>
                <a:srgbClr val="0066CC"/>
              </a:solidFill>
            </a:endParaRPr>
          </a:p>
        </p:txBody>
      </p:sp>
      <p:sp>
        <p:nvSpPr>
          <p:cNvPr id="39939" name="Rectangle 2">
            <a:extLst>
              <a:ext uri="{FF2B5EF4-FFF2-40B4-BE49-F238E27FC236}">
                <a16:creationId xmlns:a16="http://schemas.microsoft.com/office/drawing/2014/main" id="{3E0F03AF-92A7-D676-4F9B-7DF919B14504}"/>
              </a:ext>
            </a:extLst>
          </p:cNvPr>
          <p:cNvSpPr>
            <a:spLocks noGrp="1" noChangeArrowheads="1"/>
          </p:cNvSpPr>
          <p:nvPr>
            <p:ph type="title"/>
          </p:nvPr>
        </p:nvSpPr>
        <p:spPr/>
        <p:txBody>
          <a:bodyPr/>
          <a:lstStyle/>
          <a:p>
            <a:pPr eaLnBrk="1" hangingPunct="1"/>
            <a:r>
              <a:rPr lang="en-US" altLang="en-US" sz="1600"/>
              <a:t>Gluconeogenesis</a:t>
            </a:r>
          </a:p>
        </p:txBody>
      </p:sp>
      <p:sp>
        <p:nvSpPr>
          <p:cNvPr id="39940" name="Rectangle 3">
            <a:extLst>
              <a:ext uri="{FF2B5EF4-FFF2-40B4-BE49-F238E27FC236}">
                <a16:creationId xmlns:a16="http://schemas.microsoft.com/office/drawing/2014/main" id="{D81655A7-97B7-45CC-59FA-FAB2F0A18542}"/>
              </a:ext>
            </a:extLst>
          </p:cNvPr>
          <p:cNvSpPr>
            <a:spLocks noGrp="1" noChangeArrowheads="1"/>
          </p:cNvSpPr>
          <p:nvPr>
            <p:ph type="body" sz="half" idx="1"/>
          </p:nvPr>
        </p:nvSpPr>
        <p:spPr/>
        <p:txBody>
          <a:bodyPr/>
          <a:lstStyle/>
          <a:p>
            <a:pPr eaLnBrk="1" hangingPunct="1">
              <a:buFontTx/>
              <a:buNone/>
            </a:pPr>
            <a:r>
              <a:rPr lang="en-US" altLang="en-US"/>
              <a:t>As a result of the gluconeogenic pathway, glucose can be synthesized from pyruvate and many other biomolecules such as amino acids:</a:t>
            </a:r>
          </a:p>
        </p:txBody>
      </p:sp>
      <p:pic>
        <p:nvPicPr>
          <p:cNvPr id="39941" name="Picture 4">
            <a:extLst>
              <a:ext uri="{FF2B5EF4-FFF2-40B4-BE49-F238E27FC236}">
                <a16:creationId xmlns:a16="http://schemas.microsoft.com/office/drawing/2014/main" id="{F3A98E9D-7F5F-8DD1-0BE5-49D09B3D0F3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0"/>
            <a:ext cx="4308475" cy="68580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4024DDA2-B382-CC59-5CD5-4963E3988E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BBCBADF-D652-428B-8E3B-7831B4A55026}" type="slidenum">
              <a:rPr lang="en-US" altLang="en-US" b="0">
                <a:solidFill>
                  <a:srgbClr val="0066CC"/>
                </a:solidFill>
              </a:rPr>
              <a:pPr eaLnBrk="1" hangingPunct="1"/>
              <a:t>39</a:t>
            </a:fld>
            <a:endParaRPr lang="en-US" altLang="en-US" b="0">
              <a:solidFill>
                <a:srgbClr val="0066CC"/>
              </a:solidFill>
            </a:endParaRPr>
          </a:p>
        </p:txBody>
      </p:sp>
      <p:sp>
        <p:nvSpPr>
          <p:cNvPr id="40963" name="Rectangle 2">
            <a:extLst>
              <a:ext uri="{FF2B5EF4-FFF2-40B4-BE49-F238E27FC236}">
                <a16:creationId xmlns:a16="http://schemas.microsoft.com/office/drawing/2014/main" id="{C6CBD8E4-82D3-BE22-69D9-877730EB2D29}"/>
              </a:ext>
            </a:extLst>
          </p:cNvPr>
          <p:cNvSpPr>
            <a:spLocks noGrp="1" noChangeArrowheads="1"/>
          </p:cNvSpPr>
          <p:nvPr>
            <p:ph type="title"/>
          </p:nvPr>
        </p:nvSpPr>
        <p:spPr/>
        <p:txBody>
          <a:bodyPr/>
          <a:lstStyle/>
          <a:p>
            <a:pPr eaLnBrk="1" hangingPunct="1"/>
            <a:endParaRPr lang="en-US" altLang="en-US"/>
          </a:p>
        </p:txBody>
      </p:sp>
      <p:sp>
        <p:nvSpPr>
          <p:cNvPr id="40964" name="Rectangle 3">
            <a:extLst>
              <a:ext uri="{FF2B5EF4-FFF2-40B4-BE49-F238E27FC236}">
                <a16:creationId xmlns:a16="http://schemas.microsoft.com/office/drawing/2014/main" id="{F85AADCB-5E53-F34B-8031-0AC1855585A9}"/>
              </a:ext>
            </a:extLst>
          </p:cNvPr>
          <p:cNvSpPr>
            <a:spLocks noGrp="1" noChangeArrowheads="1"/>
          </p:cNvSpPr>
          <p:nvPr>
            <p:ph type="body" idx="1"/>
          </p:nvPr>
        </p:nvSpPr>
        <p:spPr>
          <a:xfrm>
            <a:off x="533400" y="1371600"/>
            <a:ext cx="7924800" cy="5257800"/>
          </a:xfrm>
        </p:spPr>
        <p:txBody>
          <a:bodyPr/>
          <a:lstStyle/>
          <a:p>
            <a:pPr algn="ctr" eaLnBrk="1" hangingPunct="1">
              <a:lnSpc>
                <a:spcPct val="90000"/>
              </a:lnSpc>
              <a:buFontTx/>
              <a:buNone/>
            </a:pPr>
            <a:r>
              <a:rPr lang="en-US" altLang="en-US" sz="2800" i="1"/>
              <a:t>End of Lecture Slides </a:t>
            </a:r>
          </a:p>
          <a:p>
            <a:pPr algn="ctr" eaLnBrk="1" hangingPunct="1">
              <a:lnSpc>
                <a:spcPct val="90000"/>
              </a:lnSpc>
              <a:buFontTx/>
              <a:buNone/>
            </a:pPr>
            <a:r>
              <a:rPr lang="en-US" altLang="en-US" sz="2800" i="1"/>
              <a:t>for</a:t>
            </a:r>
          </a:p>
          <a:p>
            <a:pPr algn="ctr" eaLnBrk="1" hangingPunct="1">
              <a:lnSpc>
                <a:spcPct val="90000"/>
              </a:lnSpc>
              <a:buFontTx/>
              <a:buNone/>
            </a:pPr>
            <a:r>
              <a:rPr lang="en-US" altLang="en-US" sz="2800" i="1"/>
              <a:t>Glycolysis</a:t>
            </a:r>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r>
              <a:rPr lang="en-US" altLang="en-US" sz="1200" i="1"/>
              <a:t>Credits:  Many of the diagrams used in these slides were taken from Stryer, et.al, Biochemistry, 5</a:t>
            </a:r>
            <a:r>
              <a:rPr lang="en-US" altLang="en-US" sz="1200" i="1" baseline="30000"/>
              <a:t>th</a:t>
            </a:r>
            <a:r>
              <a:rPr lang="en-US" altLang="en-US" sz="1200" i="1"/>
              <a:t> Ed., Freeman Press  (in our course textbook) and from prior editions of this text.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027" name="Slide Number Placeholder 5">
            <a:extLst>
              <a:ext uri="{FF2B5EF4-FFF2-40B4-BE49-F238E27FC236}">
                <a16:creationId xmlns:a16="http://schemas.microsoft.com/office/drawing/2014/main" id="{AF52CE01-97BF-A372-BE7E-31262BC5B5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FEBC222-D669-4923-906F-4B8C0CE49A71}" type="slidenum">
              <a:rPr lang="en-US" altLang="en-US" b="0">
                <a:solidFill>
                  <a:srgbClr val="0066CC"/>
                </a:solidFill>
              </a:rPr>
              <a:pPr eaLnBrk="1" hangingPunct="1"/>
              <a:t>4</a:t>
            </a:fld>
            <a:endParaRPr lang="en-US" altLang="en-US" b="0">
              <a:solidFill>
                <a:srgbClr val="0066CC"/>
              </a:solidFill>
            </a:endParaRPr>
          </a:p>
        </p:txBody>
      </p:sp>
      <p:sp>
        <p:nvSpPr>
          <p:cNvPr id="1028" name="Rectangle 2">
            <a:extLst>
              <a:ext uri="{FF2B5EF4-FFF2-40B4-BE49-F238E27FC236}">
                <a16:creationId xmlns:a16="http://schemas.microsoft.com/office/drawing/2014/main" id="{DFEA820B-BB0B-E69F-3367-4669CF23E681}"/>
              </a:ext>
            </a:extLst>
          </p:cNvPr>
          <p:cNvSpPr>
            <a:spLocks noGrp="1" noChangeArrowheads="1"/>
          </p:cNvSpPr>
          <p:nvPr>
            <p:ph type="title"/>
          </p:nvPr>
        </p:nvSpPr>
        <p:spPr/>
        <p:txBody>
          <a:bodyPr/>
          <a:lstStyle/>
          <a:p>
            <a:pPr eaLnBrk="1" hangingPunct="1"/>
            <a:r>
              <a:rPr lang="en-US" altLang="en-US" sz="1600"/>
              <a:t>Glycolysis</a:t>
            </a:r>
          </a:p>
        </p:txBody>
      </p:sp>
      <p:sp>
        <p:nvSpPr>
          <p:cNvPr id="1029" name="Rectangle 3">
            <a:extLst>
              <a:ext uri="{FF2B5EF4-FFF2-40B4-BE49-F238E27FC236}">
                <a16:creationId xmlns:a16="http://schemas.microsoft.com/office/drawing/2014/main" id="{FE969F6A-E7E9-AFCA-D81C-A8343B14984C}"/>
              </a:ext>
            </a:extLst>
          </p:cNvPr>
          <p:cNvSpPr>
            <a:spLocks noGrp="1" noChangeArrowheads="1"/>
          </p:cNvSpPr>
          <p:nvPr>
            <p:ph type="body" sz="half" idx="1"/>
          </p:nvPr>
        </p:nvSpPr>
        <p:spPr>
          <a:xfrm>
            <a:off x="152400" y="838200"/>
            <a:ext cx="6324600" cy="4953000"/>
          </a:xfrm>
        </p:spPr>
        <p:txBody>
          <a:bodyPr/>
          <a:lstStyle/>
          <a:p>
            <a:pPr marL="609600" indent="-609600" eaLnBrk="1" hangingPunct="1"/>
            <a:r>
              <a:rPr lang="en-US" altLang="en-US" sz="2800" i="1"/>
              <a:t>A number of brilliant scientists contributed to the discovery of the reactions of glycolysis: Gustav Embden, Otto Meyerhof, Carl Neuberg, Jacob Parnas, Otto Warburg, Gerty Cori, and Carl Cori.</a:t>
            </a:r>
          </a:p>
          <a:p>
            <a:pPr marL="609600" indent="-609600" eaLnBrk="1" hangingPunct="1"/>
            <a:r>
              <a:rPr lang="en-US" altLang="en-US" sz="2800" i="1"/>
              <a:t>In 1940 the complete pathway was elucidated and is often called the </a:t>
            </a:r>
            <a:r>
              <a:rPr lang="en-US" altLang="en-US" sz="2800" i="1">
                <a:solidFill>
                  <a:srgbClr val="0000FF"/>
                </a:solidFill>
              </a:rPr>
              <a:t>“Embden-Meyerhof pathway.”</a:t>
            </a:r>
          </a:p>
          <a:p>
            <a:pPr marL="609600" indent="-609600" eaLnBrk="1" hangingPunct="1"/>
            <a:endParaRPr lang="en-US" altLang="en-US" sz="2800" i="1"/>
          </a:p>
        </p:txBody>
      </p:sp>
      <p:graphicFrame>
        <p:nvGraphicFramePr>
          <p:cNvPr id="1026" name="Object 4">
            <a:extLst>
              <a:ext uri="{FF2B5EF4-FFF2-40B4-BE49-F238E27FC236}">
                <a16:creationId xmlns:a16="http://schemas.microsoft.com/office/drawing/2014/main" id="{1EA736A5-927F-4F6D-4378-72728C9AACBB}"/>
              </a:ext>
            </a:extLst>
          </p:cNvPr>
          <p:cNvGraphicFramePr>
            <a:graphicFrameLocks noChangeAspect="1"/>
          </p:cNvGraphicFramePr>
          <p:nvPr>
            <p:ph sz="half" idx="2"/>
          </p:nvPr>
        </p:nvGraphicFramePr>
        <p:xfrm>
          <a:off x="6705600" y="609600"/>
          <a:ext cx="2189163" cy="5334000"/>
        </p:xfrm>
        <a:graphic>
          <a:graphicData uri="http://schemas.openxmlformats.org/presentationml/2006/ole">
            <mc:AlternateContent xmlns:mc="http://schemas.openxmlformats.org/markup-compatibility/2006">
              <mc:Choice xmlns:v="urn:schemas-microsoft-com:vml" Requires="v">
                <p:oleObj name="Bitmap Image" r:id="rId2" imgW="1638529" imgH="3990476" progId="Paint.Picture">
                  <p:embed/>
                </p:oleObj>
              </mc:Choice>
              <mc:Fallback>
                <p:oleObj name="Bitmap Image" r:id="rId2" imgW="1638529" imgH="3990476"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9600"/>
                        <a:ext cx="218916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58DE9F52-3925-4EFD-2DF4-34CC6E93A8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AD5F5C7-4F66-49B3-85E0-D6F04B03F604}" type="slidenum">
              <a:rPr lang="en-US" altLang="en-US" b="0">
                <a:solidFill>
                  <a:srgbClr val="0066CC"/>
                </a:solidFill>
              </a:rPr>
              <a:pPr eaLnBrk="1" hangingPunct="1"/>
              <a:t>5</a:t>
            </a:fld>
            <a:endParaRPr lang="en-US" altLang="en-US" b="0">
              <a:solidFill>
                <a:srgbClr val="0066CC"/>
              </a:solidFill>
            </a:endParaRPr>
          </a:p>
        </p:txBody>
      </p:sp>
      <p:sp>
        <p:nvSpPr>
          <p:cNvPr id="13315" name="Rectangle 2">
            <a:extLst>
              <a:ext uri="{FF2B5EF4-FFF2-40B4-BE49-F238E27FC236}">
                <a16:creationId xmlns:a16="http://schemas.microsoft.com/office/drawing/2014/main" id="{EA90CAA4-CEC8-DBEB-89B3-E44DEE48CC1F}"/>
              </a:ext>
            </a:extLst>
          </p:cNvPr>
          <p:cNvSpPr>
            <a:spLocks noGrp="1" noChangeArrowheads="1"/>
          </p:cNvSpPr>
          <p:nvPr>
            <p:ph type="title"/>
          </p:nvPr>
        </p:nvSpPr>
        <p:spPr/>
        <p:txBody>
          <a:bodyPr/>
          <a:lstStyle/>
          <a:p>
            <a:pPr eaLnBrk="1" hangingPunct="1"/>
            <a:r>
              <a:rPr lang="en-US" altLang="en-US" sz="1600"/>
              <a:t>Glycolysis</a:t>
            </a:r>
          </a:p>
        </p:txBody>
      </p:sp>
      <p:sp>
        <p:nvSpPr>
          <p:cNvPr id="13316" name="Rectangle 3">
            <a:extLst>
              <a:ext uri="{FF2B5EF4-FFF2-40B4-BE49-F238E27FC236}">
                <a16:creationId xmlns:a16="http://schemas.microsoft.com/office/drawing/2014/main" id="{04C4DDD7-6D65-A6C3-0006-D02D21BE324A}"/>
              </a:ext>
            </a:extLst>
          </p:cNvPr>
          <p:cNvSpPr>
            <a:spLocks noGrp="1" noChangeArrowheads="1"/>
          </p:cNvSpPr>
          <p:nvPr>
            <p:ph type="body" sz="half" idx="1"/>
          </p:nvPr>
        </p:nvSpPr>
        <p:spPr>
          <a:xfrm>
            <a:off x="0" y="381000"/>
            <a:ext cx="8991600" cy="3581400"/>
          </a:xfrm>
        </p:spPr>
        <p:txBody>
          <a:bodyPr/>
          <a:lstStyle/>
          <a:p>
            <a:pPr marL="609600" indent="-609600" eaLnBrk="1" hangingPunct="1">
              <a:lnSpc>
                <a:spcPct val="90000"/>
              </a:lnSpc>
            </a:pPr>
            <a:r>
              <a:rPr lang="en-US" altLang="en-US" sz="2300"/>
              <a:t>The site for glycolysis is inside cells in the cytosol (cytoplasm).</a:t>
            </a:r>
          </a:p>
          <a:p>
            <a:pPr marL="609600" indent="-609600" eaLnBrk="1" hangingPunct="1">
              <a:lnSpc>
                <a:spcPct val="90000"/>
              </a:lnSpc>
            </a:pPr>
            <a:r>
              <a:rPr lang="en-US" altLang="en-US" sz="2300"/>
              <a:t>Glucose and other sugars are transported into cells by a family of several transport proteins (GLUT1, GLUT2,…, GLUT5.)</a:t>
            </a:r>
          </a:p>
          <a:p>
            <a:pPr marL="609600" indent="-609600" eaLnBrk="1" hangingPunct="1">
              <a:lnSpc>
                <a:spcPct val="90000"/>
              </a:lnSpc>
            </a:pPr>
            <a:r>
              <a:rPr lang="en-US" altLang="en-US" sz="2300"/>
              <a:t>GLUT4 transports glucose into muscle and fat cells.  The presence of insulin, lead to a rapid increase in the number of GLUT4 transporters in membranes, facilitating more rapid uptake of glucose.</a:t>
            </a:r>
          </a:p>
          <a:p>
            <a:pPr marL="609600" indent="-609600" eaLnBrk="1" hangingPunct="1">
              <a:lnSpc>
                <a:spcPct val="90000"/>
              </a:lnSpc>
            </a:pPr>
            <a:r>
              <a:rPr lang="en-US" altLang="en-US" sz="2300" i="1"/>
              <a:t>Interesting note: The amount GLUT4 present in muscle membranes increases in response to endurance exercise training.</a:t>
            </a:r>
          </a:p>
        </p:txBody>
      </p:sp>
      <p:pic>
        <p:nvPicPr>
          <p:cNvPr id="13317" name="Picture 4">
            <a:extLst>
              <a:ext uri="{FF2B5EF4-FFF2-40B4-BE49-F238E27FC236}">
                <a16:creationId xmlns:a16="http://schemas.microsoft.com/office/drawing/2014/main" id="{F3BE2E16-CE45-693C-9885-49D97FE4F22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3810000"/>
            <a:ext cx="4038600" cy="2595563"/>
          </a:xfrm>
          <a:noFill/>
        </p:spPr>
      </p:pic>
      <p:sp>
        <p:nvSpPr>
          <p:cNvPr id="13318" name="Text Box 7">
            <a:extLst>
              <a:ext uri="{FF2B5EF4-FFF2-40B4-BE49-F238E27FC236}">
                <a16:creationId xmlns:a16="http://schemas.microsoft.com/office/drawing/2014/main" id="{A227ADDB-430B-28E0-AB9A-B8BE7DC9947E}"/>
              </a:ext>
            </a:extLst>
          </p:cNvPr>
          <p:cNvSpPr txBox="1">
            <a:spLocks noChangeArrowheads="1"/>
          </p:cNvSpPr>
          <p:nvPr/>
        </p:nvSpPr>
        <p:spPr bwMode="auto">
          <a:xfrm>
            <a:off x="152400" y="4114800"/>
            <a:ext cx="41148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altLang="en-US" sz="2200" b="0" i="1"/>
              <a:t>Twelve hydrophobic </a:t>
            </a:r>
            <a:r>
              <a:rPr lang="el-GR" altLang="en-US" sz="2200" b="0" i="1">
                <a:cs typeface="Arial" panose="020B0604020202020204" pitchFamily="34" charset="0"/>
              </a:rPr>
              <a:t>α</a:t>
            </a:r>
            <a:r>
              <a:rPr lang="en-US" altLang="en-US" sz="2200" b="0" i="1">
                <a:cs typeface="Arial" panose="020B0604020202020204" pitchFamily="34" charset="0"/>
              </a:rPr>
              <a:t>-helices in the GLUT transport protein structure make it an excellent example of an integral membrane protein:</a:t>
            </a:r>
            <a:endParaRPr lang="el-GR" altLang="en-US" sz="2200" b="0" i="1">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4338" name="Slide Number Placeholder 6">
            <a:extLst>
              <a:ext uri="{FF2B5EF4-FFF2-40B4-BE49-F238E27FC236}">
                <a16:creationId xmlns:a16="http://schemas.microsoft.com/office/drawing/2014/main" id="{5846B22D-6CC0-9B6A-F67F-2AF4DCBA2C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2B4C845-C5BC-41B9-B37A-3CA0A3202D34}" type="slidenum">
              <a:rPr lang="en-US" altLang="en-US" b="0">
                <a:solidFill>
                  <a:srgbClr val="0066CC"/>
                </a:solidFill>
              </a:rPr>
              <a:pPr eaLnBrk="1" hangingPunct="1"/>
              <a:t>6</a:t>
            </a:fld>
            <a:endParaRPr lang="en-US" altLang="en-US" b="0">
              <a:solidFill>
                <a:srgbClr val="0066CC"/>
              </a:solidFill>
            </a:endParaRPr>
          </a:p>
        </p:txBody>
      </p:sp>
      <p:sp>
        <p:nvSpPr>
          <p:cNvPr id="14339" name="Rectangle 2">
            <a:extLst>
              <a:ext uri="{FF2B5EF4-FFF2-40B4-BE49-F238E27FC236}">
                <a16:creationId xmlns:a16="http://schemas.microsoft.com/office/drawing/2014/main" id="{BD2CD359-8AEE-D8E0-8597-651C14DEFB0D}"/>
              </a:ext>
            </a:extLst>
          </p:cNvPr>
          <p:cNvSpPr>
            <a:spLocks noGrp="1" noChangeArrowheads="1"/>
          </p:cNvSpPr>
          <p:nvPr>
            <p:ph type="title"/>
          </p:nvPr>
        </p:nvSpPr>
        <p:spPr/>
        <p:txBody>
          <a:bodyPr/>
          <a:lstStyle/>
          <a:p>
            <a:pPr eaLnBrk="1" hangingPunct="1"/>
            <a:r>
              <a:rPr lang="en-US" altLang="en-US" sz="1600"/>
              <a:t>Glycolysis</a:t>
            </a:r>
          </a:p>
        </p:txBody>
      </p:sp>
      <p:sp>
        <p:nvSpPr>
          <p:cNvPr id="14340" name="Rectangle 3">
            <a:extLst>
              <a:ext uri="{FF2B5EF4-FFF2-40B4-BE49-F238E27FC236}">
                <a16:creationId xmlns:a16="http://schemas.microsoft.com/office/drawing/2014/main" id="{4E0E6FD0-4778-81DD-5470-B005FEEADA1A}"/>
              </a:ext>
            </a:extLst>
          </p:cNvPr>
          <p:cNvSpPr>
            <a:spLocks noGrp="1" noChangeArrowheads="1"/>
          </p:cNvSpPr>
          <p:nvPr>
            <p:ph type="body" sz="half" idx="1"/>
          </p:nvPr>
        </p:nvSpPr>
        <p:spPr>
          <a:xfrm>
            <a:off x="152400" y="533400"/>
            <a:ext cx="5257800" cy="4800600"/>
          </a:xfrm>
        </p:spPr>
        <p:txBody>
          <a:bodyPr/>
          <a:lstStyle/>
          <a:p>
            <a:pPr marL="609600" indent="-609600" eaLnBrk="1" hangingPunct="1">
              <a:lnSpc>
                <a:spcPct val="80000"/>
              </a:lnSpc>
              <a:buFontTx/>
              <a:buNone/>
            </a:pPr>
            <a:r>
              <a:rPr lang="en-US" altLang="en-US" sz="2200"/>
              <a:t>Following absorption, glucose is rapidly phosphorylated by the transfer of phosphate from ATP to glucose.</a:t>
            </a:r>
          </a:p>
          <a:p>
            <a:pPr marL="609600" indent="-609600" eaLnBrk="1" hangingPunct="1">
              <a:lnSpc>
                <a:spcPct val="80000"/>
              </a:lnSpc>
              <a:buFontTx/>
              <a:buNone/>
            </a:pPr>
            <a:r>
              <a:rPr lang="en-US" altLang="en-US" sz="2200"/>
              <a:t>The enzyme catalyzing this transfer is </a:t>
            </a:r>
            <a:r>
              <a:rPr lang="en-US" altLang="en-US" sz="2200" i="1">
                <a:solidFill>
                  <a:srgbClr val="0000FF"/>
                </a:solidFill>
              </a:rPr>
              <a:t>hexokinase</a:t>
            </a:r>
            <a:r>
              <a:rPr lang="en-US" altLang="en-US" sz="2200"/>
              <a:t>.</a:t>
            </a:r>
          </a:p>
          <a:p>
            <a:pPr marL="609600" indent="-609600" eaLnBrk="1" hangingPunct="1">
              <a:lnSpc>
                <a:spcPct val="80000"/>
              </a:lnSpc>
              <a:buFontTx/>
              <a:buNone/>
            </a:pPr>
            <a:r>
              <a:rPr lang="en-US" altLang="en-US" sz="2200"/>
              <a:t>“Kinase” is the name given to the class of enzymes that catalyze the transfer of phosphoryl groups from ATP to the acceptor.</a:t>
            </a:r>
          </a:p>
          <a:p>
            <a:pPr marL="609600" indent="-609600" eaLnBrk="1" hangingPunct="1">
              <a:lnSpc>
                <a:spcPct val="80000"/>
              </a:lnSpc>
              <a:buFontTx/>
              <a:buNone/>
            </a:pPr>
            <a:r>
              <a:rPr lang="en-US" altLang="en-US" sz="2200"/>
              <a:t>The dramatic change in hexokinase 3-D structure upon binding to glucose is a prime example of “</a:t>
            </a:r>
            <a:r>
              <a:rPr lang="en-US" altLang="en-US" sz="2200">
                <a:solidFill>
                  <a:srgbClr val="0000FF"/>
                </a:solidFill>
              </a:rPr>
              <a:t>induced fit</a:t>
            </a:r>
            <a:r>
              <a:rPr lang="en-US" altLang="en-US" sz="2200"/>
              <a:t>.”</a:t>
            </a:r>
          </a:p>
        </p:txBody>
      </p:sp>
      <p:pic>
        <p:nvPicPr>
          <p:cNvPr id="14341" name="Picture 4">
            <a:extLst>
              <a:ext uri="{FF2B5EF4-FFF2-40B4-BE49-F238E27FC236}">
                <a16:creationId xmlns:a16="http://schemas.microsoft.com/office/drawing/2014/main" id="{4DADD84C-8676-2091-486E-86426DA1AB2E}"/>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381000"/>
            <a:ext cx="3627438" cy="3810000"/>
          </a:xfrm>
          <a:noFill/>
        </p:spPr>
      </p:pic>
      <p:pic>
        <p:nvPicPr>
          <p:cNvPr id="14342" name="Picture 6">
            <a:extLst>
              <a:ext uri="{FF2B5EF4-FFF2-40B4-BE49-F238E27FC236}">
                <a16:creationId xmlns:a16="http://schemas.microsoft.com/office/drawing/2014/main" id="{72655FE8-BBE9-C162-97D8-337D9B3686A7}"/>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371600" y="4343400"/>
            <a:ext cx="6705600" cy="220186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7B180A04-3575-A3CA-AAC5-04DC38C6C8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323F468-5284-4F06-BB2B-9DA1DC191E5C}" type="slidenum">
              <a:rPr lang="en-US" altLang="en-US" b="0">
                <a:solidFill>
                  <a:srgbClr val="0066CC"/>
                </a:solidFill>
              </a:rPr>
              <a:pPr eaLnBrk="1" hangingPunct="1"/>
              <a:t>7</a:t>
            </a:fld>
            <a:endParaRPr lang="en-US" altLang="en-US" b="0">
              <a:solidFill>
                <a:srgbClr val="0066CC"/>
              </a:solidFill>
            </a:endParaRPr>
          </a:p>
        </p:txBody>
      </p:sp>
      <p:sp>
        <p:nvSpPr>
          <p:cNvPr id="15363" name="Rectangle 2">
            <a:extLst>
              <a:ext uri="{FF2B5EF4-FFF2-40B4-BE49-F238E27FC236}">
                <a16:creationId xmlns:a16="http://schemas.microsoft.com/office/drawing/2014/main" id="{637B6CBD-BA8F-B8DF-182C-945644223A8F}"/>
              </a:ext>
            </a:extLst>
          </p:cNvPr>
          <p:cNvSpPr>
            <a:spLocks noGrp="1" noChangeArrowheads="1"/>
          </p:cNvSpPr>
          <p:nvPr>
            <p:ph type="title"/>
          </p:nvPr>
        </p:nvSpPr>
        <p:spPr/>
        <p:txBody>
          <a:bodyPr/>
          <a:lstStyle/>
          <a:p>
            <a:pPr eaLnBrk="1" hangingPunct="1"/>
            <a:r>
              <a:rPr lang="en-US" altLang="en-US" sz="1600"/>
              <a:t>Glycolysis</a:t>
            </a:r>
          </a:p>
        </p:txBody>
      </p:sp>
      <p:sp>
        <p:nvSpPr>
          <p:cNvPr id="15364" name="Rectangle 3">
            <a:extLst>
              <a:ext uri="{FF2B5EF4-FFF2-40B4-BE49-F238E27FC236}">
                <a16:creationId xmlns:a16="http://schemas.microsoft.com/office/drawing/2014/main" id="{3FF27538-EE3E-F25B-DB1F-09C8154B9EA4}"/>
              </a:ext>
            </a:extLst>
          </p:cNvPr>
          <p:cNvSpPr>
            <a:spLocks noGrp="1" noChangeArrowheads="1"/>
          </p:cNvSpPr>
          <p:nvPr>
            <p:ph type="body" sz="half" idx="1"/>
          </p:nvPr>
        </p:nvSpPr>
        <p:spPr>
          <a:xfrm>
            <a:off x="228600" y="533400"/>
            <a:ext cx="8534400" cy="5638800"/>
          </a:xfrm>
        </p:spPr>
        <p:txBody>
          <a:bodyPr/>
          <a:lstStyle/>
          <a:p>
            <a:pPr marL="609600" indent="-609600" eaLnBrk="1" hangingPunct="1">
              <a:lnSpc>
                <a:spcPct val="90000"/>
              </a:lnSpc>
              <a:buFontTx/>
              <a:buNone/>
            </a:pPr>
            <a:r>
              <a:rPr lang="en-US" altLang="en-US" sz="2800"/>
              <a:t>The next step in this pathway is the isomerization of glucose-6-phosphate to fructose-6-phosphate:</a:t>
            </a:r>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endParaRPr lang="en-US" altLang="en-US" sz="2800"/>
          </a:p>
          <a:p>
            <a:pPr marL="609600" indent="-609600" eaLnBrk="1" hangingPunct="1">
              <a:lnSpc>
                <a:spcPct val="90000"/>
              </a:lnSpc>
              <a:buFontTx/>
              <a:buNone/>
            </a:pPr>
            <a:r>
              <a:rPr lang="en-US" altLang="en-US" sz="2800" i="1"/>
              <a:t>      Note :  Fructose can also phosphorylated by hexokinase to form fructose-6-phosphate.</a:t>
            </a:r>
          </a:p>
        </p:txBody>
      </p:sp>
      <p:pic>
        <p:nvPicPr>
          <p:cNvPr id="15365" name="Picture 4">
            <a:extLst>
              <a:ext uri="{FF2B5EF4-FFF2-40B4-BE49-F238E27FC236}">
                <a16:creationId xmlns:a16="http://schemas.microsoft.com/office/drawing/2014/main" id="{FB3759E3-33F0-131C-6B30-1CAC52ED989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1524000"/>
            <a:ext cx="8763000" cy="32575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493F2F38-6728-1041-2AAA-C6FF409BF3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8922E5A-61B1-4295-B0ED-BCBC1019D11B}" type="slidenum">
              <a:rPr lang="en-US" altLang="en-US" b="0">
                <a:solidFill>
                  <a:srgbClr val="0066CC"/>
                </a:solidFill>
              </a:rPr>
              <a:pPr eaLnBrk="1" hangingPunct="1"/>
              <a:t>8</a:t>
            </a:fld>
            <a:endParaRPr lang="en-US" altLang="en-US" b="0">
              <a:solidFill>
                <a:srgbClr val="0066CC"/>
              </a:solidFill>
            </a:endParaRPr>
          </a:p>
        </p:txBody>
      </p:sp>
      <p:sp>
        <p:nvSpPr>
          <p:cNvPr id="16387" name="Rectangle 2">
            <a:extLst>
              <a:ext uri="{FF2B5EF4-FFF2-40B4-BE49-F238E27FC236}">
                <a16:creationId xmlns:a16="http://schemas.microsoft.com/office/drawing/2014/main" id="{83AF4F87-9092-0EF4-657D-599A67F0D674}"/>
              </a:ext>
            </a:extLst>
          </p:cNvPr>
          <p:cNvSpPr>
            <a:spLocks noGrp="1" noChangeArrowheads="1"/>
          </p:cNvSpPr>
          <p:nvPr>
            <p:ph type="title"/>
          </p:nvPr>
        </p:nvSpPr>
        <p:spPr/>
        <p:txBody>
          <a:bodyPr/>
          <a:lstStyle/>
          <a:p>
            <a:pPr eaLnBrk="1" hangingPunct="1"/>
            <a:r>
              <a:rPr lang="en-US" altLang="en-US" sz="1600"/>
              <a:t>Glycolysis</a:t>
            </a:r>
          </a:p>
        </p:txBody>
      </p:sp>
      <p:sp>
        <p:nvSpPr>
          <p:cNvPr id="16388" name="Rectangle 3">
            <a:extLst>
              <a:ext uri="{FF2B5EF4-FFF2-40B4-BE49-F238E27FC236}">
                <a16:creationId xmlns:a16="http://schemas.microsoft.com/office/drawing/2014/main" id="{21107AB6-8553-FE61-D439-BEDFC73BDE70}"/>
              </a:ext>
            </a:extLst>
          </p:cNvPr>
          <p:cNvSpPr>
            <a:spLocks noGrp="1" noChangeArrowheads="1"/>
          </p:cNvSpPr>
          <p:nvPr>
            <p:ph type="body" sz="half" idx="1"/>
          </p:nvPr>
        </p:nvSpPr>
        <p:spPr>
          <a:xfrm>
            <a:off x="457200" y="533400"/>
            <a:ext cx="8305800" cy="5592763"/>
          </a:xfrm>
        </p:spPr>
        <p:txBody>
          <a:bodyPr/>
          <a:lstStyle/>
          <a:p>
            <a:pPr marL="609600" indent="-609600" eaLnBrk="1" hangingPunct="1">
              <a:buFontTx/>
              <a:buNone/>
            </a:pPr>
            <a:r>
              <a:rPr lang="en-US" altLang="en-US" sz="2800" i="1"/>
              <a:t>Fructose-6-phosphate is phosphorylated again to form fructose-1,6-diphosphate.</a:t>
            </a:r>
          </a:p>
          <a:p>
            <a:pPr marL="609600" indent="-609600" eaLnBrk="1" hangingPunct="1">
              <a:buFontTx/>
              <a:buNone/>
            </a:pPr>
            <a:r>
              <a:rPr lang="en-US" altLang="en-US" sz="2800" i="1"/>
              <a:t>The enzyme for this reaction is “phosphofructokinase (PFK),” the main control enzyme in regulating the glycolytic pathway.</a:t>
            </a:r>
          </a:p>
        </p:txBody>
      </p:sp>
      <p:pic>
        <p:nvPicPr>
          <p:cNvPr id="16389" name="Picture 4">
            <a:extLst>
              <a:ext uri="{FF2B5EF4-FFF2-40B4-BE49-F238E27FC236}">
                <a16:creationId xmlns:a16="http://schemas.microsoft.com/office/drawing/2014/main" id="{3477F124-4B13-601A-0D4D-235E7482B65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3200400"/>
            <a:ext cx="8610600" cy="20574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BAB"/>
            </a:gs>
          </a:gsLst>
          <a:lin ang="2700000" scaled="1"/>
        </a:gradFill>
        <a:effectLst/>
      </p:bgPr>
    </p:bg>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69F480D3-450F-E969-C8B7-AC35AEA69F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88BEA4E-7E71-4016-8E65-4562202802A7}" type="slidenum">
              <a:rPr lang="en-US" altLang="en-US" b="0">
                <a:solidFill>
                  <a:srgbClr val="0066CC"/>
                </a:solidFill>
              </a:rPr>
              <a:pPr eaLnBrk="1" hangingPunct="1"/>
              <a:t>9</a:t>
            </a:fld>
            <a:endParaRPr lang="en-US" altLang="en-US" b="0">
              <a:solidFill>
                <a:srgbClr val="0066CC"/>
              </a:solidFill>
            </a:endParaRPr>
          </a:p>
        </p:txBody>
      </p:sp>
      <p:sp>
        <p:nvSpPr>
          <p:cNvPr id="17411" name="Rectangle 2">
            <a:extLst>
              <a:ext uri="{FF2B5EF4-FFF2-40B4-BE49-F238E27FC236}">
                <a16:creationId xmlns:a16="http://schemas.microsoft.com/office/drawing/2014/main" id="{1B7DB059-58E3-7430-3DB4-4D295D9DE98E}"/>
              </a:ext>
            </a:extLst>
          </p:cNvPr>
          <p:cNvSpPr>
            <a:spLocks noGrp="1" noChangeArrowheads="1"/>
          </p:cNvSpPr>
          <p:nvPr>
            <p:ph type="title"/>
          </p:nvPr>
        </p:nvSpPr>
        <p:spPr/>
        <p:txBody>
          <a:bodyPr/>
          <a:lstStyle/>
          <a:p>
            <a:pPr eaLnBrk="1" hangingPunct="1"/>
            <a:r>
              <a:rPr lang="en-US" altLang="en-US" sz="1600"/>
              <a:t>Glycolysis – PFK Regulation</a:t>
            </a:r>
          </a:p>
        </p:txBody>
      </p:sp>
      <p:sp>
        <p:nvSpPr>
          <p:cNvPr id="17412" name="Rectangle 3">
            <a:extLst>
              <a:ext uri="{FF2B5EF4-FFF2-40B4-BE49-F238E27FC236}">
                <a16:creationId xmlns:a16="http://schemas.microsoft.com/office/drawing/2014/main" id="{D4CB87CB-7A1E-346B-D14F-8DA0A6024B1F}"/>
              </a:ext>
            </a:extLst>
          </p:cNvPr>
          <p:cNvSpPr>
            <a:spLocks noGrp="1" noChangeArrowheads="1"/>
          </p:cNvSpPr>
          <p:nvPr>
            <p:ph type="body" sz="half" idx="1"/>
          </p:nvPr>
        </p:nvSpPr>
        <p:spPr>
          <a:xfrm>
            <a:off x="0" y="533400"/>
            <a:ext cx="8991600" cy="5592763"/>
          </a:xfrm>
        </p:spPr>
        <p:txBody>
          <a:bodyPr/>
          <a:lstStyle/>
          <a:p>
            <a:pPr marL="609600" indent="-609600" eaLnBrk="1" hangingPunct="1">
              <a:buFontTx/>
              <a:buNone/>
            </a:pPr>
            <a:r>
              <a:rPr lang="en-US" altLang="en-US" sz="2800"/>
              <a:t>	The activity of PFK is affected by a large number of cellular metabolites.  High levels of ATP inhibit PFK while high levels of AMP activate the enzyme.</a:t>
            </a:r>
          </a:p>
        </p:txBody>
      </p:sp>
      <p:pic>
        <p:nvPicPr>
          <p:cNvPr id="17413" name="Picture 4">
            <a:extLst>
              <a:ext uri="{FF2B5EF4-FFF2-40B4-BE49-F238E27FC236}">
                <a16:creationId xmlns:a16="http://schemas.microsoft.com/office/drawing/2014/main" id="{78E39CB4-9330-017A-B686-7085785A5E39}"/>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86200" y="1905000"/>
            <a:ext cx="5105400" cy="4625975"/>
          </a:xfrm>
          <a:noFill/>
        </p:spPr>
      </p:pic>
      <p:pic>
        <p:nvPicPr>
          <p:cNvPr id="17414" name="Picture 6">
            <a:extLst>
              <a:ext uri="{FF2B5EF4-FFF2-40B4-BE49-F238E27FC236}">
                <a16:creationId xmlns:a16="http://schemas.microsoft.com/office/drawing/2014/main" id="{4EA876E8-0CBC-3E80-E868-AC0FF4650CAD}"/>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04800" y="1905000"/>
            <a:ext cx="3429000" cy="3238500"/>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7782</TotalTime>
  <Words>2062</Words>
  <Application>Microsoft Office PowerPoint</Application>
  <PresentationFormat>On-screen Show (4:3)</PresentationFormat>
  <Paragraphs>194</Paragraphs>
  <Slides>39</Slides>
  <Notes>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4" baseType="lpstr">
      <vt:lpstr>Arial</vt:lpstr>
      <vt:lpstr>Default Design</vt:lpstr>
      <vt:lpstr>Bitmap Image</vt:lpstr>
      <vt:lpstr>ACD/ChemSketch</vt:lpstr>
      <vt:lpstr>ACD ChemSketch 2.0</vt:lpstr>
      <vt:lpstr>PowerPoint Presentation</vt:lpstr>
      <vt:lpstr>Glycolysis</vt:lpstr>
      <vt:lpstr>Glycolysis</vt:lpstr>
      <vt:lpstr>Glycolysis</vt:lpstr>
      <vt:lpstr>Glycolysis</vt:lpstr>
      <vt:lpstr>Glycolysis</vt:lpstr>
      <vt:lpstr>Glycolysis</vt:lpstr>
      <vt:lpstr>Glycolysis</vt:lpstr>
      <vt:lpstr>Glycolysis – PFK Regulation</vt:lpstr>
      <vt:lpstr>Glycolysis – the six-carbon sugars</vt:lpstr>
      <vt:lpstr>Glycolysis</vt:lpstr>
      <vt:lpstr>Glycolysis</vt:lpstr>
      <vt:lpstr>Glycolysis</vt:lpstr>
      <vt:lpstr>Glycolysis</vt:lpstr>
      <vt:lpstr>Glycolysis</vt:lpstr>
      <vt:lpstr>Glycolysis</vt:lpstr>
      <vt:lpstr>Glycolysis</vt:lpstr>
      <vt:lpstr>Glycolysis</vt:lpstr>
      <vt:lpstr>Glycolysis</vt:lpstr>
      <vt:lpstr>Glycolysis</vt:lpstr>
      <vt:lpstr>Glycolysis</vt:lpstr>
      <vt:lpstr>Glycolysis</vt:lpstr>
      <vt:lpstr>Glycolysis</vt:lpstr>
      <vt:lpstr>Glycolysis</vt:lpstr>
      <vt:lpstr>Glycolysis – Toxicity of Alcohols</vt:lpstr>
      <vt:lpstr>Glycolysis</vt:lpstr>
      <vt:lpstr>Glycolysis</vt:lpstr>
      <vt:lpstr>Glycolysis</vt:lpstr>
      <vt:lpstr>Glycolysis</vt:lpstr>
      <vt:lpstr>Glycolysis – Alcohol Licensing in Utah as of March 3, 2026</vt:lpstr>
      <vt:lpstr>Glycolysis – Denatured alcohol</vt:lpstr>
      <vt:lpstr>Glycolysis</vt:lpstr>
      <vt:lpstr>Glycolysis</vt:lpstr>
      <vt:lpstr>Glycolysis</vt:lpstr>
      <vt:lpstr>Gluconeogenesis</vt:lpstr>
      <vt:lpstr>Gluconeogenesis</vt:lpstr>
      <vt:lpstr>PowerPoint Presentation</vt:lpstr>
      <vt:lpstr>Gluconeogenesis</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3070 Lecture - Vitamins</dc:title>
  <dc:creator>ewalker</dc:creator>
  <cp:lastModifiedBy>Owner</cp:lastModifiedBy>
  <cp:revision>551</cp:revision>
  <dcterms:created xsi:type="dcterms:W3CDTF">2004-08-30T17:27:51Z</dcterms:created>
  <dcterms:modified xsi:type="dcterms:W3CDTF">2026-03-03T17:46:36Z</dcterms:modified>
</cp:coreProperties>
</file>