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1" r:id="rId2"/>
    <p:sldId id="260" r:id="rId3"/>
    <p:sldId id="292" r:id="rId4"/>
    <p:sldId id="293" r:id="rId5"/>
    <p:sldId id="261" r:id="rId6"/>
    <p:sldId id="294" r:id="rId7"/>
    <p:sldId id="259" r:id="rId8"/>
    <p:sldId id="284" r:id="rId9"/>
    <p:sldId id="295" r:id="rId10"/>
    <p:sldId id="262" r:id="rId11"/>
    <p:sldId id="296" r:id="rId12"/>
    <p:sldId id="285" r:id="rId13"/>
    <p:sldId id="286" r:id="rId14"/>
    <p:sldId id="287" r:id="rId15"/>
    <p:sldId id="273" r:id="rId16"/>
    <p:sldId id="297" r:id="rId17"/>
    <p:sldId id="289" r:id="rId18"/>
    <p:sldId id="290" r:id="rId19"/>
    <p:sldId id="298" r:id="rId20"/>
    <p:sldId id="274" r:id="rId21"/>
    <p:sldId id="275" r:id="rId22"/>
    <p:sldId id="300" r:id="rId23"/>
    <p:sldId id="278" r:id="rId24"/>
    <p:sldId id="299" r:id="rId25"/>
    <p:sldId id="283" r:id="rId26"/>
    <p:sldId id="281" r:id="rId27"/>
    <p:sldId id="282" r:id="rId28"/>
    <p:sldId id="301" r:id="rId29"/>
    <p:sldId id="302" r:id="rId3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1DBDEE-6DD9-0B75-4444-9F1B312AD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Glycogen Metabolism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B67FF-5EEC-CC59-D134-5D1535C6F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71AC503-B4FE-4905-87C6-752F8CAA6E34}" type="datetimeFigureOut">
              <a:rPr lang="en-US"/>
              <a:pPr>
                <a:defRPr/>
              </a:pPr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F1D42-2374-604E-A24A-DAD6A67E69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46229-CD71-B73B-A6F5-12BBFA9A5E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E96254-0647-4FAA-A470-FC5A6D5B6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1A784693-B424-C958-D804-1CEF3E081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r>
              <a:rPr lang="en-US"/>
              <a:t>Glycogen Metabolism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8A380D1-FA80-FC72-C368-BB0DE7E226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081D35A-1FF9-01D5-4B8F-C479FDDE06F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B4BA0908-413F-9597-CF85-E2E8FEE40C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49F93D42-AD8E-FC10-B150-F63AD3F6A4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DA347044-549F-AAED-EA3B-D9BBA923A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54D40-85F0-4A40-BF06-17962B6ED8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177A802-68A8-1AB4-A602-1AAE46163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1E63E4-C56A-4667-B62D-828F828EAA7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56E52DF-3D8B-C389-B993-7B877E8356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D9EFA57-DAE5-CB64-8B5F-10213EF1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7" name="Header Placeholder 4">
            <a:extLst>
              <a:ext uri="{FF2B5EF4-FFF2-40B4-BE49-F238E27FC236}">
                <a16:creationId xmlns:a16="http://schemas.microsoft.com/office/drawing/2014/main" id="{D8CCE6B4-FA72-4D86-BBD6-9C04E4E8F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68F40EE-A31D-C712-1335-2F495D15B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CDF0A52-528F-4BCF-A613-68411C89BFD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F181A5E-7FDA-3150-2508-137A2D3BCD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C59CACD-B649-DEF2-995F-AD8076469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3" name="Header Placeholder 4">
            <a:extLst>
              <a:ext uri="{FF2B5EF4-FFF2-40B4-BE49-F238E27FC236}">
                <a16:creationId xmlns:a16="http://schemas.microsoft.com/office/drawing/2014/main" id="{B825A551-99D4-2CB1-27EB-540D181DE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04BC013-0B6F-C44D-7CFF-EC847FB82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FBB2BD-5524-4B53-BA51-F8B4B10F851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2B00C1F-92AE-6EAE-EC68-8BBE4A92A6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65A5CE5-9921-5ED0-5ACF-6A5D91AF5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7" name="Header Placeholder 4">
            <a:extLst>
              <a:ext uri="{FF2B5EF4-FFF2-40B4-BE49-F238E27FC236}">
                <a16:creationId xmlns:a16="http://schemas.microsoft.com/office/drawing/2014/main" id="{E0DFB914-6A3C-640C-9C12-1DE0382CA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96BFF72-F052-F0A8-3509-E61DD65F9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E155F7-4190-4EBF-BAC2-661170AEA9E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3451572-E184-0E7E-9BC8-55D04B1D99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11780F6-2E6C-0B9E-C3B8-05A665625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1" name="Header Placeholder 4">
            <a:extLst>
              <a:ext uri="{FF2B5EF4-FFF2-40B4-BE49-F238E27FC236}">
                <a16:creationId xmlns:a16="http://schemas.microsoft.com/office/drawing/2014/main" id="{71D71864-D2B5-DA01-80BD-E74918E70A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56B101A-AA41-77B5-82CB-CE4B6D9B3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A069D1-C783-418F-97DD-C4C3892E031D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3C58BC3-B720-40FD-91B1-D583C6C1EB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593CAD0-741E-6FF9-9026-C9E695455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6085" name="Header Placeholder 4">
            <a:extLst>
              <a:ext uri="{FF2B5EF4-FFF2-40B4-BE49-F238E27FC236}">
                <a16:creationId xmlns:a16="http://schemas.microsoft.com/office/drawing/2014/main" id="{1A847B6E-C565-7970-8ACB-1E7EC9130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DE9795B-4C7F-938F-606A-6E9130030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7A279D-3D78-48C3-A274-8D1A1F26F6B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F5018BB-A566-7B2B-D055-1D0349AAF0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A0CF159-26F8-70F4-986D-8B04743BB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09" name="Header Placeholder 4">
            <a:extLst>
              <a:ext uri="{FF2B5EF4-FFF2-40B4-BE49-F238E27FC236}">
                <a16:creationId xmlns:a16="http://schemas.microsoft.com/office/drawing/2014/main" id="{6CD477A4-A708-D52E-A6C8-AE5FB10EE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F597C75-A6D5-D953-A96E-9C3E4B89F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58BEC7A-6DFC-4AB0-B307-5CB7F639A6C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FD3FD2-CCD7-160D-CA02-881C18F7C3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7D4384D-97F7-DBF2-3B0D-4A4F1CD17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57" name="Header Placeholder 4">
            <a:extLst>
              <a:ext uri="{FF2B5EF4-FFF2-40B4-BE49-F238E27FC236}">
                <a16:creationId xmlns:a16="http://schemas.microsoft.com/office/drawing/2014/main" id="{392610FB-CD35-AE3C-0C98-7BFBFFB9F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C887F217-BB5D-45AE-A936-F560576E7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B504BD8-682E-C8D1-37B7-CE71790FC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E67114A-3233-F562-ACE4-C2FACA29C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47DE16-0498-422B-9871-66D2B5CCC28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0181" name="Header Placeholder 4">
            <a:extLst>
              <a:ext uri="{FF2B5EF4-FFF2-40B4-BE49-F238E27FC236}">
                <a16:creationId xmlns:a16="http://schemas.microsoft.com/office/drawing/2014/main" id="{45D76A75-0642-32BD-09F7-9B41D97E9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0354FBE-1B85-7BA0-21E2-C26E3B9C3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FB44DB5-9D53-4B26-893E-C89E11440624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1A198E8-57FB-AD67-B57A-0CC3347049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0005791-0567-BF49-3258-F8A187418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5" name="Header Placeholder 4">
            <a:extLst>
              <a:ext uri="{FF2B5EF4-FFF2-40B4-BE49-F238E27FC236}">
                <a16:creationId xmlns:a16="http://schemas.microsoft.com/office/drawing/2014/main" id="{7338AFED-D2BA-B4E7-3868-6645A9A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01F5F05-8C76-0BB3-17E1-709D31980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F068F3-2665-4328-867B-6E66DD1A0AA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9A4C18F-889E-3FE5-CE60-423F248E06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653889F-8AF5-453B-E127-C54EBBD92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2229" name="Header Placeholder 4">
            <a:extLst>
              <a:ext uri="{FF2B5EF4-FFF2-40B4-BE49-F238E27FC236}">
                <a16:creationId xmlns:a16="http://schemas.microsoft.com/office/drawing/2014/main" id="{D30A49BA-72DF-25D4-256F-3C0EB68EA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A10419F-3DDD-C15C-9FF1-3E36D03CB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3426746-C20A-4D2C-9381-67FCC637E80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FBE50E9-0A27-F6BA-FDA9-CC843489E1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2EF6000-1D66-44B6-E81C-DE6C422B8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3" name="Header Placeholder 4">
            <a:extLst>
              <a:ext uri="{FF2B5EF4-FFF2-40B4-BE49-F238E27FC236}">
                <a16:creationId xmlns:a16="http://schemas.microsoft.com/office/drawing/2014/main" id="{C6C68CEA-1765-CBB3-A088-63817E804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66B64CA-A983-0D2B-F291-F29E6F176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53F2FCF-DB06-473C-8F09-924F34A0844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DD7BE61-B900-65FB-8272-257B828DAA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3CBD112-A8CF-9FA0-374B-CBC5415BE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4821" name="Header Placeholder 4">
            <a:extLst>
              <a:ext uri="{FF2B5EF4-FFF2-40B4-BE49-F238E27FC236}">
                <a16:creationId xmlns:a16="http://schemas.microsoft.com/office/drawing/2014/main" id="{F838B10B-ADF3-DE3A-1DB7-3BBE25403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8EE7C3A-77B4-1037-9AF6-300AEA777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E4E3A9A-8465-48B9-9BCA-1CC4A488DBA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F6FFC07-0850-1595-541A-4F41F9750A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5E93B07-B373-04B6-760E-77A252059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5" name="Header Placeholder 4">
            <a:extLst>
              <a:ext uri="{FF2B5EF4-FFF2-40B4-BE49-F238E27FC236}">
                <a16:creationId xmlns:a16="http://schemas.microsoft.com/office/drawing/2014/main" id="{B2694944-5AA4-2129-53BB-7AE42AEA2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BC7149C-4114-9A7B-0E44-DC9A62CFB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29F4AC3-2BCD-409B-AB17-7039FF9CD75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63CD9FC-3F6A-AED5-5B56-E172903FC4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63B930E-1A81-2BD7-B798-2F9910BC7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69" name="Header Placeholder 4">
            <a:extLst>
              <a:ext uri="{FF2B5EF4-FFF2-40B4-BE49-F238E27FC236}">
                <a16:creationId xmlns:a16="http://schemas.microsoft.com/office/drawing/2014/main" id="{7E41696D-2775-3186-C05B-E5BCD593D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2924E2D-AA8E-81F4-9822-7F83F73AB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A678A2-2984-468B-A676-CA74F1194BC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71F4B71-B163-7F38-0848-CF7E2F94B7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5508D52-E452-79D1-073C-93868A776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3" name="Header Placeholder 4">
            <a:extLst>
              <a:ext uri="{FF2B5EF4-FFF2-40B4-BE49-F238E27FC236}">
                <a16:creationId xmlns:a16="http://schemas.microsoft.com/office/drawing/2014/main" id="{DD51AA2F-CE95-5179-CD1A-6E97AC4CBD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022C575-4AB8-4277-90CF-E952DCA96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C1C3CB-2437-4693-AEEC-9C08DF56F50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C2BCE67-836C-5790-659C-993F2D3F25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619FB35-1B3D-1645-4E50-6C93AD46E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7" name="Header Placeholder 4">
            <a:extLst>
              <a:ext uri="{FF2B5EF4-FFF2-40B4-BE49-F238E27FC236}">
                <a16:creationId xmlns:a16="http://schemas.microsoft.com/office/drawing/2014/main" id="{B01B05F3-7CFC-2301-8E82-2D62282E8A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6BD8410-03D4-FE61-1579-E265F8933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EF7C81-8E58-40B7-AE01-B65254D0EAF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62D8A02-3316-C554-C9D4-63138202CC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9A13057-7D1D-F81D-06B0-C662B302C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41" name="Header Placeholder 4">
            <a:extLst>
              <a:ext uri="{FF2B5EF4-FFF2-40B4-BE49-F238E27FC236}">
                <a16:creationId xmlns:a16="http://schemas.microsoft.com/office/drawing/2014/main" id="{1316C572-17E0-A9BC-FD6F-98FAD7001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F465A5A-9936-B60B-4CFB-98CC18A80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EA6C547-908F-47FC-A928-7B480F57B3E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6883D19-AC63-2A8F-5B20-DBD30A47BC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CA0FD1B-DE70-9AAD-9219-1FFDBE833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0965" name="Header Placeholder 4">
            <a:extLst>
              <a:ext uri="{FF2B5EF4-FFF2-40B4-BE49-F238E27FC236}">
                <a16:creationId xmlns:a16="http://schemas.microsoft.com/office/drawing/2014/main" id="{3628319B-25ED-91E5-1A14-45659F3D24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0D65D16-E35D-A2C8-FBC2-D6B3AD2AB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B5B369D-1BF3-470E-99F3-090B8A80BF8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D61EF5A-0C54-A690-0FCF-7A44BC2E32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123462C-011A-3781-A8EF-A39A868DD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89" name="Header Placeholder 4">
            <a:extLst>
              <a:ext uri="{FF2B5EF4-FFF2-40B4-BE49-F238E27FC236}">
                <a16:creationId xmlns:a16="http://schemas.microsoft.com/office/drawing/2014/main" id="{42573854-058F-C3C1-DB94-F0CCAA739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Glycogen Metabolism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245A41-D721-994C-45DE-DE4E77377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A6CE48-973F-C21B-5600-837E6C67C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3D13F6-27EF-AE39-1F10-0DD7C5F0F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9947C-AA6B-457F-A31C-1617998F4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1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C798F-3B88-BAE8-6F09-8FAF72ED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2ED9D-E472-84D9-8355-8C5A8E85F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65EA5-29BB-0BAF-8CCA-76C1978FE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FBA11-6002-4AA1-9725-55D284C92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5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ED97A0-82D4-DDEA-3FED-29866C355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6AEE41-6649-39B4-9445-485A01F49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9A313B-326D-3A08-71DE-8FEDEBE19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8FC8A-8B44-4975-A439-EA761F7F1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D9C03-BA9B-ABE8-3CD2-AC23C8E07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3F937D-96CA-3EBF-1E44-E6E6ACCEC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AA1C3-89E1-BABA-5358-FBB17880A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4D048-A4D7-4468-B491-B409B6F2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55B4D-CDD9-9FB3-B0D8-849D1E757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24A9C8-1151-F70F-FC08-4A5432D2E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5320F-4ED2-90F4-A7F9-CF97D6BC5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87C7A-391A-42B1-A16D-9D650FD85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43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851CC-20CE-80E5-E8E6-E7E288B77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418B2-1D29-BFCB-E1A0-583DDFAC7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2AB49-153E-E77A-25FC-E5286E913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98901-98E0-4645-A2AF-041F985DF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8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9704A8-2415-2FF4-2FF3-8C246A62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6AF478-2AE3-E774-A2F0-623502217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6E3BD-DE96-5CB2-AECE-020B28491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2CEB1-E83F-4077-A5F1-53700B9CA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5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6F8136-321E-5199-9285-F42B3E8E1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83CC8A-1B40-EDF0-6A68-CD5793ECC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42225E-8002-8CD8-C6A0-1E6D842C1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20D5D-D038-44F6-865D-5CD7BBFC6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00B0F0"/>
            </a:gs>
            <a:gs pos="97000">
              <a:srgbClr val="FFFF8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DB533-1DF6-6019-DDB7-FE27F630B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84A52-DC56-4F5F-37F7-31F857FA1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E69F-CF9A-AC41-BA45-65CFCA578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24AF-7B35-46BD-86AC-8734E6804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4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85A90-176E-5C51-C4DD-CD675B683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CF84A-CEC7-EAE0-38EE-9CA99F2BF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2FD47-F1B0-5384-18E4-88CE30EF9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5473E-46A4-4606-848B-9F65993A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EC10A2-4E50-1288-0694-45F5F8813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AC48EE-40A7-8469-5672-CEA6BC953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C7A7E5-3D96-1820-C248-9AFFDAC39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0630AE-1AAA-2094-E60A-E4A09218FA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A087B1-6773-022B-D1AE-3F3DAFE25A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39A81E-7878-490F-A747-FD78F7D8B4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>
            <a:extLst>
              <a:ext uri="{FF2B5EF4-FFF2-40B4-BE49-F238E27FC236}">
                <a16:creationId xmlns:a16="http://schemas.microsoft.com/office/drawing/2014/main" id="{A68870B3-8138-2CB9-569A-7C483039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800" i="1"/>
              <a:t>Glycogen Metabolism</a:t>
            </a:r>
          </a:p>
        </p:txBody>
      </p:sp>
      <p:pic>
        <p:nvPicPr>
          <p:cNvPr id="2051" name="Picture 2" descr="chapter 21 opener part 1">
            <a:extLst>
              <a:ext uri="{FF2B5EF4-FFF2-40B4-BE49-F238E27FC236}">
                <a16:creationId xmlns:a16="http://schemas.microsoft.com/office/drawing/2014/main" id="{4A000023-9B8A-858A-39E0-18CE20AD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7818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2FFCE0A7-4CE8-4C0C-FBB9-54931CA6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48006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74E8931-8D44-A78A-89EE-1A5B0697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18716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21-04">
            <a:extLst>
              <a:ext uri="{FF2B5EF4-FFF2-40B4-BE49-F238E27FC236}">
                <a16:creationId xmlns:a16="http://schemas.microsoft.com/office/drawing/2014/main" id="{8DF9E51D-E583-7206-C5E2-C91CDA2A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181100" y="165100"/>
            <a:ext cx="6777038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325238DD-5C39-0296-CE8C-D599BCFA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8926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C4C39FB4-99DD-FBF1-BE74-B77133F4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/>
              <a:t>Glycogen De-branching Process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numbered figure pg 595">
            <a:extLst>
              <a:ext uri="{FF2B5EF4-FFF2-40B4-BE49-F238E27FC236}">
                <a16:creationId xmlns:a16="http://schemas.microsoft.com/office/drawing/2014/main" id="{ADE069AD-42B1-1F59-E857-51274DB0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6"/>
          <a:stretch>
            <a:fillRect/>
          </a:stretch>
        </p:blipFill>
        <p:spPr bwMode="auto">
          <a:xfrm>
            <a:off x="304800" y="1041400"/>
            <a:ext cx="8531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numbered figure pg 603a">
            <a:extLst>
              <a:ext uri="{FF2B5EF4-FFF2-40B4-BE49-F238E27FC236}">
                <a16:creationId xmlns:a16="http://schemas.microsoft.com/office/drawing/2014/main" id="{431256FB-E1A0-7110-1D9F-6D651D74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"/>
          <a:stretch>
            <a:fillRect/>
          </a:stretch>
        </p:blipFill>
        <p:spPr bwMode="auto">
          <a:xfrm>
            <a:off x="1112838" y="698500"/>
            <a:ext cx="6269037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>
            <a:extLst>
              <a:ext uri="{FF2B5EF4-FFF2-40B4-BE49-F238E27FC236}">
                <a16:creationId xmlns:a16="http://schemas.microsoft.com/office/drawing/2014/main" id="{0BB2D724-930A-FF7B-755F-302FD653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i="1"/>
              <a:t>(β-phenylethylamine)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numbered figure pg 603b">
            <a:extLst>
              <a:ext uri="{FF2B5EF4-FFF2-40B4-BE49-F238E27FC236}">
                <a16:creationId xmlns:a16="http://schemas.microsoft.com/office/drawing/2014/main" id="{C20CBB98-E86F-6F75-BC44-6AD8E017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2"/>
          <a:stretch>
            <a:fillRect/>
          </a:stretch>
        </p:blipFill>
        <p:spPr bwMode="auto">
          <a:xfrm>
            <a:off x="304800" y="1231900"/>
            <a:ext cx="85312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21-15">
            <a:extLst>
              <a:ext uri="{FF2B5EF4-FFF2-40B4-BE49-F238E27FC236}">
                <a16:creationId xmlns:a16="http://schemas.microsoft.com/office/drawing/2014/main" id="{0B4A96DA-A2A8-7F37-6863-3F0862F3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635000" y="165100"/>
            <a:ext cx="786765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70736FA-AB30-0321-0FA9-5F40ABE7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381125"/>
            <a:ext cx="534511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FD2809DE-A153-FCBE-F220-AF9E03FB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/>
              <a:t>Glycogen Synthesis starts with the activation of glucose-1-P to UDP-glucose:</a:t>
            </a:r>
          </a:p>
        </p:txBody>
      </p:sp>
      <p:cxnSp>
        <p:nvCxnSpPr>
          <p:cNvPr id="17412" name="Straight Connector 8">
            <a:extLst>
              <a:ext uri="{FF2B5EF4-FFF2-40B4-BE49-F238E27FC236}">
                <a16:creationId xmlns:a16="http://schemas.microsoft.com/office/drawing/2014/main" id="{AEF1DECB-9A73-728A-57BF-1516C48729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66682" y="5333206"/>
            <a:ext cx="152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9">
            <a:extLst>
              <a:ext uri="{FF2B5EF4-FFF2-40B4-BE49-F238E27FC236}">
                <a16:creationId xmlns:a16="http://schemas.microsoft.com/office/drawing/2014/main" id="{1D374827-5ACA-2B7E-8DCD-4F87797F4E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96844" y="5333206"/>
            <a:ext cx="152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nnumbered figure pg 605a">
            <a:extLst>
              <a:ext uri="{FF2B5EF4-FFF2-40B4-BE49-F238E27FC236}">
                <a16:creationId xmlns:a16="http://schemas.microsoft.com/office/drawing/2014/main" id="{1CE1EC6C-3291-7D82-0DD3-2D5F5528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7"/>
          <a:stretch>
            <a:fillRect/>
          </a:stretch>
        </p:blipFill>
        <p:spPr bwMode="auto">
          <a:xfrm>
            <a:off x="304800" y="330200"/>
            <a:ext cx="85312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numbered figure pg 605b">
            <a:extLst>
              <a:ext uri="{FF2B5EF4-FFF2-40B4-BE49-F238E27FC236}">
                <a16:creationId xmlns:a16="http://schemas.microsoft.com/office/drawing/2014/main" id="{BBB36FCE-810E-B980-E301-787D5838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8"/>
          <a:stretch>
            <a:fillRect/>
          </a:stretch>
        </p:blipFill>
        <p:spPr bwMode="auto">
          <a:xfrm>
            <a:off x="304800" y="546100"/>
            <a:ext cx="85312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06276F9-18FA-89C7-C01F-832769F6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00175"/>
            <a:ext cx="68961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390506D1-CAD4-A356-5124-74C8B45E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Glycogen Synthesis: Elongation &amp; Branching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21-02">
            <a:extLst>
              <a:ext uri="{FF2B5EF4-FFF2-40B4-BE49-F238E27FC236}">
                <a16:creationId xmlns:a16="http://schemas.microsoft.com/office/drawing/2014/main" id="{A3982801-5A1C-399F-1C6F-FC2EA9F2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584200" y="165100"/>
            <a:ext cx="7977188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ure 21-16">
            <a:extLst>
              <a:ext uri="{FF2B5EF4-FFF2-40B4-BE49-F238E27FC236}">
                <a16:creationId xmlns:a16="http://schemas.microsoft.com/office/drawing/2014/main" id="{3D4AC418-7DB9-27B0-7DBB-2669C1AF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257300" y="165100"/>
            <a:ext cx="6624638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igure 21-17">
            <a:extLst>
              <a:ext uri="{FF2B5EF4-FFF2-40B4-BE49-F238E27FC236}">
                <a16:creationId xmlns:a16="http://schemas.microsoft.com/office/drawing/2014/main" id="{BD8CD1F1-FE4F-319A-8762-04014C38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517525" y="160338"/>
            <a:ext cx="810895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7AEA20C-F2BE-EF2B-F679-9BA77AC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953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292EA631-B7A0-A3AF-7AEB-03B22BCB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Hormonal regulation of Glycogen Metabolism</a:t>
            </a:r>
          </a:p>
        </p:txBody>
      </p:sp>
      <p:cxnSp>
        <p:nvCxnSpPr>
          <p:cNvPr id="23556" name="Straight Connector 4">
            <a:extLst>
              <a:ext uri="{FF2B5EF4-FFF2-40B4-BE49-F238E27FC236}">
                <a16:creationId xmlns:a16="http://schemas.microsoft.com/office/drawing/2014/main" id="{BF1823F2-7AF3-B74A-A815-DD89C7A1033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300412" y="5129213"/>
            <a:ext cx="2524125" cy="381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21-20">
            <a:extLst>
              <a:ext uri="{FF2B5EF4-FFF2-40B4-BE49-F238E27FC236}">
                <a16:creationId xmlns:a16="http://schemas.microsoft.com/office/drawing/2014/main" id="{85D4397D-7179-4B93-5939-A0C487CC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676400" y="152400"/>
            <a:ext cx="5849938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148C53A-C0D8-E593-4DA1-0744F980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953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E5CDFEE0-A803-C65B-C1B2-9FF09CE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Hormonal regulation of Glycogen Metabolism</a:t>
            </a:r>
          </a:p>
        </p:txBody>
      </p:sp>
      <p:sp>
        <p:nvSpPr>
          <p:cNvPr id="26628" name="Oval 3">
            <a:extLst>
              <a:ext uri="{FF2B5EF4-FFF2-40B4-BE49-F238E27FC236}">
                <a16:creationId xmlns:a16="http://schemas.microsoft.com/office/drawing/2014/main" id="{913D27DC-075E-BD9C-193B-4685F8E8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219200"/>
            <a:ext cx="609600" cy="990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B5453505-E201-31FA-92D9-6ABBAB01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762000"/>
            <a:ext cx="762000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Insulin</a:t>
            </a:r>
          </a:p>
        </p:txBody>
      </p:sp>
      <p:cxnSp>
        <p:nvCxnSpPr>
          <p:cNvPr id="26630" name="Straight Arrow Connector 6">
            <a:extLst>
              <a:ext uri="{FF2B5EF4-FFF2-40B4-BE49-F238E27FC236}">
                <a16:creationId xmlns:a16="http://schemas.microsoft.com/office/drawing/2014/main" id="{4B28CF1E-31F2-7EBE-D054-C4D038C537F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248400" y="990600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1" name="Straight Arrow Connector 9">
            <a:extLst>
              <a:ext uri="{FF2B5EF4-FFF2-40B4-BE49-F238E27FC236}">
                <a16:creationId xmlns:a16="http://schemas.microsoft.com/office/drawing/2014/main" id="{70B3A1CF-8407-EF42-604F-A7E5372C0C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2286000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2" name="TextBox 10">
            <a:extLst>
              <a:ext uri="{FF2B5EF4-FFF2-40B4-BE49-F238E27FC236}">
                <a16:creationId xmlns:a16="http://schemas.microsoft.com/office/drawing/2014/main" id="{F0F1677D-D39A-6A6A-DF21-D64FD987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1524000" cy="4619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Insulin Receptor Substrates [IRS-P]</a:t>
            </a:r>
          </a:p>
        </p:txBody>
      </p:sp>
      <p:cxnSp>
        <p:nvCxnSpPr>
          <p:cNvPr id="26633" name="Straight Arrow Connector 12">
            <a:extLst>
              <a:ext uri="{FF2B5EF4-FFF2-40B4-BE49-F238E27FC236}">
                <a16:creationId xmlns:a16="http://schemas.microsoft.com/office/drawing/2014/main" id="{4FE1EF70-190C-2429-4A74-5F96D635894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0401" y="3048000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4" name="Straight Arrow Connector 13">
            <a:extLst>
              <a:ext uri="{FF2B5EF4-FFF2-40B4-BE49-F238E27FC236}">
                <a16:creationId xmlns:a16="http://schemas.microsoft.com/office/drawing/2014/main" id="{6B7FD219-2171-1B9E-31E7-5AE69313C2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62801" y="3200400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5" name="Straight Arrow Connector 14">
            <a:extLst>
              <a:ext uri="{FF2B5EF4-FFF2-40B4-BE49-F238E27FC236}">
                <a16:creationId xmlns:a16="http://schemas.microsoft.com/office/drawing/2014/main" id="{330550A3-6F2C-E6F5-586D-39BBD2784D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15201" y="3352800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6" name="Straight Arrow Connector 15">
            <a:extLst>
              <a:ext uri="{FF2B5EF4-FFF2-40B4-BE49-F238E27FC236}">
                <a16:creationId xmlns:a16="http://schemas.microsoft.com/office/drawing/2014/main" id="{3B99E573-C7B1-0FBF-CE7F-8BBA476878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67601" y="3505200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7" name="TextBox 16">
            <a:extLst>
              <a:ext uri="{FF2B5EF4-FFF2-40B4-BE49-F238E27FC236}">
                <a16:creationId xmlns:a16="http://schemas.microsoft.com/office/drawing/2014/main" id="{76034B97-52C4-BA4B-C889-59CACA97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19050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Active protein kinases phosphorylate &amp; inactivate glycogen synthetase kinase</a:t>
            </a:r>
            <a:endParaRPr lang="en-US" altLang="en-US"/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2501D835-6DFA-3C0F-2852-A816FD67B655}"/>
              </a:ext>
            </a:extLst>
          </p:cNvPr>
          <p:cNvSpPr/>
          <p:nvPr/>
        </p:nvSpPr>
        <p:spPr bwMode="auto">
          <a:xfrm>
            <a:off x="5486400" y="4495800"/>
            <a:ext cx="304800" cy="228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" charset="0"/>
            </a:endParaRPr>
          </a:p>
        </p:txBody>
      </p:sp>
      <p:sp>
        <p:nvSpPr>
          <p:cNvPr id="26639" name="TextBox 20">
            <a:extLst>
              <a:ext uri="{FF2B5EF4-FFF2-40B4-BE49-F238E27FC236}">
                <a16:creationId xmlns:a16="http://schemas.microsoft.com/office/drawing/2014/main" id="{D6EAC055-07B7-EA7D-338A-9DC52C5E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48250"/>
            <a:ext cx="1828800" cy="1200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Protein phosphatase -1 dephosphorylates glycogen synthetase, activating the enzyme and restoring glycogen reserves.</a:t>
            </a:r>
            <a:endParaRPr lang="en-US" altLang="en-US"/>
          </a:p>
        </p:txBody>
      </p:sp>
      <p:sp>
        <p:nvSpPr>
          <p:cNvPr id="26640" name="Curved Down Arrow 21">
            <a:extLst>
              <a:ext uri="{FF2B5EF4-FFF2-40B4-BE49-F238E27FC236}">
                <a16:creationId xmlns:a16="http://schemas.microsoft.com/office/drawing/2014/main" id="{BB1569F8-D5BB-C136-8873-1DF20D8942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29200" y="5486400"/>
            <a:ext cx="838200" cy="304800"/>
          </a:xfrm>
          <a:prstGeom prst="curvedDownArrow">
            <a:avLst>
              <a:gd name="adj1" fmla="val 24992"/>
              <a:gd name="adj2" fmla="val 4999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Down Arrow 22">
            <a:extLst>
              <a:ext uri="{FF2B5EF4-FFF2-40B4-BE49-F238E27FC236}">
                <a16:creationId xmlns:a16="http://schemas.microsoft.com/office/drawing/2014/main" id="{39CEF183-66D8-58E4-1FCB-EDFF2A16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1524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2" name="Left Arrow 23">
            <a:extLst>
              <a:ext uri="{FF2B5EF4-FFF2-40B4-BE49-F238E27FC236}">
                <a16:creationId xmlns:a16="http://schemas.microsoft.com/office/drawing/2014/main" id="{0EE018AC-DA4C-509F-2AEE-CF36C3588D7A}"/>
              </a:ext>
            </a:extLst>
          </p:cNvPr>
          <p:cNvSpPr>
            <a:spLocks noChangeArrowheads="1"/>
          </p:cNvSpPr>
          <p:nvPr/>
        </p:nvSpPr>
        <p:spPr bwMode="auto">
          <a:xfrm rot="-1219599">
            <a:off x="5788025" y="4340225"/>
            <a:ext cx="928688" cy="150813"/>
          </a:xfrm>
          <a:prstGeom prst="leftArrow">
            <a:avLst>
              <a:gd name="adj1" fmla="val 50000"/>
              <a:gd name="adj2" fmla="val 50232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TextBox 24">
            <a:extLst>
              <a:ext uri="{FF2B5EF4-FFF2-40B4-BE49-F238E27FC236}">
                <a16:creationId xmlns:a16="http://schemas.microsoft.com/office/drawing/2014/main" id="{50587CF2-A4F8-2707-C4AE-91801B9D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45200"/>
            <a:ext cx="838200" cy="50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900"/>
              <a:t>Glycogen Synthesis Accelerates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able 21-01">
            <a:extLst>
              <a:ext uri="{FF2B5EF4-FFF2-40B4-BE49-F238E27FC236}">
                <a16:creationId xmlns:a16="http://schemas.microsoft.com/office/drawing/2014/main" id="{42FDA725-7B74-36E6-AF30-92ADFEB2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>
            <a:fillRect/>
          </a:stretch>
        </p:blipFill>
        <p:spPr bwMode="auto">
          <a:xfrm>
            <a:off x="304800" y="723900"/>
            <a:ext cx="853122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21-23">
            <a:extLst>
              <a:ext uri="{FF2B5EF4-FFF2-40B4-BE49-F238E27FC236}">
                <a16:creationId xmlns:a16="http://schemas.microsoft.com/office/drawing/2014/main" id="{D80AF95B-01B9-D544-D20B-9E5AE45B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4343400" y="381000"/>
            <a:ext cx="41529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596711F0-586D-56F1-7B99-5AC98E18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3733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i="1" u="sng"/>
              <a:t>Glycogen-engorged lysosome:</a:t>
            </a:r>
            <a:r>
              <a:rPr lang="en-US" altLang="en-US" sz="2000"/>
              <a:t>  </a:t>
            </a:r>
          </a:p>
          <a:p>
            <a:endParaRPr lang="en-US" altLang="en-US"/>
          </a:p>
          <a:p>
            <a:r>
              <a:rPr lang="en-US" altLang="en-US"/>
              <a:t>Pompe’s disease is caused by a deficiency in </a:t>
            </a:r>
            <a:r>
              <a:rPr lang="en-US" altLang="en-US" i="1"/>
              <a:t>α</a:t>
            </a:r>
            <a:r>
              <a:rPr lang="en-US" altLang="en-US"/>
              <a:t>-1,4-glycosidase in lysosomes.</a:t>
            </a:r>
          </a:p>
          <a:p>
            <a:endParaRPr lang="en-US" altLang="en-US"/>
          </a:p>
          <a:p>
            <a:r>
              <a:rPr lang="en-US" altLang="en-US"/>
              <a:t>Although cytoplasmic glycogen levels are normal, polymers of glycogen can not escape from the lysosome.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21-24">
            <a:extLst>
              <a:ext uri="{FF2B5EF4-FFF2-40B4-BE49-F238E27FC236}">
                <a16:creationId xmlns:a16="http://schemas.microsoft.com/office/drawing/2014/main" id="{214EEA89-E5A0-36DE-C280-287F1D71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>
            <a:fillRect/>
          </a:stretch>
        </p:blipFill>
        <p:spPr bwMode="auto">
          <a:xfrm>
            <a:off x="1066800" y="1219200"/>
            <a:ext cx="73914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04BED7CA-5B6E-D012-F9B5-87448EC0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/>
              <a:t>MRI (</a:t>
            </a:r>
            <a:r>
              <a:rPr lang="en-US" altLang="en-US" baseline="30000"/>
              <a:t>31</a:t>
            </a:r>
            <a:r>
              <a:rPr lang="en-US" altLang="en-US"/>
              <a:t>P-NMR) studies show high levels of ADP in muscle cells of patients with McArdle’s disease.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B64F4EE-6F1A-85DC-6799-BA2A9955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953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3" name="Straight Connector 4">
            <a:extLst>
              <a:ext uri="{FF2B5EF4-FFF2-40B4-BE49-F238E27FC236}">
                <a16:creationId xmlns:a16="http://schemas.microsoft.com/office/drawing/2014/main" id="{E7AD00BE-5D26-2883-F7B6-B8D704B4389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300412" y="4443413"/>
            <a:ext cx="2524125" cy="381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4" name="TextBox 5">
            <a:extLst>
              <a:ext uri="{FF2B5EF4-FFF2-40B4-BE49-F238E27FC236}">
                <a16:creationId xmlns:a16="http://schemas.microsoft.com/office/drawing/2014/main" id="{93ADDC95-F88E-8DCF-8D27-08520E7C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41888"/>
            <a:ext cx="2895600" cy="739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McArdles’ disease is caused by an absence of muscle glycogen phosphorylase enzyme activity.</a:t>
            </a:r>
          </a:p>
        </p:txBody>
      </p:sp>
      <p:sp>
        <p:nvSpPr>
          <p:cNvPr id="30725" name="Right Arrow 6">
            <a:extLst>
              <a:ext uri="{FF2B5EF4-FFF2-40B4-BE49-F238E27FC236}">
                <a16:creationId xmlns:a16="http://schemas.microsoft.com/office/drawing/2014/main" id="{DCFA4593-CD64-9DD3-1C3E-41C9AEC4DF5F}"/>
              </a:ext>
            </a:extLst>
          </p:cNvPr>
          <p:cNvSpPr>
            <a:spLocks noChangeArrowheads="1"/>
          </p:cNvSpPr>
          <p:nvPr/>
        </p:nvSpPr>
        <p:spPr bwMode="auto">
          <a:xfrm rot="-2906451">
            <a:off x="3236913" y="4683125"/>
            <a:ext cx="430212" cy="242888"/>
          </a:xfrm>
          <a:prstGeom prst="rightArrow">
            <a:avLst>
              <a:gd name="adj1" fmla="val 50000"/>
              <a:gd name="adj2" fmla="val 50144"/>
            </a:avLst>
          </a:prstGeom>
          <a:solidFill>
            <a:srgbClr val="CC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4882E6D9-D766-9732-FC2B-42C984C88023}"/>
              </a:ext>
            </a:extLst>
          </p:cNvPr>
          <p:cNvSpPr/>
          <p:nvPr/>
        </p:nvSpPr>
        <p:spPr bwMode="auto">
          <a:xfrm>
            <a:off x="3429000" y="3886200"/>
            <a:ext cx="914400" cy="914400"/>
          </a:xfrm>
          <a:prstGeom prst="mathMultiply">
            <a:avLst/>
          </a:prstGeom>
          <a:solidFill>
            <a:srgbClr val="CCFFFF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" charset="0"/>
            </a:endParaRP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A538A0E6-623C-EB2C-D2E7-FB79408D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8458200" cy="584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/>
              <a:t>Subsequently, glycolytic activity slows and ADP accumulates.  Creatine phosphate is hydrolyzed during strenuous exercise, yielding a more alkaline environment in muscle cells.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42607D17-8684-600D-CFB2-4B2529FD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i="1"/>
              <a:t>End of Glycogen Metabolism Lecture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C92648-8C41-49BB-48BA-03157507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645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E316963D-28CF-608A-741B-B74144C3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303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41A6FA3E-4A7E-6672-3C19-A6A63262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/>
              <a:t>The important pathways of glucose metabolism.  Note that the glycogen degradations pathways end in -</a:t>
            </a:r>
            <a:r>
              <a:rPr lang="en-US" altLang="en-US" sz="2000" i="1"/>
              <a:t>lysis</a:t>
            </a:r>
            <a:r>
              <a:rPr lang="en-US" altLang="en-US" sz="2000"/>
              <a:t>, while the glycogen synthesis pathways end with -</a:t>
            </a:r>
            <a:r>
              <a:rPr lang="en-US" altLang="en-US" sz="2000" i="1"/>
              <a:t>genesis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21-03">
            <a:extLst>
              <a:ext uri="{FF2B5EF4-FFF2-40B4-BE49-F238E27FC236}">
                <a16:creationId xmlns:a16="http://schemas.microsoft.com/office/drawing/2014/main" id="{90028B90-900C-E475-F0AD-9A8FED64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612900" y="165100"/>
            <a:ext cx="591185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8C3834FD-98CD-9092-C379-A2E7753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38"/>
            <a:ext cx="6862345" cy="49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>
            <a:extLst>
              <a:ext uri="{FF2B5EF4-FFF2-40B4-BE49-F238E27FC236}">
                <a16:creationId xmlns:a16="http://schemas.microsoft.com/office/drawing/2014/main" id="{BFF1A821-AAAB-6B3C-BBC1-37F423B2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/>
              <a:t>Glycogen nomenclature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21-01">
            <a:extLst>
              <a:ext uri="{FF2B5EF4-FFF2-40B4-BE49-F238E27FC236}">
                <a16:creationId xmlns:a16="http://schemas.microsoft.com/office/drawing/2014/main" id="{8535E36E-7CBE-980E-8A7D-F8934304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304800" y="1803400"/>
            <a:ext cx="8531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7E114D06-4952-357E-E43F-22686367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43125"/>
            <a:ext cx="8601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2D0DCE6-B760-730D-40B7-E369A12D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388"/>
            <a:ext cx="62484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254</Words>
  <Application>Microsoft Office PowerPoint</Application>
  <PresentationFormat>On-screen Show (4:3)</PresentationFormat>
  <Paragraphs>61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Times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W. H. Freeman &amp; Co.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6/e</dc:title>
  <dc:subject/>
  <dc:creator>Berg, Tymoczko, Stryer</dc:creator>
  <cp:keywords/>
  <dc:description/>
  <cp:lastModifiedBy>Owner</cp:lastModifiedBy>
  <cp:revision>91</cp:revision>
  <dcterms:created xsi:type="dcterms:W3CDTF">2002-12-24T01:08:46Z</dcterms:created>
  <dcterms:modified xsi:type="dcterms:W3CDTF">2026-03-03T22:50:38Z</dcterms:modified>
  <cp:category/>
</cp:coreProperties>
</file>