
<file path=[Content_Types].xml><?xml version="1.0" encoding="utf-8"?>
<Types xmlns="http://schemas.openxmlformats.org/package/2006/content-types">
  <Default Extension="bin" ContentType="application/vnd.openxmlformats-officedocument.oleObject"/>
  <Default Extension="jpe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3" r:id="rId1"/>
  </p:sldMasterIdLst>
  <p:notesMasterIdLst>
    <p:notesMasterId r:id="rId38"/>
  </p:notesMasterIdLst>
  <p:handoutMasterIdLst>
    <p:handoutMasterId r:id="rId39"/>
  </p:handoutMasterIdLst>
  <p:sldIdLst>
    <p:sldId id="257" r:id="rId2"/>
    <p:sldId id="312" r:id="rId3"/>
    <p:sldId id="313" r:id="rId4"/>
    <p:sldId id="314" r:id="rId5"/>
    <p:sldId id="311" r:id="rId6"/>
    <p:sldId id="330" r:id="rId7"/>
    <p:sldId id="344" r:id="rId8"/>
    <p:sldId id="316" r:id="rId9"/>
    <p:sldId id="345" r:id="rId10"/>
    <p:sldId id="317" r:id="rId11"/>
    <p:sldId id="315" r:id="rId12"/>
    <p:sldId id="319" r:id="rId13"/>
    <p:sldId id="320" r:id="rId14"/>
    <p:sldId id="321" r:id="rId15"/>
    <p:sldId id="332" r:id="rId16"/>
    <p:sldId id="322" r:id="rId17"/>
    <p:sldId id="323" r:id="rId18"/>
    <p:sldId id="324" r:id="rId19"/>
    <p:sldId id="325" r:id="rId20"/>
    <p:sldId id="326" r:id="rId21"/>
    <p:sldId id="331" r:id="rId22"/>
    <p:sldId id="327" r:id="rId23"/>
    <p:sldId id="328" r:id="rId24"/>
    <p:sldId id="329" r:id="rId25"/>
    <p:sldId id="333" r:id="rId26"/>
    <p:sldId id="334" r:id="rId27"/>
    <p:sldId id="335" r:id="rId28"/>
    <p:sldId id="336" r:id="rId29"/>
    <p:sldId id="337" r:id="rId30"/>
    <p:sldId id="338" r:id="rId31"/>
    <p:sldId id="339" r:id="rId32"/>
    <p:sldId id="340" r:id="rId33"/>
    <p:sldId id="341" r:id="rId34"/>
    <p:sldId id="342" r:id="rId35"/>
    <p:sldId id="343" r:id="rId36"/>
    <p:sldId id="310" r:id="rId37"/>
  </p:sldIdLst>
  <p:sldSz cx="9144000" cy="6858000" type="screen4x3"/>
  <p:notesSz cx="6858000" cy="9296400"/>
  <p:defaultTextStyle>
    <a:defPPr>
      <a:defRPr lang="en-US"/>
    </a:defPPr>
    <a:lvl1pPr algn="l" rtl="0" fontAlgn="base">
      <a:spcBef>
        <a:spcPct val="0"/>
      </a:spcBef>
      <a:spcAft>
        <a:spcPct val="0"/>
      </a:spcAft>
      <a:defRPr b="1"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b="1"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b="1"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b="1"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b="1" kern="1200">
        <a:solidFill>
          <a:schemeClr val="tx1"/>
        </a:solidFill>
        <a:latin typeface="Arial" panose="020B0604020202020204" pitchFamily="34" charset="0"/>
        <a:ea typeface="+mn-ea"/>
        <a:cs typeface="+mn-cs"/>
      </a:defRPr>
    </a:lvl5pPr>
    <a:lvl6pPr marL="2286000" algn="l" defTabSz="914400" rtl="0" eaLnBrk="1" latinLnBrk="0" hangingPunct="1">
      <a:defRPr b="1" kern="1200">
        <a:solidFill>
          <a:schemeClr val="tx1"/>
        </a:solidFill>
        <a:latin typeface="Arial" panose="020B0604020202020204" pitchFamily="34" charset="0"/>
        <a:ea typeface="+mn-ea"/>
        <a:cs typeface="+mn-cs"/>
      </a:defRPr>
    </a:lvl6pPr>
    <a:lvl7pPr marL="2743200" algn="l" defTabSz="914400" rtl="0" eaLnBrk="1" latinLnBrk="0" hangingPunct="1">
      <a:defRPr b="1" kern="1200">
        <a:solidFill>
          <a:schemeClr val="tx1"/>
        </a:solidFill>
        <a:latin typeface="Arial" panose="020B0604020202020204" pitchFamily="34" charset="0"/>
        <a:ea typeface="+mn-ea"/>
        <a:cs typeface="+mn-cs"/>
      </a:defRPr>
    </a:lvl7pPr>
    <a:lvl8pPr marL="3200400" algn="l" defTabSz="914400" rtl="0" eaLnBrk="1" latinLnBrk="0" hangingPunct="1">
      <a:defRPr b="1" kern="1200">
        <a:solidFill>
          <a:schemeClr val="tx1"/>
        </a:solidFill>
        <a:latin typeface="Arial" panose="020B0604020202020204" pitchFamily="34" charset="0"/>
        <a:ea typeface="+mn-ea"/>
        <a:cs typeface="+mn-cs"/>
      </a:defRPr>
    </a:lvl8pPr>
    <a:lvl9pPr marL="3657600" algn="l" defTabSz="914400" rtl="0" eaLnBrk="1" latinLnBrk="0" hangingPunct="1">
      <a:defRPr b="1"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6DF89"/>
    <a:srgbClr val="DFC9EF"/>
    <a:srgbClr val="FFFF81"/>
    <a:srgbClr val="C2E49C"/>
    <a:srgbClr val="000099"/>
    <a:srgbClr val="0033CC"/>
    <a:srgbClr val="CC0066"/>
    <a:srgbClr val="FF0000"/>
    <a:srgbClr val="0000FF"/>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466" autoAdjust="0"/>
    <p:restoredTop sz="94693" autoAdjust="0"/>
  </p:normalViewPr>
  <p:slideViewPr>
    <p:cSldViewPr>
      <p:cViewPr varScale="1">
        <p:scale>
          <a:sx n="94" d="100"/>
          <a:sy n="94" d="100"/>
        </p:scale>
        <p:origin x="480" y="84"/>
      </p:cViewPr>
      <p:guideLst>
        <p:guide orient="horz" pos="2160"/>
        <p:guide pos="2880"/>
      </p:guideLst>
    </p:cSldViewPr>
  </p:slideViewPr>
  <p:notesTextViewPr>
    <p:cViewPr>
      <p:scale>
        <a:sx n="100" d="100"/>
        <a:sy n="100" d="100"/>
      </p:scale>
      <p:origin x="0" y="0"/>
    </p:cViewPr>
  </p:notesTextViewPr>
  <p:sorterViewPr>
    <p:cViewPr>
      <p:scale>
        <a:sx n="33" d="100"/>
        <a:sy n="33"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1842" name="Rectangle 2">
            <a:extLst>
              <a:ext uri="{FF2B5EF4-FFF2-40B4-BE49-F238E27FC236}">
                <a16:creationId xmlns:a16="http://schemas.microsoft.com/office/drawing/2014/main" id="{D29EE0A7-A6F0-5F51-95D1-93D564D99427}"/>
              </a:ext>
            </a:extLst>
          </p:cNvPr>
          <p:cNvSpPr>
            <a:spLocks noGrp="1" noChangeArrowheads="1"/>
          </p:cNvSpPr>
          <p:nvPr>
            <p:ph type="hdr" sz="quarter"/>
          </p:nvPr>
        </p:nvSpPr>
        <p:spPr bwMode="auto">
          <a:xfrm>
            <a:off x="0" y="0"/>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b="0"/>
            </a:lvl1pPr>
          </a:lstStyle>
          <a:p>
            <a:r>
              <a:rPr lang="en-US" altLang="en-US"/>
              <a:t>Biochem 3070 - Fatty Acid Metabolism -  EWalker</a:t>
            </a:r>
          </a:p>
        </p:txBody>
      </p:sp>
      <p:sp>
        <p:nvSpPr>
          <p:cNvPr id="291843" name="Rectangle 3">
            <a:extLst>
              <a:ext uri="{FF2B5EF4-FFF2-40B4-BE49-F238E27FC236}">
                <a16:creationId xmlns:a16="http://schemas.microsoft.com/office/drawing/2014/main" id="{41D95721-46C7-FBC6-D7AA-243A61053779}"/>
              </a:ext>
            </a:extLst>
          </p:cNvPr>
          <p:cNvSpPr>
            <a:spLocks noGrp="1" noChangeArrowheads="1"/>
          </p:cNvSpPr>
          <p:nvPr>
            <p:ph type="dt" sz="quarter" idx="1"/>
          </p:nvPr>
        </p:nvSpPr>
        <p:spPr bwMode="auto">
          <a:xfrm>
            <a:off x="3884613" y="0"/>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b="0"/>
            </a:lvl1pPr>
          </a:lstStyle>
          <a:p>
            <a:fld id="{2C6447A7-1D2E-408F-8583-47222FC53596}" type="datetime1">
              <a:rPr lang="en-US" altLang="en-US"/>
              <a:pPr/>
              <a:t>3/3/2026</a:t>
            </a:fld>
            <a:endParaRPr lang="en-US" altLang="en-US"/>
          </a:p>
        </p:txBody>
      </p:sp>
      <p:sp>
        <p:nvSpPr>
          <p:cNvPr id="291844" name="Rectangle 4">
            <a:extLst>
              <a:ext uri="{FF2B5EF4-FFF2-40B4-BE49-F238E27FC236}">
                <a16:creationId xmlns:a16="http://schemas.microsoft.com/office/drawing/2014/main" id="{2BBD8DC3-DDF4-3891-4732-5C746AEC51A1}"/>
              </a:ext>
            </a:extLst>
          </p:cNvPr>
          <p:cNvSpPr>
            <a:spLocks noGrp="1" noChangeArrowheads="1"/>
          </p:cNvSpPr>
          <p:nvPr>
            <p:ph type="ftr" sz="quarter" idx="2"/>
          </p:nvPr>
        </p:nvSpPr>
        <p:spPr bwMode="auto">
          <a:xfrm>
            <a:off x="0" y="8829675"/>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b="0"/>
            </a:lvl1pPr>
          </a:lstStyle>
          <a:p>
            <a:endParaRPr lang="en-US" altLang="en-US"/>
          </a:p>
        </p:txBody>
      </p:sp>
      <p:sp>
        <p:nvSpPr>
          <p:cNvPr id="291845" name="Rectangle 5">
            <a:extLst>
              <a:ext uri="{FF2B5EF4-FFF2-40B4-BE49-F238E27FC236}">
                <a16:creationId xmlns:a16="http://schemas.microsoft.com/office/drawing/2014/main" id="{C16F80FF-964E-E03E-FF8F-5E3880659BCE}"/>
              </a:ext>
            </a:extLst>
          </p:cNvPr>
          <p:cNvSpPr>
            <a:spLocks noGrp="1" noChangeArrowheads="1"/>
          </p:cNvSpPr>
          <p:nvPr>
            <p:ph type="sldNum" sz="quarter" idx="3"/>
          </p:nvPr>
        </p:nvSpPr>
        <p:spPr bwMode="auto">
          <a:xfrm>
            <a:off x="3884613" y="8829675"/>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b="0"/>
            </a:lvl1pPr>
          </a:lstStyle>
          <a:p>
            <a:fld id="{6AD01156-7181-4DB4-9492-4BEBAC5EC6C2}" type="slidenum">
              <a:rPr lang="en-US" altLang="en-US"/>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0946" name="Rectangle 2">
            <a:extLst>
              <a:ext uri="{FF2B5EF4-FFF2-40B4-BE49-F238E27FC236}">
                <a16:creationId xmlns:a16="http://schemas.microsoft.com/office/drawing/2014/main" id="{6C73EC45-DD38-A5D0-94B7-7053CAD99BF0}"/>
              </a:ext>
            </a:extLst>
          </p:cNvPr>
          <p:cNvSpPr>
            <a:spLocks noGrp="1" noChangeArrowheads="1"/>
          </p:cNvSpPr>
          <p:nvPr>
            <p:ph type="hdr" sz="quarter"/>
          </p:nvPr>
        </p:nvSpPr>
        <p:spPr bwMode="auto">
          <a:xfrm>
            <a:off x="0" y="0"/>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b="0"/>
            </a:lvl1pPr>
          </a:lstStyle>
          <a:p>
            <a:r>
              <a:rPr lang="en-US" altLang="en-US"/>
              <a:t>Biochem 3070 - Fatty Acid Metabolism -  EWalker</a:t>
            </a:r>
          </a:p>
        </p:txBody>
      </p:sp>
      <p:sp>
        <p:nvSpPr>
          <p:cNvPr id="210947" name="Rectangle 3">
            <a:extLst>
              <a:ext uri="{FF2B5EF4-FFF2-40B4-BE49-F238E27FC236}">
                <a16:creationId xmlns:a16="http://schemas.microsoft.com/office/drawing/2014/main" id="{D084A9A6-D51D-4705-6435-86B64CED3590}"/>
              </a:ext>
            </a:extLst>
          </p:cNvPr>
          <p:cNvSpPr>
            <a:spLocks noGrp="1" noChangeArrowheads="1"/>
          </p:cNvSpPr>
          <p:nvPr>
            <p:ph type="dt" idx="1"/>
          </p:nvPr>
        </p:nvSpPr>
        <p:spPr bwMode="auto">
          <a:xfrm>
            <a:off x="3884613" y="0"/>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b="0"/>
            </a:lvl1pPr>
          </a:lstStyle>
          <a:p>
            <a:fld id="{BD5230C7-71B8-43F1-954E-D3A06105A915}" type="datetime1">
              <a:rPr lang="en-US" altLang="en-US"/>
              <a:pPr/>
              <a:t>3/3/2026</a:t>
            </a:fld>
            <a:endParaRPr lang="en-US" altLang="en-US"/>
          </a:p>
        </p:txBody>
      </p:sp>
      <p:sp>
        <p:nvSpPr>
          <p:cNvPr id="210948" name="Rectangle 4">
            <a:extLst>
              <a:ext uri="{FF2B5EF4-FFF2-40B4-BE49-F238E27FC236}">
                <a16:creationId xmlns:a16="http://schemas.microsoft.com/office/drawing/2014/main" id="{F133EBAC-661D-DFF9-0B0F-80ACF6564BB4}"/>
              </a:ext>
            </a:extLst>
          </p:cNvPr>
          <p:cNvSpPr>
            <a:spLocks noRo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10949" name="Rectangle 5">
            <a:extLst>
              <a:ext uri="{FF2B5EF4-FFF2-40B4-BE49-F238E27FC236}">
                <a16:creationId xmlns:a16="http://schemas.microsoft.com/office/drawing/2014/main" id="{A1E24345-DAE0-FA55-5A49-87F51DFDFEB9}"/>
              </a:ext>
            </a:extLst>
          </p:cNvPr>
          <p:cNvSpPr>
            <a:spLocks noGrp="1" noChangeArrowheads="1"/>
          </p:cNvSpPr>
          <p:nvPr>
            <p:ph type="body" sz="quarter" idx="3"/>
          </p:nvPr>
        </p:nvSpPr>
        <p:spPr bwMode="auto">
          <a:xfrm>
            <a:off x="685800" y="4416425"/>
            <a:ext cx="5486400" cy="4183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10950" name="Rectangle 6">
            <a:extLst>
              <a:ext uri="{FF2B5EF4-FFF2-40B4-BE49-F238E27FC236}">
                <a16:creationId xmlns:a16="http://schemas.microsoft.com/office/drawing/2014/main" id="{57F80243-AA2F-2C3F-6AB5-8391A3319BE0}"/>
              </a:ext>
            </a:extLst>
          </p:cNvPr>
          <p:cNvSpPr>
            <a:spLocks noGrp="1" noChangeArrowheads="1"/>
          </p:cNvSpPr>
          <p:nvPr>
            <p:ph type="ftr" sz="quarter" idx="4"/>
          </p:nvPr>
        </p:nvSpPr>
        <p:spPr bwMode="auto">
          <a:xfrm>
            <a:off x="0" y="8829675"/>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b="0"/>
            </a:lvl1pPr>
          </a:lstStyle>
          <a:p>
            <a:endParaRPr lang="en-US" altLang="en-US"/>
          </a:p>
        </p:txBody>
      </p:sp>
      <p:sp>
        <p:nvSpPr>
          <p:cNvPr id="210951" name="Rectangle 7">
            <a:extLst>
              <a:ext uri="{FF2B5EF4-FFF2-40B4-BE49-F238E27FC236}">
                <a16:creationId xmlns:a16="http://schemas.microsoft.com/office/drawing/2014/main" id="{57E3846E-C4DD-25D5-9DE8-7FDC6F0B0099}"/>
              </a:ext>
            </a:extLst>
          </p:cNvPr>
          <p:cNvSpPr>
            <a:spLocks noGrp="1" noChangeArrowheads="1"/>
          </p:cNvSpPr>
          <p:nvPr>
            <p:ph type="sldNum" sz="quarter" idx="5"/>
          </p:nvPr>
        </p:nvSpPr>
        <p:spPr bwMode="auto">
          <a:xfrm>
            <a:off x="3884613" y="8829675"/>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b="0"/>
            </a:lvl1pPr>
          </a:lstStyle>
          <a:p>
            <a:fld id="{E7B597C3-CA01-4A66-B3D7-A7382B3B875C}" type="slidenum">
              <a:rPr lang="en-US" altLang="en-US"/>
              <a:pPr/>
              <a:t>‹#›</a:t>
            </a:fld>
            <a:endParaRPr lang="en-US" altLang="en-US"/>
          </a:p>
        </p:txBody>
      </p:sp>
    </p:spTree>
  </p:cSld>
  <p:clrMap bg1="lt1" tx1="dk1" bg2="lt2" tx2="dk2" accent1="accent1" accent2="accent2" accent3="accent3" accent4="accent4" accent5="accent5" accent6="accent6" hlink="hlink" folHlink="folHlink"/>
  <p:hf ftr="0"/>
  <p:notesStyle>
    <a:lvl1pPr algn="l" rtl="0" fontAlgn="base">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1A754585-F3B7-C80A-42E1-6CDBA8E48EA0}"/>
              </a:ext>
            </a:extLst>
          </p:cNvPr>
          <p:cNvSpPr>
            <a:spLocks noGrp="1" noChangeArrowheads="1"/>
          </p:cNvSpPr>
          <p:nvPr>
            <p:ph type="hdr" sz="quarter"/>
          </p:nvPr>
        </p:nvSpPr>
        <p:spPr>
          <a:ln/>
        </p:spPr>
        <p:txBody>
          <a:bodyPr/>
          <a:lstStyle/>
          <a:p>
            <a:r>
              <a:rPr lang="en-US" altLang="en-US"/>
              <a:t>Biochem 3070 - Fatty Acid Metabolism -  EWalker</a:t>
            </a:r>
          </a:p>
        </p:txBody>
      </p:sp>
      <p:sp>
        <p:nvSpPr>
          <p:cNvPr id="3" name="Rectangle 3">
            <a:extLst>
              <a:ext uri="{FF2B5EF4-FFF2-40B4-BE49-F238E27FC236}">
                <a16:creationId xmlns:a16="http://schemas.microsoft.com/office/drawing/2014/main" id="{3DCCFC3B-4DFA-D66D-6C25-B2074AEEF439}"/>
              </a:ext>
            </a:extLst>
          </p:cNvPr>
          <p:cNvSpPr>
            <a:spLocks noGrp="1" noChangeArrowheads="1"/>
          </p:cNvSpPr>
          <p:nvPr>
            <p:ph type="dt" idx="1"/>
          </p:nvPr>
        </p:nvSpPr>
        <p:spPr>
          <a:ln/>
        </p:spPr>
        <p:txBody>
          <a:bodyPr/>
          <a:lstStyle/>
          <a:p>
            <a:fld id="{2F39E88E-9186-464C-B2FA-9E62B3D1BF3A}" type="datetime1">
              <a:rPr lang="en-US" altLang="en-US"/>
              <a:pPr/>
              <a:t>3/3/2026</a:t>
            </a:fld>
            <a:endParaRPr lang="en-US" altLang="en-US"/>
          </a:p>
        </p:txBody>
      </p:sp>
      <p:sp>
        <p:nvSpPr>
          <p:cNvPr id="4" name="Rectangle 7">
            <a:extLst>
              <a:ext uri="{FF2B5EF4-FFF2-40B4-BE49-F238E27FC236}">
                <a16:creationId xmlns:a16="http://schemas.microsoft.com/office/drawing/2014/main" id="{6DF4B310-E52F-452F-EB5C-D05170C9008B}"/>
              </a:ext>
            </a:extLst>
          </p:cNvPr>
          <p:cNvSpPr>
            <a:spLocks noGrp="1" noChangeArrowheads="1"/>
          </p:cNvSpPr>
          <p:nvPr>
            <p:ph type="sldNum" sz="quarter" idx="5"/>
          </p:nvPr>
        </p:nvSpPr>
        <p:spPr>
          <a:ln/>
        </p:spPr>
        <p:txBody>
          <a:bodyPr/>
          <a:lstStyle/>
          <a:p>
            <a:fld id="{5E527881-57C8-4283-A69A-FFFE5265688A}" type="slidenum">
              <a:rPr lang="en-US" altLang="en-US"/>
              <a:pPr/>
              <a:t>1</a:t>
            </a:fld>
            <a:endParaRPr lang="en-US" altLang="en-US"/>
          </a:p>
        </p:txBody>
      </p:sp>
      <p:sp>
        <p:nvSpPr>
          <p:cNvPr id="299010" name="Rectangle 2">
            <a:extLst>
              <a:ext uri="{FF2B5EF4-FFF2-40B4-BE49-F238E27FC236}">
                <a16:creationId xmlns:a16="http://schemas.microsoft.com/office/drawing/2014/main" id="{68AD21C3-A3F3-645B-1046-BF88AC500F76}"/>
              </a:ext>
            </a:extLst>
          </p:cNvPr>
          <p:cNvSpPr>
            <a:spLocks noRot="1" noChangeArrowheads="1" noTextEdit="1"/>
          </p:cNvSpPr>
          <p:nvPr>
            <p:ph type="sldImg"/>
          </p:nvPr>
        </p:nvSpPr>
        <p:spPr>
          <a:ln/>
        </p:spPr>
      </p:sp>
      <p:sp>
        <p:nvSpPr>
          <p:cNvPr id="299011" name="Rectangle 3">
            <a:extLst>
              <a:ext uri="{FF2B5EF4-FFF2-40B4-BE49-F238E27FC236}">
                <a16:creationId xmlns:a16="http://schemas.microsoft.com/office/drawing/2014/main" id="{8BFE3F40-D56B-8016-60D3-137DB950BC58}"/>
              </a:ext>
            </a:extLst>
          </p:cNvPr>
          <p:cNvSpPr>
            <a:spLocks noGrp="1" noChangeArrowheads="1"/>
          </p:cNvSpPr>
          <p:nvPr>
            <p:ph type="body" idx="1"/>
          </p:nvPr>
        </p:nvSpPr>
        <p:spPr/>
        <p:txBody>
          <a:bodyPr/>
          <a:lstStyle/>
          <a:p>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670882-1C62-35ED-77E1-62E9C69787C6}"/>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77D6060-945B-D2D4-3896-3F25283A17DC}"/>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Footer Placeholder 3">
            <a:extLst>
              <a:ext uri="{FF2B5EF4-FFF2-40B4-BE49-F238E27FC236}">
                <a16:creationId xmlns:a16="http://schemas.microsoft.com/office/drawing/2014/main" id="{01EF5B40-44A7-F485-9BDA-1F5F3D26AE35}"/>
              </a:ext>
            </a:extLst>
          </p:cNvPr>
          <p:cNvSpPr>
            <a:spLocks noGrp="1"/>
          </p:cNvSpPr>
          <p:nvPr>
            <p:ph type="ftr" sz="quarter" idx="10"/>
          </p:nvPr>
        </p:nvSpPr>
        <p:spPr/>
        <p:txBody>
          <a:bodyPr/>
          <a:lstStyle>
            <a:lvl1pPr>
              <a:defRPr/>
            </a:lvl1pPr>
          </a:lstStyle>
          <a:p>
            <a:r>
              <a:rPr lang="en-US" altLang="en-US"/>
              <a:t>Biochemistry 3070 – Fatty Acid Metabolsim</a:t>
            </a:r>
          </a:p>
        </p:txBody>
      </p:sp>
      <p:sp>
        <p:nvSpPr>
          <p:cNvPr id="5" name="Slide Number Placeholder 4">
            <a:extLst>
              <a:ext uri="{FF2B5EF4-FFF2-40B4-BE49-F238E27FC236}">
                <a16:creationId xmlns:a16="http://schemas.microsoft.com/office/drawing/2014/main" id="{14369D13-3F96-056E-11C6-EE3564197BCC}"/>
              </a:ext>
            </a:extLst>
          </p:cNvPr>
          <p:cNvSpPr>
            <a:spLocks noGrp="1"/>
          </p:cNvSpPr>
          <p:nvPr>
            <p:ph type="sldNum" sz="quarter" idx="11"/>
          </p:nvPr>
        </p:nvSpPr>
        <p:spPr/>
        <p:txBody>
          <a:bodyPr/>
          <a:lstStyle>
            <a:lvl1pPr>
              <a:defRPr/>
            </a:lvl1pPr>
          </a:lstStyle>
          <a:p>
            <a:fld id="{8B1D44E7-FA0B-43E4-9289-2C23F51FE9D2}" type="slidenum">
              <a:rPr lang="en-US" altLang="en-US"/>
              <a:pPr/>
              <a:t>‹#›</a:t>
            </a:fld>
            <a:endParaRPr lang="en-US" altLang="en-US"/>
          </a:p>
        </p:txBody>
      </p:sp>
    </p:spTree>
    <p:extLst>
      <p:ext uri="{BB962C8B-B14F-4D97-AF65-F5344CB8AC3E}">
        <p14:creationId xmlns:p14="http://schemas.microsoft.com/office/powerpoint/2010/main" val="27091585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5A593A-A7A5-0866-CE21-CA5BE1CD04B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D8CD395-E6BC-1D07-E735-3926688E620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17D852CA-553D-AAD1-8A67-95410421DDC8}"/>
              </a:ext>
            </a:extLst>
          </p:cNvPr>
          <p:cNvSpPr>
            <a:spLocks noGrp="1"/>
          </p:cNvSpPr>
          <p:nvPr>
            <p:ph type="ftr" sz="quarter" idx="10"/>
          </p:nvPr>
        </p:nvSpPr>
        <p:spPr/>
        <p:txBody>
          <a:bodyPr/>
          <a:lstStyle>
            <a:lvl1pPr>
              <a:defRPr/>
            </a:lvl1pPr>
          </a:lstStyle>
          <a:p>
            <a:r>
              <a:rPr lang="en-US" altLang="en-US"/>
              <a:t>Biochemistry 3070 – Fatty Acid Metabolsim</a:t>
            </a:r>
          </a:p>
        </p:txBody>
      </p:sp>
      <p:sp>
        <p:nvSpPr>
          <p:cNvPr id="5" name="Slide Number Placeholder 4">
            <a:extLst>
              <a:ext uri="{FF2B5EF4-FFF2-40B4-BE49-F238E27FC236}">
                <a16:creationId xmlns:a16="http://schemas.microsoft.com/office/drawing/2014/main" id="{64522839-ADAB-062D-68D7-7B05759B0DB6}"/>
              </a:ext>
            </a:extLst>
          </p:cNvPr>
          <p:cNvSpPr>
            <a:spLocks noGrp="1"/>
          </p:cNvSpPr>
          <p:nvPr>
            <p:ph type="sldNum" sz="quarter" idx="11"/>
          </p:nvPr>
        </p:nvSpPr>
        <p:spPr/>
        <p:txBody>
          <a:bodyPr/>
          <a:lstStyle>
            <a:lvl1pPr>
              <a:defRPr/>
            </a:lvl1pPr>
          </a:lstStyle>
          <a:p>
            <a:fld id="{DDE0F999-040E-41F7-915A-788A910BFDC3}" type="slidenum">
              <a:rPr lang="en-US" altLang="en-US"/>
              <a:pPr/>
              <a:t>‹#›</a:t>
            </a:fld>
            <a:endParaRPr lang="en-US" altLang="en-US"/>
          </a:p>
        </p:txBody>
      </p:sp>
    </p:spTree>
    <p:extLst>
      <p:ext uri="{BB962C8B-B14F-4D97-AF65-F5344CB8AC3E}">
        <p14:creationId xmlns:p14="http://schemas.microsoft.com/office/powerpoint/2010/main" val="16046001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5AA0054-36BA-DF6B-6753-FB5FC9B28B1D}"/>
              </a:ext>
            </a:extLst>
          </p:cNvPr>
          <p:cNvSpPr>
            <a:spLocks noGrp="1"/>
          </p:cNvSpPr>
          <p:nvPr>
            <p:ph type="title" orient="vert"/>
          </p:nvPr>
        </p:nvSpPr>
        <p:spPr>
          <a:xfrm>
            <a:off x="6629400" y="152400"/>
            <a:ext cx="2057400" cy="5973763"/>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86B7FFE-A149-B38C-E671-152307135BC8}"/>
              </a:ext>
            </a:extLst>
          </p:cNvPr>
          <p:cNvSpPr>
            <a:spLocks noGrp="1"/>
          </p:cNvSpPr>
          <p:nvPr>
            <p:ph type="body" orient="vert" idx="1"/>
          </p:nvPr>
        </p:nvSpPr>
        <p:spPr>
          <a:xfrm>
            <a:off x="457200" y="152400"/>
            <a:ext cx="6019800" cy="59737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2E2A8841-5BFE-422A-2068-0B80B0CAAE5A}"/>
              </a:ext>
            </a:extLst>
          </p:cNvPr>
          <p:cNvSpPr>
            <a:spLocks noGrp="1"/>
          </p:cNvSpPr>
          <p:nvPr>
            <p:ph type="ftr" sz="quarter" idx="10"/>
          </p:nvPr>
        </p:nvSpPr>
        <p:spPr/>
        <p:txBody>
          <a:bodyPr/>
          <a:lstStyle>
            <a:lvl1pPr>
              <a:defRPr/>
            </a:lvl1pPr>
          </a:lstStyle>
          <a:p>
            <a:r>
              <a:rPr lang="en-US" altLang="en-US"/>
              <a:t>Biochemistry 3070 – Fatty Acid Metabolsim</a:t>
            </a:r>
          </a:p>
        </p:txBody>
      </p:sp>
      <p:sp>
        <p:nvSpPr>
          <p:cNvPr id="5" name="Slide Number Placeholder 4">
            <a:extLst>
              <a:ext uri="{FF2B5EF4-FFF2-40B4-BE49-F238E27FC236}">
                <a16:creationId xmlns:a16="http://schemas.microsoft.com/office/drawing/2014/main" id="{A968A78A-1B2B-18DB-60F7-5E3DC3085898}"/>
              </a:ext>
            </a:extLst>
          </p:cNvPr>
          <p:cNvSpPr>
            <a:spLocks noGrp="1"/>
          </p:cNvSpPr>
          <p:nvPr>
            <p:ph type="sldNum" sz="quarter" idx="11"/>
          </p:nvPr>
        </p:nvSpPr>
        <p:spPr/>
        <p:txBody>
          <a:bodyPr/>
          <a:lstStyle>
            <a:lvl1pPr>
              <a:defRPr/>
            </a:lvl1pPr>
          </a:lstStyle>
          <a:p>
            <a:fld id="{2EC9BF62-3E98-42CB-BB37-CAAA3E8BE1C4}" type="slidenum">
              <a:rPr lang="en-US" altLang="en-US"/>
              <a:pPr/>
              <a:t>‹#›</a:t>
            </a:fld>
            <a:endParaRPr lang="en-US" altLang="en-US"/>
          </a:p>
        </p:txBody>
      </p:sp>
    </p:spTree>
    <p:extLst>
      <p:ext uri="{BB962C8B-B14F-4D97-AF65-F5344CB8AC3E}">
        <p14:creationId xmlns:p14="http://schemas.microsoft.com/office/powerpoint/2010/main" val="30616128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1F1CAE-43C5-DA02-9FDC-25980DCC720E}"/>
              </a:ext>
            </a:extLst>
          </p:cNvPr>
          <p:cNvSpPr>
            <a:spLocks noGrp="1"/>
          </p:cNvSpPr>
          <p:nvPr>
            <p:ph type="title"/>
          </p:nvPr>
        </p:nvSpPr>
        <p:spPr>
          <a:xfrm>
            <a:off x="457200" y="152400"/>
            <a:ext cx="8229600" cy="304800"/>
          </a:xfrm>
        </p:spPr>
        <p:txBody>
          <a:bodyPr/>
          <a:lstStyle/>
          <a:p>
            <a:r>
              <a:rPr lang="en-US"/>
              <a:t>Click to edit Master title style</a:t>
            </a:r>
          </a:p>
        </p:txBody>
      </p:sp>
      <p:sp>
        <p:nvSpPr>
          <p:cNvPr id="3" name="Text Placeholder 2">
            <a:extLst>
              <a:ext uri="{FF2B5EF4-FFF2-40B4-BE49-F238E27FC236}">
                <a16:creationId xmlns:a16="http://schemas.microsoft.com/office/drawing/2014/main" id="{69376165-F51E-36F0-8356-8B7AC44578A7}"/>
              </a:ext>
            </a:extLst>
          </p:cNvPr>
          <p:cNvSpPr>
            <a:spLocks noGrp="1"/>
          </p:cNvSpPr>
          <p:nvPr>
            <p:ph type="body" sz="half" idx="1"/>
          </p:nvPr>
        </p:nvSpPr>
        <p:spPr>
          <a:xfrm>
            <a:off x="457200" y="533400"/>
            <a:ext cx="8229600" cy="27193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8699780-D92D-5565-675F-0FA0D29AF555}"/>
              </a:ext>
            </a:extLst>
          </p:cNvPr>
          <p:cNvSpPr>
            <a:spLocks noGrp="1"/>
          </p:cNvSpPr>
          <p:nvPr>
            <p:ph sz="half" idx="2"/>
          </p:nvPr>
        </p:nvSpPr>
        <p:spPr>
          <a:xfrm>
            <a:off x="457200" y="3405188"/>
            <a:ext cx="8229600" cy="27209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13F12A5D-9EC7-A6D0-7813-4EB7572BD04F}"/>
              </a:ext>
            </a:extLst>
          </p:cNvPr>
          <p:cNvSpPr>
            <a:spLocks noGrp="1"/>
          </p:cNvSpPr>
          <p:nvPr>
            <p:ph type="ftr" sz="quarter" idx="10"/>
          </p:nvPr>
        </p:nvSpPr>
        <p:spPr>
          <a:xfrm>
            <a:off x="0" y="6629400"/>
            <a:ext cx="2895600" cy="228600"/>
          </a:xfrm>
        </p:spPr>
        <p:txBody>
          <a:bodyPr/>
          <a:lstStyle>
            <a:lvl1pPr>
              <a:defRPr/>
            </a:lvl1pPr>
          </a:lstStyle>
          <a:p>
            <a:r>
              <a:rPr lang="en-US" altLang="en-US"/>
              <a:t>Biochemistry 3070 – Fatty Acid Metabolsim</a:t>
            </a:r>
          </a:p>
        </p:txBody>
      </p:sp>
      <p:sp>
        <p:nvSpPr>
          <p:cNvPr id="6" name="Slide Number Placeholder 5">
            <a:extLst>
              <a:ext uri="{FF2B5EF4-FFF2-40B4-BE49-F238E27FC236}">
                <a16:creationId xmlns:a16="http://schemas.microsoft.com/office/drawing/2014/main" id="{EDF053C6-934D-EED5-7DDA-D2205F9D661C}"/>
              </a:ext>
            </a:extLst>
          </p:cNvPr>
          <p:cNvSpPr>
            <a:spLocks noGrp="1"/>
          </p:cNvSpPr>
          <p:nvPr>
            <p:ph type="sldNum" sz="quarter" idx="11"/>
          </p:nvPr>
        </p:nvSpPr>
        <p:spPr>
          <a:xfrm>
            <a:off x="8382000" y="6553200"/>
            <a:ext cx="533400" cy="304800"/>
          </a:xfrm>
        </p:spPr>
        <p:txBody>
          <a:bodyPr/>
          <a:lstStyle>
            <a:lvl1pPr>
              <a:defRPr/>
            </a:lvl1pPr>
          </a:lstStyle>
          <a:p>
            <a:fld id="{B2C785C5-1AF2-488E-91B6-C8331DB30352}" type="slidenum">
              <a:rPr lang="en-US" altLang="en-US"/>
              <a:pPr/>
              <a:t>‹#›</a:t>
            </a:fld>
            <a:endParaRPr lang="en-US" altLang="en-US"/>
          </a:p>
        </p:txBody>
      </p:sp>
    </p:spTree>
    <p:extLst>
      <p:ext uri="{BB962C8B-B14F-4D97-AF65-F5344CB8AC3E}">
        <p14:creationId xmlns:p14="http://schemas.microsoft.com/office/powerpoint/2010/main" val="11297950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A52D96-206F-0C8F-3A76-5A723DEE3951}"/>
              </a:ext>
            </a:extLst>
          </p:cNvPr>
          <p:cNvSpPr>
            <a:spLocks noGrp="1"/>
          </p:cNvSpPr>
          <p:nvPr>
            <p:ph type="title"/>
          </p:nvPr>
        </p:nvSpPr>
        <p:spPr>
          <a:xfrm>
            <a:off x="457200" y="152400"/>
            <a:ext cx="8229600" cy="304800"/>
          </a:xfrm>
        </p:spPr>
        <p:txBody>
          <a:bodyPr/>
          <a:lstStyle/>
          <a:p>
            <a:r>
              <a:rPr lang="en-US"/>
              <a:t>Click to edit Master title style</a:t>
            </a:r>
          </a:p>
        </p:txBody>
      </p:sp>
      <p:sp>
        <p:nvSpPr>
          <p:cNvPr id="3" name="Table Placeholder 2">
            <a:extLst>
              <a:ext uri="{FF2B5EF4-FFF2-40B4-BE49-F238E27FC236}">
                <a16:creationId xmlns:a16="http://schemas.microsoft.com/office/drawing/2014/main" id="{2B742E0C-B629-8177-E815-5AC0EF063A34}"/>
              </a:ext>
            </a:extLst>
          </p:cNvPr>
          <p:cNvSpPr>
            <a:spLocks noGrp="1"/>
          </p:cNvSpPr>
          <p:nvPr>
            <p:ph type="tbl" idx="1"/>
          </p:nvPr>
        </p:nvSpPr>
        <p:spPr>
          <a:xfrm>
            <a:off x="457200" y="533400"/>
            <a:ext cx="8229600" cy="5592763"/>
          </a:xfrm>
        </p:spPr>
        <p:txBody>
          <a:bodyPr/>
          <a:lstStyle/>
          <a:p>
            <a:endParaRPr lang="en-US"/>
          </a:p>
        </p:txBody>
      </p:sp>
      <p:sp>
        <p:nvSpPr>
          <p:cNvPr id="4" name="Footer Placeholder 3">
            <a:extLst>
              <a:ext uri="{FF2B5EF4-FFF2-40B4-BE49-F238E27FC236}">
                <a16:creationId xmlns:a16="http://schemas.microsoft.com/office/drawing/2014/main" id="{8D8CBF46-9B8B-FD90-6C51-34076CBFA932}"/>
              </a:ext>
            </a:extLst>
          </p:cNvPr>
          <p:cNvSpPr>
            <a:spLocks noGrp="1"/>
          </p:cNvSpPr>
          <p:nvPr>
            <p:ph type="ftr" sz="quarter" idx="10"/>
          </p:nvPr>
        </p:nvSpPr>
        <p:spPr>
          <a:xfrm>
            <a:off x="0" y="6629400"/>
            <a:ext cx="2895600" cy="228600"/>
          </a:xfrm>
        </p:spPr>
        <p:txBody>
          <a:bodyPr/>
          <a:lstStyle>
            <a:lvl1pPr>
              <a:defRPr/>
            </a:lvl1pPr>
          </a:lstStyle>
          <a:p>
            <a:r>
              <a:rPr lang="en-US" altLang="en-US"/>
              <a:t>Biochemistry 3070 – Fatty Acid Metabolsim</a:t>
            </a:r>
          </a:p>
        </p:txBody>
      </p:sp>
      <p:sp>
        <p:nvSpPr>
          <p:cNvPr id="5" name="Slide Number Placeholder 4">
            <a:extLst>
              <a:ext uri="{FF2B5EF4-FFF2-40B4-BE49-F238E27FC236}">
                <a16:creationId xmlns:a16="http://schemas.microsoft.com/office/drawing/2014/main" id="{75761CF6-156F-41A9-0485-1C16A2BA4714}"/>
              </a:ext>
            </a:extLst>
          </p:cNvPr>
          <p:cNvSpPr>
            <a:spLocks noGrp="1"/>
          </p:cNvSpPr>
          <p:nvPr>
            <p:ph type="sldNum" sz="quarter" idx="11"/>
          </p:nvPr>
        </p:nvSpPr>
        <p:spPr>
          <a:xfrm>
            <a:off x="8382000" y="6553200"/>
            <a:ext cx="533400" cy="304800"/>
          </a:xfrm>
        </p:spPr>
        <p:txBody>
          <a:bodyPr/>
          <a:lstStyle>
            <a:lvl1pPr>
              <a:defRPr/>
            </a:lvl1pPr>
          </a:lstStyle>
          <a:p>
            <a:fld id="{AC58031B-5746-4A4F-A49F-895A066D5D3F}" type="slidenum">
              <a:rPr lang="en-US" altLang="en-US"/>
              <a:pPr/>
              <a:t>‹#›</a:t>
            </a:fld>
            <a:endParaRPr lang="en-US" altLang="en-US"/>
          </a:p>
        </p:txBody>
      </p:sp>
    </p:spTree>
    <p:extLst>
      <p:ext uri="{BB962C8B-B14F-4D97-AF65-F5344CB8AC3E}">
        <p14:creationId xmlns:p14="http://schemas.microsoft.com/office/powerpoint/2010/main" val="16997519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CA6653-4D87-A826-202A-4A605F95543C}"/>
              </a:ext>
            </a:extLst>
          </p:cNvPr>
          <p:cNvSpPr>
            <a:spLocks noGrp="1"/>
          </p:cNvSpPr>
          <p:nvPr>
            <p:ph type="title"/>
          </p:nvPr>
        </p:nvSpPr>
        <p:spPr>
          <a:xfrm>
            <a:off x="457200" y="152400"/>
            <a:ext cx="8229600" cy="304800"/>
          </a:xfrm>
        </p:spPr>
        <p:txBody>
          <a:bodyPr/>
          <a:lstStyle/>
          <a:p>
            <a:r>
              <a:rPr lang="en-US"/>
              <a:t>Click to edit Master title style</a:t>
            </a:r>
          </a:p>
        </p:txBody>
      </p:sp>
      <p:sp>
        <p:nvSpPr>
          <p:cNvPr id="3" name="Text Placeholder 2">
            <a:extLst>
              <a:ext uri="{FF2B5EF4-FFF2-40B4-BE49-F238E27FC236}">
                <a16:creationId xmlns:a16="http://schemas.microsoft.com/office/drawing/2014/main" id="{FDDE4756-F683-AF2D-1C0E-83A8C24C006B}"/>
              </a:ext>
            </a:extLst>
          </p:cNvPr>
          <p:cNvSpPr>
            <a:spLocks noGrp="1"/>
          </p:cNvSpPr>
          <p:nvPr>
            <p:ph type="body" sz="half" idx="1"/>
          </p:nvPr>
        </p:nvSpPr>
        <p:spPr>
          <a:xfrm>
            <a:off x="457200" y="533400"/>
            <a:ext cx="4038600" cy="55927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F5FE6DF-B7BB-D327-8F3A-C8F26004D9C1}"/>
              </a:ext>
            </a:extLst>
          </p:cNvPr>
          <p:cNvSpPr>
            <a:spLocks noGrp="1"/>
          </p:cNvSpPr>
          <p:nvPr>
            <p:ph sz="half" idx="2"/>
          </p:nvPr>
        </p:nvSpPr>
        <p:spPr>
          <a:xfrm>
            <a:off x="4648200" y="533400"/>
            <a:ext cx="4038600" cy="55927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275CA750-CF47-74FF-2E9F-A8294F0A840C}"/>
              </a:ext>
            </a:extLst>
          </p:cNvPr>
          <p:cNvSpPr>
            <a:spLocks noGrp="1"/>
          </p:cNvSpPr>
          <p:nvPr>
            <p:ph type="ftr" sz="quarter" idx="10"/>
          </p:nvPr>
        </p:nvSpPr>
        <p:spPr>
          <a:xfrm>
            <a:off x="0" y="6629400"/>
            <a:ext cx="2895600" cy="228600"/>
          </a:xfrm>
        </p:spPr>
        <p:txBody>
          <a:bodyPr/>
          <a:lstStyle>
            <a:lvl1pPr>
              <a:defRPr/>
            </a:lvl1pPr>
          </a:lstStyle>
          <a:p>
            <a:r>
              <a:rPr lang="en-US" altLang="en-US"/>
              <a:t>Biochemistry 3070 – Fatty Acid Metabolsim</a:t>
            </a:r>
          </a:p>
        </p:txBody>
      </p:sp>
      <p:sp>
        <p:nvSpPr>
          <p:cNvPr id="6" name="Slide Number Placeholder 5">
            <a:extLst>
              <a:ext uri="{FF2B5EF4-FFF2-40B4-BE49-F238E27FC236}">
                <a16:creationId xmlns:a16="http://schemas.microsoft.com/office/drawing/2014/main" id="{D3CBCDC8-CABF-FD76-75B5-424BAF615C4F}"/>
              </a:ext>
            </a:extLst>
          </p:cNvPr>
          <p:cNvSpPr>
            <a:spLocks noGrp="1"/>
          </p:cNvSpPr>
          <p:nvPr>
            <p:ph type="sldNum" sz="quarter" idx="11"/>
          </p:nvPr>
        </p:nvSpPr>
        <p:spPr>
          <a:xfrm>
            <a:off x="8382000" y="6553200"/>
            <a:ext cx="533400" cy="304800"/>
          </a:xfrm>
        </p:spPr>
        <p:txBody>
          <a:bodyPr/>
          <a:lstStyle>
            <a:lvl1pPr>
              <a:defRPr/>
            </a:lvl1pPr>
          </a:lstStyle>
          <a:p>
            <a:fld id="{5A41955F-7E89-45D5-8A26-3AAAA9CA8A93}" type="slidenum">
              <a:rPr lang="en-US" altLang="en-US"/>
              <a:pPr/>
              <a:t>‹#›</a:t>
            </a:fld>
            <a:endParaRPr lang="en-US" altLang="en-US"/>
          </a:p>
        </p:txBody>
      </p:sp>
    </p:spTree>
    <p:extLst>
      <p:ext uri="{BB962C8B-B14F-4D97-AF65-F5344CB8AC3E}">
        <p14:creationId xmlns:p14="http://schemas.microsoft.com/office/powerpoint/2010/main" val="15145314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2D5CDF9-0B50-8031-11B4-2928089A4DD1}"/>
              </a:ext>
            </a:extLst>
          </p:cNvPr>
          <p:cNvSpPr>
            <a:spLocks noGrp="1"/>
          </p:cNvSpPr>
          <p:nvPr>
            <p:ph/>
          </p:nvPr>
        </p:nvSpPr>
        <p:spPr>
          <a:xfrm>
            <a:off x="457200" y="152400"/>
            <a:ext cx="8229600" cy="59737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Footer Placeholder 2">
            <a:extLst>
              <a:ext uri="{FF2B5EF4-FFF2-40B4-BE49-F238E27FC236}">
                <a16:creationId xmlns:a16="http://schemas.microsoft.com/office/drawing/2014/main" id="{267F5E61-5CF6-402A-0DBB-A572F43317F1}"/>
              </a:ext>
            </a:extLst>
          </p:cNvPr>
          <p:cNvSpPr>
            <a:spLocks noGrp="1"/>
          </p:cNvSpPr>
          <p:nvPr>
            <p:ph type="ftr" sz="quarter" idx="10"/>
          </p:nvPr>
        </p:nvSpPr>
        <p:spPr>
          <a:xfrm>
            <a:off x="0" y="6629400"/>
            <a:ext cx="2895600" cy="228600"/>
          </a:xfrm>
        </p:spPr>
        <p:txBody>
          <a:bodyPr/>
          <a:lstStyle>
            <a:lvl1pPr>
              <a:defRPr/>
            </a:lvl1pPr>
          </a:lstStyle>
          <a:p>
            <a:r>
              <a:rPr lang="en-US" altLang="en-US"/>
              <a:t>Biochemistry 3070 – Fatty Acid Metabolsim</a:t>
            </a:r>
          </a:p>
        </p:txBody>
      </p:sp>
      <p:sp>
        <p:nvSpPr>
          <p:cNvPr id="4" name="Slide Number Placeholder 3">
            <a:extLst>
              <a:ext uri="{FF2B5EF4-FFF2-40B4-BE49-F238E27FC236}">
                <a16:creationId xmlns:a16="http://schemas.microsoft.com/office/drawing/2014/main" id="{6A7908AD-B2D9-F569-A3FC-60A3A685C1A0}"/>
              </a:ext>
            </a:extLst>
          </p:cNvPr>
          <p:cNvSpPr>
            <a:spLocks noGrp="1"/>
          </p:cNvSpPr>
          <p:nvPr>
            <p:ph type="sldNum" sz="quarter" idx="11"/>
          </p:nvPr>
        </p:nvSpPr>
        <p:spPr>
          <a:xfrm>
            <a:off x="8382000" y="6553200"/>
            <a:ext cx="533400" cy="304800"/>
          </a:xfrm>
        </p:spPr>
        <p:txBody>
          <a:bodyPr/>
          <a:lstStyle>
            <a:lvl1pPr>
              <a:defRPr/>
            </a:lvl1pPr>
          </a:lstStyle>
          <a:p>
            <a:fld id="{64EC8702-F0AA-4675-8860-6B09D0FAC42A}" type="slidenum">
              <a:rPr lang="en-US" altLang="en-US"/>
              <a:pPr/>
              <a:t>‹#›</a:t>
            </a:fld>
            <a:endParaRPr lang="en-US" altLang="en-US"/>
          </a:p>
        </p:txBody>
      </p:sp>
    </p:spTree>
    <p:extLst>
      <p:ext uri="{BB962C8B-B14F-4D97-AF65-F5344CB8AC3E}">
        <p14:creationId xmlns:p14="http://schemas.microsoft.com/office/powerpoint/2010/main" val="33225283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2E7766-5A3B-07EC-C287-2E31060A260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BCD6E6B-3EDF-9546-E8CE-961B55C234E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E0C2DC33-837A-8176-9B26-0995FD3FC3A8}"/>
              </a:ext>
            </a:extLst>
          </p:cNvPr>
          <p:cNvSpPr>
            <a:spLocks noGrp="1"/>
          </p:cNvSpPr>
          <p:nvPr>
            <p:ph type="ftr" sz="quarter" idx="10"/>
          </p:nvPr>
        </p:nvSpPr>
        <p:spPr/>
        <p:txBody>
          <a:bodyPr/>
          <a:lstStyle>
            <a:lvl1pPr>
              <a:defRPr/>
            </a:lvl1pPr>
          </a:lstStyle>
          <a:p>
            <a:r>
              <a:rPr lang="en-US" altLang="en-US"/>
              <a:t>Biochemistry 3070 – Fatty Acid Metabolsim</a:t>
            </a:r>
          </a:p>
        </p:txBody>
      </p:sp>
      <p:sp>
        <p:nvSpPr>
          <p:cNvPr id="5" name="Slide Number Placeholder 4">
            <a:extLst>
              <a:ext uri="{FF2B5EF4-FFF2-40B4-BE49-F238E27FC236}">
                <a16:creationId xmlns:a16="http://schemas.microsoft.com/office/drawing/2014/main" id="{95096D9B-767F-86CC-7B86-F22E6D820D1E}"/>
              </a:ext>
            </a:extLst>
          </p:cNvPr>
          <p:cNvSpPr>
            <a:spLocks noGrp="1"/>
          </p:cNvSpPr>
          <p:nvPr>
            <p:ph type="sldNum" sz="quarter" idx="11"/>
          </p:nvPr>
        </p:nvSpPr>
        <p:spPr/>
        <p:txBody>
          <a:bodyPr/>
          <a:lstStyle>
            <a:lvl1pPr>
              <a:defRPr/>
            </a:lvl1pPr>
          </a:lstStyle>
          <a:p>
            <a:fld id="{ED7B6AD5-EE82-4D13-89B6-96177CBA104F}" type="slidenum">
              <a:rPr lang="en-US" altLang="en-US"/>
              <a:pPr/>
              <a:t>‹#›</a:t>
            </a:fld>
            <a:endParaRPr lang="en-US" altLang="en-US"/>
          </a:p>
        </p:txBody>
      </p:sp>
    </p:spTree>
    <p:extLst>
      <p:ext uri="{BB962C8B-B14F-4D97-AF65-F5344CB8AC3E}">
        <p14:creationId xmlns:p14="http://schemas.microsoft.com/office/powerpoint/2010/main" val="3132438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3E37DA-9847-99ED-8081-309FE525C60B}"/>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BA4BF12-6D92-DC9A-DF56-03A18094D883}"/>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Footer Placeholder 3">
            <a:extLst>
              <a:ext uri="{FF2B5EF4-FFF2-40B4-BE49-F238E27FC236}">
                <a16:creationId xmlns:a16="http://schemas.microsoft.com/office/drawing/2014/main" id="{7E3AEF3D-E74F-03EF-10E3-53D4AA122101}"/>
              </a:ext>
            </a:extLst>
          </p:cNvPr>
          <p:cNvSpPr>
            <a:spLocks noGrp="1"/>
          </p:cNvSpPr>
          <p:nvPr>
            <p:ph type="ftr" sz="quarter" idx="10"/>
          </p:nvPr>
        </p:nvSpPr>
        <p:spPr/>
        <p:txBody>
          <a:bodyPr/>
          <a:lstStyle>
            <a:lvl1pPr>
              <a:defRPr/>
            </a:lvl1pPr>
          </a:lstStyle>
          <a:p>
            <a:r>
              <a:rPr lang="en-US" altLang="en-US"/>
              <a:t>Biochemistry 3070 – Fatty Acid Metabolsim</a:t>
            </a:r>
          </a:p>
        </p:txBody>
      </p:sp>
      <p:sp>
        <p:nvSpPr>
          <p:cNvPr id="5" name="Slide Number Placeholder 4">
            <a:extLst>
              <a:ext uri="{FF2B5EF4-FFF2-40B4-BE49-F238E27FC236}">
                <a16:creationId xmlns:a16="http://schemas.microsoft.com/office/drawing/2014/main" id="{356E1ED3-B386-11C3-7CBA-58F7B7F7FF06}"/>
              </a:ext>
            </a:extLst>
          </p:cNvPr>
          <p:cNvSpPr>
            <a:spLocks noGrp="1"/>
          </p:cNvSpPr>
          <p:nvPr>
            <p:ph type="sldNum" sz="quarter" idx="11"/>
          </p:nvPr>
        </p:nvSpPr>
        <p:spPr/>
        <p:txBody>
          <a:bodyPr/>
          <a:lstStyle>
            <a:lvl1pPr>
              <a:defRPr/>
            </a:lvl1pPr>
          </a:lstStyle>
          <a:p>
            <a:fld id="{847D0547-6844-4151-9554-B94911CA25EC}" type="slidenum">
              <a:rPr lang="en-US" altLang="en-US"/>
              <a:pPr/>
              <a:t>‹#›</a:t>
            </a:fld>
            <a:endParaRPr lang="en-US" altLang="en-US"/>
          </a:p>
        </p:txBody>
      </p:sp>
    </p:spTree>
    <p:extLst>
      <p:ext uri="{BB962C8B-B14F-4D97-AF65-F5344CB8AC3E}">
        <p14:creationId xmlns:p14="http://schemas.microsoft.com/office/powerpoint/2010/main" val="31449986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gradFill rotWithShape="0">
          <a:gsLst>
            <a:gs pos="0">
              <a:srgbClr val="C2E49C"/>
            </a:gs>
            <a:gs pos="100000">
              <a:srgbClr val="00B0F0"/>
            </a:gs>
          </a:gsLst>
          <a:lin ang="27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389CD4-9398-9E43-01EA-3B8E5E4AF09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2A35965-EDA0-A8A1-3745-E9102133AF64}"/>
              </a:ext>
            </a:extLst>
          </p:cNvPr>
          <p:cNvSpPr>
            <a:spLocks noGrp="1"/>
          </p:cNvSpPr>
          <p:nvPr>
            <p:ph sz="half" idx="1"/>
          </p:nvPr>
        </p:nvSpPr>
        <p:spPr>
          <a:xfrm>
            <a:off x="457200" y="533400"/>
            <a:ext cx="4038600" cy="55927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7FDD899-2B11-026F-A540-AAFC109D4FEB}"/>
              </a:ext>
            </a:extLst>
          </p:cNvPr>
          <p:cNvSpPr>
            <a:spLocks noGrp="1"/>
          </p:cNvSpPr>
          <p:nvPr>
            <p:ph sz="half" idx="2"/>
          </p:nvPr>
        </p:nvSpPr>
        <p:spPr>
          <a:xfrm>
            <a:off x="4648200" y="533400"/>
            <a:ext cx="4038600" cy="55927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267372CB-A3C7-AE12-E4EB-F621F68CD03F}"/>
              </a:ext>
            </a:extLst>
          </p:cNvPr>
          <p:cNvSpPr>
            <a:spLocks noGrp="1"/>
          </p:cNvSpPr>
          <p:nvPr>
            <p:ph type="ftr" sz="quarter" idx="10"/>
          </p:nvPr>
        </p:nvSpPr>
        <p:spPr/>
        <p:txBody>
          <a:bodyPr/>
          <a:lstStyle>
            <a:lvl1pPr>
              <a:defRPr/>
            </a:lvl1pPr>
          </a:lstStyle>
          <a:p>
            <a:r>
              <a:rPr lang="en-US" altLang="en-US"/>
              <a:t>Biochemistry 3070 – Fatty Acid Metabolsim</a:t>
            </a:r>
          </a:p>
        </p:txBody>
      </p:sp>
      <p:sp>
        <p:nvSpPr>
          <p:cNvPr id="6" name="Slide Number Placeholder 5">
            <a:extLst>
              <a:ext uri="{FF2B5EF4-FFF2-40B4-BE49-F238E27FC236}">
                <a16:creationId xmlns:a16="http://schemas.microsoft.com/office/drawing/2014/main" id="{8B5B90DD-CCEC-DCA3-8130-B6F8DF963D1F}"/>
              </a:ext>
            </a:extLst>
          </p:cNvPr>
          <p:cNvSpPr>
            <a:spLocks noGrp="1"/>
          </p:cNvSpPr>
          <p:nvPr>
            <p:ph type="sldNum" sz="quarter" idx="11"/>
          </p:nvPr>
        </p:nvSpPr>
        <p:spPr/>
        <p:txBody>
          <a:bodyPr/>
          <a:lstStyle>
            <a:lvl1pPr>
              <a:defRPr/>
            </a:lvl1pPr>
          </a:lstStyle>
          <a:p>
            <a:fld id="{B785D5AE-1FF2-476E-9FDB-93146BD75E44}" type="slidenum">
              <a:rPr lang="en-US" altLang="en-US"/>
              <a:pPr/>
              <a:t>‹#›</a:t>
            </a:fld>
            <a:endParaRPr lang="en-US" altLang="en-US"/>
          </a:p>
        </p:txBody>
      </p:sp>
    </p:spTree>
    <p:extLst>
      <p:ext uri="{BB962C8B-B14F-4D97-AF65-F5344CB8AC3E}">
        <p14:creationId xmlns:p14="http://schemas.microsoft.com/office/powerpoint/2010/main" val="12881491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09ECB0-C911-A08E-B47D-661869E78E5C}"/>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2AAAA23-F4D7-477A-D970-E9373AD9A3A2}"/>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82002CE-0204-B89B-0728-E3AB5C98FCA9}"/>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FDACAE2-AD5A-D9A4-F4B2-0727FE85AC17}"/>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F6DFCC0-93B3-560C-2931-295DCEE40BDF}"/>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a:extLst>
              <a:ext uri="{FF2B5EF4-FFF2-40B4-BE49-F238E27FC236}">
                <a16:creationId xmlns:a16="http://schemas.microsoft.com/office/drawing/2014/main" id="{64A109AD-A710-159B-C0A9-6D7CA3A500CF}"/>
              </a:ext>
            </a:extLst>
          </p:cNvPr>
          <p:cNvSpPr>
            <a:spLocks noGrp="1"/>
          </p:cNvSpPr>
          <p:nvPr>
            <p:ph type="ftr" sz="quarter" idx="10"/>
          </p:nvPr>
        </p:nvSpPr>
        <p:spPr/>
        <p:txBody>
          <a:bodyPr/>
          <a:lstStyle>
            <a:lvl1pPr>
              <a:defRPr/>
            </a:lvl1pPr>
          </a:lstStyle>
          <a:p>
            <a:r>
              <a:rPr lang="en-US" altLang="en-US"/>
              <a:t>Biochemistry 3070 – Fatty Acid Metabolsim</a:t>
            </a:r>
          </a:p>
        </p:txBody>
      </p:sp>
      <p:sp>
        <p:nvSpPr>
          <p:cNvPr id="8" name="Slide Number Placeholder 7">
            <a:extLst>
              <a:ext uri="{FF2B5EF4-FFF2-40B4-BE49-F238E27FC236}">
                <a16:creationId xmlns:a16="http://schemas.microsoft.com/office/drawing/2014/main" id="{32DAFCE4-8117-06EB-EA4F-ECCFF6077E0D}"/>
              </a:ext>
            </a:extLst>
          </p:cNvPr>
          <p:cNvSpPr>
            <a:spLocks noGrp="1"/>
          </p:cNvSpPr>
          <p:nvPr>
            <p:ph type="sldNum" sz="quarter" idx="11"/>
          </p:nvPr>
        </p:nvSpPr>
        <p:spPr/>
        <p:txBody>
          <a:bodyPr/>
          <a:lstStyle>
            <a:lvl1pPr>
              <a:defRPr/>
            </a:lvl1pPr>
          </a:lstStyle>
          <a:p>
            <a:fld id="{847F64B3-B9AF-4490-8CB0-198484A26FBC}" type="slidenum">
              <a:rPr lang="en-US" altLang="en-US"/>
              <a:pPr/>
              <a:t>‹#›</a:t>
            </a:fld>
            <a:endParaRPr lang="en-US" altLang="en-US"/>
          </a:p>
        </p:txBody>
      </p:sp>
    </p:spTree>
    <p:extLst>
      <p:ext uri="{BB962C8B-B14F-4D97-AF65-F5344CB8AC3E}">
        <p14:creationId xmlns:p14="http://schemas.microsoft.com/office/powerpoint/2010/main" val="35675847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DC0677-656D-2CC6-3969-F1F3235D39A1}"/>
              </a:ext>
            </a:extLst>
          </p:cNvPr>
          <p:cNvSpPr>
            <a:spLocks noGrp="1"/>
          </p:cNvSpPr>
          <p:nvPr>
            <p:ph type="title"/>
          </p:nvPr>
        </p:nvSpPr>
        <p:spPr/>
        <p:txBody>
          <a:bodyPr/>
          <a:lstStyle/>
          <a:p>
            <a:r>
              <a:rPr lang="en-US"/>
              <a:t>Click to edit Master title style</a:t>
            </a:r>
          </a:p>
        </p:txBody>
      </p:sp>
      <p:sp>
        <p:nvSpPr>
          <p:cNvPr id="3" name="Footer Placeholder 2">
            <a:extLst>
              <a:ext uri="{FF2B5EF4-FFF2-40B4-BE49-F238E27FC236}">
                <a16:creationId xmlns:a16="http://schemas.microsoft.com/office/drawing/2014/main" id="{97216AE0-BE6E-6784-DEB6-0CEF86416444}"/>
              </a:ext>
            </a:extLst>
          </p:cNvPr>
          <p:cNvSpPr>
            <a:spLocks noGrp="1"/>
          </p:cNvSpPr>
          <p:nvPr>
            <p:ph type="ftr" sz="quarter" idx="10"/>
          </p:nvPr>
        </p:nvSpPr>
        <p:spPr/>
        <p:txBody>
          <a:bodyPr/>
          <a:lstStyle>
            <a:lvl1pPr>
              <a:defRPr/>
            </a:lvl1pPr>
          </a:lstStyle>
          <a:p>
            <a:r>
              <a:rPr lang="en-US" altLang="en-US"/>
              <a:t>Biochemistry 3070 – Fatty Acid Metabolsim</a:t>
            </a:r>
          </a:p>
        </p:txBody>
      </p:sp>
      <p:sp>
        <p:nvSpPr>
          <p:cNvPr id="4" name="Slide Number Placeholder 3">
            <a:extLst>
              <a:ext uri="{FF2B5EF4-FFF2-40B4-BE49-F238E27FC236}">
                <a16:creationId xmlns:a16="http://schemas.microsoft.com/office/drawing/2014/main" id="{F6C56876-346C-DD95-2230-F4FC41316AD5}"/>
              </a:ext>
            </a:extLst>
          </p:cNvPr>
          <p:cNvSpPr>
            <a:spLocks noGrp="1"/>
          </p:cNvSpPr>
          <p:nvPr>
            <p:ph type="sldNum" sz="quarter" idx="11"/>
          </p:nvPr>
        </p:nvSpPr>
        <p:spPr/>
        <p:txBody>
          <a:bodyPr/>
          <a:lstStyle>
            <a:lvl1pPr>
              <a:defRPr/>
            </a:lvl1pPr>
          </a:lstStyle>
          <a:p>
            <a:fld id="{309C3166-1D71-45C7-B20B-F8AC519D21EF}" type="slidenum">
              <a:rPr lang="en-US" altLang="en-US"/>
              <a:pPr/>
              <a:t>‹#›</a:t>
            </a:fld>
            <a:endParaRPr lang="en-US" altLang="en-US"/>
          </a:p>
        </p:txBody>
      </p:sp>
    </p:spTree>
    <p:extLst>
      <p:ext uri="{BB962C8B-B14F-4D97-AF65-F5344CB8AC3E}">
        <p14:creationId xmlns:p14="http://schemas.microsoft.com/office/powerpoint/2010/main" val="9866454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04630B9C-BC85-86C7-74C7-3DAA862055BD}"/>
              </a:ext>
            </a:extLst>
          </p:cNvPr>
          <p:cNvSpPr>
            <a:spLocks noGrp="1"/>
          </p:cNvSpPr>
          <p:nvPr>
            <p:ph type="ftr" sz="quarter" idx="10"/>
          </p:nvPr>
        </p:nvSpPr>
        <p:spPr/>
        <p:txBody>
          <a:bodyPr/>
          <a:lstStyle>
            <a:lvl1pPr>
              <a:defRPr/>
            </a:lvl1pPr>
          </a:lstStyle>
          <a:p>
            <a:r>
              <a:rPr lang="en-US" altLang="en-US"/>
              <a:t>Biochemistry 3070 – Fatty Acid Metabolsim</a:t>
            </a:r>
          </a:p>
        </p:txBody>
      </p:sp>
      <p:sp>
        <p:nvSpPr>
          <p:cNvPr id="3" name="Slide Number Placeholder 2">
            <a:extLst>
              <a:ext uri="{FF2B5EF4-FFF2-40B4-BE49-F238E27FC236}">
                <a16:creationId xmlns:a16="http://schemas.microsoft.com/office/drawing/2014/main" id="{2B154A8B-9170-6229-1C6E-126A3ACBF46B}"/>
              </a:ext>
            </a:extLst>
          </p:cNvPr>
          <p:cNvSpPr>
            <a:spLocks noGrp="1"/>
          </p:cNvSpPr>
          <p:nvPr>
            <p:ph type="sldNum" sz="quarter" idx="11"/>
          </p:nvPr>
        </p:nvSpPr>
        <p:spPr/>
        <p:txBody>
          <a:bodyPr/>
          <a:lstStyle>
            <a:lvl1pPr>
              <a:defRPr/>
            </a:lvl1pPr>
          </a:lstStyle>
          <a:p>
            <a:fld id="{0B621827-50D9-4C9B-963F-9E321901E3F6}" type="slidenum">
              <a:rPr lang="en-US" altLang="en-US"/>
              <a:pPr/>
              <a:t>‹#›</a:t>
            </a:fld>
            <a:endParaRPr lang="en-US" altLang="en-US"/>
          </a:p>
        </p:txBody>
      </p:sp>
    </p:spTree>
    <p:extLst>
      <p:ext uri="{BB962C8B-B14F-4D97-AF65-F5344CB8AC3E}">
        <p14:creationId xmlns:p14="http://schemas.microsoft.com/office/powerpoint/2010/main" val="19542972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A43E3A-C2A5-3100-A66E-9C454E8F5879}"/>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DD73BCF-8AA0-BC3B-ECB9-30F1823A44F9}"/>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59A44BA-CFDF-45B8-2357-18743E4E20F3}"/>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Footer Placeholder 4">
            <a:extLst>
              <a:ext uri="{FF2B5EF4-FFF2-40B4-BE49-F238E27FC236}">
                <a16:creationId xmlns:a16="http://schemas.microsoft.com/office/drawing/2014/main" id="{24874E70-4FB4-3C33-2607-5DC5592F757D}"/>
              </a:ext>
            </a:extLst>
          </p:cNvPr>
          <p:cNvSpPr>
            <a:spLocks noGrp="1"/>
          </p:cNvSpPr>
          <p:nvPr>
            <p:ph type="ftr" sz="quarter" idx="10"/>
          </p:nvPr>
        </p:nvSpPr>
        <p:spPr/>
        <p:txBody>
          <a:bodyPr/>
          <a:lstStyle>
            <a:lvl1pPr>
              <a:defRPr/>
            </a:lvl1pPr>
          </a:lstStyle>
          <a:p>
            <a:r>
              <a:rPr lang="en-US" altLang="en-US"/>
              <a:t>Biochemistry 3070 – Fatty Acid Metabolsim</a:t>
            </a:r>
          </a:p>
        </p:txBody>
      </p:sp>
      <p:sp>
        <p:nvSpPr>
          <p:cNvPr id="6" name="Slide Number Placeholder 5">
            <a:extLst>
              <a:ext uri="{FF2B5EF4-FFF2-40B4-BE49-F238E27FC236}">
                <a16:creationId xmlns:a16="http://schemas.microsoft.com/office/drawing/2014/main" id="{8D27ADBC-7F6F-CCF3-234F-EB7357D67E20}"/>
              </a:ext>
            </a:extLst>
          </p:cNvPr>
          <p:cNvSpPr>
            <a:spLocks noGrp="1"/>
          </p:cNvSpPr>
          <p:nvPr>
            <p:ph type="sldNum" sz="quarter" idx="11"/>
          </p:nvPr>
        </p:nvSpPr>
        <p:spPr/>
        <p:txBody>
          <a:bodyPr/>
          <a:lstStyle>
            <a:lvl1pPr>
              <a:defRPr/>
            </a:lvl1pPr>
          </a:lstStyle>
          <a:p>
            <a:fld id="{3D3C6185-3167-4809-BFC3-801EAFE8D6F3}" type="slidenum">
              <a:rPr lang="en-US" altLang="en-US"/>
              <a:pPr/>
              <a:t>‹#›</a:t>
            </a:fld>
            <a:endParaRPr lang="en-US" altLang="en-US"/>
          </a:p>
        </p:txBody>
      </p:sp>
    </p:spTree>
    <p:extLst>
      <p:ext uri="{BB962C8B-B14F-4D97-AF65-F5344CB8AC3E}">
        <p14:creationId xmlns:p14="http://schemas.microsoft.com/office/powerpoint/2010/main" val="39913728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C0B7F-D4E5-94F5-0CF1-C5FACB094EE2}"/>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98E8072-EF63-96B4-FC80-B19F84109374}"/>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8F1715C-B32D-DFA6-36F5-D3B7FC7CFDD9}"/>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Footer Placeholder 4">
            <a:extLst>
              <a:ext uri="{FF2B5EF4-FFF2-40B4-BE49-F238E27FC236}">
                <a16:creationId xmlns:a16="http://schemas.microsoft.com/office/drawing/2014/main" id="{7ADCCCC3-4919-9650-0026-80726DE54BA4}"/>
              </a:ext>
            </a:extLst>
          </p:cNvPr>
          <p:cNvSpPr>
            <a:spLocks noGrp="1"/>
          </p:cNvSpPr>
          <p:nvPr>
            <p:ph type="ftr" sz="quarter" idx="10"/>
          </p:nvPr>
        </p:nvSpPr>
        <p:spPr/>
        <p:txBody>
          <a:bodyPr/>
          <a:lstStyle>
            <a:lvl1pPr>
              <a:defRPr/>
            </a:lvl1pPr>
          </a:lstStyle>
          <a:p>
            <a:r>
              <a:rPr lang="en-US" altLang="en-US"/>
              <a:t>Biochemistry 3070 – Fatty Acid Metabolsim</a:t>
            </a:r>
          </a:p>
        </p:txBody>
      </p:sp>
      <p:sp>
        <p:nvSpPr>
          <p:cNvPr id="6" name="Slide Number Placeholder 5">
            <a:extLst>
              <a:ext uri="{FF2B5EF4-FFF2-40B4-BE49-F238E27FC236}">
                <a16:creationId xmlns:a16="http://schemas.microsoft.com/office/drawing/2014/main" id="{C4A49031-C1FF-BC2D-6726-852643C64052}"/>
              </a:ext>
            </a:extLst>
          </p:cNvPr>
          <p:cNvSpPr>
            <a:spLocks noGrp="1"/>
          </p:cNvSpPr>
          <p:nvPr>
            <p:ph type="sldNum" sz="quarter" idx="11"/>
          </p:nvPr>
        </p:nvSpPr>
        <p:spPr/>
        <p:txBody>
          <a:bodyPr/>
          <a:lstStyle>
            <a:lvl1pPr>
              <a:defRPr/>
            </a:lvl1pPr>
          </a:lstStyle>
          <a:p>
            <a:fld id="{F3517E23-5479-4DED-A7DD-E213E5DCD386}" type="slidenum">
              <a:rPr lang="en-US" altLang="en-US"/>
              <a:pPr/>
              <a:t>‹#›</a:t>
            </a:fld>
            <a:endParaRPr lang="en-US" altLang="en-US"/>
          </a:p>
        </p:txBody>
      </p:sp>
    </p:spTree>
    <p:extLst>
      <p:ext uri="{BB962C8B-B14F-4D97-AF65-F5344CB8AC3E}">
        <p14:creationId xmlns:p14="http://schemas.microsoft.com/office/powerpoint/2010/main" val="36058339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CCFFFF"/>
            </a:gs>
            <a:gs pos="100000">
              <a:srgbClr val="CCFFCC"/>
            </a:gs>
          </a:gsLst>
          <a:lin ang="2700000" scaled="1"/>
        </a:gradFill>
        <a:effectLst/>
      </p:bgPr>
    </p:bg>
    <p:spTree>
      <p:nvGrpSpPr>
        <p:cNvPr id="1" name=""/>
        <p:cNvGrpSpPr/>
        <p:nvPr/>
      </p:nvGrpSpPr>
      <p:grpSpPr>
        <a:xfrm>
          <a:off x="0" y="0"/>
          <a:ext cx="0" cy="0"/>
          <a:chOff x="0" y="0"/>
          <a:chExt cx="0" cy="0"/>
        </a:xfrm>
      </p:grpSpPr>
      <p:sp>
        <p:nvSpPr>
          <p:cNvPr id="200706" name="Rectangle 2">
            <a:extLst>
              <a:ext uri="{FF2B5EF4-FFF2-40B4-BE49-F238E27FC236}">
                <a16:creationId xmlns:a16="http://schemas.microsoft.com/office/drawing/2014/main" id="{812E90ED-9027-9610-AC65-A645179DC32B}"/>
              </a:ext>
            </a:extLst>
          </p:cNvPr>
          <p:cNvSpPr>
            <a:spLocks noGrp="1" noChangeArrowheads="1"/>
          </p:cNvSpPr>
          <p:nvPr>
            <p:ph type="title"/>
          </p:nvPr>
        </p:nvSpPr>
        <p:spPr bwMode="auto">
          <a:xfrm>
            <a:off x="457200" y="152400"/>
            <a:ext cx="8229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0707" name="Rectangle 3">
            <a:extLst>
              <a:ext uri="{FF2B5EF4-FFF2-40B4-BE49-F238E27FC236}">
                <a16:creationId xmlns:a16="http://schemas.microsoft.com/office/drawing/2014/main" id="{B75B7692-0E39-6FF3-2311-537EA3D316A0}"/>
              </a:ext>
            </a:extLst>
          </p:cNvPr>
          <p:cNvSpPr>
            <a:spLocks noGrp="1" noChangeArrowheads="1"/>
          </p:cNvSpPr>
          <p:nvPr>
            <p:ph type="body" idx="1"/>
          </p:nvPr>
        </p:nvSpPr>
        <p:spPr bwMode="auto">
          <a:xfrm>
            <a:off x="457200" y="533400"/>
            <a:ext cx="8229600" cy="5592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00709" name="Rectangle 5">
            <a:extLst>
              <a:ext uri="{FF2B5EF4-FFF2-40B4-BE49-F238E27FC236}">
                <a16:creationId xmlns:a16="http://schemas.microsoft.com/office/drawing/2014/main" id="{193A161D-49A3-863E-F9D0-158183B6706E}"/>
              </a:ext>
            </a:extLst>
          </p:cNvPr>
          <p:cNvSpPr>
            <a:spLocks noGrp="1" noChangeArrowheads="1"/>
          </p:cNvSpPr>
          <p:nvPr>
            <p:ph type="ftr" sz="quarter" idx="3"/>
          </p:nvPr>
        </p:nvSpPr>
        <p:spPr bwMode="auto">
          <a:xfrm>
            <a:off x="0" y="6629400"/>
            <a:ext cx="28956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800" b="0" i="1">
                <a:solidFill>
                  <a:srgbClr val="0066CC"/>
                </a:solidFill>
              </a:defRPr>
            </a:lvl1pPr>
          </a:lstStyle>
          <a:p>
            <a:r>
              <a:rPr lang="en-US" altLang="en-US"/>
              <a:t>Biochemistry 3070 – Fatty Acid Metabolsim</a:t>
            </a:r>
          </a:p>
        </p:txBody>
      </p:sp>
      <p:sp>
        <p:nvSpPr>
          <p:cNvPr id="200710" name="Rectangle 6">
            <a:extLst>
              <a:ext uri="{FF2B5EF4-FFF2-40B4-BE49-F238E27FC236}">
                <a16:creationId xmlns:a16="http://schemas.microsoft.com/office/drawing/2014/main" id="{6F37F82F-3ACE-2294-BE45-23447DC2FA90}"/>
              </a:ext>
            </a:extLst>
          </p:cNvPr>
          <p:cNvSpPr>
            <a:spLocks noGrp="1" noChangeArrowheads="1"/>
          </p:cNvSpPr>
          <p:nvPr>
            <p:ph type="sldNum" sz="quarter" idx="4"/>
          </p:nvPr>
        </p:nvSpPr>
        <p:spPr bwMode="auto">
          <a:xfrm>
            <a:off x="8382000" y="6553200"/>
            <a:ext cx="533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b="0" i="1">
                <a:solidFill>
                  <a:srgbClr val="0066CC"/>
                </a:solidFill>
              </a:defRPr>
            </a:lvl1pPr>
          </a:lstStyle>
          <a:p>
            <a:fld id="{10C09208-815B-422C-8411-E598EB01CAE3}"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804" r:id="rId1"/>
    <p:sldLayoutId id="2147483805" r:id="rId2"/>
    <p:sldLayoutId id="2147483806" r:id="rId3"/>
    <p:sldLayoutId id="2147483807" r:id="rId4"/>
    <p:sldLayoutId id="2147483808" r:id="rId5"/>
    <p:sldLayoutId id="2147483809" r:id="rId6"/>
    <p:sldLayoutId id="2147483810" r:id="rId7"/>
    <p:sldLayoutId id="2147483811" r:id="rId8"/>
    <p:sldLayoutId id="2147483812" r:id="rId9"/>
    <p:sldLayoutId id="2147483813" r:id="rId10"/>
    <p:sldLayoutId id="2147483814" r:id="rId11"/>
    <p:sldLayoutId id="2147483815" r:id="rId12"/>
    <p:sldLayoutId id="2147483816" r:id="rId13"/>
    <p:sldLayoutId id="2147483817" r:id="rId14"/>
    <p:sldLayoutId id="2147483818" r:id="rId15"/>
  </p:sldLayoutIdLst>
  <p:hf hdr="0" ftr="0" dt="0"/>
  <p:txStyles>
    <p:titleStyle>
      <a:lvl1pPr algn="l" rtl="0" fontAlgn="base">
        <a:spcBef>
          <a:spcPct val="0"/>
        </a:spcBef>
        <a:spcAft>
          <a:spcPct val="0"/>
        </a:spcAft>
        <a:defRPr i="1" kern="1200">
          <a:solidFill>
            <a:schemeClr val="tx2"/>
          </a:solidFill>
          <a:latin typeface="+mj-lt"/>
          <a:ea typeface="+mj-ea"/>
          <a:cs typeface="+mj-cs"/>
        </a:defRPr>
      </a:lvl1pPr>
      <a:lvl2pPr algn="l" rtl="0" fontAlgn="base">
        <a:spcBef>
          <a:spcPct val="0"/>
        </a:spcBef>
        <a:spcAft>
          <a:spcPct val="0"/>
        </a:spcAft>
        <a:defRPr i="1">
          <a:solidFill>
            <a:schemeClr val="tx2"/>
          </a:solidFill>
          <a:latin typeface="Arial" panose="020B0604020202020204" pitchFamily="34" charset="0"/>
        </a:defRPr>
      </a:lvl2pPr>
      <a:lvl3pPr algn="l" rtl="0" fontAlgn="base">
        <a:spcBef>
          <a:spcPct val="0"/>
        </a:spcBef>
        <a:spcAft>
          <a:spcPct val="0"/>
        </a:spcAft>
        <a:defRPr i="1">
          <a:solidFill>
            <a:schemeClr val="tx2"/>
          </a:solidFill>
          <a:latin typeface="Arial" panose="020B0604020202020204" pitchFamily="34" charset="0"/>
        </a:defRPr>
      </a:lvl3pPr>
      <a:lvl4pPr algn="l" rtl="0" fontAlgn="base">
        <a:spcBef>
          <a:spcPct val="0"/>
        </a:spcBef>
        <a:spcAft>
          <a:spcPct val="0"/>
        </a:spcAft>
        <a:defRPr i="1">
          <a:solidFill>
            <a:schemeClr val="tx2"/>
          </a:solidFill>
          <a:latin typeface="Arial" panose="020B0604020202020204" pitchFamily="34" charset="0"/>
        </a:defRPr>
      </a:lvl4pPr>
      <a:lvl5pPr algn="l" rtl="0" fontAlgn="base">
        <a:spcBef>
          <a:spcPct val="0"/>
        </a:spcBef>
        <a:spcAft>
          <a:spcPct val="0"/>
        </a:spcAft>
        <a:defRPr i="1">
          <a:solidFill>
            <a:schemeClr val="tx2"/>
          </a:solidFill>
          <a:latin typeface="Arial" panose="020B0604020202020204" pitchFamily="34" charset="0"/>
        </a:defRPr>
      </a:lvl5pPr>
      <a:lvl6pPr marL="457200" algn="l" rtl="0" fontAlgn="base">
        <a:spcBef>
          <a:spcPct val="0"/>
        </a:spcBef>
        <a:spcAft>
          <a:spcPct val="0"/>
        </a:spcAft>
        <a:defRPr i="1">
          <a:solidFill>
            <a:schemeClr val="tx2"/>
          </a:solidFill>
          <a:latin typeface="Arial" panose="020B0604020202020204" pitchFamily="34" charset="0"/>
        </a:defRPr>
      </a:lvl6pPr>
      <a:lvl7pPr marL="914400" algn="l" rtl="0" fontAlgn="base">
        <a:spcBef>
          <a:spcPct val="0"/>
        </a:spcBef>
        <a:spcAft>
          <a:spcPct val="0"/>
        </a:spcAft>
        <a:defRPr i="1">
          <a:solidFill>
            <a:schemeClr val="tx2"/>
          </a:solidFill>
          <a:latin typeface="Arial" panose="020B0604020202020204" pitchFamily="34" charset="0"/>
        </a:defRPr>
      </a:lvl7pPr>
      <a:lvl8pPr marL="1371600" algn="l" rtl="0" fontAlgn="base">
        <a:spcBef>
          <a:spcPct val="0"/>
        </a:spcBef>
        <a:spcAft>
          <a:spcPct val="0"/>
        </a:spcAft>
        <a:defRPr i="1">
          <a:solidFill>
            <a:schemeClr val="tx2"/>
          </a:solidFill>
          <a:latin typeface="Arial" panose="020B0604020202020204" pitchFamily="34" charset="0"/>
        </a:defRPr>
      </a:lvl8pPr>
      <a:lvl9pPr marL="1828800" algn="l" rtl="0" fontAlgn="base">
        <a:spcBef>
          <a:spcPct val="0"/>
        </a:spcBef>
        <a:spcAft>
          <a:spcPct val="0"/>
        </a:spcAft>
        <a:defRPr i="1">
          <a:solidFill>
            <a:schemeClr val="tx2"/>
          </a:solidFill>
          <a:latin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oleObject" Target="../embeddings/oleObject2.bin"/><Relationship Id="rId1" Type="http://schemas.openxmlformats.org/officeDocument/2006/relationships/slideLayout" Target="../slideLayouts/slideLayout4.xml"/><Relationship Id="rId4" Type="http://schemas.openxmlformats.org/officeDocument/2006/relationships/image" Target="../media/image26.jpeg"/></Relationships>
</file>

<file path=ppt/slides/_rels/slide2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oleObject" Target="../embeddings/oleObject3.bin"/><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oleObject" Target="../embeddings/oleObject4.bin"/><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Layout" Target="../slideLayouts/slideLayout7.xml"/><Relationship Id="rId7" Type="http://schemas.openxmlformats.org/officeDocument/2006/relationships/image" Target="../media/image9.png"/><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0">
          <a:gsLst>
            <a:gs pos="0">
              <a:srgbClr val="DFC9EF"/>
            </a:gs>
            <a:gs pos="100000">
              <a:srgbClr val="00B0F0"/>
            </a:gs>
          </a:gsLst>
          <a:lin ang="2700000" scaled="1"/>
        </a:gradFill>
        <a:effectLst/>
      </p:bgPr>
    </p:bg>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9EC95DA4-E05E-71FE-A3B9-BCCEE5AC4283}"/>
              </a:ext>
            </a:extLst>
          </p:cNvPr>
          <p:cNvSpPr>
            <a:spLocks noGrp="1"/>
          </p:cNvSpPr>
          <p:nvPr>
            <p:ph type="sldNum" sz="quarter" idx="11"/>
          </p:nvPr>
        </p:nvSpPr>
        <p:spPr/>
        <p:txBody>
          <a:bodyPr/>
          <a:lstStyle/>
          <a:p>
            <a:fld id="{F43119C2-3F20-42AF-96C6-8F5163AF7B5F}" type="slidenum">
              <a:rPr lang="en-US" altLang="en-US"/>
              <a:pPr/>
              <a:t>1</a:t>
            </a:fld>
            <a:endParaRPr lang="en-US" altLang="en-US"/>
          </a:p>
        </p:txBody>
      </p:sp>
      <p:sp>
        <p:nvSpPr>
          <p:cNvPr id="209924" name="Text Box 4">
            <a:extLst>
              <a:ext uri="{FF2B5EF4-FFF2-40B4-BE49-F238E27FC236}">
                <a16:creationId xmlns:a16="http://schemas.microsoft.com/office/drawing/2014/main" id="{6340A882-BBF8-3174-8A3A-AEDB26F41AAE}"/>
              </a:ext>
            </a:extLst>
          </p:cNvPr>
          <p:cNvSpPr txBox="1">
            <a:spLocks noChangeArrowheads="1"/>
          </p:cNvSpPr>
          <p:nvPr/>
        </p:nvSpPr>
        <p:spPr bwMode="auto">
          <a:xfrm>
            <a:off x="152400" y="152400"/>
            <a:ext cx="3962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b="0" i="1"/>
              <a:t>Biochemistry 3070</a:t>
            </a:r>
          </a:p>
        </p:txBody>
      </p:sp>
      <p:sp>
        <p:nvSpPr>
          <p:cNvPr id="209930" name="Text Box 10">
            <a:extLst>
              <a:ext uri="{FF2B5EF4-FFF2-40B4-BE49-F238E27FC236}">
                <a16:creationId xmlns:a16="http://schemas.microsoft.com/office/drawing/2014/main" id="{8A1C1C14-E05B-16C1-CAC9-D09E45899062}"/>
              </a:ext>
            </a:extLst>
          </p:cNvPr>
          <p:cNvSpPr txBox="1">
            <a:spLocks noChangeArrowheads="1"/>
          </p:cNvSpPr>
          <p:nvPr/>
        </p:nvSpPr>
        <p:spPr bwMode="auto">
          <a:xfrm>
            <a:off x="1524000" y="1219200"/>
            <a:ext cx="5943600" cy="560388"/>
          </a:xfrm>
          <a:prstGeom prst="rect">
            <a:avLst/>
          </a:prstGeom>
          <a:solidFill>
            <a:schemeClr val="bg1">
              <a:alpha val="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lnSpc>
                <a:spcPct val="70000"/>
              </a:lnSpc>
              <a:spcBef>
                <a:spcPct val="50000"/>
              </a:spcBef>
            </a:pPr>
            <a:r>
              <a:rPr lang="en-US" altLang="en-US" sz="4400" b="0" i="1">
                <a:solidFill>
                  <a:srgbClr val="FF0000"/>
                </a:solidFill>
              </a:rPr>
              <a:t>Fatty Acid Metabolism</a:t>
            </a:r>
          </a:p>
        </p:txBody>
      </p:sp>
      <p:graphicFrame>
        <p:nvGraphicFramePr>
          <p:cNvPr id="209957" name="Object 37">
            <a:extLst>
              <a:ext uri="{FF2B5EF4-FFF2-40B4-BE49-F238E27FC236}">
                <a16:creationId xmlns:a16="http://schemas.microsoft.com/office/drawing/2014/main" id="{20981E50-DE23-FF42-9261-307EE4F118E0}"/>
              </a:ext>
            </a:extLst>
          </p:cNvPr>
          <p:cNvGraphicFramePr>
            <a:graphicFrameLocks noChangeAspect="1"/>
          </p:cNvGraphicFramePr>
          <p:nvPr>
            <p:ph sz="half" idx="2"/>
          </p:nvPr>
        </p:nvGraphicFramePr>
        <p:xfrm>
          <a:off x="1524000" y="2001838"/>
          <a:ext cx="5867400" cy="3408362"/>
        </p:xfrm>
        <a:graphic>
          <a:graphicData uri="http://schemas.openxmlformats.org/presentationml/2006/ole">
            <mc:AlternateContent xmlns:mc="http://schemas.openxmlformats.org/markup-compatibility/2006">
              <mc:Choice xmlns:v="urn:schemas-microsoft-com:vml" Requires="v">
                <p:oleObj name="Bitmap Image" r:id="rId3" imgW="2704762" imgH="1571844" progId="Paint.Picture">
                  <p:embed/>
                </p:oleObj>
              </mc:Choice>
              <mc:Fallback>
                <p:oleObj name="Bitmap Image" r:id="rId3" imgW="2704762" imgH="1571844" progId="Paint.Picture">
                  <p:embed/>
                  <p:pic>
                    <p:nvPicPr>
                      <p:cNvPr id="0" name="Object 3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2001838"/>
                        <a:ext cx="5867400" cy="3408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0">
          <a:gsLst>
            <a:gs pos="0">
              <a:srgbClr val="DFC9EF"/>
            </a:gs>
            <a:gs pos="100000">
              <a:srgbClr val="00B0F0"/>
            </a:gs>
          </a:gsLst>
          <a:lin ang="2700000" scaled="1"/>
        </a:gradFill>
        <a:effectLst/>
      </p:bgPr>
    </p:bg>
    <p:spTree>
      <p:nvGrpSpPr>
        <p:cNvPr id="1" name=""/>
        <p:cNvGrpSpPr/>
        <p:nvPr/>
      </p:nvGrpSpPr>
      <p:grpSpPr>
        <a:xfrm>
          <a:off x="0" y="0"/>
          <a:ext cx="0" cy="0"/>
          <a:chOff x="0" y="0"/>
          <a:chExt cx="0" cy="0"/>
        </a:xfrm>
      </p:grpSpPr>
      <p:sp>
        <p:nvSpPr>
          <p:cNvPr id="2" name="Slide Number Placeholder 4">
            <a:extLst>
              <a:ext uri="{FF2B5EF4-FFF2-40B4-BE49-F238E27FC236}">
                <a16:creationId xmlns:a16="http://schemas.microsoft.com/office/drawing/2014/main" id="{BA6355DE-3BF6-82C1-520A-FCE13D82BB1F}"/>
              </a:ext>
            </a:extLst>
          </p:cNvPr>
          <p:cNvSpPr>
            <a:spLocks noGrp="1"/>
          </p:cNvSpPr>
          <p:nvPr>
            <p:ph type="sldNum" sz="quarter" idx="11"/>
          </p:nvPr>
        </p:nvSpPr>
        <p:spPr/>
        <p:txBody>
          <a:bodyPr/>
          <a:lstStyle/>
          <a:p>
            <a:fld id="{20FDA345-E8D4-46E2-8DB5-40C2E904C305}" type="slidenum">
              <a:rPr lang="en-US" altLang="en-US"/>
              <a:pPr/>
              <a:t>10</a:t>
            </a:fld>
            <a:endParaRPr lang="en-US" altLang="en-US"/>
          </a:p>
        </p:txBody>
      </p:sp>
      <p:sp>
        <p:nvSpPr>
          <p:cNvPr id="1379330" name="Rectangle 2">
            <a:extLst>
              <a:ext uri="{FF2B5EF4-FFF2-40B4-BE49-F238E27FC236}">
                <a16:creationId xmlns:a16="http://schemas.microsoft.com/office/drawing/2014/main" id="{987F10C4-43C3-F334-2E9E-1BD463280568}"/>
              </a:ext>
            </a:extLst>
          </p:cNvPr>
          <p:cNvSpPr>
            <a:spLocks noGrp="1" noChangeArrowheads="1"/>
          </p:cNvSpPr>
          <p:nvPr>
            <p:ph type="title"/>
          </p:nvPr>
        </p:nvSpPr>
        <p:spPr/>
        <p:txBody>
          <a:bodyPr/>
          <a:lstStyle/>
          <a:p>
            <a:r>
              <a:rPr lang="en-US" altLang="en-US" sz="1600"/>
              <a:t>Fatty Acid Metabolism – HDL &amp; LDL</a:t>
            </a:r>
          </a:p>
        </p:txBody>
      </p:sp>
      <p:sp>
        <p:nvSpPr>
          <p:cNvPr id="1379331" name="Rectangle 3">
            <a:extLst>
              <a:ext uri="{FF2B5EF4-FFF2-40B4-BE49-F238E27FC236}">
                <a16:creationId xmlns:a16="http://schemas.microsoft.com/office/drawing/2014/main" id="{4DE51A53-7330-337D-C064-53DD0A8E9890}"/>
              </a:ext>
            </a:extLst>
          </p:cNvPr>
          <p:cNvSpPr>
            <a:spLocks noGrp="1" noChangeArrowheads="1"/>
          </p:cNvSpPr>
          <p:nvPr>
            <p:ph type="body" idx="1"/>
          </p:nvPr>
        </p:nvSpPr>
        <p:spPr>
          <a:xfrm>
            <a:off x="304800" y="533400"/>
            <a:ext cx="8610600" cy="6096000"/>
          </a:xfrm>
        </p:spPr>
        <p:txBody>
          <a:bodyPr/>
          <a:lstStyle/>
          <a:p>
            <a:pPr marL="609600" indent="-609600">
              <a:lnSpc>
                <a:spcPct val="90000"/>
              </a:lnSpc>
              <a:buFontTx/>
              <a:buNone/>
            </a:pPr>
            <a:r>
              <a:rPr lang="en-US" altLang="en-US" sz="2800"/>
              <a:t>Diets high in saturated fats and cholesterol  tend to increase LDL levels in the blood.</a:t>
            </a:r>
          </a:p>
          <a:p>
            <a:pPr marL="609600" indent="-609600">
              <a:lnSpc>
                <a:spcPct val="90000"/>
              </a:lnSpc>
              <a:buFontTx/>
              <a:buNone/>
            </a:pPr>
            <a:r>
              <a:rPr lang="en-US" altLang="en-US" sz="2800"/>
              <a:t>LDL contains a relatively high percentage of cholesterol and appears to play a role in deposition of cholesterol in arteries (cholesterol is a major component of arterial plaque).</a:t>
            </a:r>
          </a:p>
          <a:p>
            <a:pPr marL="609600" indent="-609600">
              <a:lnSpc>
                <a:spcPct val="90000"/>
              </a:lnSpc>
              <a:buFontTx/>
              <a:buNone/>
            </a:pPr>
            <a:r>
              <a:rPr lang="en-US" altLang="en-US" sz="2800"/>
              <a:t>On the other hand, HDL is beneficial to human health, by apparently interfering with LDL chloesterol deposition.</a:t>
            </a:r>
          </a:p>
          <a:p>
            <a:pPr marL="609600" indent="-609600">
              <a:lnSpc>
                <a:spcPct val="90000"/>
              </a:lnSpc>
              <a:buFontTx/>
              <a:buNone/>
            </a:pPr>
            <a:r>
              <a:rPr lang="en-US" altLang="en-US" sz="2800"/>
              <a:t>Some evidence indicates that exercise tends to elevate HDL.</a:t>
            </a:r>
          </a:p>
          <a:p>
            <a:pPr marL="609600" indent="-609600">
              <a:lnSpc>
                <a:spcPct val="90000"/>
              </a:lnSpc>
              <a:buFontTx/>
              <a:buNone/>
            </a:pPr>
            <a:r>
              <a:rPr lang="en-US" altLang="en-US" sz="2800"/>
              <a:t>In general, a high ratio of HDL/LDL is an indicator of overall condition and health of the circulatory system.</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0">
          <a:gsLst>
            <a:gs pos="0">
              <a:srgbClr val="DFC9EF"/>
            </a:gs>
            <a:gs pos="100000">
              <a:srgbClr val="00B0F0"/>
            </a:gs>
          </a:gsLst>
          <a:lin ang="2700000" scaled="1"/>
        </a:gradFill>
        <a:effectLst/>
      </p:bgPr>
    </p:bg>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2CA03989-1BDB-3222-A484-ADC3011219F8}"/>
              </a:ext>
            </a:extLst>
          </p:cNvPr>
          <p:cNvSpPr>
            <a:spLocks noGrp="1"/>
          </p:cNvSpPr>
          <p:nvPr>
            <p:ph type="sldNum" sz="quarter" idx="11"/>
          </p:nvPr>
        </p:nvSpPr>
        <p:spPr/>
        <p:txBody>
          <a:bodyPr/>
          <a:lstStyle/>
          <a:p>
            <a:fld id="{19412D43-4A22-4928-9180-DAD3660DA874}" type="slidenum">
              <a:rPr lang="en-US" altLang="en-US"/>
              <a:pPr/>
              <a:t>11</a:t>
            </a:fld>
            <a:endParaRPr lang="en-US" altLang="en-US"/>
          </a:p>
        </p:txBody>
      </p:sp>
      <p:pic>
        <p:nvPicPr>
          <p:cNvPr id="1377284" name="Picture 4">
            <a:extLst>
              <a:ext uri="{FF2B5EF4-FFF2-40B4-BE49-F238E27FC236}">
                <a16:creationId xmlns:a16="http://schemas.microsoft.com/office/drawing/2014/main" id="{06812B5C-05F2-D7DB-E25C-EEC33A3BD358}"/>
              </a:ext>
            </a:extLst>
          </p:cNvPr>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685800" y="1676400"/>
            <a:ext cx="7772400" cy="4975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377288" name="Text Box 8">
            <a:extLst>
              <a:ext uri="{FF2B5EF4-FFF2-40B4-BE49-F238E27FC236}">
                <a16:creationId xmlns:a16="http://schemas.microsoft.com/office/drawing/2014/main" id="{E562E60A-869E-8652-578B-D886824AA73F}"/>
              </a:ext>
            </a:extLst>
          </p:cNvPr>
          <p:cNvSpPr txBox="1">
            <a:spLocks noChangeArrowheads="1"/>
          </p:cNvSpPr>
          <p:nvPr/>
        </p:nvSpPr>
        <p:spPr bwMode="auto">
          <a:xfrm>
            <a:off x="457200" y="228600"/>
            <a:ext cx="85344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200" b="0"/>
              <a:t>Mobilization of triglyceride energy reserves is regulated by cyclic AMP (cAMP)-mediated hormones that initiate an enzymatic cascade of reactions leading to the activation of triacylclycerol lipase, which hydrolyzes triglycerides back to free fatty acids.</a:t>
            </a:r>
          </a:p>
        </p:txBody>
      </p:sp>
      <p:sp>
        <p:nvSpPr>
          <p:cNvPr id="1377289" name="Text Box 9">
            <a:extLst>
              <a:ext uri="{FF2B5EF4-FFF2-40B4-BE49-F238E27FC236}">
                <a16:creationId xmlns:a16="http://schemas.microsoft.com/office/drawing/2014/main" id="{0CF9E0AB-56B4-1259-D6A1-E92DAB183434}"/>
              </a:ext>
            </a:extLst>
          </p:cNvPr>
          <p:cNvSpPr txBox="1">
            <a:spLocks noChangeArrowheads="1"/>
          </p:cNvSpPr>
          <p:nvPr/>
        </p:nvSpPr>
        <p:spPr bwMode="auto">
          <a:xfrm>
            <a:off x="685800" y="5715000"/>
            <a:ext cx="1752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a:p>
        </p:txBody>
      </p:sp>
      <p:sp>
        <p:nvSpPr>
          <p:cNvPr id="1377290" name="Text Box 10">
            <a:extLst>
              <a:ext uri="{FF2B5EF4-FFF2-40B4-BE49-F238E27FC236}">
                <a16:creationId xmlns:a16="http://schemas.microsoft.com/office/drawing/2014/main" id="{A3873BC5-0523-D2C6-BC8E-7847E7565687}"/>
              </a:ext>
            </a:extLst>
          </p:cNvPr>
          <p:cNvSpPr txBox="1">
            <a:spLocks noChangeArrowheads="1"/>
          </p:cNvSpPr>
          <p:nvPr/>
        </p:nvSpPr>
        <p:spPr bwMode="auto">
          <a:xfrm>
            <a:off x="685800" y="3886200"/>
            <a:ext cx="990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b="0" i="1">
                <a:solidFill>
                  <a:srgbClr val="0033CC"/>
                </a:solidFill>
              </a:rPr>
              <a:t>cytosol</a:t>
            </a:r>
          </a:p>
        </p:txBody>
      </p:sp>
      <p:pic>
        <p:nvPicPr>
          <p:cNvPr id="1377291" name="Picture 11">
            <a:extLst>
              <a:ext uri="{FF2B5EF4-FFF2-40B4-BE49-F238E27FC236}">
                <a16:creationId xmlns:a16="http://schemas.microsoft.com/office/drawing/2014/main" id="{6A341AA6-B75B-B97F-9C1B-AEBC7FCB5B95}"/>
              </a:ext>
            </a:extLst>
          </p:cNvPr>
          <p:cNvPicPr>
            <a:picLocks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762000" y="5181600"/>
            <a:ext cx="1447800" cy="1403350"/>
          </a:xfrm>
          <a:noFill/>
          <a:ln w="12700">
            <a:solidFill>
              <a:srgbClr val="FFFF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0">
          <a:gsLst>
            <a:gs pos="0">
              <a:srgbClr val="DFC9EF"/>
            </a:gs>
            <a:gs pos="100000">
              <a:srgbClr val="00B0F0"/>
            </a:gs>
          </a:gsLst>
          <a:lin ang="2700000" scaled="1"/>
        </a:gradFill>
        <a:effectLst/>
      </p:bgPr>
    </p:bg>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570030E7-EF06-A5E1-06C7-99B517F8FB53}"/>
              </a:ext>
            </a:extLst>
          </p:cNvPr>
          <p:cNvSpPr>
            <a:spLocks noGrp="1"/>
          </p:cNvSpPr>
          <p:nvPr>
            <p:ph type="sldNum" sz="quarter" idx="11"/>
          </p:nvPr>
        </p:nvSpPr>
        <p:spPr/>
        <p:txBody>
          <a:bodyPr/>
          <a:lstStyle/>
          <a:p>
            <a:fld id="{AAE1B74E-DD25-4A21-A76C-E9379A707E0A}" type="slidenum">
              <a:rPr lang="en-US" altLang="en-US"/>
              <a:pPr/>
              <a:t>12</a:t>
            </a:fld>
            <a:endParaRPr lang="en-US" altLang="en-US"/>
          </a:p>
        </p:txBody>
      </p:sp>
      <p:sp>
        <p:nvSpPr>
          <p:cNvPr id="1381378" name="Rectangle 2">
            <a:extLst>
              <a:ext uri="{FF2B5EF4-FFF2-40B4-BE49-F238E27FC236}">
                <a16:creationId xmlns:a16="http://schemas.microsoft.com/office/drawing/2014/main" id="{67B8C1B1-A7C8-0B90-090A-E8C9BB506EC0}"/>
              </a:ext>
            </a:extLst>
          </p:cNvPr>
          <p:cNvSpPr>
            <a:spLocks noGrp="1" noChangeArrowheads="1"/>
          </p:cNvSpPr>
          <p:nvPr>
            <p:ph type="title"/>
          </p:nvPr>
        </p:nvSpPr>
        <p:spPr/>
        <p:txBody>
          <a:bodyPr/>
          <a:lstStyle/>
          <a:p>
            <a:r>
              <a:rPr lang="en-US" altLang="en-US" sz="1600"/>
              <a:t>Fatty Acid Metabolism</a:t>
            </a:r>
          </a:p>
        </p:txBody>
      </p:sp>
      <p:pic>
        <p:nvPicPr>
          <p:cNvPr id="1381380" name="Picture 4">
            <a:extLst>
              <a:ext uri="{FF2B5EF4-FFF2-40B4-BE49-F238E27FC236}">
                <a16:creationId xmlns:a16="http://schemas.microsoft.com/office/drawing/2014/main" id="{527AB74A-3614-DB94-124F-EDD6D4E904E2}"/>
              </a:ext>
            </a:extLst>
          </p:cNvPr>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304800" y="2667000"/>
            <a:ext cx="8534400" cy="35861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381383" name="Text Box 7">
            <a:extLst>
              <a:ext uri="{FF2B5EF4-FFF2-40B4-BE49-F238E27FC236}">
                <a16:creationId xmlns:a16="http://schemas.microsoft.com/office/drawing/2014/main" id="{297568EE-7974-DD03-11CD-F6F8F09349DF}"/>
              </a:ext>
            </a:extLst>
          </p:cNvPr>
          <p:cNvSpPr txBox="1">
            <a:spLocks noChangeArrowheads="1"/>
          </p:cNvSpPr>
          <p:nvPr/>
        </p:nvSpPr>
        <p:spPr bwMode="auto">
          <a:xfrm>
            <a:off x="304800" y="533400"/>
            <a:ext cx="6324600" cy="1695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100" b="0"/>
              <a:t>Following absorption by energy-demanding cells, fatty acids are first “activated” prior to oxidation.</a:t>
            </a:r>
          </a:p>
          <a:p>
            <a:r>
              <a:rPr lang="en-US" altLang="en-US" sz="2100" b="0"/>
              <a:t>Paul Berg discovered that this occurs in two steps and that the process uses up two high-energy bonds of ATP a results in a “</a:t>
            </a:r>
            <a:r>
              <a:rPr lang="en-US" altLang="en-US" sz="2100" b="0">
                <a:solidFill>
                  <a:srgbClr val="0033CC"/>
                </a:solidFill>
              </a:rPr>
              <a:t>fatty acyl CoA</a:t>
            </a:r>
            <a:r>
              <a:rPr lang="en-US" altLang="en-US" sz="2100" b="0"/>
              <a:t>”:</a:t>
            </a:r>
          </a:p>
        </p:txBody>
      </p:sp>
      <p:pic>
        <p:nvPicPr>
          <p:cNvPr id="1381385" name="Picture 9" descr="Paul Berg">
            <a:extLst>
              <a:ext uri="{FF2B5EF4-FFF2-40B4-BE49-F238E27FC236}">
                <a16:creationId xmlns:a16="http://schemas.microsoft.com/office/drawing/2014/main" id="{8BD0596F-A33F-BFED-7BBF-532444E6FE34}"/>
              </a:ext>
            </a:extLst>
          </p:cNvPr>
          <p:cNvPicPr>
            <a:picLocks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7010400" y="228600"/>
            <a:ext cx="1600200" cy="22637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381387" name="Text Box 11">
            <a:extLst>
              <a:ext uri="{FF2B5EF4-FFF2-40B4-BE49-F238E27FC236}">
                <a16:creationId xmlns:a16="http://schemas.microsoft.com/office/drawing/2014/main" id="{4037C21A-D48F-928F-5EE8-8BFAC6EFFF48}"/>
              </a:ext>
            </a:extLst>
          </p:cNvPr>
          <p:cNvSpPr txBox="1">
            <a:spLocks noChangeArrowheads="1"/>
          </p:cNvSpPr>
          <p:nvPr/>
        </p:nvSpPr>
        <p:spPr bwMode="auto">
          <a:xfrm>
            <a:off x="4114800" y="6324600"/>
            <a:ext cx="47244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en-US" altLang="en-US" sz="1200" b="0" i="1"/>
              <a:t>http://nobelprize.org/chemistry/laureates/1980/berg-autobio.html</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0">
          <a:gsLst>
            <a:gs pos="0">
              <a:srgbClr val="DFC9EF"/>
            </a:gs>
            <a:gs pos="100000">
              <a:srgbClr val="00B0F0"/>
            </a:gs>
          </a:gsLst>
          <a:lin ang="2700000" scaled="1"/>
        </a:gradFill>
        <a:effectLst/>
      </p:bgPr>
    </p:bg>
    <p:spTree>
      <p:nvGrpSpPr>
        <p:cNvPr id="1" name=""/>
        <p:cNvGrpSpPr/>
        <p:nvPr/>
      </p:nvGrpSpPr>
      <p:grpSpPr>
        <a:xfrm>
          <a:off x="0" y="0"/>
          <a:ext cx="0" cy="0"/>
          <a:chOff x="0" y="0"/>
          <a:chExt cx="0" cy="0"/>
        </a:xfrm>
      </p:grpSpPr>
      <p:sp>
        <p:nvSpPr>
          <p:cNvPr id="2" name="Slide Number Placeholder 4">
            <a:extLst>
              <a:ext uri="{FF2B5EF4-FFF2-40B4-BE49-F238E27FC236}">
                <a16:creationId xmlns:a16="http://schemas.microsoft.com/office/drawing/2014/main" id="{2DEE7513-F9F1-2F59-86AB-E78CF355ECD1}"/>
              </a:ext>
            </a:extLst>
          </p:cNvPr>
          <p:cNvSpPr>
            <a:spLocks noGrp="1"/>
          </p:cNvSpPr>
          <p:nvPr>
            <p:ph type="sldNum" sz="quarter" idx="11"/>
          </p:nvPr>
        </p:nvSpPr>
        <p:spPr/>
        <p:txBody>
          <a:bodyPr/>
          <a:lstStyle/>
          <a:p>
            <a:fld id="{54FA398B-4511-498F-8571-C1BB2C142761}" type="slidenum">
              <a:rPr lang="en-US" altLang="en-US"/>
              <a:pPr/>
              <a:t>13</a:t>
            </a:fld>
            <a:endParaRPr lang="en-US" altLang="en-US"/>
          </a:p>
        </p:txBody>
      </p:sp>
      <p:sp>
        <p:nvSpPr>
          <p:cNvPr id="1382402" name="Rectangle 2">
            <a:extLst>
              <a:ext uri="{FF2B5EF4-FFF2-40B4-BE49-F238E27FC236}">
                <a16:creationId xmlns:a16="http://schemas.microsoft.com/office/drawing/2014/main" id="{EF9769EA-BF44-50A9-E330-C0BD2304DB88}"/>
              </a:ext>
            </a:extLst>
          </p:cNvPr>
          <p:cNvSpPr>
            <a:spLocks noGrp="1" noChangeArrowheads="1"/>
          </p:cNvSpPr>
          <p:nvPr>
            <p:ph type="title"/>
          </p:nvPr>
        </p:nvSpPr>
        <p:spPr/>
        <p:txBody>
          <a:bodyPr/>
          <a:lstStyle/>
          <a:p>
            <a:r>
              <a:rPr lang="en-US" altLang="en-US" sz="1600"/>
              <a:t>Fatty Acid Metabolism</a:t>
            </a:r>
          </a:p>
        </p:txBody>
      </p:sp>
      <p:sp>
        <p:nvSpPr>
          <p:cNvPr id="1382405" name="Text Box 5">
            <a:extLst>
              <a:ext uri="{FF2B5EF4-FFF2-40B4-BE49-F238E27FC236}">
                <a16:creationId xmlns:a16="http://schemas.microsoft.com/office/drawing/2014/main" id="{7BA6E305-E819-605D-8F76-C2622D1EF301}"/>
              </a:ext>
            </a:extLst>
          </p:cNvPr>
          <p:cNvSpPr txBox="1">
            <a:spLocks noChangeArrowheads="1"/>
          </p:cNvSpPr>
          <p:nvPr/>
        </p:nvSpPr>
        <p:spPr bwMode="auto">
          <a:xfrm>
            <a:off x="304800" y="457200"/>
            <a:ext cx="8839200"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2400" b="0" dirty="0"/>
              <a:t>Activation of fatty acids to fatty acyl </a:t>
            </a:r>
            <a:r>
              <a:rPr lang="en-US" altLang="en-US" sz="2400" b="0" dirty="0" err="1"/>
              <a:t>CoAs</a:t>
            </a:r>
            <a:r>
              <a:rPr lang="en-US" altLang="en-US" sz="2400" b="0" dirty="0"/>
              <a:t> occurs on the cytoplasmic surface of the mitochondrion.</a:t>
            </a:r>
          </a:p>
          <a:p>
            <a:r>
              <a:rPr lang="en-US" altLang="en-US" sz="2400" b="0" dirty="0"/>
              <a:t>However, actual oxidation of these acyl </a:t>
            </a:r>
            <a:r>
              <a:rPr lang="en-US" altLang="en-US" sz="2400" b="0" dirty="0" err="1"/>
              <a:t>CoAs</a:t>
            </a:r>
            <a:r>
              <a:rPr lang="en-US" altLang="en-US" sz="2400" b="0" dirty="0"/>
              <a:t> occurs in the mitochondrial matrix, necessitating their transport into the matrix.</a:t>
            </a:r>
          </a:p>
          <a:p>
            <a:r>
              <a:rPr lang="en-US" altLang="en-US" sz="2400" b="0" dirty="0"/>
              <a:t>This transport is medicated by a special mechanism that utilizes </a:t>
            </a:r>
            <a:r>
              <a:rPr lang="en-US" altLang="en-US" sz="2400" b="0" dirty="0">
                <a:solidFill>
                  <a:srgbClr val="0033CC"/>
                </a:solidFill>
              </a:rPr>
              <a:t>carnitine</a:t>
            </a:r>
            <a:r>
              <a:rPr lang="en-US" altLang="en-US" sz="2400" b="0" dirty="0"/>
              <a:t>, an unusual quaternary </a:t>
            </a:r>
            <a:r>
              <a:rPr lang="el-GR" altLang="en-US" sz="2400" b="0" dirty="0"/>
              <a:t>δ</a:t>
            </a:r>
            <a:r>
              <a:rPr lang="en-US" altLang="en-US" sz="2400" b="0" dirty="0"/>
              <a:t>-amino acid, to carry the fatty acid across the membrane(s).</a:t>
            </a:r>
          </a:p>
          <a:p>
            <a:r>
              <a:rPr lang="en-US" altLang="en-US" sz="2400" b="0" dirty="0"/>
              <a:t>The enzyme, </a:t>
            </a:r>
            <a:r>
              <a:rPr lang="en-US" altLang="en-US" sz="2400" b="0" dirty="0">
                <a:solidFill>
                  <a:srgbClr val="0033CC"/>
                </a:solidFill>
              </a:rPr>
              <a:t>acyltransferase</a:t>
            </a:r>
            <a:r>
              <a:rPr lang="en-US" altLang="en-US" sz="2400" b="0" dirty="0"/>
              <a:t>, couples fatty acids to carnitine.</a:t>
            </a:r>
          </a:p>
        </p:txBody>
      </p:sp>
      <p:pic>
        <p:nvPicPr>
          <p:cNvPr id="1382406" name="Picture 6">
            <a:extLst>
              <a:ext uri="{FF2B5EF4-FFF2-40B4-BE49-F238E27FC236}">
                <a16:creationId xmlns:a16="http://schemas.microsoft.com/office/drawing/2014/main" id="{F7AB7290-2709-2E3C-4482-89EEF05B8037}"/>
              </a:ext>
            </a:extLst>
          </p:cNvPr>
          <p:cNvPicPr>
            <a:picLocks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81000" y="3962400"/>
            <a:ext cx="8229600" cy="23558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0">
          <a:gsLst>
            <a:gs pos="0">
              <a:srgbClr val="DFC9EF"/>
            </a:gs>
            <a:gs pos="100000">
              <a:srgbClr val="00B0F0"/>
            </a:gs>
          </a:gsLst>
          <a:lin ang="2700000" scaled="1"/>
        </a:gradFill>
        <a:effectLst/>
      </p:bgPr>
    </p:bg>
    <p:spTree>
      <p:nvGrpSpPr>
        <p:cNvPr id="1" name=""/>
        <p:cNvGrpSpPr/>
        <p:nvPr/>
      </p:nvGrpSpPr>
      <p:grpSpPr>
        <a:xfrm>
          <a:off x="0" y="0"/>
          <a:ext cx="0" cy="0"/>
          <a:chOff x="0" y="0"/>
          <a:chExt cx="0" cy="0"/>
        </a:xfrm>
      </p:grpSpPr>
      <p:sp>
        <p:nvSpPr>
          <p:cNvPr id="2" name="Slide Number Placeholder 4">
            <a:extLst>
              <a:ext uri="{FF2B5EF4-FFF2-40B4-BE49-F238E27FC236}">
                <a16:creationId xmlns:a16="http://schemas.microsoft.com/office/drawing/2014/main" id="{54B2F86F-B821-E96D-428C-AE5FE0A5BB95}"/>
              </a:ext>
            </a:extLst>
          </p:cNvPr>
          <p:cNvSpPr>
            <a:spLocks noGrp="1"/>
          </p:cNvSpPr>
          <p:nvPr>
            <p:ph type="sldNum" sz="quarter" idx="11"/>
          </p:nvPr>
        </p:nvSpPr>
        <p:spPr/>
        <p:txBody>
          <a:bodyPr/>
          <a:lstStyle/>
          <a:p>
            <a:fld id="{4DFE350C-DAC1-45A1-B093-D7FC864511DB}" type="slidenum">
              <a:rPr lang="en-US" altLang="en-US"/>
              <a:pPr/>
              <a:t>14</a:t>
            </a:fld>
            <a:endParaRPr lang="en-US" altLang="en-US"/>
          </a:p>
        </p:txBody>
      </p:sp>
      <p:sp>
        <p:nvSpPr>
          <p:cNvPr id="1383426" name="Rectangle 2">
            <a:extLst>
              <a:ext uri="{FF2B5EF4-FFF2-40B4-BE49-F238E27FC236}">
                <a16:creationId xmlns:a16="http://schemas.microsoft.com/office/drawing/2014/main" id="{1A8BDA17-DEBE-DD7A-56E9-BD127BF90AE4}"/>
              </a:ext>
            </a:extLst>
          </p:cNvPr>
          <p:cNvSpPr>
            <a:spLocks noGrp="1" noChangeArrowheads="1"/>
          </p:cNvSpPr>
          <p:nvPr>
            <p:ph type="title"/>
          </p:nvPr>
        </p:nvSpPr>
        <p:spPr/>
        <p:txBody>
          <a:bodyPr/>
          <a:lstStyle/>
          <a:p>
            <a:r>
              <a:rPr lang="en-US" altLang="en-US" sz="1600"/>
              <a:t>Fatty Acid Metabolism</a:t>
            </a:r>
          </a:p>
        </p:txBody>
      </p:sp>
      <p:sp>
        <p:nvSpPr>
          <p:cNvPr id="1383428" name="Text Box 4">
            <a:extLst>
              <a:ext uri="{FF2B5EF4-FFF2-40B4-BE49-F238E27FC236}">
                <a16:creationId xmlns:a16="http://schemas.microsoft.com/office/drawing/2014/main" id="{3BE82874-AD11-B1F1-98D0-0B98059BA5BF}"/>
              </a:ext>
            </a:extLst>
          </p:cNvPr>
          <p:cNvSpPr txBox="1">
            <a:spLocks noChangeArrowheads="1"/>
          </p:cNvSpPr>
          <p:nvPr/>
        </p:nvSpPr>
        <p:spPr bwMode="auto">
          <a:xfrm>
            <a:off x="381000" y="914400"/>
            <a:ext cx="3429000" cy="3935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800" b="0">
                <a:cs typeface="Arial" panose="020B0604020202020204" pitchFamily="34" charset="0"/>
              </a:rPr>
              <a:t>Transport into the matrix is mediated by </a:t>
            </a:r>
            <a:r>
              <a:rPr lang="en-US" altLang="en-US" sz="2800" b="0">
                <a:solidFill>
                  <a:srgbClr val="0033CC"/>
                </a:solidFill>
                <a:cs typeface="Arial" panose="020B0604020202020204" pitchFamily="34" charset="0"/>
              </a:rPr>
              <a:t>tranlocase</a:t>
            </a:r>
            <a:r>
              <a:rPr lang="en-US" altLang="en-US" sz="2800" b="0">
                <a:cs typeface="Arial" panose="020B0604020202020204" pitchFamily="34" charset="0"/>
              </a:rPr>
              <a:t>:</a:t>
            </a:r>
          </a:p>
          <a:p>
            <a:endParaRPr lang="en-US" altLang="en-US" sz="2800" b="0">
              <a:cs typeface="Arial" panose="020B0604020202020204" pitchFamily="34" charset="0"/>
            </a:endParaRPr>
          </a:p>
          <a:p>
            <a:endParaRPr lang="en-US" altLang="en-US" sz="2800" b="0">
              <a:cs typeface="Arial" panose="020B0604020202020204" pitchFamily="34" charset="0"/>
            </a:endParaRPr>
          </a:p>
          <a:p>
            <a:r>
              <a:rPr lang="en-US" altLang="en-US" sz="2800" b="0">
                <a:cs typeface="Arial" panose="020B0604020202020204" pitchFamily="34" charset="0"/>
              </a:rPr>
              <a:t>Once in side the matrix, the fatty acyl CoA is ready for oxidation. </a:t>
            </a:r>
            <a:endParaRPr lang="el-GR" altLang="en-US" sz="2800" b="0">
              <a:cs typeface="Arial" panose="020B0604020202020204" pitchFamily="34" charset="0"/>
            </a:endParaRPr>
          </a:p>
        </p:txBody>
      </p:sp>
      <p:pic>
        <p:nvPicPr>
          <p:cNvPr id="1383429" name="Picture 5">
            <a:extLst>
              <a:ext uri="{FF2B5EF4-FFF2-40B4-BE49-F238E27FC236}">
                <a16:creationId xmlns:a16="http://schemas.microsoft.com/office/drawing/2014/main" id="{16A27444-8E00-3ADF-59C1-8CE7DFA57AB5}"/>
              </a:ext>
            </a:extLst>
          </p:cNvPr>
          <p:cNvPicPr>
            <a:picLocks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038600" y="457200"/>
            <a:ext cx="4630738" cy="55927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0">
          <a:gsLst>
            <a:gs pos="0">
              <a:srgbClr val="DFC9EF"/>
            </a:gs>
            <a:gs pos="100000">
              <a:srgbClr val="00B0F0"/>
            </a:gs>
          </a:gsLst>
          <a:lin ang="2700000" scaled="1"/>
        </a:gradFill>
        <a:effectLst/>
      </p:bgPr>
    </p:bg>
    <p:spTree>
      <p:nvGrpSpPr>
        <p:cNvPr id="1" name=""/>
        <p:cNvGrpSpPr/>
        <p:nvPr/>
      </p:nvGrpSpPr>
      <p:grpSpPr>
        <a:xfrm>
          <a:off x="0" y="0"/>
          <a:ext cx="0" cy="0"/>
          <a:chOff x="0" y="0"/>
          <a:chExt cx="0" cy="0"/>
        </a:xfrm>
      </p:grpSpPr>
      <p:sp>
        <p:nvSpPr>
          <p:cNvPr id="2" name="Slide Number Placeholder 4">
            <a:extLst>
              <a:ext uri="{FF2B5EF4-FFF2-40B4-BE49-F238E27FC236}">
                <a16:creationId xmlns:a16="http://schemas.microsoft.com/office/drawing/2014/main" id="{C3725CFD-4EF0-EC08-8A2F-66C823590AB8}"/>
              </a:ext>
            </a:extLst>
          </p:cNvPr>
          <p:cNvSpPr>
            <a:spLocks noGrp="1"/>
          </p:cNvSpPr>
          <p:nvPr>
            <p:ph type="sldNum" sz="quarter" idx="11"/>
          </p:nvPr>
        </p:nvSpPr>
        <p:spPr/>
        <p:txBody>
          <a:bodyPr/>
          <a:lstStyle/>
          <a:p>
            <a:fld id="{F9B1FDFC-A601-4B60-8EA8-662A5C207FC3}" type="slidenum">
              <a:rPr lang="en-US" altLang="en-US"/>
              <a:pPr/>
              <a:t>15</a:t>
            </a:fld>
            <a:endParaRPr lang="en-US" altLang="en-US"/>
          </a:p>
        </p:txBody>
      </p:sp>
      <p:sp>
        <p:nvSpPr>
          <p:cNvPr id="1410050" name="Rectangle 2">
            <a:extLst>
              <a:ext uri="{FF2B5EF4-FFF2-40B4-BE49-F238E27FC236}">
                <a16:creationId xmlns:a16="http://schemas.microsoft.com/office/drawing/2014/main" id="{2496E06D-F7BB-550E-886D-99BB7454416E}"/>
              </a:ext>
            </a:extLst>
          </p:cNvPr>
          <p:cNvSpPr>
            <a:spLocks noGrp="1" noChangeArrowheads="1"/>
          </p:cNvSpPr>
          <p:nvPr>
            <p:ph type="title"/>
          </p:nvPr>
        </p:nvSpPr>
        <p:spPr/>
        <p:txBody>
          <a:bodyPr/>
          <a:lstStyle/>
          <a:p>
            <a:r>
              <a:rPr lang="en-US" altLang="en-US" sz="1600"/>
              <a:t>Fatty Acid Oxidation</a:t>
            </a:r>
          </a:p>
        </p:txBody>
      </p:sp>
      <p:sp>
        <p:nvSpPr>
          <p:cNvPr id="1410051" name="Rectangle 3">
            <a:extLst>
              <a:ext uri="{FF2B5EF4-FFF2-40B4-BE49-F238E27FC236}">
                <a16:creationId xmlns:a16="http://schemas.microsoft.com/office/drawing/2014/main" id="{6228B19E-0390-0F92-1C11-E7F480A6DCD0}"/>
              </a:ext>
            </a:extLst>
          </p:cNvPr>
          <p:cNvSpPr>
            <a:spLocks noGrp="1" noChangeArrowheads="1"/>
          </p:cNvSpPr>
          <p:nvPr>
            <p:ph type="body" idx="1"/>
          </p:nvPr>
        </p:nvSpPr>
        <p:spPr/>
        <p:txBody>
          <a:bodyPr/>
          <a:lstStyle/>
          <a:p>
            <a:pPr>
              <a:buFontTx/>
              <a:buNone/>
            </a:pPr>
            <a:r>
              <a:rPr lang="en-US" altLang="en-US" sz="2800" dirty="0"/>
              <a:t>In 1904, Franz Knoop conduced the first “labeling” experiment to determine how fatty acids are metabolized.</a:t>
            </a:r>
          </a:p>
          <a:p>
            <a:pPr>
              <a:buFontTx/>
              <a:buNone/>
            </a:pPr>
            <a:r>
              <a:rPr lang="en-US" altLang="en-US" sz="2800" dirty="0"/>
              <a:t>He fed dogs different length synthetic fatty acids, each terminating with an </a:t>
            </a:r>
            <a:r>
              <a:rPr lang="el-GR" altLang="en-US" sz="2800" i="1" dirty="0">
                <a:cs typeface="Arial" panose="020B0604020202020204" pitchFamily="34" charset="0"/>
              </a:rPr>
              <a:t>ω</a:t>
            </a:r>
            <a:r>
              <a:rPr lang="en-US" altLang="en-US" sz="2800" dirty="0">
                <a:cs typeface="Arial" panose="020B0604020202020204" pitchFamily="34" charset="0"/>
              </a:rPr>
              <a:t>-phenyl group.</a:t>
            </a:r>
          </a:p>
          <a:p>
            <a:pPr>
              <a:buFontTx/>
              <a:buNone/>
            </a:pPr>
            <a:r>
              <a:rPr lang="en-US" altLang="en-US" sz="2800" dirty="0">
                <a:cs typeface="Arial" panose="020B0604020202020204" pitchFamily="34" charset="0"/>
              </a:rPr>
              <a:t>Urine extracts yielded to types of products:</a:t>
            </a:r>
          </a:p>
          <a:p>
            <a:pPr>
              <a:buFontTx/>
              <a:buNone/>
            </a:pPr>
            <a:r>
              <a:rPr lang="en-US" altLang="en-US" sz="2800" dirty="0">
                <a:solidFill>
                  <a:srgbClr val="CC0066"/>
                </a:solidFill>
                <a:cs typeface="Arial" panose="020B0604020202020204" pitchFamily="34" charset="0"/>
              </a:rPr>
              <a:t>Odd</a:t>
            </a:r>
            <a:r>
              <a:rPr lang="en-US" altLang="en-US" sz="2800" dirty="0">
                <a:cs typeface="Arial" panose="020B0604020202020204" pitchFamily="34" charset="0"/>
              </a:rPr>
              <a:t>-numbered fatty acids → </a:t>
            </a:r>
            <a:r>
              <a:rPr lang="en-US" altLang="en-US" sz="2800" i="1" dirty="0">
                <a:solidFill>
                  <a:srgbClr val="CC0066"/>
                </a:solidFill>
                <a:cs typeface="Arial" panose="020B0604020202020204" pitchFamily="34" charset="0"/>
              </a:rPr>
              <a:t>benzoic acid</a:t>
            </a:r>
          </a:p>
          <a:p>
            <a:pPr>
              <a:buFontTx/>
              <a:buNone/>
            </a:pPr>
            <a:r>
              <a:rPr lang="en-US" altLang="en-US" sz="2800" dirty="0">
                <a:solidFill>
                  <a:srgbClr val="0033CC"/>
                </a:solidFill>
                <a:cs typeface="Arial" panose="020B0604020202020204" pitchFamily="34" charset="0"/>
              </a:rPr>
              <a:t>Even</a:t>
            </a:r>
            <a:r>
              <a:rPr lang="en-US" altLang="en-US" sz="2800" dirty="0">
                <a:cs typeface="Arial" panose="020B0604020202020204" pitchFamily="34" charset="0"/>
              </a:rPr>
              <a:t>-numbered fatty acids → </a:t>
            </a:r>
            <a:r>
              <a:rPr lang="en-US" altLang="en-US" sz="2800" i="1" dirty="0">
                <a:solidFill>
                  <a:srgbClr val="0033CC"/>
                </a:solidFill>
                <a:cs typeface="Arial" panose="020B0604020202020204" pitchFamily="34" charset="0"/>
              </a:rPr>
              <a:t>phenyl acetate</a:t>
            </a:r>
            <a:r>
              <a:rPr lang="en-US" altLang="en-US" sz="2800" dirty="0">
                <a:cs typeface="Arial" panose="020B0604020202020204" pitchFamily="34" charset="0"/>
              </a:rPr>
              <a:t>.</a:t>
            </a:r>
          </a:p>
          <a:p>
            <a:pPr>
              <a:buFontTx/>
              <a:buNone/>
            </a:pPr>
            <a:r>
              <a:rPr lang="en-US" altLang="en-US" sz="2800" dirty="0">
                <a:cs typeface="Arial" panose="020B0604020202020204" pitchFamily="34" charset="0"/>
              </a:rPr>
              <a:t>His conclusion:</a:t>
            </a:r>
          </a:p>
          <a:p>
            <a:pPr>
              <a:buFontTx/>
              <a:buNone/>
            </a:pPr>
            <a:r>
              <a:rPr lang="en-US" altLang="en-US" sz="2800" i="1" dirty="0">
                <a:cs typeface="Arial" panose="020B0604020202020204" pitchFamily="34" charset="0"/>
              </a:rPr>
              <a:t>	</a:t>
            </a:r>
            <a:r>
              <a:rPr lang="en-US" altLang="en-US" sz="2800" i="1" u="sng" dirty="0">
                <a:cs typeface="Arial" panose="020B0604020202020204" pitchFamily="34" charset="0"/>
              </a:rPr>
              <a:t>Oxidation of fatty acids occurs at the </a:t>
            </a:r>
            <a:r>
              <a:rPr lang="el-GR" altLang="en-US" sz="2800" i="1" u="sng" dirty="0">
                <a:cs typeface="Arial" panose="020B0604020202020204" pitchFamily="34" charset="0"/>
              </a:rPr>
              <a:t>β</a:t>
            </a:r>
            <a:r>
              <a:rPr lang="en-US" altLang="en-US" sz="2800" i="1" u="sng" dirty="0">
                <a:cs typeface="Arial" panose="020B0604020202020204" pitchFamily="34" charset="0"/>
              </a:rPr>
              <a:t>-carbon.</a:t>
            </a:r>
            <a:endParaRPr lang="en-US" altLang="en-US" sz="2800" dirty="0">
              <a:cs typeface="Arial" panose="020B0604020202020204" pitchFamily="34" charset="0"/>
            </a:endParaRPr>
          </a:p>
          <a:p>
            <a:pPr>
              <a:spcBef>
                <a:spcPts val="1200"/>
              </a:spcBef>
              <a:buFontTx/>
              <a:buNone/>
            </a:pPr>
            <a:r>
              <a:rPr lang="en-US" altLang="en-US" sz="2800" dirty="0">
                <a:cs typeface="Arial" panose="020B0604020202020204" pitchFamily="34" charset="0"/>
              </a:rPr>
              <a:t>          </a:t>
            </a:r>
            <a:r>
              <a:rPr lang="en-US" altLang="en-US" sz="2800" dirty="0">
                <a:solidFill>
                  <a:schemeClr val="accent6"/>
                </a:solidFill>
                <a:cs typeface="Arial" panose="020B0604020202020204" pitchFamily="34" charset="0"/>
              </a:rPr>
              <a:t>Why did he come to this conclusion?</a:t>
            </a:r>
          </a:p>
          <a:p>
            <a:pPr>
              <a:buFontTx/>
              <a:buNone/>
            </a:pPr>
            <a:endParaRPr lang="el-GR" altLang="en-US" sz="2800" i="1" u="sng" dirty="0">
              <a:cs typeface="Arial" panose="020B0604020202020204"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0">
          <a:gsLst>
            <a:gs pos="0">
              <a:srgbClr val="DFC9EF"/>
            </a:gs>
            <a:gs pos="100000">
              <a:srgbClr val="00B0F0"/>
            </a:gs>
          </a:gsLst>
          <a:lin ang="2700000" scaled="1"/>
        </a:gradFill>
        <a:effectLst/>
      </p:bgPr>
    </p:bg>
    <p:spTree>
      <p:nvGrpSpPr>
        <p:cNvPr id="1" name=""/>
        <p:cNvGrpSpPr/>
        <p:nvPr/>
      </p:nvGrpSpPr>
      <p:grpSpPr>
        <a:xfrm>
          <a:off x="0" y="0"/>
          <a:ext cx="0" cy="0"/>
          <a:chOff x="0" y="0"/>
          <a:chExt cx="0" cy="0"/>
        </a:xfrm>
      </p:grpSpPr>
      <p:sp>
        <p:nvSpPr>
          <p:cNvPr id="2" name="Slide Number Placeholder 4">
            <a:extLst>
              <a:ext uri="{FF2B5EF4-FFF2-40B4-BE49-F238E27FC236}">
                <a16:creationId xmlns:a16="http://schemas.microsoft.com/office/drawing/2014/main" id="{82362AF9-1D23-96BC-B336-344BECE4A7AA}"/>
              </a:ext>
            </a:extLst>
          </p:cNvPr>
          <p:cNvSpPr>
            <a:spLocks noGrp="1"/>
          </p:cNvSpPr>
          <p:nvPr>
            <p:ph type="sldNum" sz="quarter" idx="11"/>
          </p:nvPr>
        </p:nvSpPr>
        <p:spPr/>
        <p:txBody>
          <a:bodyPr/>
          <a:lstStyle/>
          <a:p>
            <a:fld id="{483C0DE3-4BC7-4525-ABC6-F2054C308A69}" type="slidenum">
              <a:rPr lang="en-US" altLang="en-US"/>
              <a:pPr/>
              <a:t>16</a:t>
            </a:fld>
            <a:endParaRPr lang="en-US" altLang="en-US"/>
          </a:p>
        </p:txBody>
      </p:sp>
      <p:sp>
        <p:nvSpPr>
          <p:cNvPr id="1384450" name="Rectangle 2">
            <a:extLst>
              <a:ext uri="{FF2B5EF4-FFF2-40B4-BE49-F238E27FC236}">
                <a16:creationId xmlns:a16="http://schemas.microsoft.com/office/drawing/2014/main" id="{63FCA978-02C6-F542-5049-5680CC112A30}"/>
              </a:ext>
            </a:extLst>
          </p:cNvPr>
          <p:cNvSpPr>
            <a:spLocks noGrp="1" noChangeArrowheads="1"/>
          </p:cNvSpPr>
          <p:nvPr>
            <p:ph type="title"/>
          </p:nvPr>
        </p:nvSpPr>
        <p:spPr/>
        <p:txBody>
          <a:bodyPr/>
          <a:lstStyle/>
          <a:p>
            <a:r>
              <a:rPr lang="en-US" altLang="en-US" sz="1600"/>
              <a:t>Fatty Acid Metabolism</a:t>
            </a:r>
          </a:p>
        </p:txBody>
      </p:sp>
      <p:pic>
        <p:nvPicPr>
          <p:cNvPr id="1384452" name="Picture 4">
            <a:extLst>
              <a:ext uri="{FF2B5EF4-FFF2-40B4-BE49-F238E27FC236}">
                <a16:creationId xmlns:a16="http://schemas.microsoft.com/office/drawing/2014/main" id="{69175DD9-2CD2-796D-BA0D-D9F4CAD0AD40}"/>
              </a:ext>
            </a:extLst>
          </p:cNvPr>
          <p:cNvPicPr>
            <a:picLocks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495800" y="533400"/>
            <a:ext cx="3960813" cy="55927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384454" name="Text Box 6">
            <a:extLst>
              <a:ext uri="{FF2B5EF4-FFF2-40B4-BE49-F238E27FC236}">
                <a16:creationId xmlns:a16="http://schemas.microsoft.com/office/drawing/2014/main" id="{C0865587-344C-9438-A2A8-6F3F0DFFB7BD}"/>
              </a:ext>
            </a:extLst>
          </p:cNvPr>
          <p:cNvSpPr txBox="1">
            <a:spLocks noChangeArrowheads="1"/>
          </p:cNvSpPr>
          <p:nvPr/>
        </p:nvSpPr>
        <p:spPr bwMode="auto">
          <a:xfrm>
            <a:off x="381000" y="838200"/>
            <a:ext cx="3886200" cy="414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b="0"/>
              <a:t>The first step in fatty acid oxidation is the formation of a double bond between the </a:t>
            </a:r>
            <a:r>
              <a:rPr lang="el-GR" altLang="en-US" sz="2800" b="0">
                <a:cs typeface="Arial" panose="020B0604020202020204" pitchFamily="34" charset="0"/>
              </a:rPr>
              <a:t>α</a:t>
            </a:r>
            <a:r>
              <a:rPr lang="en-US" altLang="en-US" sz="2800" b="0">
                <a:cs typeface="Arial" panose="020B0604020202020204" pitchFamily="34" charset="0"/>
              </a:rPr>
              <a:t> and </a:t>
            </a:r>
            <a:r>
              <a:rPr lang="el-GR" altLang="en-US" sz="2800" b="0">
                <a:cs typeface="Arial" panose="020B0604020202020204" pitchFamily="34" charset="0"/>
              </a:rPr>
              <a:t>β</a:t>
            </a:r>
            <a:r>
              <a:rPr lang="en-US" altLang="en-US" sz="2800" b="0">
                <a:cs typeface="Arial" panose="020B0604020202020204" pitchFamily="34" charset="0"/>
              </a:rPr>
              <a:t> carbons.</a:t>
            </a:r>
          </a:p>
          <a:p>
            <a:pPr>
              <a:spcBef>
                <a:spcPct val="50000"/>
              </a:spcBef>
            </a:pPr>
            <a:r>
              <a:rPr lang="en-US" altLang="en-US" sz="2800" b="0">
                <a:cs typeface="Arial" panose="020B0604020202020204" pitchFamily="34" charset="0"/>
              </a:rPr>
              <a:t>This oxidation is coupled to the reduction of FAD to FADH</a:t>
            </a:r>
            <a:r>
              <a:rPr lang="en-US" altLang="en-US" sz="2800" b="0" baseline="-25000">
                <a:cs typeface="Arial" panose="020B0604020202020204" pitchFamily="34" charset="0"/>
              </a:rPr>
              <a:t>2</a:t>
            </a:r>
            <a:r>
              <a:rPr lang="en-US" altLang="en-US" sz="2800" b="0">
                <a:cs typeface="Arial" panose="020B0604020202020204" pitchFamily="34" charset="0"/>
              </a:rPr>
              <a:t>.</a:t>
            </a:r>
            <a:endParaRPr lang="el-GR" altLang="en-US" sz="2800" b="0">
              <a:cs typeface="Arial" panose="020B0604020202020204"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0">
          <a:gsLst>
            <a:gs pos="0">
              <a:srgbClr val="DFC9EF"/>
            </a:gs>
            <a:gs pos="100000">
              <a:srgbClr val="00B0F0"/>
            </a:gs>
          </a:gsLst>
          <a:lin ang="2700000" scaled="1"/>
        </a:gradFill>
        <a:effectLst/>
      </p:bgPr>
    </p:bg>
    <p:spTree>
      <p:nvGrpSpPr>
        <p:cNvPr id="1" name=""/>
        <p:cNvGrpSpPr/>
        <p:nvPr/>
      </p:nvGrpSpPr>
      <p:grpSpPr>
        <a:xfrm>
          <a:off x="0" y="0"/>
          <a:ext cx="0" cy="0"/>
          <a:chOff x="0" y="0"/>
          <a:chExt cx="0" cy="0"/>
        </a:xfrm>
      </p:grpSpPr>
      <p:sp>
        <p:nvSpPr>
          <p:cNvPr id="2" name="Slide Number Placeholder 4">
            <a:extLst>
              <a:ext uri="{FF2B5EF4-FFF2-40B4-BE49-F238E27FC236}">
                <a16:creationId xmlns:a16="http://schemas.microsoft.com/office/drawing/2014/main" id="{5D4A9638-48D3-79F1-15D1-AE3B2D1EC14B}"/>
              </a:ext>
            </a:extLst>
          </p:cNvPr>
          <p:cNvSpPr>
            <a:spLocks noGrp="1"/>
          </p:cNvSpPr>
          <p:nvPr>
            <p:ph type="sldNum" sz="quarter" idx="11"/>
          </p:nvPr>
        </p:nvSpPr>
        <p:spPr/>
        <p:txBody>
          <a:bodyPr/>
          <a:lstStyle/>
          <a:p>
            <a:fld id="{9900023D-ED2A-45CE-B383-563E4C44955A}" type="slidenum">
              <a:rPr lang="en-US" altLang="en-US"/>
              <a:pPr/>
              <a:t>17</a:t>
            </a:fld>
            <a:endParaRPr lang="en-US" altLang="en-US"/>
          </a:p>
        </p:txBody>
      </p:sp>
      <p:sp>
        <p:nvSpPr>
          <p:cNvPr id="1385474" name="Rectangle 2">
            <a:extLst>
              <a:ext uri="{FF2B5EF4-FFF2-40B4-BE49-F238E27FC236}">
                <a16:creationId xmlns:a16="http://schemas.microsoft.com/office/drawing/2014/main" id="{F137BF1C-A506-1ADE-4224-1313EBF0977F}"/>
              </a:ext>
            </a:extLst>
          </p:cNvPr>
          <p:cNvSpPr>
            <a:spLocks noGrp="1" noChangeArrowheads="1"/>
          </p:cNvSpPr>
          <p:nvPr>
            <p:ph type="title"/>
          </p:nvPr>
        </p:nvSpPr>
        <p:spPr/>
        <p:txBody>
          <a:bodyPr/>
          <a:lstStyle/>
          <a:p>
            <a:r>
              <a:rPr lang="en-US" altLang="en-US" sz="1600"/>
              <a:t>Fatty Acid Metabolism</a:t>
            </a:r>
          </a:p>
        </p:txBody>
      </p:sp>
      <p:pic>
        <p:nvPicPr>
          <p:cNvPr id="1385476" name="Picture 4">
            <a:extLst>
              <a:ext uri="{FF2B5EF4-FFF2-40B4-BE49-F238E27FC236}">
                <a16:creationId xmlns:a16="http://schemas.microsoft.com/office/drawing/2014/main" id="{EEF6A90A-F3B9-7385-9BCB-BED6DA53C3A5}"/>
              </a:ext>
            </a:extLst>
          </p:cNvPr>
          <p:cNvPicPr>
            <a:picLocks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419600" y="381000"/>
            <a:ext cx="4116388" cy="6172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385478" name="Text Box 6">
            <a:extLst>
              <a:ext uri="{FF2B5EF4-FFF2-40B4-BE49-F238E27FC236}">
                <a16:creationId xmlns:a16="http://schemas.microsoft.com/office/drawing/2014/main" id="{46533E80-0932-7FAA-8B61-62110CB88AB5}"/>
              </a:ext>
            </a:extLst>
          </p:cNvPr>
          <p:cNvSpPr txBox="1">
            <a:spLocks noChangeArrowheads="1"/>
          </p:cNvSpPr>
          <p:nvPr/>
        </p:nvSpPr>
        <p:spPr bwMode="auto">
          <a:xfrm>
            <a:off x="381000" y="1295400"/>
            <a:ext cx="3962400" cy="2528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3200" b="0"/>
              <a:t>The second step is the hydration of the double bond to form the corresponding  </a:t>
            </a:r>
            <a:r>
              <a:rPr lang="el-GR" altLang="en-US" sz="3200" b="0">
                <a:solidFill>
                  <a:srgbClr val="0033CC"/>
                </a:solidFill>
                <a:cs typeface="Arial" panose="020B0604020202020204" pitchFamily="34" charset="0"/>
              </a:rPr>
              <a:t>β</a:t>
            </a:r>
            <a:r>
              <a:rPr lang="en-US" altLang="en-US" sz="3200" b="0">
                <a:solidFill>
                  <a:srgbClr val="0033CC"/>
                </a:solidFill>
                <a:cs typeface="Arial" panose="020B0604020202020204" pitchFamily="34" charset="0"/>
              </a:rPr>
              <a:t>-hydroxy</a:t>
            </a:r>
            <a:r>
              <a:rPr lang="en-US" altLang="en-US" sz="3200" b="0">
                <a:cs typeface="Arial" panose="020B0604020202020204" pitchFamily="34" charset="0"/>
              </a:rPr>
              <a:t> acyl CoA.</a:t>
            </a:r>
            <a:endParaRPr lang="el-GR" altLang="en-US" sz="3200" b="0">
              <a:cs typeface="Arial" panose="020B0604020202020204"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0">
          <a:gsLst>
            <a:gs pos="0">
              <a:srgbClr val="DFC9EF"/>
            </a:gs>
            <a:gs pos="100000">
              <a:srgbClr val="00B0F0"/>
            </a:gs>
          </a:gsLst>
          <a:lin ang="2700000" scaled="1"/>
        </a:gradFill>
        <a:effectLst/>
      </p:bgPr>
    </p:bg>
    <p:spTree>
      <p:nvGrpSpPr>
        <p:cNvPr id="1" name=""/>
        <p:cNvGrpSpPr/>
        <p:nvPr/>
      </p:nvGrpSpPr>
      <p:grpSpPr>
        <a:xfrm>
          <a:off x="0" y="0"/>
          <a:ext cx="0" cy="0"/>
          <a:chOff x="0" y="0"/>
          <a:chExt cx="0" cy="0"/>
        </a:xfrm>
      </p:grpSpPr>
      <p:sp>
        <p:nvSpPr>
          <p:cNvPr id="2" name="Slide Number Placeholder 4">
            <a:extLst>
              <a:ext uri="{FF2B5EF4-FFF2-40B4-BE49-F238E27FC236}">
                <a16:creationId xmlns:a16="http://schemas.microsoft.com/office/drawing/2014/main" id="{0C97FA04-C38E-A3B0-8863-BB7050816F74}"/>
              </a:ext>
            </a:extLst>
          </p:cNvPr>
          <p:cNvSpPr>
            <a:spLocks noGrp="1"/>
          </p:cNvSpPr>
          <p:nvPr>
            <p:ph type="sldNum" sz="quarter" idx="11"/>
          </p:nvPr>
        </p:nvSpPr>
        <p:spPr/>
        <p:txBody>
          <a:bodyPr/>
          <a:lstStyle/>
          <a:p>
            <a:fld id="{48447EA5-564B-4087-B6CF-772DF6872A31}" type="slidenum">
              <a:rPr lang="en-US" altLang="en-US"/>
              <a:pPr/>
              <a:t>18</a:t>
            </a:fld>
            <a:endParaRPr lang="en-US" altLang="en-US"/>
          </a:p>
        </p:txBody>
      </p:sp>
      <p:sp>
        <p:nvSpPr>
          <p:cNvPr id="1386498" name="Rectangle 2">
            <a:extLst>
              <a:ext uri="{FF2B5EF4-FFF2-40B4-BE49-F238E27FC236}">
                <a16:creationId xmlns:a16="http://schemas.microsoft.com/office/drawing/2014/main" id="{B5A3DD8E-A622-0AD1-D1C6-AB97AFA4AA9F}"/>
              </a:ext>
            </a:extLst>
          </p:cNvPr>
          <p:cNvSpPr>
            <a:spLocks noGrp="1" noChangeArrowheads="1"/>
          </p:cNvSpPr>
          <p:nvPr>
            <p:ph type="title"/>
          </p:nvPr>
        </p:nvSpPr>
        <p:spPr/>
        <p:txBody>
          <a:bodyPr/>
          <a:lstStyle/>
          <a:p>
            <a:r>
              <a:rPr lang="en-US" altLang="en-US" sz="1600"/>
              <a:t>Fatty Acid Metabolism</a:t>
            </a:r>
          </a:p>
        </p:txBody>
      </p:sp>
      <p:pic>
        <p:nvPicPr>
          <p:cNvPr id="1386500" name="Picture 4">
            <a:extLst>
              <a:ext uri="{FF2B5EF4-FFF2-40B4-BE49-F238E27FC236}">
                <a16:creationId xmlns:a16="http://schemas.microsoft.com/office/drawing/2014/main" id="{34392D9E-65F0-C94D-1987-4393BCA37DDE}"/>
              </a:ext>
            </a:extLst>
          </p:cNvPr>
          <p:cNvPicPr>
            <a:picLocks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267200" y="304800"/>
            <a:ext cx="4160838" cy="62484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386502" name="Text Box 6">
            <a:extLst>
              <a:ext uri="{FF2B5EF4-FFF2-40B4-BE49-F238E27FC236}">
                <a16:creationId xmlns:a16="http://schemas.microsoft.com/office/drawing/2014/main" id="{01307F35-EAF4-26D5-1D71-C3DC99707036}"/>
              </a:ext>
            </a:extLst>
          </p:cNvPr>
          <p:cNvSpPr txBox="1">
            <a:spLocks noChangeArrowheads="1"/>
          </p:cNvSpPr>
          <p:nvPr/>
        </p:nvSpPr>
        <p:spPr bwMode="auto">
          <a:xfrm>
            <a:off x="457200" y="990600"/>
            <a:ext cx="3810000" cy="399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3200" b="0"/>
              <a:t>The third step:</a:t>
            </a:r>
          </a:p>
          <a:p>
            <a:pPr>
              <a:spcBef>
                <a:spcPct val="50000"/>
              </a:spcBef>
            </a:pPr>
            <a:r>
              <a:rPr lang="en-US" altLang="en-US" sz="3200" b="0"/>
              <a:t>The </a:t>
            </a:r>
            <a:r>
              <a:rPr lang="el-GR" altLang="en-US" sz="3200" b="0">
                <a:cs typeface="Arial" panose="020B0604020202020204" pitchFamily="34" charset="0"/>
              </a:rPr>
              <a:t>β</a:t>
            </a:r>
            <a:r>
              <a:rPr lang="en-US" altLang="en-US" sz="3200" b="0">
                <a:cs typeface="Arial" panose="020B0604020202020204" pitchFamily="34" charset="0"/>
              </a:rPr>
              <a:t>-hydroxyl group is oxidized to a ketone.</a:t>
            </a:r>
          </a:p>
          <a:p>
            <a:pPr>
              <a:spcBef>
                <a:spcPct val="50000"/>
              </a:spcBef>
            </a:pPr>
            <a:r>
              <a:rPr lang="en-US" altLang="en-US" sz="3200" b="0">
                <a:cs typeface="Arial" panose="020B0604020202020204" pitchFamily="34" charset="0"/>
              </a:rPr>
              <a:t>This is linked to the reduction of     NAD</a:t>
            </a:r>
            <a:r>
              <a:rPr lang="en-US" altLang="en-US" sz="3200" b="0" baseline="30000">
                <a:cs typeface="Arial" panose="020B0604020202020204" pitchFamily="34" charset="0"/>
              </a:rPr>
              <a:t>+</a:t>
            </a:r>
            <a:r>
              <a:rPr lang="en-US" altLang="en-US" sz="3200" b="0">
                <a:cs typeface="Arial" panose="020B0604020202020204" pitchFamily="34" charset="0"/>
              </a:rPr>
              <a:t> to NADH.</a:t>
            </a:r>
            <a:endParaRPr lang="el-GR" altLang="en-US" sz="3200" b="0">
              <a:cs typeface="Arial" panose="020B0604020202020204"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rotWithShape="0">
          <a:gsLst>
            <a:gs pos="0">
              <a:srgbClr val="DFC9EF"/>
            </a:gs>
            <a:gs pos="100000">
              <a:srgbClr val="00B0F0"/>
            </a:gs>
          </a:gsLst>
          <a:lin ang="2700000" scaled="1"/>
        </a:gradFill>
        <a:effectLst/>
      </p:bgPr>
    </p:bg>
    <p:spTree>
      <p:nvGrpSpPr>
        <p:cNvPr id="1" name=""/>
        <p:cNvGrpSpPr/>
        <p:nvPr/>
      </p:nvGrpSpPr>
      <p:grpSpPr>
        <a:xfrm>
          <a:off x="0" y="0"/>
          <a:ext cx="0" cy="0"/>
          <a:chOff x="0" y="0"/>
          <a:chExt cx="0" cy="0"/>
        </a:xfrm>
      </p:grpSpPr>
      <p:sp>
        <p:nvSpPr>
          <p:cNvPr id="2" name="Slide Number Placeholder 4">
            <a:extLst>
              <a:ext uri="{FF2B5EF4-FFF2-40B4-BE49-F238E27FC236}">
                <a16:creationId xmlns:a16="http://schemas.microsoft.com/office/drawing/2014/main" id="{0D0541F4-202C-49B7-85B0-6A7335BF4F73}"/>
              </a:ext>
            </a:extLst>
          </p:cNvPr>
          <p:cNvSpPr>
            <a:spLocks noGrp="1"/>
          </p:cNvSpPr>
          <p:nvPr>
            <p:ph type="sldNum" sz="quarter" idx="11"/>
          </p:nvPr>
        </p:nvSpPr>
        <p:spPr/>
        <p:txBody>
          <a:bodyPr/>
          <a:lstStyle/>
          <a:p>
            <a:fld id="{F624CEE7-B47C-439D-8113-5E91E7F6D1E3}" type="slidenum">
              <a:rPr lang="en-US" altLang="en-US"/>
              <a:pPr/>
              <a:t>19</a:t>
            </a:fld>
            <a:endParaRPr lang="en-US" altLang="en-US"/>
          </a:p>
        </p:txBody>
      </p:sp>
      <p:sp>
        <p:nvSpPr>
          <p:cNvPr id="1387522" name="Rectangle 2">
            <a:extLst>
              <a:ext uri="{FF2B5EF4-FFF2-40B4-BE49-F238E27FC236}">
                <a16:creationId xmlns:a16="http://schemas.microsoft.com/office/drawing/2014/main" id="{9E62061F-00C3-1E37-8748-3B57550877FF}"/>
              </a:ext>
            </a:extLst>
          </p:cNvPr>
          <p:cNvSpPr>
            <a:spLocks noGrp="1" noChangeArrowheads="1"/>
          </p:cNvSpPr>
          <p:nvPr>
            <p:ph type="title"/>
          </p:nvPr>
        </p:nvSpPr>
        <p:spPr/>
        <p:txBody>
          <a:bodyPr/>
          <a:lstStyle/>
          <a:p>
            <a:r>
              <a:rPr lang="en-US" altLang="en-US" sz="1600"/>
              <a:t>Fatty Acid Metabolism</a:t>
            </a:r>
          </a:p>
        </p:txBody>
      </p:sp>
      <p:pic>
        <p:nvPicPr>
          <p:cNvPr id="1387524" name="Picture 4">
            <a:extLst>
              <a:ext uri="{FF2B5EF4-FFF2-40B4-BE49-F238E27FC236}">
                <a16:creationId xmlns:a16="http://schemas.microsoft.com/office/drawing/2014/main" id="{758CAF72-4F0E-91A5-CEE6-E33DAA60549D}"/>
              </a:ext>
            </a:extLst>
          </p:cNvPr>
          <p:cNvPicPr>
            <a:picLocks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733800" y="533400"/>
            <a:ext cx="5160963" cy="55927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387526" name="Text Box 6">
            <a:extLst>
              <a:ext uri="{FF2B5EF4-FFF2-40B4-BE49-F238E27FC236}">
                <a16:creationId xmlns:a16="http://schemas.microsoft.com/office/drawing/2014/main" id="{32933CC1-B1DD-481B-D8E4-D071E2D1EC6A}"/>
              </a:ext>
            </a:extLst>
          </p:cNvPr>
          <p:cNvSpPr txBox="1">
            <a:spLocks noChangeArrowheads="1"/>
          </p:cNvSpPr>
          <p:nvPr/>
        </p:nvSpPr>
        <p:spPr bwMode="auto">
          <a:xfrm>
            <a:off x="304800" y="457200"/>
            <a:ext cx="3352800" cy="602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b="0"/>
              <a:t>The fourth step:</a:t>
            </a:r>
          </a:p>
          <a:p>
            <a:pPr>
              <a:spcBef>
                <a:spcPct val="50000"/>
              </a:spcBef>
            </a:pPr>
            <a:r>
              <a:rPr lang="en-US" altLang="en-US" sz="2400" b="0"/>
              <a:t>Two carbons are removed from the acyl CoA by “thiolysis.”  That is, another CoA attacks the carbonyl carbon, lysing the </a:t>
            </a:r>
            <a:r>
              <a:rPr lang="el-GR" altLang="en-US" sz="2400" b="0">
                <a:cs typeface="Arial" panose="020B0604020202020204" pitchFamily="34" charset="0"/>
              </a:rPr>
              <a:t>α</a:t>
            </a:r>
            <a:r>
              <a:rPr lang="en-US" altLang="en-US" sz="2400" b="0">
                <a:cs typeface="Arial" panose="020B0604020202020204" pitchFamily="34" charset="0"/>
              </a:rPr>
              <a:t>,</a:t>
            </a:r>
            <a:r>
              <a:rPr lang="el-GR" altLang="en-US" sz="2400" b="0">
                <a:cs typeface="Arial" panose="020B0604020202020204" pitchFamily="34" charset="0"/>
              </a:rPr>
              <a:t>β</a:t>
            </a:r>
            <a:r>
              <a:rPr lang="en-US" altLang="en-US" sz="2400" b="0">
                <a:cs typeface="Arial" panose="020B0604020202020204" pitchFamily="34" charset="0"/>
              </a:rPr>
              <a:t>-</a:t>
            </a:r>
            <a:r>
              <a:rPr lang="en-US" altLang="en-US" sz="2400" b="0"/>
              <a:t>bond and releasing </a:t>
            </a:r>
            <a:r>
              <a:rPr lang="en-US" altLang="en-US" sz="2400" b="0">
                <a:solidFill>
                  <a:srgbClr val="0033CC"/>
                </a:solidFill>
              </a:rPr>
              <a:t>acetyl CoA</a:t>
            </a:r>
            <a:r>
              <a:rPr lang="en-US" altLang="en-US" sz="2400" b="0"/>
              <a:t>.</a:t>
            </a:r>
          </a:p>
          <a:p>
            <a:pPr>
              <a:spcBef>
                <a:spcPct val="50000"/>
              </a:spcBef>
            </a:pPr>
            <a:r>
              <a:rPr lang="en-US" altLang="en-US" sz="2400" b="0"/>
              <a:t>The other product is another fatty acyl CoA, ready for another round of this oxidation “cycle.”</a:t>
            </a:r>
          </a:p>
          <a:p>
            <a:pPr>
              <a:spcBef>
                <a:spcPct val="50000"/>
              </a:spcBef>
            </a:pPr>
            <a:r>
              <a:rPr lang="en-US" altLang="en-US" sz="2000" b="0"/>
              <a:t>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0">
          <a:gsLst>
            <a:gs pos="0">
              <a:srgbClr val="DFC9EF"/>
            </a:gs>
            <a:gs pos="100000">
              <a:srgbClr val="00B0F0"/>
            </a:gs>
          </a:gsLst>
          <a:lin ang="2700000" scaled="1"/>
        </a:gradFill>
        <a:effectLst/>
      </p:bgPr>
    </p:bg>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E8C5A8DF-3D16-F1E2-268B-D2173ADCC137}"/>
              </a:ext>
            </a:extLst>
          </p:cNvPr>
          <p:cNvSpPr>
            <a:spLocks noGrp="1"/>
          </p:cNvSpPr>
          <p:nvPr>
            <p:ph type="sldNum" sz="quarter" idx="11"/>
          </p:nvPr>
        </p:nvSpPr>
        <p:spPr/>
        <p:txBody>
          <a:bodyPr/>
          <a:lstStyle/>
          <a:p>
            <a:fld id="{F880E0CD-4A5D-418B-99B9-88A861A34732}" type="slidenum">
              <a:rPr lang="en-US" altLang="en-US"/>
              <a:pPr/>
              <a:t>2</a:t>
            </a:fld>
            <a:endParaRPr lang="en-US" altLang="en-US"/>
          </a:p>
        </p:txBody>
      </p:sp>
      <p:sp>
        <p:nvSpPr>
          <p:cNvPr id="1372164" name="Rectangle 4">
            <a:extLst>
              <a:ext uri="{FF2B5EF4-FFF2-40B4-BE49-F238E27FC236}">
                <a16:creationId xmlns:a16="http://schemas.microsoft.com/office/drawing/2014/main" id="{EDBBDC1E-BE1A-474E-0737-251AB67F0BF0}"/>
              </a:ext>
            </a:extLst>
          </p:cNvPr>
          <p:cNvSpPr>
            <a:spLocks noGrp="1" noChangeArrowheads="1"/>
          </p:cNvSpPr>
          <p:nvPr>
            <p:ph type="title"/>
          </p:nvPr>
        </p:nvSpPr>
        <p:spPr>
          <a:noFill/>
          <a:ln/>
        </p:spPr>
        <p:txBody>
          <a:bodyPr/>
          <a:lstStyle/>
          <a:p>
            <a:r>
              <a:rPr lang="en-US" altLang="en-US"/>
              <a:t>Fatty Acid Metabolism</a:t>
            </a:r>
          </a:p>
        </p:txBody>
      </p:sp>
      <p:sp>
        <p:nvSpPr>
          <p:cNvPr id="1372167" name="Rectangle 7">
            <a:extLst>
              <a:ext uri="{FF2B5EF4-FFF2-40B4-BE49-F238E27FC236}">
                <a16:creationId xmlns:a16="http://schemas.microsoft.com/office/drawing/2014/main" id="{D021E069-5B35-72F4-67A7-4D3741AD4E20}"/>
              </a:ext>
            </a:extLst>
          </p:cNvPr>
          <p:cNvSpPr>
            <a:spLocks noGrp="1" noChangeArrowheads="1"/>
          </p:cNvSpPr>
          <p:nvPr>
            <p:ph type="body" sz="half" idx="1"/>
          </p:nvPr>
        </p:nvSpPr>
        <p:spPr>
          <a:xfrm>
            <a:off x="457200" y="533400"/>
            <a:ext cx="8534400" cy="5791200"/>
          </a:xfrm>
        </p:spPr>
        <p:txBody>
          <a:bodyPr/>
          <a:lstStyle/>
          <a:p>
            <a:pPr>
              <a:lnSpc>
                <a:spcPct val="90000"/>
              </a:lnSpc>
              <a:buFontTx/>
              <a:buNone/>
            </a:pPr>
            <a:r>
              <a:rPr lang="en-US" altLang="en-US" sz="2800"/>
              <a:t>In a typical mammal, 10%-20% of the body weight is lipid, the bulk of which exist as triglycerides.</a:t>
            </a:r>
          </a:p>
          <a:p>
            <a:pPr>
              <a:lnSpc>
                <a:spcPct val="90000"/>
              </a:lnSpc>
              <a:buFontTx/>
              <a:buNone/>
            </a:pPr>
            <a:r>
              <a:rPr lang="en-US" altLang="en-US" sz="2800"/>
              <a:t>Recall from our earlier discussions, triglycerides are triacyl-esters of glycerol in which each of its three alcohol groups is esterified to a fatty acid.</a:t>
            </a:r>
          </a:p>
          <a:p>
            <a:pPr>
              <a:lnSpc>
                <a:spcPct val="90000"/>
              </a:lnSpc>
              <a:buFontTx/>
              <a:buNone/>
            </a:pPr>
            <a:r>
              <a:rPr lang="en-US" altLang="en-US" sz="2800"/>
              <a:t>Almost all fatty acids contain an even number of carbon atoms.  We will see in this discussion that this is a result of the way they are synthesized, namely from acetyl-CoA (two carbon building blocks).</a:t>
            </a:r>
          </a:p>
          <a:p>
            <a:pPr>
              <a:lnSpc>
                <a:spcPct val="90000"/>
              </a:lnSpc>
              <a:buFontTx/>
              <a:buNone/>
            </a:pPr>
            <a:r>
              <a:rPr lang="en-US" altLang="en-US" sz="2800"/>
              <a:t>Triglycerides are excellent energy storage vehicles, offering the highest caloric density and potential energy compared to carbohydrates or proteins.</a:t>
            </a:r>
          </a:p>
          <a:p>
            <a:pPr>
              <a:lnSpc>
                <a:spcPct val="90000"/>
              </a:lnSpc>
              <a:buFontTx/>
              <a:buNone/>
            </a:pPr>
            <a:endParaRPr lang="en-US" altLang="en-US" sz="28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rotWithShape="0">
          <a:gsLst>
            <a:gs pos="0">
              <a:srgbClr val="DFC9EF"/>
            </a:gs>
            <a:gs pos="100000">
              <a:srgbClr val="00B0F0"/>
            </a:gs>
          </a:gsLst>
          <a:lin ang="2700000" scaled="1"/>
        </a:gradFill>
        <a:effectLst/>
      </p:bgPr>
    </p:bg>
    <p:spTree>
      <p:nvGrpSpPr>
        <p:cNvPr id="1" name=""/>
        <p:cNvGrpSpPr/>
        <p:nvPr/>
      </p:nvGrpSpPr>
      <p:grpSpPr>
        <a:xfrm>
          <a:off x="0" y="0"/>
          <a:ext cx="0" cy="0"/>
          <a:chOff x="0" y="0"/>
          <a:chExt cx="0" cy="0"/>
        </a:xfrm>
      </p:grpSpPr>
      <p:sp>
        <p:nvSpPr>
          <p:cNvPr id="2" name="Slide Number Placeholder 4">
            <a:extLst>
              <a:ext uri="{FF2B5EF4-FFF2-40B4-BE49-F238E27FC236}">
                <a16:creationId xmlns:a16="http://schemas.microsoft.com/office/drawing/2014/main" id="{802E5CD5-DC11-4636-307A-CE3A1F575D17}"/>
              </a:ext>
            </a:extLst>
          </p:cNvPr>
          <p:cNvSpPr>
            <a:spLocks noGrp="1"/>
          </p:cNvSpPr>
          <p:nvPr>
            <p:ph type="sldNum" sz="quarter" idx="11"/>
          </p:nvPr>
        </p:nvSpPr>
        <p:spPr/>
        <p:txBody>
          <a:bodyPr/>
          <a:lstStyle/>
          <a:p>
            <a:fld id="{1359703F-F1DF-4EAD-9BBD-DA72E7EE25AF}" type="slidenum">
              <a:rPr lang="en-US" altLang="en-US"/>
              <a:pPr/>
              <a:t>20</a:t>
            </a:fld>
            <a:endParaRPr lang="en-US" altLang="en-US"/>
          </a:p>
        </p:txBody>
      </p:sp>
      <p:sp>
        <p:nvSpPr>
          <p:cNvPr id="1388546" name="Rectangle 2">
            <a:extLst>
              <a:ext uri="{FF2B5EF4-FFF2-40B4-BE49-F238E27FC236}">
                <a16:creationId xmlns:a16="http://schemas.microsoft.com/office/drawing/2014/main" id="{6DA1D2CC-3F3E-7C25-FA99-85C05FFB8049}"/>
              </a:ext>
            </a:extLst>
          </p:cNvPr>
          <p:cNvSpPr>
            <a:spLocks noGrp="1" noChangeArrowheads="1"/>
          </p:cNvSpPr>
          <p:nvPr>
            <p:ph type="title"/>
          </p:nvPr>
        </p:nvSpPr>
        <p:spPr/>
        <p:txBody>
          <a:bodyPr/>
          <a:lstStyle/>
          <a:p>
            <a:r>
              <a:rPr lang="en-US" altLang="en-US" sz="1600"/>
              <a:t>Fatty Acid Metabolism</a:t>
            </a:r>
          </a:p>
        </p:txBody>
      </p:sp>
      <p:pic>
        <p:nvPicPr>
          <p:cNvPr id="1388548" name="Picture 4">
            <a:extLst>
              <a:ext uri="{FF2B5EF4-FFF2-40B4-BE49-F238E27FC236}">
                <a16:creationId xmlns:a16="http://schemas.microsoft.com/office/drawing/2014/main" id="{8AC0E2C3-7226-9A10-FAB4-373DCC91616F}"/>
              </a:ext>
            </a:extLst>
          </p:cNvPr>
          <p:cNvPicPr>
            <a:picLocks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5410200" y="0"/>
            <a:ext cx="2819400" cy="6858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388550" name="Text Box 6">
            <a:extLst>
              <a:ext uri="{FF2B5EF4-FFF2-40B4-BE49-F238E27FC236}">
                <a16:creationId xmlns:a16="http://schemas.microsoft.com/office/drawing/2014/main" id="{F28C21AA-D25E-E7E6-BE42-F8F097E94528}"/>
              </a:ext>
            </a:extLst>
          </p:cNvPr>
          <p:cNvSpPr txBox="1">
            <a:spLocks noChangeArrowheads="1"/>
          </p:cNvSpPr>
          <p:nvPr/>
        </p:nvSpPr>
        <p:spPr bwMode="auto">
          <a:xfrm>
            <a:off x="381000" y="533400"/>
            <a:ext cx="4267200" cy="5889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b="0"/>
              <a:t>By repeating this cycle and removing two carbons as actyl CoA in each round, the entire fatty acid is oxidized.</a:t>
            </a:r>
          </a:p>
          <a:p>
            <a:pPr>
              <a:spcBef>
                <a:spcPct val="50000"/>
              </a:spcBef>
            </a:pPr>
            <a:r>
              <a:rPr lang="en-US" altLang="en-US" sz="2800" b="0" i="1"/>
              <a:t>Quesiton:</a:t>
            </a:r>
          </a:p>
          <a:p>
            <a:pPr>
              <a:spcBef>
                <a:spcPct val="50000"/>
              </a:spcBef>
            </a:pPr>
            <a:r>
              <a:rPr lang="en-US" altLang="en-US" sz="2800" b="0" i="1"/>
              <a:t>This cycle is often referred to as           “</a:t>
            </a:r>
            <a:r>
              <a:rPr lang="en-US" altLang="en-US" sz="2800" b="0" i="1" u="sng">
                <a:solidFill>
                  <a:srgbClr val="0033CC"/>
                </a:solidFill>
              </a:rPr>
              <a:t>beta-oxidation</a:t>
            </a:r>
            <a:r>
              <a:rPr lang="en-US" altLang="en-US" sz="2800" b="0" i="1"/>
              <a:t>” of fatty acids.</a:t>
            </a:r>
          </a:p>
          <a:p>
            <a:pPr>
              <a:spcBef>
                <a:spcPct val="50000"/>
              </a:spcBef>
            </a:pPr>
            <a:r>
              <a:rPr lang="en-US" altLang="en-US" sz="2800" b="0" i="1"/>
              <a:t>Why is this?</a:t>
            </a:r>
          </a:p>
          <a:p>
            <a:pPr>
              <a:spcBef>
                <a:spcPct val="50000"/>
              </a:spcBef>
            </a:pPr>
            <a:r>
              <a:rPr lang="en-US" altLang="en-US" sz="2000" b="0"/>
              <a:t>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rotWithShape="0">
          <a:gsLst>
            <a:gs pos="0">
              <a:srgbClr val="DFC9EF"/>
            </a:gs>
            <a:gs pos="100000">
              <a:srgbClr val="00B0F0"/>
            </a:gs>
          </a:gsLst>
          <a:lin ang="2700000" scaled="1"/>
        </a:gradFill>
        <a:effectLst/>
      </p:bgPr>
    </p:bg>
    <p:spTree>
      <p:nvGrpSpPr>
        <p:cNvPr id="1" name=""/>
        <p:cNvGrpSpPr/>
        <p:nvPr/>
      </p:nvGrpSpPr>
      <p:grpSpPr>
        <a:xfrm>
          <a:off x="0" y="0"/>
          <a:ext cx="0" cy="0"/>
          <a:chOff x="0" y="0"/>
          <a:chExt cx="0" cy="0"/>
        </a:xfrm>
      </p:grpSpPr>
      <p:sp>
        <p:nvSpPr>
          <p:cNvPr id="2" name="Slide Number Placeholder 4">
            <a:extLst>
              <a:ext uri="{FF2B5EF4-FFF2-40B4-BE49-F238E27FC236}">
                <a16:creationId xmlns:a16="http://schemas.microsoft.com/office/drawing/2014/main" id="{7F2DE87B-6132-DF6E-751A-D82DBFD82C76}"/>
              </a:ext>
            </a:extLst>
          </p:cNvPr>
          <p:cNvSpPr>
            <a:spLocks noGrp="1"/>
          </p:cNvSpPr>
          <p:nvPr>
            <p:ph type="sldNum" sz="quarter" idx="11"/>
          </p:nvPr>
        </p:nvSpPr>
        <p:spPr/>
        <p:txBody>
          <a:bodyPr/>
          <a:lstStyle/>
          <a:p>
            <a:fld id="{85496C8C-789E-4899-A7F6-E861CDA96015}" type="slidenum">
              <a:rPr lang="en-US" altLang="en-US"/>
              <a:pPr/>
              <a:t>21</a:t>
            </a:fld>
            <a:endParaRPr lang="en-US" altLang="en-US"/>
          </a:p>
        </p:txBody>
      </p:sp>
      <p:sp>
        <p:nvSpPr>
          <p:cNvPr id="1408002" name="Rectangle 2">
            <a:extLst>
              <a:ext uri="{FF2B5EF4-FFF2-40B4-BE49-F238E27FC236}">
                <a16:creationId xmlns:a16="http://schemas.microsoft.com/office/drawing/2014/main" id="{9F82A232-E397-5277-6D15-D02376A99AD0}"/>
              </a:ext>
            </a:extLst>
          </p:cNvPr>
          <p:cNvSpPr>
            <a:spLocks noGrp="1" noChangeArrowheads="1"/>
          </p:cNvSpPr>
          <p:nvPr>
            <p:ph type="title"/>
          </p:nvPr>
        </p:nvSpPr>
        <p:spPr/>
        <p:txBody>
          <a:bodyPr/>
          <a:lstStyle/>
          <a:p>
            <a:r>
              <a:rPr lang="en-US" altLang="en-US" sz="1600"/>
              <a:t>Fatty Acid Metabolism</a:t>
            </a:r>
          </a:p>
        </p:txBody>
      </p:sp>
      <p:pic>
        <p:nvPicPr>
          <p:cNvPr id="1408003" name="Picture 3">
            <a:extLst>
              <a:ext uri="{FF2B5EF4-FFF2-40B4-BE49-F238E27FC236}">
                <a16:creationId xmlns:a16="http://schemas.microsoft.com/office/drawing/2014/main" id="{3B79F39A-DEB0-E2A2-0650-8FC779160646}"/>
              </a:ext>
            </a:extLst>
          </p:cNvPr>
          <p:cNvPicPr>
            <a:picLocks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5410200" y="0"/>
            <a:ext cx="2895600" cy="6858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408004" name="Text Box 4">
            <a:extLst>
              <a:ext uri="{FF2B5EF4-FFF2-40B4-BE49-F238E27FC236}">
                <a16:creationId xmlns:a16="http://schemas.microsoft.com/office/drawing/2014/main" id="{A2456722-B589-EA44-C9E0-048B924E7F6E}"/>
              </a:ext>
            </a:extLst>
          </p:cNvPr>
          <p:cNvSpPr txBox="1">
            <a:spLocks noChangeArrowheads="1"/>
          </p:cNvSpPr>
          <p:nvPr/>
        </p:nvSpPr>
        <p:spPr bwMode="auto">
          <a:xfrm>
            <a:off x="152400" y="533400"/>
            <a:ext cx="5029200" cy="6116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b="0" i="1" u="sng"/>
              <a:t>Questions:</a:t>
            </a:r>
          </a:p>
          <a:p>
            <a:pPr>
              <a:spcBef>
                <a:spcPct val="50000"/>
              </a:spcBef>
            </a:pPr>
            <a:r>
              <a:rPr lang="en-US" altLang="en-US" sz="2400" b="0" i="1"/>
              <a:t>1. How many rounds of this fatty acid oxidation cycle are needed to completely convert palmitate (C</a:t>
            </a:r>
            <a:r>
              <a:rPr lang="en-US" altLang="en-US" sz="2400" b="0" i="1" baseline="-25000"/>
              <a:t>16</a:t>
            </a:r>
            <a:r>
              <a:rPr lang="en-US" altLang="en-US" sz="2400" b="0" i="1"/>
              <a:t>) into actyl CoA?</a:t>
            </a:r>
          </a:p>
          <a:p>
            <a:pPr>
              <a:spcBef>
                <a:spcPct val="50000"/>
              </a:spcBef>
            </a:pPr>
            <a:r>
              <a:rPr lang="en-US" altLang="en-US" sz="2400" b="0" i="1"/>
              <a:t>2. How many acetyl CoAs are formed?</a:t>
            </a:r>
          </a:p>
          <a:p>
            <a:pPr>
              <a:spcBef>
                <a:spcPct val="50000"/>
              </a:spcBef>
            </a:pPr>
            <a:r>
              <a:rPr lang="en-US" altLang="en-US" sz="2400" b="0" i="1"/>
              <a:t>3. How many NADH’s are formed?</a:t>
            </a:r>
          </a:p>
          <a:p>
            <a:pPr>
              <a:spcBef>
                <a:spcPct val="50000"/>
              </a:spcBef>
            </a:pPr>
            <a:r>
              <a:rPr lang="en-US" altLang="en-US" sz="2400" b="0" i="1"/>
              <a:t>4. How many FADH’s are formed?</a:t>
            </a:r>
          </a:p>
          <a:p>
            <a:pPr>
              <a:spcBef>
                <a:spcPct val="50000"/>
              </a:spcBef>
            </a:pPr>
            <a:endParaRPr lang="en-US" altLang="en-US" sz="2400" b="0" i="1"/>
          </a:p>
          <a:p>
            <a:pPr>
              <a:spcBef>
                <a:spcPct val="50000"/>
              </a:spcBef>
            </a:pPr>
            <a:r>
              <a:rPr lang="en-US" altLang="en-US" sz="2400" b="0" i="1"/>
              <a:t>(Consider these same questions  for C</a:t>
            </a:r>
            <a:r>
              <a:rPr lang="en-US" altLang="en-US" sz="2400" b="0" i="1" baseline="-25000"/>
              <a:t>12</a:t>
            </a:r>
            <a:r>
              <a:rPr lang="en-US" altLang="en-US" sz="2400" b="0" i="1"/>
              <a:t>-C</a:t>
            </a:r>
            <a:r>
              <a:rPr lang="en-US" altLang="en-US" sz="2400" b="0" i="1" baseline="-25000"/>
              <a:t>18</a:t>
            </a:r>
            <a:r>
              <a:rPr lang="en-US" altLang="en-US" sz="2400" b="0" i="1"/>
              <a:t> fatty acids.)</a:t>
            </a:r>
          </a:p>
          <a:p>
            <a:pPr>
              <a:spcBef>
                <a:spcPct val="50000"/>
              </a:spcBef>
            </a:pPr>
            <a:r>
              <a:rPr lang="en-US" altLang="en-US" sz="2400" b="0"/>
              <a:t> </a:t>
            </a:r>
          </a:p>
        </p:txBody>
      </p:sp>
      <p:sp>
        <p:nvSpPr>
          <p:cNvPr id="1408005" name="Line 5">
            <a:extLst>
              <a:ext uri="{FF2B5EF4-FFF2-40B4-BE49-F238E27FC236}">
                <a16:creationId xmlns:a16="http://schemas.microsoft.com/office/drawing/2014/main" id="{1C0C5CBC-2DAE-4851-2A78-FB0541EDB40C}"/>
              </a:ext>
            </a:extLst>
          </p:cNvPr>
          <p:cNvSpPr>
            <a:spLocks noChangeShapeType="1"/>
          </p:cNvSpPr>
          <p:nvPr/>
        </p:nvSpPr>
        <p:spPr bwMode="auto">
          <a:xfrm flipH="1">
            <a:off x="5105400" y="6172200"/>
            <a:ext cx="3048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08006" name="Line 6">
            <a:extLst>
              <a:ext uri="{FF2B5EF4-FFF2-40B4-BE49-F238E27FC236}">
                <a16:creationId xmlns:a16="http://schemas.microsoft.com/office/drawing/2014/main" id="{1C99F6C7-1142-0E3A-E1C8-D67F2007B5B9}"/>
              </a:ext>
            </a:extLst>
          </p:cNvPr>
          <p:cNvSpPr>
            <a:spLocks noChangeShapeType="1"/>
          </p:cNvSpPr>
          <p:nvPr/>
        </p:nvSpPr>
        <p:spPr bwMode="auto">
          <a:xfrm flipV="1">
            <a:off x="5105400" y="457200"/>
            <a:ext cx="0" cy="5715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08007" name="Line 7">
            <a:extLst>
              <a:ext uri="{FF2B5EF4-FFF2-40B4-BE49-F238E27FC236}">
                <a16:creationId xmlns:a16="http://schemas.microsoft.com/office/drawing/2014/main" id="{453954B7-20E4-9577-4F4B-27DB470913B2}"/>
              </a:ext>
            </a:extLst>
          </p:cNvPr>
          <p:cNvSpPr>
            <a:spLocks noChangeShapeType="1"/>
          </p:cNvSpPr>
          <p:nvPr/>
        </p:nvSpPr>
        <p:spPr bwMode="auto">
          <a:xfrm>
            <a:off x="5105400" y="457200"/>
            <a:ext cx="6096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08008" name="Text Box 8">
            <a:extLst>
              <a:ext uri="{FF2B5EF4-FFF2-40B4-BE49-F238E27FC236}">
                <a16:creationId xmlns:a16="http://schemas.microsoft.com/office/drawing/2014/main" id="{651AE1DD-3E47-7B10-25FB-60AB01233E1E}"/>
              </a:ext>
            </a:extLst>
          </p:cNvPr>
          <p:cNvSpPr txBox="1">
            <a:spLocks noChangeArrowheads="1"/>
          </p:cNvSpPr>
          <p:nvPr/>
        </p:nvSpPr>
        <p:spPr bwMode="auto">
          <a:xfrm>
            <a:off x="5029200" y="0"/>
            <a:ext cx="488950" cy="68580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b">
            <a:spAutoFit/>
          </a:bodyPr>
          <a:lstStyle/>
          <a:p>
            <a:pPr algn="ctr">
              <a:spcBef>
                <a:spcPct val="50000"/>
              </a:spcBef>
            </a:pPr>
            <a:r>
              <a:rPr lang="en-US" altLang="en-US" sz="2000" b="0" i="1"/>
              <a:t>(Repeated</a:t>
            </a:r>
            <a:r>
              <a:rPr lang="en-US" altLang="en-US" sz="1600" b="0" i="1"/>
              <a:t>  </a:t>
            </a:r>
            <a:r>
              <a:rPr lang="en-US" altLang="en-US" sz="2000" b="0" i="1"/>
              <a:t>cycles)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rotWithShape="0">
          <a:gsLst>
            <a:gs pos="0">
              <a:srgbClr val="DFC9EF"/>
            </a:gs>
            <a:gs pos="100000">
              <a:srgbClr val="00B0F0"/>
            </a:gs>
          </a:gsLst>
          <a:lin ang="2700000" scaled="1"/>
        </a:gradFill>
        <a:effectLst/>
      </p:bgPr>
    </p:bg>
    <p:spTree>
      <p:nvGrpSpPr>
        <p:cNvPr id="1" name=""/>
        <p:cNvGrpSpPr/>
        <p:nvPr/>
      </p:nvGrpSpPr>
      <p:grpSpPr>
        <a:xfrm>
          <a:off x="0" y="0"/>
          <a:ext cx="0" cy="0"/>
          <a:chOff x="0" y="0"/>
          <a:chExt cx="0" cy="0"/>
        </a:xfrm>
      </p:grpSpPr>
      <p:sp>
        <p:nvSpPr>
          <p:cNvPr id="2" name="Slide Number Placeholder 4">
            <a:extLst>
              <a:ext uri="{FF2B5EF4-FFF2-40B4-BE49-F238E27FC236}">
                <a16:creationId xmlns:a16="http://schemas.microsoft.com/office/drawing/2014/main" id="{A65634B6-1B98-A3A6-28CC-9E6129431A86}"/>
              </a:ext>
            </a:extLst>
          </p:cNvPr>
          <p:cNvSpPr>
            <a:spLocks noGrp="1"/>
          </p:cNvSpPr>
          <p:nvPr>
            <p:ph type="sldNum" sz="quarter" idx="11"/>
          </p:nvPr>
        </p:nvSpPr>
        <p:spPr/>
        <p:txBody>
          <a:bodyPr/>
          <a:lstStyle/>
          <a:p>
            <a:fld id="{1C4C291F-BFBA-4EC1-976A-C3F51332D782}" type="slidenum">
              <a:rPr lang="en-US" altLang="en-US"/>
              <a:pPr/>
              <a:t>22</a:t>
            </a:fld>
            <a:endParaRPr lang="en-US" altLang="en-US"/>
          </a:p>
        </p:txBody>
      </p:sp>
      <p:sp>
        <p:nvSpPr>
          <p:cNvPr id="1389570" name="Rectangle 2">
            <a:extLst>
              <a:ext uri="{FF2B5EF4-FFF2-40B4-BE49-F238E27FC236}">
                <a16:creationId xmlns:a16="http://schemas.microsoft.com/office/drawing/2014/main" id="{9EB63A69-C151-6874-850F-0258993EC699}"/>
              </a:ext>
            </a:extLst>
          </p:cNvPr>
          <p:cNvSpPr>
            <a:spLocks noGrp="1" noChangeArrowheads="1"/>
          </p:cNvSpPr>
          <p:nvPr>
            <p:ph type="title"/>
          </p:nvPr>
        </p:nvSpPr>
        <p:spPr/>
        <p:txBody>
          <a:bodyPr/>
          <a:lstStyle/>
          <a:p>
            <a:r>
              <a:rPr lang="en-US" altLang="en-US" sz="1600"/>
              <a:t>Fatty Acid Metabolism</a:t>
            </a:r>
          </a:p>
        </p:txBody>
      </p:sp>
      <p:graphicFrame>
        <p:nvGraphicFramePr>
          <p:cNvPr id="1390047" name="Group 479">
            <a:extLst>
              <a:ext uri="{FF2B5EF4-FFF2-40B4-BE49-F238E27FC236}">
                <a16:creationId xmlns:a16="http://schemas.microsoft.com/office/drawing/2014/main" id="{223B457A-5A1D-0BE8-01B9-F97A0EED0A16}"/>
              </a:ext>
            </a:extLst>
          </p:cNvPr>
          <p:cNvGraphicFramePr>
            <a:graphicFrameLocks noGrp="1"/>
          </p:cNvGraphicFramePr>
          <p:nvPr>
            <p:ph idx="1"/>
          </p:nvPr>
        </p:nvGraphicFramePr>
        <p:xfrm>
          <a:off x="762000" y="533400"/>
          <a:ext cx="7559675" cy="5826125"/>
        </p:xfrm>
        <a:graphic>
          <a:graphicData uri="http://schemas.openxmlformats.org/drawingml/2006/table">
            <a:tbl>
              <a:tblPr/>
              <a:tblGrid>
                <a:gridCol w="2911475">
                  <a:extLst>
                    <a:ext uri="{9D8B030D-6E8A-4147-A177-3AD203B41FA5}">
                      <a16:colId xmlns:a16="http://schemas.microsoft.com/office/drawing/2014/main" val="567784154"/>
                    </a:ext>
                  </a:extLst>
                </a:gridCol>
                <a:gridCol w="369888">
                  <a:extLst>
                    <a:ext uri="{9D8B030D-6E8A-4147-A177-3AD203B41FA5}">
                      <a16:colId xmlns:a16="http://schemas.microsoft.com/office/drawing/2014/main" val="1299164391"/>
                    </a:ext>
                  </a:extLst>
                </a:gridCol>
                <a:gridCol w="765175">
                  <a:extLst>
                    <a:ext uri="{9D8B030D-6E8A-4147-A177-3AD203B41FA5}">
                      <a16:colId xmlns:a16="http://schemas.microsoft.com/office/drawing/2014/main" val="333507447"/>
                    </a:ext>
                  </a:extLst>
                </a:gridCol>
                <a:gridCol w="1989137">
                  <a:extLst>
                    <a:ext uri="{9D8B030D-6E8A-4147-A177-3AD203B41FA5}">
                      <a16:colId xmlns:a16="http://schemas.microsoft.com/office/drawing/2014/main" val="2225918878"/>
                    </a:ext>
                  </a:extLst>
                </a:gridCol>
                <a:gridCol w="1524000">
                  <a:extLst>
                    <a:ext uri="{9D8B030D-6E8A-4147-A177-3AD203B41FA5}">
                      <a16:colId xmlns:a16="http://schemas.microsoft.com/office/drawing/2014/main" val="2430479214"/>
                    </a:ext>
                  </a:extLst>
                </a:gridCol>
              </a:tblGrid>
              <a:tr h="644525">
                <a:tc gridSpan="4">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en-US" sz="2800" b="1" i="0" u="none" strike="noStrike" cap="none" normalizeH="0" baseline="0">
                          <a:ln>
                            <a:noFill/>
                          </a:ln>
                          <a:solidFill>
                            <a:schemeClr val="tx1"/>
                          </a:solidFill>
                          <a:effectLst/>
                          <a:latin typeface="Arial" panose="020B0604020202020204" pitchFamily="34" charset="0"/>
                          <a:cs typeface="Arial" panose="020B0604020202020204" pitchFamily="34" charset="0"/>
                        </a:rPr>
                        <a:t>Fatty Acid Oxidation - ATP Yields</a:t>
                      </a:r>
                      <a:endParaRPr kumimoji="0" lang="en-US" altLang="en-US" sz="2400" b="0" i="0" u="none" strike="noStrike" cap="none" normalizeH="0" baseline="0">
                        <a:ln>
                          <a:noFill/>
                        </a:ln>
                        <a:solidFill>
                          <a:schemeClr val="tx1"/>
                        </a:solidFill>
                        <a:effectLst/>
                        <a:latin typeface="Arial" panose="020B0604020202020204" pitchFamily="34" charset="0"/>
                      </a:endParaRPr>
                    </a:p>
                  </a:txBody>
                  <a:tcPr anchor="b" horzOverflow="overflow">
                    <a:lnL cap="flat">
                      <a:noFill/>
                    </a:lnL>
                    <a:lnR>
                      <a:noFill/>
                    </a:lnR>
                    <a:lnT cap="flat">
                      <a:noFill/>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3600" b="0" i="0" u="none" strike="noStrike" cap="none" normalizeH="0" baseline="0">
                        <a:ln>
                          <a:noFill/>
                        </a:ln>
                        <a:solidFill>
                          <a:schemeClr val="tx1"/>
                        </a:solidFill>
                        <a:effectLst/>
                        <a:latin typeface="Arial" panose="020B0604020202020204" pitchFamily="34" charset="0"/>
                      </a:endParaRPr>
                    </a:p>
                  </a:txBody>
                  <a:tcPr anchor="b" horzOverflow="overflow">
                    <a:lnL>
                      <a:noFill/>
                    </a:lnL>
                    <a:lnR cap="flat">
                      <a:noFill/>
                    </a:lnR>
                    <a:lnT cap="flat">
                      <a:noFill/>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372446410"/>
                  </a:ext>
                </a:extLst>
              </a:tr>
              <a:tr h="49530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en-US" sz="2800" b="0" i="0" u="none" strike="noStrike" cap="none" normalizeH="0" baseline="0">
                          <a:ln>
                            <a:noFill/>
                          </a:ln>
                          <a:solidFill>
                            <a:schemeClr val="tx1"/>
                          </a:solidFill>
                          <a:effectLst/>
                          <a:latin typeface="Arial" panose="020B0604020202020204" pitchFamily="34" charset="0"/>
                          <a:cs typeface="Arial" panose="020B0604020202020204" pitchFamily="34" charset="0"/>
                        </a:rPr>
                        <a:t>Fatty Acid:</a:t>
                      </a:r>
                      <a:endParaRPr kumimoji="0" lang="en-US" altLang="en-US" sz="2400" b="0" i="0" u="none" strike="noStrike" cap="none" normalizeH="0" baseline="0">
                        <a:ln>
                          <a:noFill/>
                        </a:ln>
                        <a:solidFill>
                          <a:schemeClr val="tx1"/>
                        </a:solidFill>
                        <a:effectLst/>
                        <a:latin typeface="Arial" panose="020B0604020202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3">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en-US" sz="2800" b="1" i="0" u="none" strike="noStrike" cap="none" normalizeH="0" baseline="0">
                          <a:ln>
                            <a:noFill/>
                          </a:ln>
                          <a:solidFill>
                            <a:srgbClr val="0000FF"/>
                          </a:solidFill>
                          <a:effectLst/>
                          <a:latin typeface="Arial" panose="020B0604020202020204" pitchFamily="34" charset="0"/>
                          <a:cs typeface="Arial" panose="020B0604020202020204" pitchFamily="34" charset="0"/>
                        </a:rPr>
                        <a:t>Palmitic acid</a:t>
                      </a:r>
                      <a:endParaRPr kumimoji="0" lang="en-US" altLang="en-US" sz="2400" b="0" i="0" u="none" strike="noStrike" cap="none" normalizeH="0" baseline="0">
                        <a:ln>
                          <a:noFill/>
                        </a:ln>
                        <a:solidFill>
                          <a:schemeClr val="tx1"/>
                        </a:solidFill>
                        <a:effectLst/>
                        <a:latin typeface="Arial" panose="020B0604020202020204" pitchFamily="34" charset="0"/>
                      </a:endParaRPr>
                    </a:p>
                  </a:txBody>
                  <a:tcPr anchor="b"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en-US" sz="2800" b="0" i="0" u="none" strike="noStrike" cap="none" normalizeH="0" baseline="0">
                          <a:ln>
                            <a:noFill/>
                          </a:ln>
                          <a:solidFill>
                            <a:schemeClr val="tx1"/>
                          </a:solidFill>
                          <a:effectLst/>
                          <a:latin typeface="Arial" panose="020B0604020202020204" pitchFamily="34" charset="0"/>
                          <a:cs typeface="Arial" panose="020B0604020202020204" pitchFamily="34" charset="0"/>
                        </a:rPr>
                        <a:t> </a:t>
                      </a:r>
                      <a:endParaRPr kumimoji="0" lang="en-US" altLang="en-US" sz="2400" b="0" i="0" u="none" strike="noStrike" cap="none" normalizeH="0" baseline="0">
                        <a:ln>
                          <a:noFill/>
                        </a:ln>
                        <a:solidFill>
                          <a:schemeClr val="tx1"/>
                        </a:solidFill>
                        <a:effectLst/>
                        <a:latin typeface="Arial" panose="020B0604020202020204" pitchFamily="34" charset="0"/>
                      </a:endParaRPr>
                    </a:p>
                  </a:txBody>
                  <a:tcPr anchor="b"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801970653"/>
                  </a:ext>
                </a:extLst>
              </a:tr>
              <a:tr h="49530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en-US" sz="2800" b="0" i="0" u="none" strike="noStrike" cap="none" normalizeH="0" baseline="0">
                          <a:ln>
                            <a:noFill/>
                          </a:ln>
                          <a:solidFill>
                            <a:schemeClr val="tx1"/>
                          </a:solidFill>
                          <a:effectLst/>
                          <a:latin typeface="Arial" panose="020B0604020202020204" pitchFamily="34" charset="0"/>
                          <a:cs typeface="Arial" panose="020B0604020202020204" pitchFamily="34" charset="0"/>
                        </a:rPr>
                        <a:t># of Carbons:</a:t>
                      </a:r>
                      <a:endParaRPr kumimoji="0" lang="en-US" altLang="en-US" sz="2400" b="0" i="0" u="none" strike="noStrike" cap="none" normalizeH="0" baseline="0">
                        <a:ln>
                          <a:noFill/>
                        </a:ln>
                        <a:solidFill>
                          <a:schemeClr val="tx1"/>
                        </a:solidFill>
                        <a:effectLst/>
                        <a:latin typeface="Arial" panose="020B0604020202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2800" b="1" i="0" u="none" strike="noStrike" cap="none" normalizeH="0" baseline="0">
                          <a:ln>
                            <a:noFill/>
                          </a:ln>
                          <a:solidFill>
                            <a:srgbClr val="0000FF"/>
                          </a:solidFill>
                          <a:effectLst/>
                          <a:latin typeface="Arial" panose="020B0604020202020204" pitchFamily="34" charset="0"/>
                          <a:cs typeface="Arial" panose="020B0604020202020204" pitchFamily="34" charset="0"/>
                        </a:rPr>
                        <a:t>16</a:t>
                      </a:r>
                      <a:endParaRPr kumimoji="0" lang="en-US" altLang="en-US" sz="2400" b="0" i="0" u="none" strike="noStrike" cap="none" normalizeH="0" baseline="0">
                        <a:ln>
                          <a:noFill/>
                        </a:ln>
                        <a:solidFill>
                          <a:schemeClr val="tx1"/>
                        </a:solidFill>
                        <a:effectLst/>
                        <a:latin typeface="Arial" panose="020B0604020202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en-US" sz="2800" b="0" i="0" u="none" strike="noStrike" cap="none" normalizeH="0" baseline="0">
                          <a:ln>
                            <a:noFill/>
                          </a:ln>
                          <a:solidFill>
                            <a:schemeClr val="tx1"/>
                          </a:solidFill>
                          <a:effectLst/>
                          <a:latin typeface="Arial" panose="020B0604020202020204" pitchFamily="34" charset="0"/>
                          <a:cs typeface="Arial" panose="020B0604020202020204" pitchFamily="34" charset="0"/>
                        </a:rPr>
                        <a:t> </a:t>
                      </a:r>
                      <a:endParaRPr kumimoji="0" lang="en-US" altLang="en-US" sz="2400" b="0" i="0" u="none" strike="noStrike" cap="none" normalizeH="0" baseline="0">
                        <a:ln>
                          <a:noFill/>
                        </a:ln>
                        <a:solidFill>
                          <a:schemeClr val="tx1"/>
                        </a:solidFill>
                        <a:effectLst/>
                        <a:latin typeface="Arial" panose="020B0604020202020204" pitchFamily="34" charset="0"/>
                      </a:endParaRPr>
                    </a:p>
                  </a:txBody>
                  <a:tcPr anchor="b"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en-US" sz="2800" b="0" i="0" u="none" strike="noStrike" cap="none" normalizeH="0" baseline="0">
                          <a:ln>
                            <a:noFill/>
                          </a:ln>
                          <a:solidFill>
                            <a:schemeClr val="tx1"/>
                          </a:solidFill>
                          <a:effectLst/>
                          <a:latin typeface="Arial" panose="020B0604020202020204" pitchFamily="34" charset="0"/>
                          <a:cs typeface="Arial" panose="020B0604020202020204" pitchFamily="34" charset="0"/>
                        </a:rPr>
                        <a:t> </a:t>
                      </a:r>
                      <a:endParaRPr kumimoji="0" lang="en-US" altLang="en-US" sz="2400" b="0" i="0" u="none" strike="noStrike" cap="none" normalizeH="0" baseline="0">
                        <a:ln>
                          <a:noFill/>
                        </a:ln>
                        <a:solidFill>
                          <a:schemeClr val="tx1"/>
                        </a:solidFill>
                        <a:effectLst/>
                        <a:latin typeface="Arial" panose="020B0604020202020204" pitchFamily="34" charset="0"/>
                      </a:endParaRPr>
                    </a:p>
                  </a:txBody>
                  <a:tcPr anchor="b"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3581428253"/>
                  </a:ext>
                </a:extLst>
              </a:tr>
              <a:tr h="493713">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en-US" sz="2800" b="0" i="0" u="none" strike="noStrike" cap="none" normalizeH="0" baseline="0">
                          <a:ln>
                            <a:noFill/>
                          </a:ln>
                          <a:solidFill>
                            <a:schemeClr val="tx1"/>
                          </a:solidFill>
                          <a:effectLst/>
                          <a:latin typeface="Arial" panose="020B0604020202020204" pitchFamily="34" charset="0"/>
                          <a:cs typeface="Arial" panose="020B0604020202020204" pitchFamily="34" charset="0"/>
                        </a:rPr>
                        <a:t>Rounds of Cycle:</a:t>
                      </a:r>
                      <a:endParaRPr kumimoji="0" lang="en-US" altLang="en-US" sz="2400" b="0" i="0" u="none" strike="noStrike" cap="none" normalizeH="0" baseline="0">
                        <a:ln>
                          <a:noFill/>
                        </a:ln>
                        <a:solidFill>
                          <a:schemeClr val="tx1"/>
                        </a:solidFill>
                        <a:effectLst/>
                        <a:latin typeface="Arial" panose="020B0604020202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2800" b="0" i="0" u="none" strike="noStrike" cap="none" normalizeH="0" baseline="0">
                          <a:ln>
                            <a:noFill/>
                          </a:ln>
                          <a:solidFill>
                            <a:schemeClr val="tx1"/>
                          </a:solidFill>
                          <a:effectLst/>
                          <a:latin typeface="Arial" panose="020B0604020202020204" pitchFamily="34" charset="0"/>
                          <a:cs typeface="Arial" panose="020B0604020202020204" pitchFamily="34" charset="0"/>
                        </a:rPr>
                        <a:t>7</a:t>
                      </a:r>
                      <a:endParaRPr kumimoji="0" lang="en-US" altLang="en-US" sz="2400" b="0" i="0" u="none" strike="noStrike" cap="none" normalizeH="0" baseline="0">
                        <a:ln>
                          <a:noFill/>
                        </a:ln>
                        <a:solidFill>
                          <a:schemeClr val="tx1"/>
                        </a:solidFill>
                        <a:effectLst/>
                        <a:latin typeface="Arial" panose="020B0604020202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en-US" sz="2800" b="0" i="0" u="none" strike="noStrike" cap="none" normalizeH="0" baseline="0">
                          <a:ln>
                            <a:noFill/>
                          </a:ln>
                          <a:solidFill>
                            <a:schemeClr val="tx1"/>
                          </a:solidFill>
                          <a:effectLst/>
                          <a:latin typeface="Arial" panose="020B0604020202020204" pitchFamily="34" charset="0"/>
                          <a:cs typeface="Arial" panose="020B0604020202020204" pitchFamily="34" charset="0"/>
                        </a:rPr>
                        <a:t> </a:t>
                      </a:r>
                      <a:endParaRPr kumimoji="0" lang="en-US" altLang="en-US" sz="2400" b="0" i="0" u="none" strike="noStrike" cap="none" normalizeH="0" baseline="0">
                        <a:ln>
                          <a:noFill/>
                        </a:ln>
                        <a:solidFill>
                          <a:schemeClr val="tx1"/>
                        </a:solidFill>
                        <a:effectLst/>
                        <a:latin typeface="Arial" panose="020B0604020202020204" pitchFamily="34" charset="0"/>
                      </a:endParaRPr>
                    </a:p>
                  </a:txBody>
                  <a:tcPr anchor="b" horzOverflow="overflow">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en-US" sz="2800" b="0" i="0" u="none" strike="noStrike" cap="none" normalizeH="0" baseline="0">
                          <a:ln>
                            <a:noFill/>
                          </a:ln>
                          <a:solidFill>
                            <a:schemeClr val="tx1"/>
                          </a:solidFill>
                          <a:effectLst/>
                          <a:latin typeface="Arial" panose="020B0604020202020204" pitchFamily="34" charset="0"/>
                          <a:cs typeface="Arial" panose="020B0604020202020204" pitchFamily="34" charset="0"/>
                        </a:rPr>
                        <a:t> </a:t>
                      </a:r>
                      <a:endParaRPr kumimoji="0" lang="en-US" altLang="en-US" sz="2400" b="0" i="0" u="none" strike="noStrike" cap="none" normalizeH="0" baseline="0">
                        <a:ln>
                          <a:noFill/>
                        </a:ln>
                        <a:solidFill>
                          <a:schemeClr val="tx1"/>
                        </a:solidFill>
                        <a:effectLst/>
                        <a:latin typeface="Arial" panose="020B0604020202020204" pitchFamily="34" charset="0"/>
                      </a:endParaRPr>
                    </a:p>
                  </a:txBody>
                  <a:tcPr anchor="b" horzOverflow="overflow">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992498829"/>
                  </a:ext>
                </a:extLst>
              </a:tr>
              <a:tr h="49530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en-US" sz="2800" b="0" i="0" u="none" strike="noStrike" cap="none" normalizeH="0" baseline="0">
                          <a:ln>
                            <a:noFill/>
                          </a:ln>
                          <a:solidFill>
                            <a:schemeClr val="tx1"/>
                          </a:solidFill>
                          <a:effectLst/>
                          <a:latin typeface="Arial" panose="020B0604020202020204" pitchFamily="34" charset="0"/>
                          <a:cs typeface="Arial" panose="020B0604020202020204" pitchFamily="34" charset="0"/>
                        </a:rPr>
                        <a:t>Yields:</a:t>
                      </a:r>
                      <a:endParaRPr kumimoji="0" lang="en-US" altLang="en-US" sz="2400" b="0" i="0" u="none" strike="noStrike" cap="none" normalizeH="0" baseline="0">
                        <a:ln>
                          <a:noFill/>
                        </a:ln>
                        <a:solidFill>
                          <a:schemeClr val="tx1"/>
                        </a:solidFill>
                        <a:effectLst/>
                        <a:latin typeface="Arial" panose="020B0604020202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2800" b="0" i="0" u="none" strike="noStrike" cap="none" normalizeH="0" baseline="0">
                          <a:ln>
                            <a:noFill/>
                          </a:ln>
                          <a:solidFill>
                            <a:schemeClr val="tx1"/>
                          </a:solidFill>
                          <a:effectLst/>
                          <a:latin typeface="Arial" panose="020B0604020202020204" pitchFamily="34" charset="0"/>
                          <a:cs typeface="Arial" panose="020B0604020202020204" pitchFamily="34" charset="0"/>
                        </a:rPr>
                        <a:t>#</a:t>
                      </a:r>
                      <a:endParaRPr kumimoji="0" lang="en-US" altLang="en-US" sz="2400" b="0" i="0" u="none" strike="noStrike" cap="none" normalizeH="0" baseline="0">
                        <a:ln>
                          <a:noFill/>
                        </a:ln>
                        <a:solidFill>
                          <a:schemeClr val="tx1"/>
                        </a:solidFill>
                        <a:effectLst/>
                        <a:latin typeface="Arial" panose="020B0604020202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2800" b="0" i="0" u="none" strike="noStrike" cap="none" normalizeH="0" baseline="0">
                          <a:ln>
                            <a:noFill/>
                          </a:ln>
                          <a:solidFill>
                            <a:schemeClr val="tx1"/>
                          </a:solidFill>
                          <a:effectLst/>
                          <a:latin typeface="Arial" panose="020B0604020202020204" pitchFamily="34" charset="0"/>
                          <a:cs typeface="Arial" panose="020B0604020202020204" pitchFamily="34" charset="0"/>
                        </a:rPr>
                        <a:t>ATP/each</a:t>
                      </a:r>
                      <a:endParaRPr kumimoji="0" lang="en-US" altLang="en-US" sz="2400" b="0" i="0" u="none" strike="noStrike" cap="none" normalizeH="0" baseline="0">
                        <a:ln>
                          <a:noFill/>
                        </a:ln>
                        <a:solidFill>
                          <a:schemeClr val="tx1"/>
                        </a:solidFill>
                        <a:effectLst/>
                        <a:latin typeface="Arial" panose="020B0604020202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2800" b="0" i="0" u="none" strike="noStrike" cap="none" normalizeH="0" baseline="0">
                          <a:ln>
                            <a:noFill/>
                          </a:ln>
                          <a:solidFill>
                            <a:schemeClr val="tx1"/>
                          </a:solidFill>
                          <a:effectLst/>
                          <a:latin typeface="Arial" panose="020B0604020202020204" pitchFamily="34" charset="0"/>
                          <a:cs typeface="Arial" panose="020B0604020202020204" pitchFamily="34" charset="0"/>
                        </a:rPr>
                        <a:t>Totals:</a:t>
                      </a:r>
                      <a:endParaRPr kumimoji="0" lang="en-US" altLang="en-US" sz="2400" b="0" i="0" u="none" strike="noStrike" cap="none" normalizeH="0" baseline="0">
                        <a:ln>
                          <a:noFill/>
                        </a:ln>
                        <a:solidFill>
                          <a:schemeClr val="tx1"/>
                        </a:solidFill>
                        <a:effectLst/>
                        <a:latin typeface="Arial" panose="020B0604020202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023206568"/>
                  </a:ext>
                </a:extLst>
              </a:tr>
              <a:tr h="49530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en-US" sz="2800" b="0" i="0" u="none" strike="noStrike" cap="none" normalizeH="0" baseline="0">
                          <a:ln>
                            <a:noFill/>
                          </a:ln>
                          <a:solidFill>
                            <a:schemeClr val="tx1"/>
                          </a:solidFill>
                          <a:effectLst/>
                          <a:latin typeface="Arial" panose="020B0604020202020204" pitchFamily="34" charset="0"/>
                          <a:cs typeface="Arial" panose="020B0604020202020204" pitchFamily="34" charset="0"/>
                        </a:rPr>
                        <a:t>  Acetyl CoA</a:t>
                      </a:r>
                      <a:endParaRPr kumimoji="0" lang="en-US" altLang="en-US" sz="2400" b="0" i="0" u="none" strike="noStrike" cap="none" normalizeH="0" baseline="0">
                        <a:ln>
                          <a:noFill/>
                        </a:ln>
                        <a:solidFill>
                          <a:schemeClr val="tx1"/>
                        </a:solidFill>
                        <a:effectLst/>
                        <a:latin typeface="Arial" panose="020B0604020202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2800" b="0" i="0" u="none" strike="noStrike" cap="none" normalizeH="0" baseline="0">
                          <a:ln>
                            <a:noFill/>
                          </a:ln>
                          <a:solidFill>
                            <a:schemeClr val="tx1"/>
                          </a:solidFill>
                          <a:effectLst/>
                          <a:latin typeface="Arial" panose="020B0604020202020204" pitchFamily="34" charset="0"/>
                          <a:cs typeface="Arial" panose="020B0604020202020204" pitchFamily="34" charset="0"/>
                        </a:rPr>
                        <a:t>8</a:t>
                      </a:r>
                      <a:endParaRPr kumimoji="0" lang="en-US" altLang="en-US" sz="2400" b="0" i="0" u="none" strike="noStrike" cap="none" normalizeH="0" baseline="0">
                        <a:ln>
                          <a:noFill/>
                        </a:ln>
                        <a:solidFill>
                          <a:schemeClr val="tx1"/>
                        </a:solidFill>
                        <a:effectLst/>
                        <a:latin typeface="Arial" panose="020B0604020202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2800" b="0" i="0" u="none" strike="noStrike" cap="none" normalizeH="0" baseline="0">
                          <a:ln>
                            <a:noFill/>
                          </a:ln>
                          <a:solidFill>
                            <a:schemeClr val="tx1"/>
                          </a:solidFill>
                          <a:effectLst/>
                          <a:latin typeface="Arial" panose="020B0604020202020204" pitchFamily="34" charset="0"/>
                          <a:cs typeface="Arial" panose="020B0604020202020204" pitchFamily="34" charset="0"/>
                        </a:rPr>
                        <a:t>10</a:t>
                      </a:r>
                      <a:endParaRPr kumimoji="0" lang="en-US" altLang="en-US" sz="2400" b="0" i="0" u="none" strike="noStrike" cap="none" normalizeH="0" baseline="0">
                        <a:ln>
                          <a:noFill/>
                        </a:ln>
                        <a:solidFill>
                          <a:schemeClr val="tx1"/>
                        </a:solidFill>
                        <a:effectLst/>
                        <a:latin typeface="Arial" panose="020B0604020202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altLang="en-US" sz="2800" b="0" i="0" u="none" strike="noStrike" cap="none" normalizeH="0" baseline="0">
                          <a:ln>
                            <a:noFill/>
                          </a:ln>
                          <a:solidFill>
                            <a:schemeClr val="tx1"/>
                          </a:solidFill>
                          <a:effectLst/>
                          <a:latin typeface="Arial" panose="020B0604020202020204" pitchFamily="34" charset="0"/>
                          <a:cs typeface="Arial" panose="020B0604020202020204" pitchFamily="34" charset="0"/>
                        </a:rPr>
                        <a:t>80</a:t>
                      </a:r>
                      <a:endParaRPr kumimoji="0" lang="en-US" altLang="en-US" sz="2400" b="0" i="0" u="none" strike="noStrike" cap="none" normalizeH="0" baseline="0">
                        <a:ln>
                          <a:noFill/>
                        </a:ln>
                        <a:solidFill>
                          <a:schemeClr val="tx1"/>
                        </a:solidFill>
                        <a:effectLst/>
                        <a:latin typeface="Arial" panose="020B0604020202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905397956"/>
                  </a:ext>
                </a:extLst>
              </a:tr>
              <a:tr h="493713">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en-US" sz="2800" b="0" i="0" u="none" strike="noStrike" cap="none" normalizeH="0" baseline="0">
                          <a:ln>
                            <a:noFill/>
                          </a:ln>
                          <a:solidFill>
                            <a:schemeClr val="tx1"/>
                          </a:solidFill>
                          <a:effectLst/>
                          <a:latin typeface="Arial" panose="020B0604020202020204" pitchFamily="34" charset="0"/>
                          <a:cs typeface="Arial" panose="020B0604020202020204" pitchFamily="34" charset="0"/>
                        </a:rPr>
                        <a:t>  FADH2</a:t>
                      </a:r>
                      <a:endParaRPr kumimoji="0" lang="en-US" altLang="en-US" sz="2400" b="0" i="0" u="none" strike="noStrike" cap="none" normalizeH="0" baseline="0">
                        <a:ln>
                          <a:noFill/>
                        </a:ln>
                        <a:solidFill>
                          <a:schemeClr val="tx1"/>
                        </a:solidFill>
                        <a:effectLst/>
                        <a:latin typeface="Arial" panose="020B0604020202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2800" b="0" i="0" u="none" strike="noStrike" cap="none" normalizeH="0" baseline="0">
                          <a:ln>
                            <a:noFill/>
                          </a:ln>
                          <a:solidFill>
                            <a:schemeClr val="tx1"/>
                          </a:solidFill>
                          <a:effectLst/>
                          <a:latin typeface="Arial" panose="020B0604020202020204" pitchFamily="34" charset="0"/>
                          <a:cs typeface="Arial" panose="020B0604020202020204" pitchFamily="34" charset="0"/>
                        </a:rPr>
                        <a:t>7</a:t>
                      </a:r>
                      <a:endParaRPr kumimoji="0" lang="en-US" altLang="en-US" sz="2400" b="0" i="0" u="none" strike="noStrike" cap="none" normalizeH="0" baseline="0">
                        <a:ln>
                          <a:noFill/>
                        </a:ln>
                        <a:solidFill>
                          <a:schemeClr val="tx1"/>
                        </a:solidFill>
                        <a:effectLst/>
                        <a:latin typeface="Arial" panose="020B0604020202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2800" b="0" i="0" u="none" strike="noStrike" cap="none" normalizeH="0" baseline="0">
                          <a:ln>
                            <a:noFill/>
                          </a:ln>
                          <a:solidFill>
                            <a:schemeClr val="tx1"/>
                          </a:solidFill>
                          <a:effectLst/>
                          <a:latin typeface="Arial" panose="020B0604020202020204" pitchFamily="34" charset="0"/>
                          <a:cs typeface="Arial" panose="020B0604020202020204" pitchFamily="34" charset="0"/>
                        </a:rPr>
                        <a:t>1.5</a:t>
                      </a:r>
                      <a:endParaRPr kumimoji="0" lang="en-US" altLang="en-US" sz="2400" b="0" i="0" u="none" strike="noStrike" cap="none" normalizeH="0" baseline="0">
                        <a:ln>
                          <a:noFill/>
                        </a:ln>
                        <a:solidFill>
                          <a:schemeClr val="tx1"/>
                        </a:solidFill>
                        <a:effectLst/>
                        <a:latin typeface="Arial" panose="020B0604020202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altLang="en-US" sz="2800" b="0" i="0" u="none" strike="noStrike" cap="none" normalizeH="0" baseline="0">
                          <a:ln>
                            <a:noFill/>
                          </a:ln>
                          <a:solidFill>
                            <a:schemeClr val="tx1"/>
                          </a:solidFill>
                          <a:effectLst/>
                          <a:latin typeface="Arial" panose="020B0604020202020204" pitchFamily="34" charset="0"/>
                          <a:cs typeface="Arial" panose="020B0604020202020204" pitchFamily="34" charset="0"/>
                        </a:rPr>
                        <a:t>10.5</a:t>
                      </a:r>
                      <a:endParaRPr kumimoji="0" lang="en-US" altLang="en-US" sz="2400" b="0" i="0" u="none" strike="noStrike" cap="none" normalizeH="0" baseline="0">
                        <a:ln>
                          <a:noFill/>
                        </a:ln>
                        <a:solidFill>
                          <a:schemeClr val="tx1"/>
                        </a:solidFill>
                        <a:effectLst/>
                        <a:latin typeface="Arial" panose="020B0604020202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587531688"/>
                  </a:ext>
                </a:extLst>
              </a:tr>
              <a:tr h="49530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en-US" sz="2800" b="0" i="0" u="none" strike="noStrike" cap="none" normalizeH="0" baseline="0">
                          <a:ln>
                            <a:noFill/>
                          </a:ln>
                          <a:solidFill>
                            <a:schemeClr val="tx1"/>
                          </a:solidFill>
                          <a:effectLst/>
                          <a:latin typeface="Arial" panose="020B0604020202020204" pitchFamily="34" charset="0"/>
                          <a:cs typeface="Arial" panose="020B0604020202020204" pitchFamily="34" charset="0"/>
                        </a:rPr>
                        <a:t>  NADH</a:t>
                      </a:r>
                      <a:endParaRPr kumimoji="0" lang="en-US" altLang="en-US" sz="2400" b="0" i="0" u="none" strike="noStrike" cap="none" normalizeH="0" baseline="0">
                        <a:ln>
                          <a:noFill/>
                        </a:ln>
                        <a:solidFill>
                          <a:schemeClr val="tx1"/>
                        </a:solidFill>
                        <a:effectLst/>
                        <a:latin typeface="Arial" panose="020B0604020202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2800" b="0" i="0" u="none" strike="noStrike" cap="none" normalizeH="0" baseline="0">
                          <a:ln>
                            <a:noFill/>
                          </a:ln>
                          <a:solidFill>
                            <a:schemeClr val="tx1"/>
                          </a:solidFill>
                          <a:effectLst/>
                          <a:latin typeface="Arial" panose="020B0604020202020204" pitchFamily="34" charset="0"/>
                          <a:cs typeface="Arial" panose="020B0604020202020204" pitchFamily="34" charset="0"/>
                        </a:rPr>
                        <a:t>7</a:t>
                      </a:r>
                      <a:endParaRPr kumimoji="0" lang="en-US" altLang="en-US" sz="2400" b="0" i="0" u="none" strike="noStrike" cap="none" normalizeH="0" baseline="0">
                        <a:ln>
                          <a:noFill/>
                        </a:ln>
                        <a:solidFill>
                          <a:schemeClr val="tx1"/>
                        </a:solidFill>
                        <a:effectLst/>
                        <a:latin typeface="Arial" panose="020B0604020202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2800" b="0" i="0" u="none" strike="noStrike" cap="none" normalizeH="0" baseline="0">
                          <a:ln>
                            <a:noFill/>
                          </a:ln>
                          <a:solidFill>
                            <a:schemeClr val="tx1"/>
                          </a:solidFill>
                          <a:effectLst/>
                          <a:latin typeface="Arial" panose="020B0604020202020204" pitchFamily="34" charset="0"/>
                          <a:cs typeface="Arial" panose="020B0604020202020204" pitchFamily="34" charset="0"/>
                        </a:rPr>
                        <a:t>2.5</a:t>
                      </a:r>
                      <a:endParaRPr kumimoji="0" lang="en-US" altLang="en-US" sz="2400" b="0" i="0" u="none" strike="noStrike" cap="none" normalizeH="0" baseline="0">
                        <a:ln>
                          <a:noFill/>
                        </a:ln>
                        <a:solidFill>
                          <a:schemeClr val="tx1"/>
                        </a:solidFill>
                        <a:effectLst/>
                        <a:latin typeface="Arial" panose="020B0604020202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altLang="en-US" sz="2800" b="0" i="0" u="none" strike="noStrike" cap="none" normalizeH="0" baseline="0">
                          <a:ln>
                            <a:noFill/>
                          </a:ln>
                          <a:solidFill>
                            <a:schemeClr val="tx1"/>
                          </a:solidFill>
                          <a:effectLst/>
                          <a:latin typeface="Arial" panose="020B0604020202020204" pitchFamily="34" charset="0"/>
                          <a:cs typeface="Arial" panose="020B0604020202020204" pitchFamily="34" charset="0"/>
                        </a:rPr>
                        <a:t>17.5</a:t>
                      </a:r>
                      <a:endParaRPr kumimoji="0" lang="en-US" altLang="en-US" sz="2400" b="0" i="0" u="none" strike="noStrike" cap="none" normalizeH="0" baseline="0">
                        <a:ln>
                          <a:noFill/>
                        </a:ln>
                        <a:solidFill>
                          <a:schemeClr val="tx1"/>
                        </a:solidFill>
                        <a:effectLst/>
                        <a:latin typeface="Arial" panose="020B0604020202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146024671"/>
                  </a:ext>
                </a:extLst>
              </a:tr>
              <a:tr h="49530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en-US" sz="2800" b="0" i="0" u="none" strike="noStrike" cap="none" normalizeH="0" baseline="0">
                          <a:ln>
                            <a:noFill/>
                          </a:ln>
                          <a:solidFill>
                            <a:schemeClr val="tx1"/>
                          </a:solidFill>
                          <a:effectLst/>
                          <a:latin typeface="Arial" panose="020B0604020202020204" pitchFamily="34" charset="0"/>
                          <a:cs typeface="Arial" panose="020B0604020202020204" pitchFamily="34" charset="0"/>
                        </a:rPr>
                        <a:t>Gross Total ATP:</a:t>
                      </a:r>
                      <a:endParaRPr kumimoji="0" lang="en-US" altLang="en-US" sz="2400" b="0" i="0" u="none" strike="noStrike" cap="none" normalizeH="0" baseline="0">
                        <a:ln>
                          <a:noFill/>
                        </a:ln>
                        <a:solidFill>
                          <a:schemeClr val="tx1"/>
                        </a:solidFill>
                        <a:effectLst/>
                        <a:latin typeface="Arial" panose="020B0604020202020204" pitchFamily="34" charset="0"/>
                      </a:endParaRPr>
                    </a:p>
                  </a:txBody>
                  <a:tcPr anchor="b"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en-US" sz="2800" b="0" i="0" u="none" strike="noStrike" cap="none" normalizeH="0" baseline="0">
                          <a:ln>
                            <a:noFill/>
                          </a:ln>
                          <a:solidFill>
                            <a:schemeClr val="tx1"/>
                          </a:solidFill>
                          <a:effectLst/>
                          <a:latin typeface="Arial" panose="020B0604020202020204" pitchFamily="34" charset="0"/>
                          <a:cs typeface="Arial" panose="020B0604020202020204" pitchFamily="34" charset="0"/>
                        </a:rPr>
                        <a:t> </a:t>
                      </a:r>
                      <a:endParaRPr kumimoji="0" lang="en-US" altLang="en-US" sz="2400" b="0" i="0" u="none" strike="noStrike" cap="none" normalizeH="0" baseline="0">
                        <a:ln>
                          <a:noFill/>
                        </a:ln>
                        <a:solidFill>
                          <a:schemeClr val="tx1"/>
                        </a:solidFill>
                        <a:effectLst/>
                        <a:latin typeface="Arial" panose="020B0604020202020204" pitchFamily="34"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en-US" sz="2800" b="0" i="0" u="none" strike="noStrike" cap="none" normalizeH="0" baseline="0">
                          <a:ln>
                            <a:noFill/>
                          </a:ln>
                          <a:solidFill>
                            <a:schemeClr val="tx1"/>
                          </a:solidFill>
                          <a:effectLst/>
                          <a:latin typeface="Arial" panose="020B0604020202020204" pitchFamily="34" charset="0"/>
                          <a:cs typeface="Arial" panose="020B0604020202020204" pitchFamily="34" charset="0"/>
                        </a:rPr>
                        <a:t> </a:t>
                      </a:r>
                      <a:endParaRPr kumimoji="0" lang="en-US" altLang="en-US" sz="2400" b="0" i="0" u="none" strike="noStrike" cap="none" normalizeH="0" baseline="0">
                        <a:ln>
                          <a:noFill/>
                        </a:ln>
                        <a:solidFill>
                          <a:schemeClr val="tx1"/>
                        </a:solidFill>
                        <a:effectLst/>
                        <a:latin typeface="Arial" panose="020B0604020202020204" pitchFamily="34" charset="0"/>
                      </a:endParaRPr>
                    </a:p>
                  </a:txBody>
                  <a:tcPr anchor="b"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altLang="en-US" sz="2800" b="0" i="0" u="none" strike="noStrike" cap="none" normalizeH="0" baseline="0">
                          <a:ln>
                            <a:noFill/>
                          </a:ln>
                          <a:solidFill>
                            <a:schemeClr val="tx1"/>
                          </a:solidFill>
                          <a:effectLst/>
                          <a:latin typeface="Arial" panose="020B0604020202020204" pitchFamily="34" charset="0"/>
                          <a:cs typeface="Arial" panose="020B0604020202020204" pitchFamily="34" charset="0"/>
                        </a:rPr>
                        <a:t>108</a:t>
                      </a:r>
                      <a:endParaRPr kumimoji="0" lang="en-US" altLang="en-US" sz="2400" b="0" i="0" u="none" strike="noStrike" cap="none" normalizeH="0" baseline="0">
                        <a:ln>
                          <a:noFill/>
                        </a:ln>
                        <a:solidFill>
                          <a:schemeClr val="tx1"/>
                        </a:solidFill>
                        <a:effectLst/>
                        <a:latin typeface="Arial" panose="020B0604020202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601248394"/>
                  </a:ext>
                </a:extLst>
              </a:tr>
              <a:tr h="493713">
                <a:tc gridSpan="4">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en-US" sz="2800" b="0" i="1" u="none" strike="noStrike" cap="none" normalizeH="0" baseline="0">
                          <a:ln>
                            <a:noFill/>
                          </a:ln>
                          <a:solidFill>
                            <a:schemeClr val="tx1"/>
                          </a:solidFill>
                          <a:effectLst/>
                          <a:latin typeface="Arial" panose="020B0604020202020204" pitchFamily="34" charset="0"/>
                          <a:cs typeface="Arial" panose="020B0604020202020204" pitchFamily="34" charset="0"/>
                        </a:rPr>
                        <a:t>Less 2 High E Bonds for Activation:</a:t>
                      </a:r>
                      <a:endParaRPr kumimoji="0" lang="en-US" altLang="en-US" sz="2400" b="0" i="0" u="none" strike="noStrike" cap="none" normalizeH="0" baseline="0">
                        <a:ln>
                          <a:noFill/>
                        </a:ln>
                        <a:solidFill>
                          <a:schemeClr val="tx1"/>
                        </a:solidFill>
                        <a:effectLst/>
                        <a:latin typeface="Arial" panose="020B0604020202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altLang="en-US" sz="2800" b="0" i="0" u="none" strike="noStrike" cap="none" normalizeH="0" baseline="0">
                          <a:ln>
                            <a:noFill/>
                          </a:ln>
                          <a:solidFill>
                            <a:schemeClr val="tx1"/>
                          </a:solidFill>
                          <a:effectLst/>
                          <a:latin typeface="Arial" panose="020B0604020202020204" pitchFamily="34" charset="0"/>
                          <a:cs typeface="Arial" panose="020B0604020202020204" pitchFamily="34" charset="0"/>
                        </a:rPr>
                        <a:t>-2</a:t>
                      </a:r>
                      <a:endParaRPr kumimoji="0" lang="en-US" altLang="en-US" sz="2400" b="0" i="0" u="none" strike="noStrike" cap="none" normalizeH="0" baseline="0">
                        <a:ln>
                          <a:noFill/>
                        </a:ln>
                        <a:solidFill>
                          <a:schemeClr val="tx1"/>
                        </a:solidFill>
                        <a:effectLst/>
                        <a:latin typeface="Arial" panose="020B0604020202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151927459"/>
                  </a:ext>
                </a:extLst>
              </a:tr>
              <a:tr h="495300">
                <a:tc gridSpan="2">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en-US" sz="2800" b="1" i="0" u="none" strike="noStrike" cap="none" normalizeH="0" baseline="0">
                          <a:ln>
                            <a:noFill/>
                          </a:ln>
                          <a:solidFill>
                            <a:schemeClr val="tx1"/>
                          </a:solidFill>
                          <a:effectLst/>
                          <a:latin typeface="Arial" panose="020B0604020202020204" pitchFamily="34" charset="0"/>
                          <a:cs typeface="Arial" panose="020B0604020202020204" pitchFamily="34" charset="0"/>
                        </a:rPr>
                        <a:t>Net ATP Yield:</a:t>
                      </a:r>
                      <a:endParaRPr kumimoji="0" lang="en-US" altLang="en-US" sz="2400" b="0" i="0" u="none" strike="noStrike" cap="none" normalizeH="0" baseline="0">
                        <a:ln>
                          <a:noFill/>
                        </a:ln>
                        <a:solidFill>
                          <a:schemeClr val="tx1"/>
                        </a:solidFill>
                        <a:effectLst/>
                        <a:latin typeface="Arial" panose="020B0604020202020204" pitchFamily="34" charset="0"/>
                      </a:endParaRPr>
                    </a:p>
                  </a:txBody>
                  <a:tcPr anchor="b"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en-US" sz="2800" b="0" i="0" u="none" strike="noStrike" cap="none" normalizeH="0" baseline="0">
                          <a:ln>
                            <a:noFill/>
                          </a:ln>
                          <a:solidFill>
                            <a:schemeClr val="tx1"/>
                          </a:solidFill>
                          <a:effectLst/>
                          <a:latin typeface="Arial" panose="020B0604020202020204" pitchFamily="34" charset="0"/>
                          <a:cs typeface="Arial" panose="020B0604020202020204" pitchFamily="34" charset="0"/>
                        </a:rPr>
                        <a:t> </a:t>
                      </a:r>
                      <a:endParaRPr kumimoji="0" lang="en-US" altLang="en-US" sz="2400" b="0" i="0" u="none" strike="noStrike" cap="none" normalizeH="0" baseline="0">
                        <a:ln>
                          <a:noFill/>
                        </a:ln>
                        <a:solidFill>
                          <a:schemeClr val="tx1"/>
                        </a:solidFill>
                        <a:effectLst/>
                        <a:latin typeface="Arial" panose="020B0604020202020204" pitchFamily="34"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en-US" sz="2800" b="0" i="0" u="none" strike="noStrike" cap="none" normalizeH="0" baseline="0">
                          <a:ln>
                            <a:noFill/>
                          </a:ln>
                          <a:solidFill>
                            <a:schemeClr val="tx1"/>
                          </a:solidFill>
                          <a:effectLst/>
                          <a:latin typeface="Arial" panose="020B0604020202020204" pitchFamily="34" charset="0"/>
                          <a:cs typeface="Arial" panose="020B0604020202020204" pitchFamily="34" charset="0"/>
                        </a:rPr>
                        <a:t> </a:t>
                      </a:r>
                      <a:endParaRPr kumimoji="0" lang="en-US" altLang="en-US" sz="2400" b="0" i="0" u="none" strike="noStrike" cap="none" normalizeH="0" baseline="0">
                        <a:ln>
                          <a:noFill/>
                        </a:ln>
                        <a:solidFill>
                          <a:schemeClr val="tx1"/>
                        </a:solidFill>
                        <a:effectLst/>
                        <a:latin typeface="Arial" panose="020B0604020202020204" pitchFamily="34" charset="0"/>
                      </a:endParaRPr>
                    </a:p>
                  </a:txBody>
                  <a:tcPr anchor="b"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altLang="en-US" sz="2800" b="1" i="0" u="none" strike="noStrike" cap="none" normalizeH="0" baseline="0">
                          <a:ln>
                            <a:noFill/>
                          </a:ln>
                          <a:solidFill>
                            <a:schemeClr val="tx1"/>
                          </a:solidFill>
                          <a:effectLst/>
                          <a:latin typeface="Arial" panose="020B0604020202020204" pitchFamily="34" charset="0"/>
                          <a:cs typeface="Arial" panose="020B0604020202020204" pitchFamily="34" charset="0"/>
                        </a:rPr>
                        <a:t>106</a:t>
                      </a:r>
                      <a:endParaRPr kumimoji="0" lang="en-US" altLang="en-US" sz="2400" b="0" i="0" u="none" strike="noStrike" cap="none" normalizeH="0" baseline="0">
                        <a:ln>
                          <a:noFill/>
                        </a:ln>
                        <a:solidFill>
                          <a:schemeClr val="tx1"/>
                        </a:solidFill>
                        <a:effectLst/>
                        <a:latin typeface="Arial" panose="020B0604020202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847066082"/>
                  </a:ext>
                </a:extLst>
              </a:tr>
            </a:tbl>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rotWithShape="0">
          <a:gsLst>
            <a:gs pos="0">
              <a:srgbClr val="DFC9EF"/>
            </a:gs>
            <a:gs pos="100000">
              <a:srgbClr val="00B0F0"/>
            </a:gs>
          </a:gsLst>
          <a:lin ang="2700000" scaled="1"/>
        </a:gradFill>
        <a:effectLst/>
      </p:bgPr>
    </p:bg>
    <p:spTree>
      <p:nvGrpSpPr>
        <p:cNvPr id="1" name=""/>
        <p:cNvGrpSpPr/>
        <p:nvPr/>
      </p:nvGrpSpPr>
      <p:grpSpPr>
        <a:xfrm>
          <a:off x="0" y="0"/>
          <a:ext cx="0" cy="0"/>
          <a:chOff x="0" y="0"/>
          <a:chExt cx="0" cy="0"/>
        </a:xfrm>
      </p:grpSpPr>
      <p:sp>
        <p:nvSpPr>
          <p:cNvPr id="2" name="Slide Number Placeholder 4">
            <a:extLst>
              <a:ext uri="{FF2B5EF4-FFF2-40B4-BE49-F238E27FC236}">
                <a16:creationId xmlns:a16="http://schemas.microsoft.com/office/drawing/2014/main" id="{D52CA423-1B5D-FDD9-5544-C2C72103B787}"/>
              </a:ext>
            </a:extLst>
          </p:cNvPr>
          <p:cNvSpPr>
            <a:spLocks noGrp="1"/>
          </p:cNvSpPr>
          <p:nvPr>
            <p:ph type="sldNum" sz="quarter" idx="11"/>
          </p:nvPr>
        </p:nvSpPr>
        <p:spPr/>
        <p:txBody>
          <a:bodyPr/>
          <a:lstStyle/>
          <a:p>
            <a:fld id="{7C471C5A-81FA-4FB0-90CB-DA4738FB90FA}" type="slidenum">
              <a:rPr lang="en-US" altLang="en-US"/>
              <a:pPr/>
              <a:t>23</a:t>
            </a:fld>
            <a:endParaRPr lang="en-US" altLang="en-US"/>
          </a:p>
        </p:txBody>
      </p:sp>
      <p:sp>
        <p:nvSpPr>
          <p:cNvPr id="1390594" name="Rectangle 2">
            <a:extLst>
              <a:ext uri="{FF2B5EF4-FFF2-40B4-BE49-F238E27FC236}">
                <a16:creationId xmlns:a16="http://schemas.microsoft.com/office/drawing/2014/main" id="{A140652D-E44E-752D-DB9D-F658421C324B}"/>
              </a:ext>
            </a:extLst>
          </p:cNvPr>
          <p:cNvSpPr>
            <a:spLocks noGrp="1" noChangeArrowheads="1"/>
          </p:cNvSpPr>
          <p:nvPr>
            <p:ph type="title"/>
          </p:nvPr>
        </p:nvSpPr>
        <p:spPr/>
        <p:txBody>
          <a:bodyPr/>
          <a:lstStyle/>
          <a:p>
            <a:r>
              <a:rPr lang="en-US" altLang="en-US" sz="1600"/>
              <a:t>Fatty Acid Metabolism</a:t>
            </a:r>
          </a:p>
        </p:txBody>
      </p:sp>
      <p:sp>
        <p:nvSpPr>
          <p:cNvPr id="1390597" name="Text Box 5">
            <a:extLst>
              <a:ext uri="{FF2B5EF4-FFF2-40B4-BE49-F238E27FC236}">
                <a16:creationId xmlns:a16="http://schemas.microsoft.com/office/drawing/2014/main" id="{38282429-6881-BFE2-562A-28A7A5FF1376}"/>
              </a:ext>
            </a:extLst>
          </p:cNvPr>
          <p:cNvSpPr txBox="1">
            <a:spLocks noChangeArrowheads="1"/>
          </p:cNvSpPr>
          <p:nvPr/>
        </p:nvSpPr>
        <p:spPr bwMode="auto">
          <a:xfrm>
            <a:off x="381000" y="457200"/>
            <a:ext cx="8534400" cy="184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300" b="0"/>
              <a:t>During fasting, significant quantities of acetyl CoA are produced from fatty acid oxidation. However, insufficient quantities of TCA intermediates (e.g. oxaloacetate) limit entry of acetyl CoA into the cycle.</a:t>
            </a:r>
          </a:p>
          <a:p>
            <a:r>
              <a:rPr lang="en-US" altLang="en-US" sz="2300" b="0"/>
              <a:t>Hence, acetyl CoA is diverted to form “</a:t>
            </a:r>
            <a:r>
              <a:rPr lang="en-US" altLang="en-US" sz="2300" b="0">
                <a:solidFill>
                  <a:srgbClr val="0033CC"/>
                </a:solidFill>
              </a:rPr>
              <a:t>ketone bodies.</a:t>
            </a:r>
            <a:r>
              <a:rPr lang="en-US" altLang="en-US" sz="2300" b="0"/>
              <a:t>”</a:t>
            </a:r>
          </a:p>
        </p:txBody>
      </p:sp>
      <p:pic>
        <p:nvPicPr>
          <p:cNvPr id="1390598" name="Picture 6">
            <a:extLst>
              <a:ext uri="{FF2B5EF4-FFF2-40B4-BE49-F238E27FC236}">
                <a16:creationId xmlns:a16="http://schemas.microsoft.com/office/drawing/2014/main" id="{732B6646-AAF7-2A5C-0B93-E108B6E3F02A}"/>
              </a:ext>
            </a:extLst>
          </p:cNvPr>
          <p:cNvPicPr>
            <a:picLocks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28600" y="2590800"/>
            <a:ext cx="8763000" cy="3505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390603" name="Line 11">
            <a:extLst>
              <a:ext uri="{FF2B5EF4-FFF2-40B4-BE49-F238E27FC236}">
                <a16:creationId xmlns:a16="http://schemas.microsoft.com/office/drawing/2014/main" id="{CB3957A0-4F66-32D9-0163-8622BBC70EE0}"/>
              </a:ext>
            </a:extLst>
          </p:cNvPr>
          <p:cNvSpPr>
            <a:spLocks noChangeShapeType="1"/>
          </p:cNvSpPr>
          <p:nvPr/>
        </p:nvSpPr>
        <p:spPr bwMode="auto">
          <a:xfrm>
            <a:off x="5791200" y="2514600"/>
            <a:ext cx="0" cy="3733800"/>
          </a:xfrm>
          <a:prstGeom prst="line">
            <a:avLst/>
          </a:prstGeom>
          <a:noFill/>
          <a:ln w="9525">
            <a:solidFill>
              <a:srgbClr val="0033CC"/>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90604" name="Line 12">
            <a:extLst>
              <a:ext uri="{FF2B5EF4-FFF2-40B4-BE49-F238E27FC236}">
                <a16:creationId xmlns:a16="http://schemas.microsoft.com/office/drawing/2014/main" id="{7C86441A-12F2-F30C-2126-5AE0D3A5A9CC}"/>
              </a:ext>
            </a:extLst>
          </p:cNvPr>
          <p:cNvSpPr>
            <a:spLocks noChangeShapeType="1"/>
          </p:cNvSpPr>
          <p:nvPr/>
        </p:nvSpPr>
        <p:spPr bwMode="auto">
          <a:xfrm>
            <a:off x="5791200" y="6248400"/>
            <a:ext cx="3200400" cy="0"/>
          </a:xfrm>
          <a:prstGeom prst="line">
            <a:avLst/>
          </a:prstGeom>
          <a:noFill/>
          <a:ln w="9525">
            <a:solidFill>
              <a:srgbClr val="0033CC"/>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90605" name="Line 13">
            <a:extLst>
              <a:ext uri="{FF2B5EF4-FFF2-40B4-BE49-F238E27FC236}">
                <a16:creationId xmlns:a16="http://schemas.microsoft.com/office/drawing/2014/main" id="{4E86EFFA-4DE5-065B-0350-F615BA1FD816}"/>
              </a:ext>
            </a:extLst>
          </p:cNvPr>
          <p:cNvSpPr>
            <a:spLocks noChangeShapeType="1"/>
          </p:cNvSpPr>
          <p:nvPr/>
        </p:nvSpPr>
        <p:spPr bwMode="auto">
          <a:xfrm>
            <a:off x="5791200" y="2514600"/>
            <a:ext cx="3200400" cy="0"/>
          </a:xfrm>
          <a:prstGeom prst="line">
            <a:avLst/>
          </a:prstGeom>
          <a:noFill/>
          <a:ln w="9525">
            <a:solidFill>
              <a:srgbClr val="0033CC"/>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90607" name="Line 15">
            <a:extLst>
              <a:ext uri="{FF2B5EF4-FFF2-40B4-BE49-F238E27FC236}">
                <a16:creationId xmlns:a16="http://schemas.microsoft.com/office/drawing/2014/main" id="{8E0CEC31-91C0-9F56-4BFD-7D29246FFD74}"/>
              </a:ext>
            </a:extLst>
          </p:cNvPr>
          <p:cNvSpPr>
            <a:spLocks noChangeShapeType="1"/>
          </p:cNvSpPr>
          <p:nvPr/>
        </p:nvSpPr>
        <p:spPr bwMode="auto">
          <a:xfrm flipV="1">
            <a:off x="9051925" y="2514600"/>
            <a:ext cx="0" cy="3733800"/>
          </a:xfrm>
          <a:prstGeom prst="line">
            <a:avLst/>
          </a:prstGeom>
          <a:noFill/>
          <a:ln w="9525">
            <a:solidFill>
              <a:srgbClr val="0033CC"/>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90608" name="Line 16">
            <a:extLst>
              <a:ext uri="{FF2B5EF4-FFF2-40B4-BE49-F238E27FC236}">
                <a16:creationId xmlns:a16="http://schemas.microsoft.com/office/drawing/2014/main" id="{BE319928-6EF1-BE56-4471-5A2AFE48FA84}"/>
              </a:ext>
            </a:extLst>
          </p:cNvPr>
          <p:cNvSpPr>
            <a:spLocks noChangeShapeType="1"/>
          </p:cNvSpPr>
          <p:nvPr/>
        </p:nvSpPr>
        <p:spPr bwMode="auto">
          <a:xfrm>
            <a:off x="6400800" y="2286000"/>
            <a:ext cx="381000" cy="228600"/>
          </a:xfrm>
          <a:prstGeom prst="line">
            <a:avLst/>
          </a:prstGeom>
          <a:noFill/>
          <a:ln w="9525">
            <a:solidFill>
              <a:srgbClr val="00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rotWithShape="0">
          <a:gsLst>
            <a:gs pos="0">
              <a:srgbClr val="DFC9EF"/>
            </a:gs>
            <a:gs pos="100000">
              <a:srgbClr val="00B0F0"/>
            </a:gs>
          </a:gsLst>
          <a:lin ang="2700000" scaled="1"/>
        </a:gradFill>
        <a:effectLst/>
      </p:bgPr>
    </p:bg>
    <p:spTree>
      <p:nvGrpSpPr>
        <p:cNvPr id="1" name=""/>
        <p:cNvGrpSpPr/>
        <p:nvPr/>
      </p:nvGrpSpPr>
      <p:grpSpPr>
        <a:xfrm>
          <a:off x="0" y="0"/>
          <a:ext cx="0" cy="0"/>
          <a:chOff x="0" y="0"/>
          <a:chExt cx="0" cy="0"/>
        </a:xfrm>
      </p:grpSpPr>
      <p:sp>
        <p:nvSpPr>
          <p:cNvPr id="2" name="Slide Number Placeholder 4">
            <a:extLst>
              <a:ext uri="{FF2B5EF4-FFF2-40B4-BE49-F238E27FC236}">
                <a16:creationId xmlns:a16="http://schemas.microsoft.com/office/drawing/2014/main" id="{56D8BA3C-267A-AC69-8C4E-ED6EEAA9A82C}"/>
              </a:ext>
            </a:extLst>
          </p:cNvPr>
          <p:cNvSpPr>
            <a:spLocks noGrp="1"/>
          </p:cNvSpPr>
          <p:nvPr>
            <p:ph type="sldNum" sz="quarter" idx="11"/>
          </p:nvPr>
        </p:nvSpPr>
        <p:spPr/>
        <p:txBody>
          <a:bodyPr/>
          <a:lstStyle/>
          <a:p>
            <a:fld id="{EED81B48-B2D8-47D1-8427-877BABB1FF01}" type="slidenum">
              <a:rPr lang="en-US" altLang="en-US"/>
              <a:pPr/>
              <a:t>24</a:t>
            </a:fld>
            <a:endParaRPr lang="en-US" altLang="en-US"/>
          </a:p>
        </p:txBody>
      </p:sp>
      <p:sp>
        <p:nvSpPr>
          <p:cNvPr id="1391618" name="Rectangle 2">
            <a:extLst>
              <a:ext uri="{FF2B5EF4-FFF2-40B4-BE49-F238E27FC236}">
                <a16:creationId xmlns:a16="http://schemas.microsoft.com/office/drawing/2014/main" id="{382065F7-0985-F0D6-1647-20435BB25FD4}"/>
              </a:ext>
            </a:extLst>
          </p:cNvPr>
          <p:cNvSpPr>
            <a:spLocks noGrp="1" noChangeArrowheads="1"/>
          </p:cNvSpPr>
          <p:nvPr>
            <p:ph type="title"/>
          </p:nvPr>
        </p:nvSpPr>
        <p:spPr/>
        <p:txBody>
          <a:bodyPr/>
          <a:lstStyle/>
          <a:p>
            <a:r>
              <a:rPr lang="en-US" altLang="en-US" sz="1600"/>
              <a:t>Fatty Acid Metabolism</a:t>
            </a:r>
          </a:p>
        </p:txBody>
      </p:sp>
      <p:sp>
        <p:nvSpPr>
          <p:cNvPr id="1391619" name="Rectangle 3">
            <a:extLst>
              <a:ext uri="{FF2B5EF4-FFF2-40B4-BE49-F238E27FC236}">
                <a16:creationId xmlns:a16="http://schemas.microsoft.com/office/drawing/2014/main" id="{B753A44C-587E-CABE-E2AB-6E1AC02BFE4E}"/>
              </a:ext>
            </a:extLst>
          </p:cNvPr>
          <p:cNvSpPr>
            <a:spLocks noGrp="1" noChangeArrowheads="1"/>
          </p:cNvSpPr>
          <p:nvPr>
            <p:ph type="body" idx="1"/>
          </p:nvPr>
        </p:nvSpPr>
        <p:spPr>
          <a:xfrm>
            <a:off x="304800" y="533400"/>
            <a:ext cx="8610600" cy="5592763"/>
          </a:xfrm>
        </p:spPr>
        <p:txBody>
          <a:bodyPr/>
          <a:lstStyle/>
          <a:p>
            <a:pPr marL="609600" indent="-609600">
              <a:buFontTx/>
              <a:buNone/>
            </a:pPr>
            <a:r>
              <a:rPr lang="en-US" altLang="en-US"/>
              <a:t>If the concentrations of these ketone bodies build up in the blood, they spill over into the urine.  Ketone bodies in the urine are a clear indication of fasting or a dietary disorder.</a:t>
            </a:r>
          </a:p>
          <a:p>
            <a:pPr marL="609600" indent="-609600">
              <a:buFontTx/>
              <a:buNone/>
            </a:pPr>
            <a:r>
              <a:rPr lang="en-US" altLang="en-US"/>
              <a:t>Acetoacetate (</a:t>
            </a:r>
            <a:r>
              <a:rPr lang="el-GR" altLang="en-US">
                <a:cs typeface="Arial" panose="020B0604020202020204" pitchFamily="34" charset="0"/>
              </a:rPr>
              <a:t>β</a:t>
            </a:r>
            <a:r>
              <a:rPr lang="en-US" altLang="en-US">
                <a:cs typeface="Arial" panose="020B0604020202020204" pitchFamily="34" charset="0"/>
              </a:rPr>
              <a:t>-</a:t>
            </a:r>
            <a:r>
              <a:rPr lang="en-US" altLang="en-US"/>
              <a:t>ketoacid) undergoes a slow, sponataneous decarboxylation to acetone.  </a:t>
            </a:r>
            <a:r>
              <a:rPr lang="en-US" altLang="en-US" i="1"/>
              <a:t>The odor of </a:t>
            </a:r>
            <a:r>
              <a:rPr lang="en-US" altLang="en-US" i="1">
                <a:solidFill>
                  <a:srgbClr val="0033CC"/>
                </a:solidFill>
              </a:rPr>
              <a:t>acetone</a:t>
            </a:r>
            <a:r>
              <a:rPr lang="en-US" altLang="en-US" i="1"/>
              <a:t> may be detected on the breath of a person who has a high level of acetoacetate in the blood.</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rotWithShape="0">
          <a:gsLst>
            <a:gs pos="0">
              <a:srgbClr val="DFC9EF"/>
            </a:gs>
            <a:gs pos="100000">
              <a:srgbClr val="00B0F0"/>
            </a:gs>
          </a:gsLst>
          <a:lin ang="2700000" scaled="1"/>
        </a:gradFill>
        <a:effectLst/>
      </p:bgPr>
    </p:bg>
    <p:spTree>
      <p:nvGrpSpPr>
        <p:cNvPr id="1" name=""/>
        <p:cNvGrpSpPr/>
        <p:nvPr/>
      </p:nvGrpSpPr>
      <p:grpSpPr>
        <a:xfrm>
          <a:off x="0" y="0"/>
          <a:ext cx="0" cy="0"/>
          <a:chOff x="0" y="0"/>
          <a:chExt cx="0" cy="0"/>
        </a:xfrm>
      </p:grpSpPr>
      <p:sp>
        <p:nvSpPr>
          <p:cNvPr id="2" name="Slide Number Placeholder 4">
            <a:extLst>
              <a:ext uri="{FF2B5EF4-FFF2-40B4-BE49-F238E27FC236}">
                <a16:creationId xmlns:a16="http://schemas.microsoft.com/office/drawing/2014/main" id="{03E20B15-147E-7AD4-580B-A6D98FCB6EC1}"/>
              </a:ext>
            </a:extLst>
          </p:cNvPr>
          <p:cNvSpPr>
            <a:spLocks noGrp="1"/>
          </p:cNvSpPr>
          <p:nvPr>
            <p:ph type="sldNum" sz="quarter" idx="11"/>
          </p:nvPr>
        </p:nvSpPr>
        <p:spPr/>
        <p:txBody>
          <a:bodyPr/>
          <a:lstStyle/>
          <a:p>
            <a:fld id="{F32D0861-2061-4DA8-9C8C-5141C3177D81}" type="slidenum">
              <a:rPr lang="en-US" altLang="en-US"/>
              <a:pPr/>
              <a:t>25</a:t>
            </a:fld>
            <a:endParaRPr lang="en-US" altLang="en-US"/>
          </a:p>
        </p:txBody>
      </p:sp>
      <p:sp>
        <p:nvSpPr>
          <p:cNvPr id="1412098" name="Rectangle 2">
            <a:extLst>
              <a:ext uri="{FF2B5EF4-FFF2-40B4-BE49-F238E27FC236}">
                <a16:creationId xmlns:a16="http://schemas.microsoft.com/office/drawing/2014/main" id="{09935128-56EC-3235-0C52-FCE64524007B}"/>
              </a:ext>
            </a:extLst>
          </p:cNvPr>
          <p:cNvSpPr>
            <a:spLocks noGrp="1" noChangeArrowheads="1"/>
          </p:cNvSpPr>
          <p:nvPr>
            <p:ph type="title"/>
          </p:nvPr>
        </p:nvSpPr>
        <p:spPr/>
        <p:txBody>
          <a:bodyPr/>
          <a:lstStyle/>
          <a:p>
            <a:r>
              <a:rPr lang="en-US" altLang="en-US" sz="1600"/>
              <a:t>Fatty Acid Metabolism</a:t>
            </a:r>
          </a:p>
        </p:txBody>
      </p:sp>
      <p:sp>
        <p:nvSpPr>
          <p:cNvPr id="1412099" name="Rectangle 3">
            <a:extLst>
              <a:ext uri="{FF2B5EF4-FFF2-40B4-BE49-F238E27FC236}">
                <a16:creationId xmlns:a16="http://schemas.microsoft.com/office/drawing/2014/main" id="{A0B9FE42-84C1-D1E7-DA2F-6A4D12EE11FE}"/>
              </a:ext>
            </a:extLst>
          </p:cNvPr>
          <p:cNvSpPr>
            <a:spLocks noGrp="1" noChangeArrowheads="1"/>
          </p:cNvSpPr>
          <p:nvPr>
            <p:ph type="body" idx="1"/>
          </p:nvPr>
        </p:nvSpPr>
        <p:spPr>
          <a:xfrm>
            <a:off x="304800" y="533400"/>
            <a:ext cx="8610600" cy="5592763"/>
          </a:xfrm>
        </p:spPr>
        <p:txBody>
          <a:bodyPr/>
          <a:lstStyle/>
          <a:p>
            <a:pPr marL="609600" indent="-609600">
              <a:lnSpc>
                <a:spcPct val="80000"/>
              </a:lnSpc>
              <a:buFontTx/>
              <a:buNone/>
            </a:pPr>
            <a:r>
              <a:rPr lang="en-US" altLang="en-US" sz="3000"/>
              <a:t>The presence of both glucose and ketone bodies in the urine are a strong indication of diabetes.</a:t>
            </a:r>
          </a:p>
          <a:p>
            <a:pPr marL="609600" indent="-609600">
              <a:lnSpc>
                <a:spcPct val="80000"/>
              </a:lnSpc>
              <a:buFontTx/>
              <a:buNone/>
            </a:pPr>
            <a:r>
              <a:rPr lang="en-US" altLang="en-US" sz="3000"/>
              <a:t>Lack of sufficient insulin results in high blood sugar levels that spill glucose into the urine.</a:t>
            </a:r>
          </a:p>
          <a:p>
            <a:pPr marL="609600" indent="-609600">
              <a:lnSpc>
                <a:spcPct val="80000"/>
              </a:lnSpc>
              <a:buFontTx/>
              <a:buNone/>
            </a:pPr>
            <a:r>
              <a:rPr lang="en-US" altLang="en-US" sz="3000"/>
              <a:t>Since cells are not stimulated to absorb glucose so they must resort to fatty acid oxidation.  Low levels of carbohydrate-derived carbon skeletons prevent acetyl CoA from being metabolized via the TCA cycle, resulting in elevated ketone body concentrations in the blood (and urine.)</a:t>
            </a:r>
          </a:p>
          <a:p>
            <a:pPr marL="609600" indent="-609600">
              <a:lnSpc>
                <a:spcPct val="80000"/>
              </a:lnSpc>
              <a:buFontTx/>
              <a:buNone/>
            </a:pPr>
            <a:r>
              <a:rPr lang="en-US" altLang="en-US" sz="3000"/>
              <a:t>Finally, ketone bodies are mostly acids, high levels of which result in acidosis, impairing tissue function (particularly noticeable in the central nervous system.)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gradFill rotWithShape="0">
          <a:gsLst>
            <a:gs pos="0">
              <a:srgbClr val="DFC9EF"/>
            </a:gs>
            <a:gs pos="100000">
              <a:srgbClr val="00B0F0"/>
            </a:gs>
          </a:gsLst>
          <a:lin ang="2700000" scaled="1"/>
        </a:gradFill>
        <a:effectLst/>
      </p:bgPr>
    </p:bg>
    <p:spTree>
      <p:nvGrpSpPr>
        <p:cNvPr id="1" name=""/>
        <p:cNvGrpSpPr/>
        <p:nvPr/>
      </p:nvGrpSpPr>
      <p:grpSpPr>
        <a:xfrm>
          <a:off x="0" y="0"/>
          <a:ext cx="0" cy="0"/>
          <a:chOff x="0" y="0"/>
          <a:chExt cx="0" cy="0"/>
        </a:xfrm>
      </p:grpSpPr>
      <p:sp>
        <p:nvSpPr>
          <p:cNvPr id="2" name="Slide Number Placeholder 4">
            <a:extLst>
              <a:ext uri="{FF2B5EF4-FFF2-40B4-BE49-F238E27FC236}">
                <a16:creationId xmlns:a16="http://schemas.microsoft.com/office/drawing/2014/main" id="{18819113-1125-B181-7AC0-B2163E700663}"/>
              </a:ext>
            </a:extLst>
          </p:cNvPr>
          <p:cNvSpPr>
            <a:spLocks noGrp="1"/>
          </p:cNvSpPr>
          <p:nvPr>
            <p:ph type="sldNum" sz="quarter" idx="11"/>
          </p:nvPr>
        </p:nvSpPr>
        <p:spPr/>
        <p:txBody>
          <a:bodyPr/>
          <a:lstStyle/>
          <a:p>
            <a:fld id="{DA11E288-F4AA-4CCB-9BB7-A09BC7BECAC1}" type="slidenum">
              <a:rPr lang="en-US" altLang="en-US"/>
              <a:pPr/>
              <a:t>26</a:t>
            </a:fld>
            <a:endParaRPr lang="en-US" altLang="en-US"/>
          </a:p>
        </p:txBody>
      </p:sp>
      <p:sp>
        <p:nvSpPr>
          <p:cNvPr id="1413122" name="Rectangle 2">
            <a:extLst>
              <a:ext uri="{FF2B5EF4-FFF2-40B4-BE49-F238E27FC236}">
                <a16:creationId xmlns:a16="http://schemas.microsoft.com/office/drawing/2014/main" id="{73B798C4-6669-DE0E-2B61-C855716E5FF8}"/>
              </a:ext>
            </a:extLst>
          </p:cNvPr>
          <p:cNvSpPr>
            <a:spLocks noGrp="1" noChangeArrowheads="1"/>
          </p:cNvSpPr>
          <p:nvPr>
            <p:ph type="title"/>
          </p:nvPr>
        </p:nvSpPr>
        <p:spPr/>
        <p:txBody>
          <a:bodyPr/>
          <a:lstStyle/>
          <a:p>
            <a:r>
              <a:rPr lang="en-US" altLang="en-US" sz="1600"/>
              <a:t>Fatty Acid Synthesis</a:t>
            </a:r>
          </a:p>
        </p:txBody>
      </p:sp>
      <p:sp>
        <p:nvSpPr>
          <p:cNvPr id="1413123" name="Rectangle 3">
            <a:extLst>
              <a:ext uri="{FF2B5EF4-FFF2-40B4-BE49-F238E27FC236}">
                <a16:creationId xmlns:a16="http://schemas.microsoft.com/office/drawing/2014/main" id="{0B8F40E4-2728-EF2E-BA8B-124F2AA8C980}"/>
              </a:ext>
            </a:extLst>
          </p:cNvPr>
          <p:cNvSpPr>
            <a:spLocks noGrp="1" noChangeArrowheads="1"/>
          </p:cNvSpPr>
          <p:nvPr>
            <p:ph type="body" idx="1"/>
          </p:nvPr>
        </p:nvSpPr>
        <p:spPr>
          <a:xfrm>
            <a:off x="304800" y="533400"/>
            <a:ext cx="8610600" cy="5592763"/>
          </a:xfrm>
        </p:spPr>
        <p:txBody>
          <a:bodyPr/>
          <a:lstStyle/>
          <a:p>
            <a:pPr marL="609600" indent="-609600">
              <a:buFontTx/>
              <a:buNone/>
            </a:pPr>
            <a:endParaRPr lang="en-US" altLang="en-US"/>
          </a:p>
          <a:p>
            <a:pPr marL="609600" indent="-609600">
              <a:buFontTx/>
              <a:buNone/>
            </a:pPr>
            <a:r>
              <a:rPr lang="en-US" altLang="en-US"/>
              <a:t>   </a:t>
            </a:r>
          </a:p>
        </p:txBody>
      </p:sp>
      <p:sp>
        <p:nvSpPr>
          <p:cNvPr id="1413124" name="Text Box 4">
            <a:extLst>
              <a:ext uri="{FF2B5EF4-FFF2-40B4-BE49-F238E27FC236}">
                <a16:creationId xmlns:a16="http://schemas.microsoft.com/office/drawing/2014/main" id="{CBC701CC-B0EA-7112-77D9-500B1BA4C292}"/>
              </a:ext>
            </a:extLst>
          </p:cNvPr>
          <p:cNvSpPr txBox="1">
            <a:spLocks noChangeArrowheads="1"/>
          </p:cNvSpPr>
          <p:nvPr/>
        </p:nvSpPr>
        <p:spPr bwMode="auto">
          <a:xfrm>
            <a:off x="457200" y="457200"/>
            <a:ext cx="8382000" cy="483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b="0"/>
              <a:t>Fatty acids are synthesized by a cyclic pathway whose reactions appear very similar to a reversal of fatty acid oxidation reactions.</a:t>
            </a:r>
          </a:p>
          <a:p>
            <a:pPr>
              <a:spcBef>
                <a:spcPct val="50000"/>
              </a:spcBef>
            </a:pPr>
            <a:r>
              <a:rPr lang="en-US" altLang="en-US" sz="2400" b="0"/>
              <a:t>However, although the reactions appear to be similar, the pathways are very different, using different enzymes, different cofactors, and different regulatory controls.</a:t>
            </a:r>
          </a:p>
          <a:p>
            <a:pPr>
              <a:spcBef>
                <a:spcPct val="50000"/>
              </a:spcBef>
            </a:pPr>
            <a:r>
              <a:rPr lang="en-US" altLang="en-US" sz="2400" b="0"/>
              <a:t>Fatty acids are built from acetyl CoA molecules (two carbons at a time.)  First, acetyl CoA is activated by adding CO</a:t>
            </a:r>
            <a:r>
              <a:rPr lang="en-US" altLang="en-US" sz="2400" b="0" baseline="-25000"/>
              <a:t>2</a:t>
            </a:r>
            <a:r>
              <a:rPr lang="en-US" altLang="en-US" sz="2400" b="0"/>
              <a:t> to form malonyl CoA:</a:t>
            </a:r>
          </a:p>
          <a:p>
            <a:pPr>
              <a:spcBef>
                <a:spcPct val="50000"/>
              </a:spcBef>
            </a:pPr>
            <a:endParaRPr lang="en-US" altLang="en-US" sz="2400" b="0"/>
          </a:p>
          <a:p>
            <a:pPr>
              <a:spcBef>
                <a:spcPct val="50000"/>
              </a:spcBef>
            </a:pPr>
            <a:r>
              <a:rPr lang="en-US" altLang="en-US" sz="2400" b="0"/>
              <a:t>Acetyl CoA                                                       Malonyl CoA   </a:t>
            </a:r>
          </a:p>
        </p:txBody>
      </p:sp>
      <p:sp>
        <p:nvSpPr>
          <p:cNvPr id="1413125" name="Text Box 5">
            <a:extLst>
              <a:ext uri="{FF2B5EF4-FFF2-40B4-BE49-F238E27FC236}">
                <a16:creationId xmlns:a16="http://schemas.microsoft.com/office/drawing/2014/main" id="{C411F2C0-D83E-BCE6-03DA-30A740CECA97}"/>
              </a:ext>
            </a:extLst>
          </p:cNvPr>
          <p:cNvSpPr txBox="1">
            <a:spLocks noChangeArrowheads="1"/>
          </p:cNvSpPr>
          <p:nvPr/>
        </p:nvSpPr>
        <p:spPr bwMode="auto">
          <a:xfrm>
            <a:off x="2209800" y="4648200"/>
            <a:ext cx="44196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900" i="1">
                <a:solidFill>
                  <a:srgbClr val="0033CC"/>
                </a:solidFill>
              </a:rPr>
              <a:t>+ ATP    + HCO</a:t>
            </a:r>
            <a:r>
              <a:rPr lang="en-US" altLang="en-US" sz="1900" i="1" baseline="-25000">
                <a:solidFill>
                  <a:srgbClr val="0033CC"/>
                </a:solidFill>
              </a:rPr>
              <a:t>3</a:t>
            </a:r>
            <a:r>
              <a:rPr lang="en-US" altLang="en-US" sz="1900" i="1" baseline="30000">
                <a:solidFill>
                  <a:srgbClr val="0033CC"/>
                </a:solidFill>
              </a:rPr>
              <a:t>-</a:t>
            </a:r>
            <a:r>
              <a:rPr lang="en-US" altLang="en-US" sz="1900" i="1">
                <a:solidFill>
                  <a:srgbClr val="0033CC"/>
                </a:solidFill>
              </a:rPr>
              <a:t>   (&amp; biotin cofactor)</a:t>
            </a:r>
          </a:p>
        </p:txBody>
      </p:sp>
      <p:sp>
        <p:nvSpPr>
          <p:cNvPr id="1413126" name="Line 6">
            <a:extLst>
              <a:ext uri="{FF2B5EF4-FFF2-40B4-BE49-F238E27FC236}">
                <a16:creationId xmlns:a16="http://schemas.microsoft.com/office/drawing/2014/main" id="{0255A79F-3BAA-439B-87B2-E83094B319D6}"/>
              </a:ext>
            </a:extLst>
          </p:cNvPr>
          <p:cNvSpPr>
            <a:spLocks noChangeShapeType="1"/>
          </p:cNvSpPr>
          <p:nvPr/>
        </p:nvSpPr>
        <p:spPr bwMode="auto">
          <a:xfrm>
            <a:off x="2286000" y="5029200"/>
            <a:ext cx="4267200" cy="0"/>
          </a:xfrm>
          <a:prstGeom prst="line">
            <a:avLst/>
          </a:prstGeom>
          <a:noFill/>
          <a:ln w="38100">
            <a:solidFill>
              <a:srgbClr val="00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gradFill rotWithShape="0">
          <a:gsLst>
            <a:gs pos="0">
              <a:srgbClr val="DFC9EF"/>
            </a:gs>
            <a:gs pos="100000">
              <a:srgbClr val="00B0F0"/>
            </a:gs>
          </a:gsLst>
          <a:lin ang="2700000" scaled="1"/>
        </a:gradFill>
        <a:effectLst/>
      </p:bgPr>
    </p:bg>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6FBC8FB4-00AD-427C-36CB-53640D267169}"/>
              </a:ext>
            </a:extLst>
          </p:cNvPr>
          <p:cNvSpPr>
            <a:spLocks noGrp="1"/>
          </p:cNvSpPr>
          <p:nvPr>
            <p:ph type="sldNum" sz="quarter" idx="11"/>
          </p:nvPr>
        </p:nvSpPr>
        <p:spPr/>
        <p:txBody>
          <a:bodyPr/>
          <a:lstStyle/>
          <a:p>
            <a:fld id="{7CE38E44-437B-47E4-B83C-A3B06E360183}" type="slidenum">
              <a:rPr lang="en-US" altLang="en-US"/>
              <a:pPr/>
              <a:t>27</a:t>
            </a:fld>
            <a:endParaRPr lang="en-US" altLang="en-US"/>
          </a:p>
        </p:txBody>
      </p:sp>
      <p:sp>
        <p:nvSpPr>
          <p:cNvPr id="1414146" name="Rectangle 2">
            <a:extLst>
              <a:ext uri="{FF2B5EF4-FFF2-40B4-BE49-F238E27FC236}">
                <a16:creationId xmlns:a16="http://schemas.microsoft.com/office/drawing/2014/main" id="{3114B583-2341-F31D-D03B-78475A4D7A8F}"/>
              </a:ext>
            </a:extLst>
          </p:cNvPr>
          <p:cNvSpPr>
            <a:spLocks noGrp="1" noChangeArrowheads="1"/>
          </p:cNvSpPr>
          <p:nvPr>
            <p:ph type="title"/>
          </p:nvPr>
        </p:nvSpPr>
        <p:spPr/>
        <p:txBody>
          <a:bodyPr/>
          <a:lstStyle/>
          <a:p>
            <a:r>
              <a:rPr lang="en-US" altLang="en-US" sz="1600"/>
              <a:t>Fatty Acid Synthesis</a:t>
            </a:r>
          </a:p>
        </p:txBody>
      </p:sp>
      <p:graphicFrame>
        <p:nvGraphicFramePr>
          <p:cNvPr id="1414148" name="Object 4">
            <a:extLst>
              <a:ext uri="{FF2B5EF4-FFF2-40B4-BE49-F238E27FC236}">
                <a16:creationId xmlns:a16="http://schemas.microsoft.com/office/drawing/2014/main" id="{8E5137DA-8E4B-C480-FFA0-1BFA74D15B04}"/>
              </a:ext>
            </a:extLst>
          </p:cNvPr>
          <p:cNvGraphicFramePr>
            <a:graphicFrameLocks noChangeAspect="1"/>
          </p:cNvGraphicFramePr>
          <p:nvPr>
            <p:ph sz="half" idx="2"/>
          </p:nvPr>
        </p:nvGraphicFramePr>
        <p:xfrm>
          <a:off x="6400800" y="228600"/>
          <a:ext cx="2409825" cy="2246313"/>
        </p:xfrm>
        <a:graphic>
          <a:graphicData uri="http://schemas.openxmlformats.org/presentationml/2006/ole">
            <mc:AlternateContent xmlns:mc="http://schemas.openxmlformats.org/markup-compatibility/2006">
              <mc:Choice xmlns:v="urn:schemas-microsoft-com:vml" Requires="v">
                <p:oleObj name="Bitmap Image" r:id="rId2" imgW="3095238" imgH="2886478" progId="Paint.Picture">
                  <p:embed/>
                </p:oleObj>
              </mc:Choice>
              <mc:Fallback>
                <p:oleObj name="Bitmap Image" r:id="rId2" imgW="3095238" imgH="2886478" progId="Paint.Picture">
                  <p:embed/>
                  <p:pic>
                    <p:nvPicPr>
                      <p:cNvPr id="0"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228600"/>
                        <a:ext cx="2409825" cy="2246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414151" name="Text Box 7">
            <a:extLst>
              <a:ext uri="{FF2B5EF4-FFF2-40B4-BE49-F238E27FC236}">
                <a16:creationId xmlns:a16="http://schemas.microsoft.com/office/drawing/2014/main" id="{E24E0EA6-306C-1E4D-1F14-B195F781E05F}"/>
              </a:ext>
            </a:extLst>
          </p:cNvPr>
          <p:cNvSpPr txBox="1">
            <a:spLocks noChangeArrowheads="1"/>
          </p:cNvSpPr>
          <p:nvPr/>
        </p:nvSpPr>
        <p:spPr bwMode="auto">
          <a:xfrm>
            <a:off x="381000" y="381000"/>
            <a:ext cx="5943600" cy="265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b="0"/>
              <a:t>In the next step, malonyl CoA and another acetyl CoA are each separately reacted with a 77-amino acid protein that replaces the CoA, forming acetyl-ACP and malonyl-ACP:</a:t>
            </a:r>
          </a:p>
        </p:txBody>
      </p:sp>
      <p:pic>
        <p:nvPicPr>
          <p:cNvPr id="1414152" name="Picture 8">
            <a:extLst>
              <a:ext uri="{FF2B5EF4-FFF2-40B4-BE49-F238E27FC236}">
                <a16:creationId xmlns:a16="http://schemas.microsoft.com/office/drawing/2014/main" id="{861C6B7D-E2EF-B32C-6759-F0878BB04BC8}"/>
              </a:ext>
            </a:extLst>
          </p:cNvPr>
          <p:cNvPicPr>
            <a:picLocks noChangeAspect="1" noChangeArrowheads="1"/>
          </p:cNvPicPr>
          <p:nvPr>
            <p:ph sz="half" idx="1"/>
          </p:nvPr>
        </p:nvPicPr>
        <p:blipFill>
          <a:blip r:embed="rId4">
            <a:extLst>
              <a:ext uri="{28A0092B-C50C-407E-A947-70E740481C1C}">
                <a14:useLocalDpi xmlns:a14="http://schemas.microsoft.com/office/drawing/2010/main" val="0"/>
              </a:ext>
            </a:extLst>
          </a:blip>
          <a:srcRect/>
          <a:stretch>
            <a:fillRect/>
          </a:stretch>
        </p:blipFill>
        <p:spPr>
          <a:xfrm>
            <a:off x="1600200" y="2743200"/>
            <a:ext cx="6400800" cy="38592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gradFill rotWithShape="0">
          <a:gsLst>
            <a:gs pos="0">
              <a:srgbClr val="DFC9EF"/>
            </a:gs>
            <a:gs pos="100000">
              <a:srgbClr val="00B0F0"/>
            </a:gs>
          </a:gsLst>
          <a:lin ang="2700000" scaled="1"/>
        </a:gradFill>
        <a:effectLst/>
      </p:bgPr>
    </p:bg>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1CD463E2-28A3-FF68-667A-42E6B07B6EBF}"/>
              </a:ext>
            </a:extLst>
          </p:cNvPr>
          <p:cNvSpPr>
            <a:spLocks noGrp="1"/>
          </p:cNvSpPr>
          <p:nvPr>
            <p:ph type="sldNum" sz="quarter" idx="11"/>
          </p:nvPr>
        </p:nvSpPr>
        <p:spPr/>
        <p:txBody>
          <a:bodyPr/>
          <a:lstStyle/>
          <a:p>
            <a:fld id="{684F3E3E-8329-4AC9-9903-4E0E1416A5B3}" type="slidenum">
              <a:rPr lang="en-US" altLang="en-US"/>
              <a:pPr/>
              <a:t>28</a:t>
            </a:fld>
            <a:endParaRPr lang="en-US" altLang="en-US"/>
          </a:p>
        </p:txBody>
      </p:sp>
      <p:sp>
        <p:nvSpPr>
          <p:cNvPr id="1415170" name="Rectangle 2">
            <a:extLst>
              <a:ext uri="{FF2B5EF4-FFF2-40B4-BE49-F238E27FC236}">
                <a16:creationId xmlns:a16="http://schemas.microsoft.com/office/drawing/2014/main" id="{7DD04044-7044-3805-1AA8-662166B3B586}"/>
              </a:ext>
            </a:extLst>
          </p:cNvPr>
          <p:cNvSpPr>
            <a:spLocks noGrp="1" noChangeArrowheads="1"/>
          </p:cNvSpPr>
          <p:nvPr>
            <p:ph type="title"/>
          </p:nvPr>
        </p:nvSpPr>
        <p:spPr/>
        <p:txBody>
          <a:bodyPr/>
          <a:lstStyle/>
          <a:p>
            <a:r>
              <a:rPr lang="en-US" altLang="en-US" sz="1600"/>
              <a:t>Fatty Acid Synthesis</a:t>
            </a:r>
          </a:p>
        </p:txBody>
      </p:sp>
      <p:pic>
        <p:nvPicPr>
          <p:cNvPr id="1415172" name="Picture 4">
            <a:extLst>
              <a:ext uri="{FF2B5EF4-FFF2-40B4-BE49-F238E27FC236}">
                <a16:creationId xmlns:a16="http://schemas.microsoft.com/office/drawing/2014/main" id="{4A89D53D-72BE-D7A3-4CF9-FD3ECF4A4EBD}"/>
              </a:ext>
            </a:extLst>
          </p:cNvPr>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111750" y="533400"/>
            <a:ext cx="3109913" cy="55927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415175" name="Text Box 7">
            <a:extLst>
              <a:ext uri="{FF2B5EF4-FFF2-40B4-BE49-F238E27FC236}">
                <a16:creationId xmlns:a16="http://schemas.microsoft.com/office/drawing/2014/main" id="{D9A4E072-0B82-B7AD-11D2-826CBE112667}"/>
              </a:ext>
            </a:extLst>
          </p:cNvPr>
          <p:cNvSpPr txBox="1">
            <a:spLocks noChangeArrowheads="1"/>
          </p:cNvSpPr>
          <p:nvPr/>
        </p:nvSpPr>
        <p:spPr bwMode="auto">
          <a:xfrm>
            <a:off x="533400" y="762000"/>
            <a:ext cx="4495800" cy="5210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3200" b="0"/>
              <a:t>As the first step in fatty acid synthesis, malonyl ACP reacts with acetyl ACP to form the four-carbon product,  acetoacetyl-ACP.</a:t>
            </a:r>
          </a:p>
          <a:p>
            <a:pPr>
              <a:spcBef>
                <a:spcPct val="50000"/>
              </a:spcBef>
            </a:pPr>
            <a:r>
              <a:rPr lang="en-US" altLang="en-US" sz="3200" b="0" i="1"/>
              <a:t>(CO</a:t>
            </a:r>
            <a:r>
              <a:rPr lang="en-US" altLang="en-US" sz="3200" b="0" i="1" baseline="-25000"/>
              <a:t>2</a:t>
            </a:r>
            <a:r>
              <a:rPr lang="en-US" altLang="en-US" sz="3200" b="0" i="1"/>
              <a:t> is lost from malonyl ACP as it combines with acetyl ACP.)</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gradFill rotWithShape="0">
          <a:gsLst>
            <a:gs pos="0">
              <a:srgbClr val="DFC9EF"/>
            </a:gs>
            <a:gs pos="100000">
              <a:srgbClr val="00B0F0"/>
            </a:gs>
          </a:gsLst>
          <a:lin ang="2700000" scaled="1"/>
        </a:gradFill>
        <a:effectLst/>
      </p:bgPr>
    </p:bg>
    <p:spTree>
      <p:nvGrpSpPr>
        <p:cNvPr id="1" name=""/>
        <p:cNvGrpSpPr/>
        <p:nvPr/>
      </p:nvGrpSpPr>
      <p:grpSpPr>
        <a:xfrm>
          <a:off x="0" y="0"/>
          <a:ext cx="0" cy="0"/>
          <a:chOff x="0" y="0"/>
          <a:chExt cx="0" cy="0"/>
        </a:xfrm>
      </p:grpSpPr>
      <p:sp>
        <p:nvSpPr>
          <p:cNvPr id="2" name="Slide Number Placeholder 4">
            <a:extLst>
              <a:ext uri="{FF2B5EF4-FFF2-40B4-BE49-F238E27FC236}">
                <a16:creationId xmlns:a16="http://schemas.microsoft.com/office/drawing/2014/main" id="{CEFCF795-A342-0A7C-A865-61027C38E56B}"/>
              </a:ext>
            </a:extLst>
          </p:cNvPr>
          <p:cNvSpPr>
            <a:spLocks noGrp="1"/>
          </p:cNvSpPr>
          <p:nvPr>
            <p:ph type="sldNum" sz="quarter" idx="11"/>
          </p:nvPr>
        </p:nvSpPr>
        <p:spPr/>
        <p:txBody>
          <a:bodyPr/>
          <a:lstStyle/>
          <a:p>
            <a:fld id="{20A5F0F2-5377-4129-BFB4-ED21FD1381DD}" type="slidenum">
              <a:rPr lang="en-US" altLang="en-US"/>
              <a:pPr/>
              <a:t>29</a:t>
            </a:fld>
            <a:endParaRPr lang="en-US" altLang="en-US"/>
          </a:p>
        </p:txBody>
      </p:sp>
      <p:sp>
        <p:nvSpPr>
          <p:cNvPr id="1416194" name="Rectangle 2">
            <a:extLst>
              <a:ext uri="{FF2B5EF4-FFF2-40B4-BE49-F238E27FC236}">
                <a16:creationId xmlns:a16="http://schemas.microsoft.com/office/drawing/2014/main" id="{27A9DF8C-C150-C18C-5E33-C1220F47E63B}"/>
              </a:ext>
            </a:extLst>
          </p:cNvPr>
          <p:cNvSpPr>
            <a:spLocks noGrp="1" noChangeArrowheads="1"/>
          </p:cNvSpPr>
          <p:nvPr>
            <p:ph type="title"/>
          </p:nvPr>
        </p:nvSpPr>
        <p:spPr/>
        <p:txBody>
          <a:bodyPr/>
          <a:lstStyle/>
          <a:p>
            <a:r>
              <a:rPr lang="en-US" altLang="en-US" sz="1600"/>
              <a:t>Fatty Acid Synthesis</a:t>
            </a:r>
          </a:p>
        </p:txBody>
      </p:sp>
      <p:pic>
        <p:nvPicPr>
          <p:cNvPr id="1416196" name="Picture 4">
            <a:extLst>
              <a:ext uri="{FF2B5EF4-FFF2-40B4-BE49-F238E27FC236}">
                <a16:creationId xmlns:a16="http://schemas.microsoft.com/office/drawing/2014/main" id="{AC56B797-669C-CBB2-9146-10DAADBFAF76}"/>
              </a:ext>
            </a:extLst>
          </p:cNvPr>
          <p:cNvPicPr>
            <a:picLocks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343400" y="838200"/>
            <a:ext cx="4049713" cy="55927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416198" name="Text Box 6">
            <a:extLst>
              <a:ext uri="{FF2B5EF4-FFF2-40B4-BE49-F238E27FC236}">
                <a16:creationId xmlns:a16="http://schemas.microsoft.com/office/drawing/2014/main" id="{513BCBA2-3719-A7F0-C51D-5AF62029145D}"/>
              </a:ext>
            </a:extLst>
          </p:cNvPr>
          <p:cNvSpPr txBox="1">
            <a:spLocks noChangeArrowheads="1"/>
          </p:cNvSpPr>
          <p:nvPr/>
        </p:nvSpPr>
        <p:spPr bwMode="auto">
          <a:xfrm>
            <a:off x="381000" y="533400"/>
            <a:ext cx="3733800" cy="5453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200" b="0"/>
              <a:t>Step Two:</a:t>
            </a:r>
          </a:p>
          <a:p>
            <a:pPr>
              <a:spcBef>
                <a:spcPct val="50000"/>
              </a:spcBef>
            </a:pPr>
            <a:r>
              <a:rPr lang="en-US" altLang="en-US" sz="2200" b="0"/>
              <a:t>The </a:t>
            </a:r>
            <a:r>
              <a:rPr lang="el-GR" altLang="en-US" sz="2200" b="0">
                <a:cs typeface="Arial" panose="020B0604020202020204" pitchFamily="34" charset="0"/>
              </a:rPr>
              <a:t>β</a:t>
            </a:r>
            <a:r>
              <a:rPr lang="en-US" altLang="en-US" sz="2200" b="0"/>
              <a:t>-ketone group on the newly lengthened chain is reduced to an alcohol, utilizing reductive potential supplied by NADPH.</a:t>
            </a:r>
          </a:p>
          <a:p>
            <a:pPr>
              <a:spcBef>
                <a:spcPct val="50000"/>
              </a:spcBef>
            </a:pPr>
            <a:r>
              <a:rPr lang="en-US" altLang="en-US" sz="2200" b="0"/>
              <a:t>This is one of the first times we have encountered NADPH as a reducing agent.  (It differs from NADH only in the attachment of a phosphate to a ribose sugar ring.)  NADPH is often used as a reducing agent for biosynthesis.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0">
          <a:gsLst>
            <a:gs pos="0">
              <a:srgbClr val="DFC9EF"/>
            </a:gs>
            <a:gs pos="100000">
              <a:srgbClr val="00B0F0"/>
            </a:gs>
          </a:gsLst>
          <a:lin ang="2700000" scaled="1"/>
        </a:gradFill>
        <a:effectLst/>
      </p:bgPr>
    </p:bg>
    <p:spTree>
      <p:nvGrpSpPr>
        <p:cNvPr id="1" name=""/>
        <p:cNvGrpSpPr/>
        <p:nvPr/>
      </p:nvGrpSpPr>
      <p:grpSpPr>
        <a:xfrm>
          <a:off x="0" y="0"/>
          <a:ext cx="0" cy="0"/>
          <a:chOff x="0" y="0"/>
          <a:chExt cx="0" cy="0"/>
        </a:xfrm>
      </p:grpSpPr>
      <p:sp>
        <p:nvSpPr>
          <p:cNvPr id="2" name="Slide Number Placeholder 2">
            <a:extLst>
              <a:ext uri="{FF2B5EF4-FFF2-40B4-BE49-F238E27FC236}">
                <a16:creationId xmlns:a16="http://schemas.microsoft.com/office/drawing/2014/main" id="{64A97DF3-CCEC-C675-56D5-123FD74FE9B8}"/>
              </a:ext>
            </a:extLst>
          </p:cNvPr>
          <p:cNvSpPr>
            <a:spLocks noGrp="1"/>
          </p:cNvSpPr>
          <p:nvPr>
            <p:ph type="sldNum" sz="quarter" idx="11"/>
          </p:nvPr>
        </p:nvSpPr>
        <p:spPr/>
        <p:txBody>
          <a:bodyPr/>
          <a:lstStyle/>
          <a:p>
            <a:fld id="{6117CAB8-AC10-495D-8D26-E38BBC402EE8}" type="slidenum">
              <a:rPr lang="en-US" altLang="en-US"/>
              <a:pPr/>
              <a:t>3</a:t>
            </a:fld>
            <a:endParaRPr lang="en-US" altLang="en-US"/>
          </a:p>
        </p:txBody>
      </p:sp>
      <p:pic>
        <p:nvPicPr>
          <p:cNvPr id="1373186" name="Picture 2">
            <a:extLst>
              <a:ext uri="{FF2B5EF4-FFF2-40B4-BE49-F238E27FC236}">
                <a16:creationId xmlns:a16="http://schemas.microsoft.com/office/drawing/2014/main" id="{8ACE9D29-6433-0D8F-A78D-CEB2E2A0156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533400"/>
            <a:ext cx="4262438" cy="5410200"/>
          </a:xfrm>
          <a:prstGeom prst="rect">
            <a:avLst/>
          </a:prstGeom>
          <a:noFill/>
          <a:extLst>
            <a:ext uri="{909E8E84-426E-40DD-AFC4-6F175D3DCCD1}">
              <a14:hiddenFill xmlns:a14="http://schemas.microsoft.com/office/drawing/2010/main">
                <a:solidFill>
                  <a:srgbClr val="FFFFFF"/>
                </a:solidFill>
              </a14:hiddenFill>
            </a:ext>
          </a:extLst>
        </p:spPr>
      </p:pic>
      <p:sp>
        <p:nvSpPr>
          <p:cNvPr id="1373187" name="Rectangle 3">
            <a:extLst>
              <a:ext uri="{FF2B5EF4-FFF2-40B4-BE49-F238E27FC236}">
                <a16:creationId xmlns:a16="http://schemas.microsoft.com/office/drawing/2014/main" id="{5C0703CA-D29B-48B1-E866-7360512BF831}"/>
              </a:ext>
            </a:extLst>
          </p:cNvPr>
          <p:cNvSpPr>
            <a:spLocks noChangeArrowheads="1"/>
          </p:cNvSpPr>
          <p:nvPr/>
        </p:nvSpPr>
        <p:spPr bwMode="auto">
          <a:xfrm>
            <a:off x="457200" y="152400"/>
            <a:ext cx="8229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i="1">
                <a:solidFill>
                  <a:schemeClr val="tx2"/>
                </a:solidFill>
                <a:latin typeface="Arial" panose="020B0604020202020204" pitchFamily="34" charset="0"/>
              </a:defRPr>
            </a:lvl1pPr>
            <a:lvl2pPr>
              <a:defRPr i="1">
                <a:solidFill>
                  <a:schemeClr val="tx2"/>
                </a:solidFill>
                <a:latin typeface="Arial" panose="020B0604020202020204" pitchFamily="34" charset="0"/>
              </a:defRPr>
            </a:lvl2pPr>
            <a:lvl3pPr>
              <a:defRPr i="1">
                <a:solidFill>
                  <a:schemeClr val="tx2"/>
                </a:solidFill>
                <a:latin typeface="Arial" panose="020B0604020202020204" pitchFamily="34" charset="0"/>
              </a:defRPr>
            </a:lvl3pPr>
            <a:lvl4pPr>
              <a:defRPr i="1">
                <a:solidFill>
                  <a:schemeClr val="tx2"/>
                </a:solidFill>
                <a:latin typeface="Arial" panose="020B0604020202020204" pitchFamily="34" charset="0"/>
              </a:defRPr>
            </a:lvl4pPr>
            <a:lvl5pPr>
              <a:defRPr i="1">
                <a:solidFill>
                  <a:schemeClr val="tx2"/>
                </a:solidFill>
                <a:latin typeface="Arial" panose="020B0604020202020204" pitchFamily="34" charset="0"/>
              </a:defRPr>
            </a:lvl5pPr>
            <a:lvl6pPr marL="457200" fontAlgn="base">
              <a:spcBef>
                <a:spcPct val="0"/>
              </a:spcBef>
              <a:spcAft>
                <a:spcPct val="0"/>
              </a:spcAft>
              <a:defRPr i="1">
                <a:solidFill>
                  <a:schemeClr val="tx2"/>
                </a:solidFill>
                <a:latin typeface="Arial" panose="020B0604020202020204" pitchFamily="34" charset="0"/>
              </a:defRPr>
            </a:lvl6pPr>
            <a:lvl7pPr marL="914400" fontAlgn="base">
              <a:spcBef>
                <a:spcPct val="0"/>
              </a:spcBef>
              <a:spcAft>
                <a:spcPct val="0"/>
              </a:spcAft>
              <a:defRPr i="1">
                <a:solidFill>
                  <a:schemeClr val="tx2"/>
                </a:solidFill>
                <a:latin typeface="Arial" panose="020B0604020202020204" pitchFamily="34" charset="0"/>
              </a:defRPr>
            </a:lvl7pPr>
            <a:lvl8pPr marL="1371600" fontAlgn="base">
              <a:spcBef>
                <a:spcPct val="0"/>
              </a:spcBef>
              <a:spcAft>
                <a:spcPct val="0"/>
              </a:spcAft>
              <a:defRPr i="1">
                <a:solidFill>
                  <a:schemeClr val="tx2"/>
                </a:solidFill>
                <a:latin typeface="Arial" panose="020B0604020202020204" pitchFamily="34" charset="0"/>
              </a:defRPr>
            </a:lvl8pPr>
            <a:lvl9pPr marL="1828800" fontAlgn="base">
              <a:spcBef>
                <a:spcPct val="0"/>
              </a:spcBef>
              <a:spcAft>
                <a:spcPct val="0"/>
              </a:spcAft>
              <a:defRPr i="1">
                <a:solidFill>
                  <a:schemeClr val="tx2"/>
                </a:solidFill>
                <a:latin typeface="Arial" panose="020B0604020202020204" pitchFamily="34" charset="0"/>
              </a:defRPr>
            </a:lvl9pPr>
          </a:lstStyle>
          <a:p>
            <a:r>
              <a:rPr lang="en-US" altLang="en-US" sz="1600" b="0"/>
              <a:t>Fatty Acid Metabolism</a:t>
            </a:r>
          </a:p>
        </p:txBody>
      </p:sp>
      <p:sp>
        <p:nvSpPr>
          <p:cNvPr id="1373190" name="Text Box 6">
            <a:extLst>
              <a:ext uri="{FF2B5EF4-FFF2-40B4-BE49-F238E27FC236}">
                <a16:creationId xmlns:a16="http://schemas.microsoft.com/office/drawing/2014/main" id="{95BF58D1-83C5-9579-6346-ED27E0E5E6B2}"/>
              </a:ext>
            </a:extLst>
          </p:cNvPr>
          <p:cNvSpPr txBox="1">
            <a:spLocks noChangeArrowheads="1"/>
          </p:cNvSpPr>
          <p:nvPr/>
        </p:nvSpPr>
        <p:spPr bwMode="auto">
          <a:xfrm>
            <a:off x="457200" y="609600"/>
            <a:ext cx="3276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a:p>
        </p:txBody>
      </p:sp>
      <p:sp>
        <p:nvSpPr>
          <p:cNvPr id="1373192" name="Text Box 8">
            <a:extLst>
              <a:ext uri="{FF2B5EF4-FFF2-40B4-BE49-F238E27FC236}">
                <a16:creationId xmlns:a16="http://schemas.microsoft.com/office/drawing/2014/main" id="{A954B9D8-7A6F-E3F7-10A3-5F61251ACE2D}"/>
              </a:ext>
            </a:extLst>
          </p:cNvPr>
          <p:cNvSpPr txBox="1">
            <a:spLocks noChangeArrowheads="1"/>
          </p:cNvSpPr>
          <p:nvPr/>
        </p:nvSpPr>
        <p:spPr bwMode="auto">
          <a:xfrm>
            <a:off x="381000" y="609600"/>
            <a:ext cx="4114800" cy="5581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900" b="0"/>
              <a:t>Triglycerides are distributed in all organs, particularly in adipose tissue, where droplets of this lipid represent more than 90% of the cytoplasm of some cells.</a:t>
            </a:r>
          </a:p>
          <a:p>
            <a:pPr>
              <a:spcBef>
                <a:spcPct val="50000"/>
              </a:spcBef>
            </a:pPr>
            <a:r>
              <a:rPr lang="en-US" altLang="en-US" sz="1900" b="0"/>
              <a:t>About 100 times more energy is stored as mobilizable lipid than as mobilizable carbohydrate in the normal human being.</a:t>
            </a:r>
          </a:p>
          <a:p>
            <a:pPr>
              <a:spcBef>
                <a:spcPct val="50000"/>
              </a:spcBef>
            </a:pPr>
            <a:r>
              <a:rPr lang="en-US" altLang="en-US" sz="1900" b="0"/>
              <a:t>A normal 70kg man has roughly 15kg of triglycerides scattered throughout his tissues and organs.</a:t>
            </a:r>
          </a:p>
          <a:p>
            <a:pPr>
              <a:spcBef>
                <a:spcPct val="50000"/>
              </a:spcBef>
            </a:pPr>
            <a:r>
              <a:rPr lang="en-US" altLang="en-US" sz="1900" b="0"/>
              <a:t>This means that ~ 20% (15/70) of a man’s body weight contains 99% (100:1) of the energy (calories)  in his body!</a:t>
            </a:r>
          </a:p>
          <a:p>
            <a:pPr>
              <a:spcBef>
                <a:spcPct val="50000"/>
              </a:spcBef>
            </a:pPr>
            <a:endParaRPr lang="en-US" altLang="en-US" sz="1900" b="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gradFill rotWithShape="0">
          <a:gsLst>
            <a:gs pos="0">
              <a:srgbClr val="DFC9EF"/>
            </a:gs>
            <a:gs pos="100000">
              <a:srgbClr val="00B0F0"/>
            </a:gs>
          </a:gsLst>
          <a:lin ang="2700000" scaled="1"/>
        </a:gradFill>
        <a:effectLst/>
      </p:bgPr>
    </p:bg>
    <p:spTree>
      <p:nvGrpSpPr>
        <p:cNvPr id="1" name=""/>
        <p:cNvGrpSpPr/>
        <p:nvPr/>
      </p:nvGrpSpPr>
      <p:grpSpPr>
        <a:xfrm>
          <a:off x="0" y="0"/>
          <a:ext cx="0" cy="0"/>
          <a:chOff x="0" y="0"/>
          <a:chExt cx="0" cy="0"/>
        </a:xfrm>
      </p:grpSpPr>
      <p:sp>
        <p:nvSpPr>
          <p:cNvPr id="2" name="Slide Number Placeholder 4">
            <a:extLst>
              <a:ext uri="{FF2B5EF4-FFF2-40B4-BE49-F238E27FC236}">
                <a16:creationId xmlns:a16="http://schemas.microsoft.com/office/drawing/2014/main" id="{788B35CB-1CC7-8270-3E80-38B71BDA4F90}"/>
              </a:ext>
            </a:extLst>
          </p:cNvPr>
          <p:cNvSpPr>
            <a:spLocks noGrp="1"/>
          </p:cNvSpPr>
          <p:nvPr>
            <p:ph type="sldNum" sz="quarter" idx="11"/>
          </p:nvPr>
        </p:nvSpPr>
        <p:spPr/>
        <p:txBody>
          <a:bodyPr/>
          <a:lstStyle/>
          <a:p>
            <a:fld id="{F907CE80-1464-44BD-A36B-F7EFFE4F6CE8}" type="slidenum">
              <a:rPr lang="en-US" altLang="en-US"/>
              <a:pPr/>
              <a:t>30</a:t>
            </a:fld>
            <a:endParaRPr lang="en-US" altLang="en-US"/>
          </a:p>
        </p:txBody>
      </p:sp>
      <p:sp>
        <p:nvSpPr>
          <p:cNvPr id="1417218" name="Rectangle 2">
            <a:extLst>
              <a:ext uri="{FF2B5EF4-FFF2-40B4-BE49-F238E27FC236}">
                <a16:creationId xmlns:a16="http://schemas.microsoft.com/office/drawing/2014/main" id="{740DC1F5-48F4-931F-61F1-A83790471F8B}"/>
              </a:ext>
            </a:extLst>
          </p:cNvPr>
          <p:cNvSpPr>
            <a:spLocks noGrp="1" noChangeArrowheads="1"/>
          </p:cNvSpPr>
          <p:nvPr>
            <p:ph type="title"/>
          </p:nvPr>
        </p:nvSpPr>
        <p:spPr/>
        <p:txBody>
          <a:bodyPr/>
          <a:lstStyle/>
          <a:p>
            <a:r>
              <a:rPr lang="en-US" altLang="en-US" sz="1600"/>
              <a:t>Fatty Acid Synthesis</a:t>
            </a:r>
          </a:p>
        </p:txBody>
      </p:sp>
      <p:pic>
        <p:nvPicPr>
          <p:cNvPr id="1417220" name="Picture 4">
            <a:extLst>
              <a:ext uri="{FF2B5EF4-FFF2-40B4-BE49-F238E27FC236}">
                <a16:creationId xmlns:a16="http://schemas.microsoft.com/office/drawing/2014/main" id="{1F657CC9-D9C1-3BD5-DF65-08C29AC9C788}"/>
              </a:ext>
            </a:extLst>
          </p:cNvPr>
          <p:cNvPicPr>
            <a:picLocks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267200" y="609600"/>
            <a:ext cx="3937000" cy="55927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417222" name="Text Box 6">
            <a:extLst>
              <a:ext uri="{FF2B5EF4-FFF2-40B4-BE49-F238E27FC236}">
                <a16:creationId xmlns:a16="http://schemas.microsoft.com/office/drawing/2014/main" id="{4336FB96-5F31-ACF7-0561-3A89C4E040C9}"/>
              </a:ext>
            </a:extLst>
          </p:cNvPr>
          <p:cNvSpPr txBox="1">
            <a:spLocks noChangeArrowheads="1"/>
          </p:cNvSpPr>
          <p:nvPr/>
        </p:nvSpPr>
        <p:spPr bwMode="auto">
          <a:xfrm>
            <a:off x="533400" y="1143000"/>
            <a:ext cx="3581400" cy="3748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3200" b="0"/>
              <a:t>Step Three:</a:t>
            </a:r>
          </a:p>
          <a:p>
            <a:pPr>
              <a:spcBef>
                <a:spcPct val="50000"/>
              </a:spcBef>
            </a:pPr>
            <a:r>
              <a:rPr lang="en-US" altLang="en-US" sz="3200" b="0"/>
              <a:t>The </a:t>
            </a:r>
            <a:r>
              <a:rPr lang="el-GR" altLang="en-US" sz="3200" b="0">
                <a:cs typeface="Arial" panose="020B0604020202020204" pitchFamily="34" charset="0"/>
              </a:rPr>
              <a:t>β</a:t>
            </a:r>
            <a:r>
              <a:rPr lang="en-US" altLang="en-US" sz="3200" b="0">
                <a:cs typeface="Arial" panose="020B0604020202020204" pitchFamily="34" charset="0"/>
              </a:rPr>
              <a:t>-hydroxyl group is removed via dehydration, leaving a double bond between the </a:t>
            </a:r>
            <a:r>
              <a:rPr lang="el-GR" altLang="en-US" sz="3200" b="0">
                <a:cs typeface="Arial" panose="020B0604020202020204" pitchFamily="34" charset="0"/>
              </a:rPr>
              <a:t>α</a:t>
            </a:r>
            <a:r>
              <a:rPr lang="en-US" altLang="en-US" sz="3200" b="0">
                <a:cs typeface="Arial" panose="020B0604020202020204" pitchFamily="34" charset="0"/>
              </a:rPr>
              <a:t> and </a:t>
            </a:r>
            <a:r>
              <a:rPr lang="el-GR" altLang="en-US" sz="3200" b="0">
                <a:cs typeface="Arial" panose="020B0604020202020204" pitchFamily="34" charset="0"/>
              </a:rPr>
              <a:t>β</a:t>
            </a:r>
            <a:r>
              <a:rPr lang="en-US" altLang="en-US" sz="3200" b="0">
                <a:cs typeface="Arial" panose="020B0604020202020204" pitchFamily="34" charset="0"/>
              </a:rPr>
              <a:t> carbons.</a:t>
            </a:r>
            <a:endParaRPr lang="el-GR" altLang="en-US" sz="3200" b="0">
              <a:cs typeface="Arial" panose="020B0604020202020204" pitchFamily="34"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gradFill rotWithShape="0">
          <a:gsLst>
            <a:gs pos="0">
              <a:srgbClr val="DFC9EF"/>
            </a:gs>
            <a:gs pos="100000">
              <a:srgbClr val="00B0F0"/>
            </a:gs>
          </a:gsLst>
          <a:lin ang="2700000" scaled="1"/>
        </a:gradFill>
        <a:effectLst/>
      </p:bgPr>
    </p:bg>
    <p:spTree>
      <p:nvGrpSpPr>
        <p:cNvPr id="1" name=""/>
        <p:cNvGrpSpPr/>
        <p:nvPr/>
      </p:nvGrpSpPr>
      <p:grpSpPr>
        <a:xfrm>
          <a:off x="0" y="0"/>
          <a:ext cx="0" cy="0"/>
          <a:chOff x="0" y="0"/>
          <a:chExt cx="0" cy="0"/>
        </a:xfrm>
      </p:grpSpPr>
      <p:sp>
        <p:nvSpPr>
          <p:cNvPr id="2" name="Slide Number Placeholder 4">
            <a:extLst>
              <a:ext uri="{FF2B5EF4-FFF2-40B4-BE49-F238E27FC236}">
                <a16:creationId xmlns:a16="http://schemas.microsoft.com/office/drawing/2014/main" id="{6588A057-251B-2EBB-832A-44936229003F}"/>
              </a:ext>
            </a:extLst>
          </p:cNvPr>
          <p:cNvSpPr>
            <a:spLocks noGrp="1"/>
          </p:cNvSpPr>
          <p:nvPr>
            <p:ph type="sldNum" sz="quarter" idx="11"/>
          </p:nvPr>
        </p:nvSpPr>
        <p:spPr/>
        <p:txBody>
          <a:bodyPr/>
          <a:lstStyle/>
          <a:p>
            <a:fld id="{888301CE-D42C-4BD6-8F31-2099F764336A}" type="slidenum">
              <a:rPr lang="en-US" altLang="en-US"/>
              <a:pPr/>
              <a:t>31</a:t>
            </a:fld>
            <a:endParaRPr lang="en-US" altLang="en-US"/>
          </a:p>
        </p:txBody>
      </p:sp>
      <p:sp>
        <p:nvSpPr>
          <p:cNvPr id="1418242" name="Rectangle 2">
            <a:extLst>
              <a:ext uri="{FF2B5EF4-FFF2-40B4-BE49-F238E27FC236}">
                <a16:creationId xmlns:a16="http://schemas.microsoft.com/office/drawing/2014/main" id="{66ADF0FB-7DF5-9220-268A-029FC891CF2A}"/>
              </a:ext>
            </a:extLst>
          </p:cNvPr>
          <p:cNvSpPr>
            <a:spLocks noGrp="1" noChangeArrowheads="1"/>
          </p:cNvSpPr>
          <p:nvPr>
            <p:ph type="title"/>
          </p:nvPr>
        </p:nvSpPr>
        <p:spPr/>
        <p:txBody>
          <a:bodyPr/>
          <a:lstStyle/>
          <a:p>
            <a:r>
              <a:rPr lang="en-US" altLang="en-US" sz="1600"/>
              <a:t>Fatty Acid Synthesis</a:t>
            </a:r>
          </a:p>
        </p:txBody>
      </p:sp>
      <p:pic>
        <p:nvPicPr>
          <p:cNvPr id="1418244" name="Picture 4">
            <a:extLst>
              <a:ext uri="{FF2B5EF4-FFF2-40B4-BE49-F238E27FC236}">
                <a16:creationId xmlns:a16="http://schemas.microsoft.com/office/drawing/2014/main" id="{8475CAF5-3FCF-5F90-4D12-D0AABC88C353}"/>
              </a:ext>
            </a:extLst>
          </p:cNvPr>
          <p:cNvPicPr>
            <a:picLocks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267200" y="685800"/>
            <a:ext cx="3914775" cy="55927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418246" name="Text Box 6">
            <a:extLst>
              <a:ext uri="{FF2B5EF4-FFF2-40B4-BE49-F238E27FC236}">
                <a16:creationId xmlns:a16="http://schemas.microsoft.com/office/drawing/2014/main" id="{6CE6D40E-4EF2-5124-FE4B-32E1BC6CE1AD}"/>
              </a:ext>
            </a:extLst>
          </p:cNvPr>
          <p:cNvSpPr txBox="1">
            <a:spLocks noChangeArrowheads="1"/>
          </p:cNvSpPr>
          <p:nvPr/>
        </p:nvSpPr>
        <p:spPr bwMode="auto">
          <a:xfrm>
            <a:off x="381000" y="1524000"/>
            <a:ext cx="3733800" cy="326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3200" b="0"/>
              <a:t>Step Four:</a:t>
            </a:r>
          </a:p>
          <a:p>
            <a:pPr>
              <a:spcBef>
                <a:spcPct val="50000"/>
              </a:spcBef>
            </a:pPr>
            <a:r>
              <a:rPr lang="en-US" altLang="en-US" sz="3200" b="0"/>
              <a:t>The double bond is reduced to a single bond with the assistance of another NADPH.</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gradFill rotWithShape="0">
          <a:gsLst>
            <a:gs pos="0">
              <a:srgbClr val="DFC9EF"/>
            </a:gs>
            <a:gs pos="100000">
              <a:srgbClr val="00B0F0"/>
            </a:gs>
          </a:gsLst>
          <a:lin ang="2700000" scaled="1"/>
        </a:gradFill>
        <a:effectLst/>
      </p:bgPr>
    </p:bg>
    <p:spTree>
      <p:nvGrpSpPr>
        <p:cNvPr id="1" name=""/>
        <p:cNvGrpSpPr/>
        <p:nvPr/>
      </p:nvGrpSpPr>
      <p:grpSpPr>
        <a:xfrm>
          <a:off x="0" y="0"/>
          <a:ext cx="0" cy="0"/>
          <a:chOff x="0" y="0"/>
          <a:chExt cx="0" cy="0"/>
        </a:xfrm>
      </p:grpSpPr>
      <p:sp>
        <p:nvSpPr>
          <p:cNvPr id="2" name="Slide Number Placeholder 4">
            <a:extLst>
              <a:ext uri="{FF2B5EF4-FFF2-40B4-BE49-F238E27FC236}">
                <a16:creationId xmlns:a16="http://schemas.microsoft.com/office/drawing/2014/main" id="{D3C1C434-DC12-0BBA-D397-2B6845E58BBD}"/>
              </a:ext>
            </a:extLst>
          </p:cNvPr>
          <p:cNvSpPr>
            <a:spLocks noGrp="1"/>
          </p:cNvSpPr>
          <p:nvPr>
            <p:ph type="sldNum" sz="quarter" idx="11"/>
          </p:nvPr>
        </p:nvSpPr>
        <p:spPr/>
        <p:txBody>
          <a:bodyPr/>
          <a:lstStyle/>
          <a:p>
            <a:fld id="{35A9097C-CC7C-4BA8-A96F-A8AC80047587}" type="slidenum">
              <a:rPr lang="en-US" altLang="en-US"/>
              <a:pPr/>
              <a:t>32</a:t>
            </a:fld>
            <a:endParaRPr lang="en-US" altLang="en-US"/>
          </a:p>
        </p:txBody>
      </p:sp>
      <p:sp>
        <p:nvSpPr>
          <p:cNvPr id="1419266" name="Rectangle 2">
            <a:extLst>
              <a:ext uri="{FF2B5EF4-FFF2-40B4-BE49-F238E27FC236}">
                <a16:creationId xmlns:a16="http://schemas.microsoft.com/office/drawing/2014/main" id="{4B15BAB2-980A-1DC3-6C6A-50E0555D2D6A}"/>
              </a:ext>
            </a:extLst>
          </p:cNvPr>
          <p:cNvSpPr>
            <a:spLocks noGrp="1" noChangeArrowheads="1"/>
          </p:cNvSpPr>
          <p:nvPr>
            <p:ph type="title"/>
          </p:nvPr>
        </p:nvSpPr>
        <p:spPr/>
        <p:txBody>
          <a:bodyPr/>
          <a:lstStyle/>
          <a:p>
            <a:r>
              <a:rPr lang="en-US" altLang="en-US" sz="1600"/>
              <a:t>Fatty Acid Synthesis</a:t>
            </a:r>
          </a:p>
        </p:txBody>
      </p:sp>
      <p:graphicFrame>
        <p:nvGraphicFramePr>
          <p:cNvPr id="1419269" name="Object 5">
            <a:extLst>
              <a:ext uri="{FF2B5EF4-FFF2-40B4-BE49-F238E27FC236}">
                <a16:creationId xmlns:a16="http://schemas.microsoft.com/office/drawing/2014/main" id="{B959F00F-CFCA-2FB7-B424-B88C19784A92}"/>
              </a:ext>
            </a:extLst>
          </p:cNvPr>
          <p:cNvGraphicFramePr>
            <a:graphicFrameLocks noChangeAspect="1"/>
          </p:cNvGraphicFramePr>
          <p:nvPr>
            <p:ph idx="1"/>
          </p:nvPr>
        </p:nvGraphicFramePr>
        <p:xfrm>
          <a:off x="5029200" y="50800"/>
          <a:ext cx="2466975" cy="6629400"/>
        </p:xfrm>
        <a:graphic>
          <a:graphicData uri="http://schemas.openxmlformats.org/presentationml/2006/ole">
            <mc:AlternateContent xmlns:mc="http://schemas.openxmlformats.org/markup-compatibility/2006">
              <mc:Choice xmlns:v="urn:schemas-microsoft-com:vml" Requires="v">
                <p:oleObj name="Bitmap Image" r:id="rId2" imgW="1371429" imgH="5076190" progId="Paint.Picture">
                  <p:embed/>
                </p:oleObj>
              </mc:Choice>
              <mc:Fallback>
                <p:oleObj name="Bitmap Image" r:id="rId2" imgW="1371429" imgH="5076190" progId="Paint.Picture">
                  <p:embed/>
                  <p:pic>
                    <p:nvPicPr>
                      <p:cNvPr id="0" name="Object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50800"/>
                        <a:ext cx="2466975" cy="6629400"/>
                      </a:xfrm>
                      <a:prstGeom prst="rect">
                        <a:avLst/>
                      </a:prstGeom>
                    </p:spPr>
                  </p:pic>
                </p:oleObj>
              </mc:Fallback>
            </mc:AlternateContent>
          </a:graphicData>
        </a:graphic>
      </p:graphicFrame>
      <p:sp>
        <p:nvSpPr>
          <p:cNvPr id="1419270" name="Text Box 6">
            <a:extLst>
              <a:ext uri="{FF2B5EF4-FFF2-40B4-BE49-F238E27FC236}">
                <a16:creationId xmlns:a16="http://schemas.microsoft.com/office/drawing/2014/main" id="{B6E95F62-492C-314D-0E6D-6175BD4CF9B4}"/>
              </a:ext>
            </a:extLst>
          </p:cNvPr>
          <p:cNvSpPr txBox="1">
            <a:spLocks noChangeArrowheads="1"/>
          </p:cNvSpPr>
          <p:nvPr/>
        </p:nvSpPr>
        <p:spPr bwMode="auto">
          <a:xfrm>
            <a:off x="457200" y="457200"/>
            <a:ext cx="4419600" cy="585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b="0"/>
              <a:t>Repeated turns of this series of reactions occurs to lengthen the growing fatty acid chain.</a:t>
            </a:r>
          </a:p>
          <a:p>
            <a:pPr>
              <a:spcBef>
                <a:spcPct val="50000"/>
              </a:spcBef>
            </a:pPr>
            <a:r>
              <a:rPr lang="en-US" altLang="en-US" sz="2800" b="0"/>
              <a:t>Butyryl ACP returns to condense with malonyl ACP during the second turn of this cycle.  Longer products also return to condense with malonyl CoA until the chain has grown to its appropriate length (most often C</a:t>
            </a:r>
            <a:r>
              <a:rPr lang="en-US" altLang="en-US" sz="2800" b="0" baseline="-25000"/>
              <a:t>16</a:t>
            </a:r>
            <a:r>
              <a:rPr lang="en-US" altLang="en-US" sz="2800" b="0"/>
              <a:t>).</a:t>
            </a:r>
          </a:p>
        </p:txBody>
      </p:sp>
      <p:sp>
        <p:nvSpPr>
          <p:cNvPr id="1419271" name="Line 7">
            <a:extLst>
              <a:ext uri="{FF2B5EF4-FFF2-40B4-BE49-F238E27FC236}">
                <a16:creationId xmlns:a16="http://schemas.microsoft.com/office/drawing/2014/main" id="{9E91BBD0-A009-AF5A-1967-3FCC70272A4E}"/>
              </a:ext>
            </a:extLst>
          </p:cNvPr>
          <p:cNvSpPr>
            <a:spLocks noChangeShapeType="1"/>
          </p:cNvSpPr>
          <p:nvPr/>
        </p:nvSpPr>
        <p:spPr bwMode="auto">
          <a:xfrm>
            <a:off x="7162800" y="6172200"/>
            <a:ext cx="609600" cy="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19272" name="Line 8">
            <a:extLst>
              <a:ext uri="{FF2B5EF4-FFF2-40B4-BE49-F238E27FC236}">
                <a16:creationId xmlns:a16="http://schemas.microsoft.com/office/drawing/2014/main" id="{7EE6A7D3-A2D5-43CD-834A-21A111043358}"/>
              </a:ext>
            </a:extLst>
          </p:cNvPr>
          <p:cNvSpPr>
            <a:spLocks noChangeShapeType="1"/>
          </p:cNvSpPr>
          <p:nvPr/>
        </p:nvSpPr>
        <p:spPr bwMode="auto">
          <a:xfrm flipV="1">
            <a:off x="7772400" y="457200"/>
            <a:ext cx="0" cy="571500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19273" name="Line 9">
            <a:extLst>
              <a:ext uri="{FF2B5EF4-FFF2-40B4-BE49-F238E27FC236}">
                <a16:creationId xmlns:a16="http://schemas.microsoft.com/office/drawing/2014/main" id="{14E4324C-AE88-4CE4-032C-B4B8820BD2E4}"/>
              </a:ext>
            </a:extLst>
          </p:cNvPr>
          <p:cNvSpPr>
            <a:spLocks noChangeShapeType="1"/>
          </p:cNvSpPr>
          <p:nvPr/>
        </p:nvSpPr>
        <p:spPr bwMode="auto">
          <a:xfrm flipH="1">
            <a:off x="7086600" y="457200"/>
            <a:ext cx="685800" cy="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19274" name="Text Box 10">
            <a:extLst>
              <a:ext uri="{FF2B5EF4-FFF2-40B4-BE49-F238E27FC236}">
                <a16:creationId xmlns:a16="http://schemas.microsoft.com/office/drawing/2014/main" id="{D133EE77-7D1C-6190-23D5-BF0D535AB088}"/>
              </a:ext>
            </a:extLst>
          </p:cNvPr>
          <p:cNvSpPr txBox="1">
            <a:spLocks noChangeArrowheads="1"/>
          </p:cNvSpPr>
          <p:nvPr/>
        </p:nvSpPr>
        <p:spPr bwMode="auto">
          <a:xfrm>
            <a:off x="7696200" y="0"/>
            <a:ext cx="488950" cy="68580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b">
            <a:spAutoFit/>
          </a:bodyPr>
          <a:lstStyle/>
          <a:p>
            <a:pPr algn="ctr">
              <a:spcBef>
                <a:spcPct val="50000"/>
              </a:spcBef>
            </a:pPr>
            <a:r>
              <a:rPr lang="en-US" altLang="en-US" sz="2000" b="0" i="1"/>
              <a:t>(Repeated</a:t>
            </a:r>
            <a:r>
              <a:rPr lang="en-US" altLang="en-US" sz="1600" b="0" i="1"/>
              <a:t>  </a:t>
            </a:r>
            <a:r>
              <a:rPr lang="en-US" altLang="en-US" sz="2000" b="0" i="1"/>
              <a:t>cycles)</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gradFill rotWithShape="0">
          <a:gsLst>
            <a:gs pos="0">
              <a:srgbClr val="DFC9EF"/>
            </a:gs>
            <a:gs pos="100000">
              <a:srgbClr val="00B0F0"/>
            </a:gs>
          </a:gsLst>
          <a:lin ang="2700000" scaled="1"/>
        </a:gradFill>
        <a:effectLst/>
      </p:bgPr>
    </p:bg>
    <p:spTree>
      <p:nvGrpSpPr>
        <p:cNvPr id="1" name=""/>
        <p:cNvGrpSpPr/>
        <p:nvPr/>
      </p:nvGrpSpPr>
      <p:grpSpPr>
        <a:xfrm>
          <a:off x="0" y="0"/>
          <a:ext cx="0" cy="0"/>
          <a:chOff x="0" y="0"/>
          <a:chExt cx="0" cy="0"/>
        </a:xfrm>
      </p:grpSpPr>
      <p:sp>
        <p:nvSpPr>
          <p:cNvPr id="2" name="Slide Number Placeholder 4">
            <a:extLst>
              <a:ext uri="{FF2B5EF4-FFF2-40B4-BE49-F238E27FC236}">
                <a16:creationId xmlns:a16="http://schemas.microsoft.com/office/drawing/2014/main" id="{4A34D0C6-065B-1404-2742-685109B54B81}"/>
              </a:ext>
            </a:extLst>
          </p:cNvPr>
          <p:cNvSpPr>
            <a:spLocks noGrp="1"/>
          </p:cNvSpPr>
          <p:nvPr>
            <p:ph type="sldNum" sz="quarter" idx="11"/>
          </p:nvPr>
        </p:nvSpPr>
        <p:spPr/>
        <p:txBody>
          <a:bodyPr/>
          <a:lstStyle/>
          <a:p>
            <a:fld id="{98793839-9333-4406-8A42-13EF7341C1F3}" type="slidenum">
              <a:rPr lang="en-US" altLang="en-US"/>
              <a:pPr/>
              <a:t>33</a:t>
            </a:fld>
            <a:endParaRPr lang="en-US" altLang="en-US"/>
          </a:p>
        </p:txBody>
      </p:sp>
      <p:pic>
        <p:nvPicPr>
          <p:cNvPr id="1420292" name="Picture 4">
            <a:extLst>
              <a:ext uri="{FF2B5EF4-FFF2-40B4-BE49-F238E27FC236}">
                <a16:creationId xmlns:a16="http://schemas.microsoft.com/office/drawing/2014/main" id="{B51E8868-C275-32B6-F10B-5A39FCF405B1}"/>
              </a:ext>
            </a:extLst>
          </p:cNvPr>
          <p:cNvPicPr>
            <a:picLocks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066800" y="130175"/>
            <a:ext cx="6781800" cy="6477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gradFill rotWithShape="0">
          <a:gsLst>
            <a:gs pos="0">
              <a:srgbClr val="DFC9EF"/>
            </a:gs>
            <a:gs pos="100000">
              <a:srgbClr val="00B0F0"/>
            </a:gs>
          </a:gsLst>
          <a:lin ang="2700000" scaled="1"/>
        </a:gradFill>
        <a:effectLst/>
      </p:bgPr>
    </p:bg>
    <p:spTree>
      <p:nvGrpSpPr>
        <p:cNvPr id="1" name=""/>
        <p:cNvGrpSpPr/>
        <p:nvPr/>
      </p:nvGrpSpPr>
      <p:grpSpPr>
        <a:xfrm>
          <a:off x="0" y="0"/>
          <a:ext cx="0" cy="0"/>
          <a:chOff x="0" y="0"/>
          <a:chExt cx="0" cy="0"/>
        </a:xfrm>
      </p:grpSpPr>
      <p:sp>
        <p:nvSpPr>
          <p:cNvPr id="2" name="Slide Number Placeholder 4">
            <a:extLst>
              <a:ext uri="{FF2B5EF4-FFF2-40B4-BE49-F238E27FC236}">
                <a16:creationId xmlns:a16="http://schemas.microsoft.com/office/drawing/2014/main" id="{EAAD7FAE-5DAD-27AF-7D31-21CB866DE1BB}"/>
              </a:ext>
            </a:extLst>
          </p:cNvPr>
          <p:cNvSpPr>
            <a:spLocks noGrp="1"/>
          </p:cNvSpPr>
          <p:nvPr>
            <p:ph type="sldNum" sz="quarter" idx="11"/>
          </p:nvPr>
        </p:nvSpPr>
        <p:spPr/>
        <p:txBody>
          <a:bodyPr/>
          <a:lstStyle/>
          <a:p>
            <a:fld id="{888C4B96-6688-412C-83A2-CEEA6B5C6F37}" type="slidenum">
              <a:rPr lang="en-US" altLang="en-US"/>
              <a:pPr/>
              <a:t>34</a:t>
            </a:fld>
            <a:endParaRPr lang="en-US" altLang="en-US"/>
          </a:p>
        </p:txBody>
      </p:sp>
      <p:sp>
        <p:nvSpPr>
          <p:cNvPr id="1421314" name="Rectangle 2">
            <a:extLst>
              <a:ext uri="{FF2B5EF4-FFF2-40B4-BE49-F238E27FC236}">
                <a16:creationId xmlns:a16="http://schemas.microsoft.com/office/drawing/2014/main" id="{0E17C3F1-EEA7-9604-13B8-C845C45E1A19}"/>
              </a:ext>
            </a:extLst>
          </p:cNvPr>
          <p:cNvSpPr>
            <a:spLocks noGrp="1" noChangeArrowheads="1"/>
          </p:cNvSpPr>
          <p:nvPr>
            <p:ph type="title"/>
          </p:nvPr>
        </p:nvSpPr>
        <p:spPr/>
        <p:txBody>
          <a:bodyPr/>
          <a:lstStyle/>
          <a:p>
            <a:r>
              <a:rPr lang="en-US" altLang="en-US" sz="1600"/>
              <a:t>Fatty Acid Metabolism</a:t>
            </a:r>
          </a:p>
        </p:txBody>
      </p:sp>
      <p:sp>
        <p:nvSpPr>
          <p:cNvPr id="1421315" name="Rectangle 3">
            <a:extLst>
              <a:ext uri="{FF2B5EF4-FFF2-40B4-BE49-F238E27FC236}">
                <a16:creationId xmlns:a16="http://schemas.microsoft.com/office/drawing/2014/main" id="{65488A6C-48A7-A7EE-C53F-E3F4E3ED9D5B}"/>
              </a:ext>
            </a:extLst>
          </p:cNvPr>
          <p:cNvSpPr>
            <a:spLocks noGrp="1" noChangeArrowheads="1"/>
          </p:cNvSpPr>
          <p:nvPr>
            <p:ph type="body" idx="1"/>
          </p:nvPr>
        </p:nvSpPr>
        <p:spPr>
          <a:xfrm>
            <a:off x="304800" y="533400"/>
            <a:ext cx="8610600" cy="5592763"/>
          </a:xfrm>
        </p:spPr>
        <p:txBody>
          <a:bodyPr/>
          <a:lstStyle/>
          <a:p>
            <a:pPr marL="609600" indent="-609600">
              <a:buFontTx/>
              <a:buNone/>
            </a:pPr>
            <a:r>
              <a:rPr lang="en-US" altLang="en-US"/>
              <a:t>Fatty acid synthesis and oxidation are both carefully regulated.  When one is functioning, the other is inactive.</a:t>
            </a:r>
          </a:p>
          <a:p>
            <a:pPr marL="609600" indent="-609600">
              <a:buFontTx/>
              <a:buNone/>
            </a:pPr>
            <a:r>
              <a:rPr lang="en-US" altLang="en-US"/>
              <a:t>For example, </a:t>
            </a:r>
            <a:r>
              <a:rPr lang="en-US" altLang="en-US">
                <a:solidFill>
                  <a:srgbClr val="0033CC"/>
                </a:solidFill>
              </a:rPr>
              <a:t>“lipolytic” hormones</a:t>
            </a:r>
            <a:r>
              <a:rPr lang="en-US" altLang="en-US"/>
              <a:t> such as epinephrine, glucagon, and others simultaneously activate oxidation and inhibit biosynthesis.</a:t>
            </a:r>
          </a:p>
          <a:p>
            <a:pPr marL="609600" indent="-609600">
              <a:buFontTx/>
              <a:buNone/>
            </a:pPr>
            <a:r>
              <a:rPr lang="en-US" altLang="en-US"/>
              <a:t>In addition, the two pathways are located in different regions of the cell, further facilitating differential control. </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gradFill rotWithShape="0">
          <a:gsLst>
            <a:gs pos="0">
              <a:srgbClr val="DFC9EF"/>
            </a:gs>
            <a:gs pos="100000">
              <a:srgbClr val="00B0F0"/>
            </a:gs>
          </a:gsLst>
          <a:lin ang="2700000" scaled="1"/>
        </a:gradFill>
        <a:effectLst/>
      </p:bgPr>
    </p:bg>
    <p:spTree>
      <p:nvGrpSpPr>
        <p:cNvPr id="1" name=""/>
        <p:cNvGrpSpPr/>
        <p:nvPr/>
      </p:nvGrpSpPr>
      <p:grpSpPr>
        <a:xfrm>
          <a:off x="0" y="0"/>
          <a:ext cx="0" cy="0"/>
          <a:chOff x="0" y="0"/>
          <a:chExt cx="0" cy="0"/>
        </a:xfrm>
      </p:grpSpPr>
      <p:sp>
        <p:nvSpPr>
          <p:cNvPr id="2" name="Slide Number Placeholder 3">
            <a:extLst>
              <a:ext uri="{FF2B5EF4-FFF2-40B4-BE49-F238E27FC236}">
                <a16:creationId xmlns:a16="http://schemas.microsoft.com/office/drawing/2014/main" id="{AA3C5999-E7D5-7287-4BDA-F9F82A18B976}"/>
              </a:ext>
            </a:extLst>
          </p:cNvPr>
          <p:cNvSpPr>
            <a:spLocks noGrp="1"/>
          </p:cNvSpPr>
          <p:nvPr>
            <p:ph type="sldNum" sz="quarter" idx="11"/>
          </p:nvPr>
        </p:nvSpPr>
        <p:spPr/>
        <p:txBody>
          <a:bodyPr/>
          <a:lstStyle/>
          <a:p>
            <a:fld id="{279E8F24-388A-47F6-8825-23DB460244F1}" type="slidenum">
              <a:rPr lang="en-US" altLang="en-US"/>
              <a:pPr/>
              <a:t>35</a:t>
            </a:fld>
            <a:endParaRPr lang="en-US" altLang="en-US"/>
          </a:p>
        </p:txBody>
      </p:sp>
      <p:graphicFrame>
        <p:nvGraphicFramePr>
          <p:cNvPr id="1430538" name="Object 10">
            <a:extLst>
              <a:ext uri="{FF2B5EF4-FFF2-40B4-BE49-F238E27FC236}">
                <a16:creationId xmlns:a16="http://schemas.microsoft.com/office/drawing/2014/main" id="{6F0B684A-D4F6-D700-82AC-797EC061796A}"/>
              </a:ext>
            </a:extLst>
          </p:cNvPr>
          <p:cNvGraphicFramePr>
            <a:graphicFrameLocks noChangeAspect="1"/>
          </p:cNvGraphicFramePr>
          <p:nvPr>
            <p:ph/>
          </p:nvPr>
        </p:nvGraphicFramePr>
        <p:xfrm>
          <a:off x="762000" y="0"/>
          <a:ext cx="7696200" cy="6811963"/>
        </p:xfrm>
        <a:graphic>
          <a:graphicData uri="http://schemas.openxmlformats.org/presentationml/2006/ole">
            <mc:AlternateContent xmlns:mc="http://schemas.openxmlformats.org/markup-compatibility/2006">
              <mc:Choice xmlns:v="urn:schemas-microsoft-com:vml" Requires="v">
                <p:oleObj name="Bitmap Image" r:id="rId2" imgW="4153480" imgH="3677163" progId="Paint.Picture">
                  <p:embed/>
                </p:oleObj>
              </mc:Choice>
              <mc:Fallback>
                <p:oleObj name="Bitmap Image" r:id="rId2" imgW="4153480" imgH="3677163" progId="Paint.Picture">
                  <p:embed/>
                  <p:pic>
                    <p:nvPicPr>
                      <p:cNvPr id="0" name="Object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0"/>
                        <a:ext cx="7696200" cy="681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gradFill rotWithShape="0">
          <a:gsLst>
            <a:gs pos="0">
              <a:srgbClr val="DFC9EF"/>
            </a:gs>
            <a:gs pos="100000">
              <a:srgbClr val="00B0F0"/>
            </a:gs>
          </a:gsLst>
          <a:lin ang="2700000" scaled="1"/>
        </a:gradFill>
        <a:effectLst/>
      </p:bgPr>
    </p:bg>
    <p:spTree>
      <p:nvGrpSpPr>
        <p:cNvPr id="1" name=""/>
        <p:cNvGrpSpPr/>
        <p:nvPr/>
      </p:nvGrpSpPr>
      <p:grpSpPr>
        <a:xfrm>
          <a:off x="0" y="0"/>
          <a:ext cx="0" cy="0"/>
          <a:chOff x="0" y="0"/>
          <a:chExt cx="0" cy="0"/>
        </a:xfrm>
      </p:grpSpPr>
      <p:sp>
        <p:nvSpPr>
          <p:cNvPr id="2" name="Slide Number Placeholder 4">
            <a:extLst>
              <a:ext uri="{FF2B5EF4-FFF2-40B4-BE49-F238E27FC236}">
                <a16:creationId xmlns:a16="http://schemas.microsoft.com/office/drawing/2014/main" id="{37D6413A-922C-DEC2-CA9C-EA8620E588DF}"/>
              </a:ext>
            </a:extLst>
          </p:cNvPr>
          <p:cNvSpPr>
            <a:spLocks noGrp="1"/>
          </p:cNvSpPr>
          <p:nvPr>
            <p:ph type="sldNum" sz="quarter" idx="11"/>
          </p:nvPr>
        </p:nvSpPr>
        <p:spPr/>
        <p:txBody>
          <a:bodyPr/>
          <a:lstStyle/>
          <a:p>
            <a:fld id="{69A8CD30-3454-489B-9442-AB88107529EC}" type="slidenum">
              <a:rPr lang="en-US" altLang="en-US"/>
              <a:pPr/>
              <a:t>36</a:t>
            </a:fld>
            <a:endParaRPr lang="en-US" altLang="en-US"/>
          </a:p>
        </p:txBody>
      </p:sp>
      <p:sp>
        <p:nvSpPr>
          <p:cNvPr id="270339" name="Rectangle 3">
            <a:extLst>
              <a:ext uri="{FF2B5EF4-FFF2-40B4-BE49-F238E27FC236}">
                <a16:creationId xmlns:a16="http://schemas.microsoft.com/office/drawing/2014/main" id="{25B8E01D-931E-71EA-7502-1F48B713CACD}"/>
              </a:ext>
            </a:extLst>
          </p:cNvPr>
          <p:cNvSpPr>
            <a:spLocks noGrp="1" noChangeArrowheads="1"/>
          </p:cNvSpPr>
          <p:nvPr>
            <p:ph type="body" idx="1"/>
          </p:nvPr>
        </p:nvSpPr>
        <p:spPr>
          <a:xfrm>
            <a:off x="533400" y="1371600"/>
            <a:ext cx="7924800" cy="5257800"/>
          </a:xfrm>
        </p:spPr>
        <p:txBody>
          <a:bodyPr/>
          <a:lstStyle/>
          <a:p>
            <a:pPr algn="ctr">
              <a:lnSpc>
                <a:spcPct val="80000"/>
              </a:lnSpc>
              <a:buFontTx/>
              <a:buNone/>
            </a:pPr>
            <a:r>
              <a:rPr lang="en-US" altLang="en-US" i="1" dirty="0"/>
              <a:t>End of Lecture Slides </a:t>
            </a:r>
          </a:p>
          <a:p>
            <a:pPr algn="ctr">
              <a:lnSpc>
                <a:spcPct val="80000"/>
              </a:lnSpc>
              <a:buFontTx/>
              <a:buNone/>
            </a:pPr>
            <a:r>
              <a:rPr lang="en-US" altLang="en-US" i="1" dirty="0"/>
              <a:t>for</a:t>
            </a:r>
          </a:p>
          <a:p>
            <a:pPr algn="ctr">
              <a:lnSpc>
                <a:spcPct val="80000"/>
              </a:lnSpc>
              <a:buFontTx/>
              <a:buNone/>
            </a:pPr>
            <a:r>
              <a:rPr lang="en-US" altLang="en-US" i="1" dirty="0"/>
              <a:t>Fatty Acid Oxidation</a:t>
            </a:r>
          </a:p>
          <a:p>
            <a:pPr>
              <a:lnSpc>
                <a:spcPct val="80000"/>
              </a:lnSpc>
              <a:buFontTx/>
              <a:buNone/>
            </a:pPr>
            <a:endParaRPr lang="en-US" altLang="en-US" i="1" dirty="0"/>
          </a:p>
          <a:p>
            <a:pPr>
              <a:lnSpc>
                <a:spcPct val="80000"/>
              </a:lnSpc>
              <a:buFontTx/>
              <a:buNone/>
            </a:pPr>
            <a:endParaRPr lang="en-US" altLang="en-US" i="1" dirty="0"/>
          </a:p>
          <a:p>
            <a:pPr>
              <a:lnSpc>
                <a:spcPct val="80000"/>
              </a:lnSpc>
              <a:buFontTx/>
              <a:buNone/>
            </a:pPr>
            <a:endParaRPr lang="en-US" altLang="en-US" i="1" dirty="0"/>
          </a:p>
          <a:p>
            <a:pPr>
              <a:lnSpc>
                <a:spcPct val="80000"/>
              </a:lnSpc>
              <a:buFontTx/>
              <a:buNone/>
            </a:pPr>
            <a:endParaRPr lang="en-US" altLang="en-US" i="1" dirty="0"/>
          </a:p>
          <a:p>
            <a:pPr>
              <a:lnSpc>
                <a:spcPct val="80000"/>
              </a:lnSpc>
              <a:buFontTx/>
              <a:buNone/>
            </a:pPr>
            <a:endParaRPr lang="en-US" altLang="en-US" i="1" dirty="0"/>
          </a:p>
          <a:p>
            <a:pPr>
              <a:lnSpc>
                <a:spcPct val="80000"/>
              </a:lnSpc>
              <a:buFontTx/>
              <a:buNone/>
            </a:pPr>
            <a:endParaRPr lang="en-US" altLang="en-US" i="1" dirty="0"/>
          </a:p>
          <a:p>
            <a:pPr>
              <a:lnSpc>
                <a:spcPct val="80000"/>
              </a:lnSpc>
              <a:buFontTx/>
              <a:buNone/>
            </a:pPr>
            <a:endParaRPr lang="en-US" altLang="en-US" i="1" dirty="0"/>
          </a:p>
          <a:p>
            <a:pPr>
              <a:lnSpc>
                <a:spcPct val="80000"/>
              </a:lnSpc>
              <a:buFontTx/>
              <a:buNone/>
            </a:pPr>
            <a:r>
              <a:rPr lang="en-US" altLang="en-US" sz="1400" i="1" dirty="0"/>
              <a:t>Credits:  Many of the diagrams used in these slides were taken from Stryer, et.al, Biochemistry, Freeman Press  (in our course textbook) and from prior editions of this text.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0">
          <a:gsLst>
            <a:gs pos="0">
              <a:srgbClr val="DFC9EF"/>
            </a:gs>
            <a:gs pos="100000">
              <a:srgbClr val="00B0F0"/>
            </a:gs>
          </a:gsLst>
          <a:lin ang="2700000" scaled="1"/>
        </a:gradFill>
        <a:effectLst/>
      </p:bgPr>
    </p:bg>
    <p:spTree>
      <p:nvGrpSpPr>
        <p:cNvPr id="1" name=""/>
        <p:cNvGrpSpPr/>
        <p:nvPr/>
      </p:nvGrpSpPr>
      <p:grpSpPr>
        <a:xfrm>
          <a:off x="0" y="0"/>
          <a:ext cx="0" cy="0"/>
          <a:chOff x="0" y="0"/>
          <a:chExt cx="0" cy="0"/>
        </a:xfrm>
      </p:grpSpPr>
      <p:sp>
        <p:nvSpPr>
          <p:cNvPr id="2" name="Slide Number Placeholder 4">
            <a:extLst>
              <a:ext uri="{FF2B5EF4-FFF2-40B4-BE49-F238E27FC236}">
                <a16:creationId xmlns:a16="http://schemas.microsoft.com/office/drawing/2014/main" id="{A4ABC164-3383-3A2D-6E8E-BE2612283291}"/>
              </a:ext>
            </a:extLst>
          </p:cNvPr>
          <p:cNvSpPr>
            <a:spLocks noGrp="1"/>
          </p:cNvSpPr>
          <p:nvPr>
            <p:ph type="sldNum" sz="quarter" idx="11"/>
          </p:nvPr>
        </p:nvSpPr>
        <p:spPr/>
        <p:txBody>
          <a:bodyPr/>
          <a:lstStyle/>
          <a:p>
            <a:fld id="{80329FA7-11B6-443B-9905-481A90877C5C}" type="slidenum">
              <a:rPr lang="en-US" altLang="en-US"/>
              <a:pPr/>
              <a:t>4</a:t>
            </a:fld>
            <a:endParaRPr lang="en-US" altLang="en-US"/>
          </a:p>
        </p:txBody>
      </p:sp>
      <p:sp>
        <p:nvSpPr>
          <p:cNvPr id="1376258" name="Rectangle 2">
            <a:extLst>
              <a:ext uri="{FF2B5EF4-FFF2-40B4-BE49-F238E27FC236}">
                <a16:creationId xmlns:a16="http://schemas.microsoft.com/office/drawing/2014/main" id="{53B5A580-D6D7-F9FF-E6BA-AA69A96A802A}"/>
              </a:ext>
            </a:extLst>
          </p:cNvPr>
          <p:cNvSpPr>
            <a:spLocks noGrp="1" noChangeArrowheads="1"/>
          </p:cNvSpPr>
          <p:nvPr>
            <p:ph type="title"/>
          </p:nvPr>
        </p:nvSpPr>
        <p:spPr/>
        <p:txBody>
          <a:bodyPr/>
          <a:lstStyle/>
          <a:p>
            <a:r>
              <a:rPr lang="en-US" altLang="en-US" sz="1400"/>
              <a:t>Fatty Acid Metabolism</a:t>
            </a:r>
            <a:br>
              <a:rPr lang="en-US" altLang="en-US" sz="1400"/>
            </a:br>
            <a:endParaRPr lang="en-US" altLang="en-US" sz="1400"/>
          </a:p>
        </p:txBody>
      </p:sp>
      <p:sp>
        <p:nvSpPr>
          <p:cNvPr id="1376260" name="Text Box 4">
            <a:extLst>
              <a:ext uri="{FF2B5EF4-FFF2-40B4-BE49-F238E27FC236}">
                <a16:creationId xmlns:a16="http://schemas.microsoft.com/office/drawing/2014/main" id="{D98453CF-1C2E-15BB-D14B-6BCAE0AC282D}"/>
              </a:ext>
            </a:extLst>
          </p:cNvPr>
          <p:cNvSpPr txBox="1">
            <a:spLocks noChangeArrowheads="1"/>
          </p:cNvSpPr>
          <p:nvPr/>
        </p:nvSpPr>
        <p:spPr bwMode="auto">
          <a:xfrm>
            <a:off x="381000" y="609600"/>
            <a:ext cx="8382000" cy="2187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500" b="0"/>
              <a:t>Dietary lipids are emulsified in the small intestine with the help of  bile salts secreted by the liver.</a:t>
            </a:r>
          </a:p>
          <a:p>
            <a:pPr>
              <a:spcBef>
                <a:spcPct val="50000"/>
              </a:spcBef>
            </a:pPr>
            <a:r>
              <a:rPr lang="en-US" altLang="en-US" sz="2500" b="0"/>
              <a:t>Prior to their absorption, they are hydrolyzed into individual fatty acids with the aid of enzymes such as </a:t>
            </a:r>
            <a:r>
              <a:rPr lang="en-US" altLang="en-US" sz="2500">
                <a:solidFill>
                  <a:srgbClr val="0033CC"/>
                </a:solidFill>
              </a:rPr>
              <a:t>pancratic lipase</a:t>
            </a:r>
            <a:r>
              <a:rPr lang="en-US" altLang="en-US" sz="2500" b="0"/>
              <a:t>.</a:t>
            </a:r>
          </a:p>
        </p:txBody>
      </p:sp>
      <p:pic>
        <p:nvPicPr>
          <p:cNvPr id="1376261" name="Picture 5">
            <a:extLst>
              <a:ext uri="{FF2B5EF4-FFF2-40B4-BE49-F238E27FC236}">
                <a16:creationId xmlns:a16="http://schemas.microsoft.com/office/drawing/2014/main" id="{51CE1E17-989E-0680-64FF-C0DC1BB080DD}"/>
              </a:ext>
            </a:extLst>
          </p:cNvPr>
          <p:cNvPicPr>
            <a:picLocks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81000" y="3124200"/>
            <a:ext cx="8229600" cy="28686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0">
          <a:gsLst>
            <a:gs pos="0">
              <a:srgbClr val="DFC9EF"/>
            </a:gs>
            <a:gs pos="100000">
              <a:srgbClr val="00B0F0"/>
            </a:gs>
          </a:gsLst>
          <a:lin ang="2700000" scaled="1"/>
        </a:gradFill>
        <a:effectLst/>
      </p:bgPr>
    </p:bg>
    <p:spTree>
      <p:nvGrpSpPr>
        <p:cNvPr id="1" name=""/>
        <p:cNvGrpSpPr/>
        <p:nvPr/>
      </p:nvGrpSpPr>
      <p:grpSpPr>
        <a:xfrm>
          <a:off x="0" y="0"/>
          <a:ext cx="0" cy="0"/>
          <a:chOff x="0" y="0"/>
          <a:chExt cx="0" cy="0"/>
        </a:xfrm>
      </p:grpSpPr>
      <p:sp>
        <p:nvSpPr>
          <p:cNvPr id="2" name="Slide Number Placeholder 4">
            <a:extLst>
              <a:ext uri="{FF2B5EF4-FFF2-40B4-BE49-F238E27FC236}">
                <a16:creationId xmlns:a16="http://schemas.microsoft.com/office/drawing/2014/main" id="{9B7AD4F9-B26C-7315-0C5E-E49EF6FD88EE}"/>
              </a:ext>
            </a:extLst>
          </p:cNvPr>
          <p:cNvSpPr>
            <a:spLocks noGrp="1"/>
          </p:cNvSpPr>
          <p:nvPr>
            <p:ph type="sldNum" sz="quarter" idx="11"/>
          </p:nvPr>
        </p:nvSpPr>
        <p:spPr/>
        <p:txBody>
          <a:bodyPr/>
          <a:lstStyle/>
          <a:p>
            <a:fld id="{AC2EF85A-2549-4F0B-92AF-D43D1C0C7CEB}" type="slidenum">
              <a:rPr lang="en-US" altLang="en-US"/>
              <a:pPr/>
              <a:t>5</a:t>
            </a:fld>
            <a:endParaRPr lang="en-US" altLang="en-US"/>
          </a:p>
        </p:txBody>
      </p:sp>
      <p:sp>
        <p:nvSpPr>
          <p:cNvPr id="920578" name="Rectangle 2">
            <a:extLst>
              <a:ext uri="{FF2B5EF4-FFF2-40B4-BE49-F238E27FC236}">
                <a16:creationId xmlns:a16="http://schemas.microsoft.com/office/drawing/2014/main" id="{DFD8AFF5-A4DC-66E4-63C3-E20B205940C7}"/>
              </a:ext>
            </a:extLst>
          </p:cNvPr>
          <p:cNvSpPr>
            <a:spLocks noGrp="1" noChangeArrowheads="1"/>
          </p:cNvSpPr>
          <p:nvPr>
            <p:ph type="title"/>
          </p:nvPr>
        </p:nvSpPr>
        <p:spPr/>
        <p:txBody>
          <a:bodyPr/>
          <a:lstStyle/>
          <a:p>
            <a:r>
              <a:rPr lang="en-US" altLang="en-US" sz="1600"/>
              <a:t>Fatty Acid Metabolism</a:t>
            </a:r>
          </a:p>
        </p:txBody>
      </p:sp>
      <p:sp>
        <p:nvSpPr>
          <p:cNvPr id="920581" name="Text Box 5">
            <a:extLst>
              <a:ext uri="{FF2B5EF4-FFF2-40B4-BE49-F238E27FC236}">
                <a16:creationId xmlns:a16="http://schemas.microsoft.com/office/drawing/2014/main" id="{2DE8BC44-D60D-4ECF-42E0-F75EAD9EEEF7}"/>
              </a:ext>
            </a:extLst>
          </p:cNvPr>
          <p:cNvSpPr txBox="1">
            <a:spLocks noChangeArrowheads="1"/>
          </p:cNvSpPr>
          <p:nvPr/>
        </p:nvSpPr>
        <p:spPr bwMode="auto">
          <a:xfrm>
            <a:off x="381000" y="609600"/>
            <a:ext cx="8382000" cy="1681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900" b="0" dirty="0"/>
              <a:t>The resulting free fatty acids are then absorbed from the lumen and are combined with other lipids and proteins in the mucosal cells.</a:t>
            </a:r>
          </a:p>
          <a:p>
            <a:pPr>
              <a:spcBef>
                <a:spcPct val="50000"/>
              </a:spcBef>
            </a:pPr>
            <a:r>
              <a:rPr lang="en-US" altLang="en-US" sz="1900" b="0" dirty="0"/>
              <a:t>Lipids transport packages of these lipids and protein called “</a:t>
            </a:r>
            <a:r>
              <a:rPr lang="en-US" altLang="en-US" sz="1900" dirty="0" err="1">
                <a:solidFill>
                  <a:srgbClr val="0033CC"/>
                </a:solidFill>
              </a:rPr>
              <a:t>cylomicrons</a:t>
            </a:r>
            <a:r>
              <a:rPr lang="en-US" altLang="en-US" sz="1900" b="0" dirty="0"/>
              <a:t>” are then transported by the lymph system and eventually the blood stream to the tissues.  Triglycerides are then resynthesized inside storage cells.</a:t>
            </a:r>
          </a:p>
        </p:txBody>
      </p:sp>
      <p:pic>
        <p:nvPicPr>
          <p:cNvPr id="920582" name="Picture 6">
            <a:extLst>
              <a:ext uri="{FF2B5EF4-FFF2-40B4-BE49-F238E27FC236}">
                <a16:creationId xmlns:a16="http://schemas.microsoft.com/office/drawing/2014/main" id="{1A69F0EE-E32B-76A9-BD33-061818C96DE3}"/>
              </a:ext>
            </a:extLst>
          </p:cNvPr>
          <p:cNvPicPr>
            <a:picLocks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81000" y="2514600"/>
            <a:ext cx="8229600" cy="39258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0">
          <a:gsLst>
            <a:gs pos="0">
              <a:srgbClr val="DFC9EF"/>
            </a:gs>
            <a:gs pos="100000">
              <a:srgbClr val="00B0F0"/>
            </a:gs>
          </a:gsLst>
          <a:lin ang="2700000" scaled="1"/>
        </a:gradFill>
        <a:effectLst/>
      </p:bgPr>
    </p:bg>
    <p:spTree>
      <p:nvGrpSpPr>
        <p:cNvPr id="1" name=""/>
        <p:cNvGrpSpPr/>
        <p:nvPr/>
      </p:nvGrpSpPr>
      <p:grpSpPr>
        <a:xfrm>
          <a:off x="0" y="0"/>
          <a:ext cx="0" cy="0"/>
          <a:chOff x="0" y="0"/>
          <a:chExt cx="0" cy="0"/>
        </a:xfrm>
      </p:grpSpPr>
      <p:sp>
        <p:nvSpPr>
          <p:cNvPr id="2" name="Slide Number Placeholder 4">
            <a:extLst>
              <a:ext uri="{FF2B5EF4-FFF2-40B4-BE49-F238E27FC236}">
                <a16:creationId xmlns:a16="http://schemas.microsoft.com/office/drawing/2014/main" id="{6F829A22-274D-043E-B9EB-E3C615B0A0EE}"/>
              </a:ext>
            </a:extLst>
          </p:cNvPr>
          <p:cNvSpPr>
            <a:spLocks noGrp="1"/>
          </p:cNvSpPr>
          <p:nvPr>
            <p:ph type="sldNum" sz="quarter" idx="11"/>
          </p:nvPr>
        </p:nvSpPr>
        <p:spPr/>
        <p:txBody>
          <a:bodyPr/>
          <a:lstStyle/>
          <a:p>
            <a:fld id="{EA1CB1F5-DFC8-4BA5-9E51-AB9B6F59DCBC}" type="slidenum">
              <a:rPr lang="en-US" altLang="en-US"/>
              <a:pPr/>
              <a:t>6</a:t>
            </a:fld>
            <a:endParaRPr lang="en-US" altLang="en-US"/>
          </a:p>
        </p:txBody>
      </p:sp>
      <p:sp>
        <p:nvSpPr>
          <p:cNvPr id="1395714" name="Rectangle 2">
            <a:extLst>
              <a:ext uri="{FF2B5EF4-FFF2-40B4-BE49-F238E27FC236}">
                <a16:creationId xmlns:a16="http://schemas.microsoft.com/office/drawing/2014/main" id="{A4AA06B6-8DF4-D1B8-D348-FB18AEA8161C}"/>
              </a:ext>
            </a:extLst>
          </p:cNvPr>
          <p:cNvSpPr>
            <a:spLocks noGrp="1" noChangeArrowheads="1"/>
          </p:cNvSpPr>
          <p:nvPr>
            <p:ph type="title"/>
          </p:nvPr>
        </p:nvSpPr>
        <p:spPr/>
        <p:txBody>
          <a:bodyPr/>
          <a:lstStyle/>
          <a:p>
            <a:r>
              <a:rPr lang="en-US" altLang="en-US" sz="1600"/>
              <a:t>Fatty Acid Metabolism</a:t>
            </a:r>
          </a:p>
        </p:txBody>
      </p:sp>
      <p:sp>
        <p:nvSpPr>
          <p:cNvPr id="1395715" name="Rectangle 3">
            <a:extLst>
              <a:ext uri="{FF2B5EF4-FFF2-40B4-BE49-F238E27FC236}">
                <a16:creationId xmlns:a16="http://schemas.microsoft.com/office/drawing/2014/main" id="{0CCA5943-2C28-ADD5-CA1E-9941BAF43D9D}"/>
              </a:ext>
            </a:extLst>
          </p:cNvPr>
          <p:cNvSpPr>
            <a:spLocks noGrp="1" noChangeArrowheads="1"/>
          </p:cNvSpPr>
          <p:nvPr>
            <p:ph type="body" idx="1"/>
          </p:nvPr>
        </p:nvSpPr>
        <p:spPr>
          <a:xfrm>
            <a:off x="457200" y="533400"/>
            <a:ext cx="5791200" cy="5592763"/>
          </a:xfrm>
        </p:spPr>
        <p:txBody>
          <a:bodyPr/>
          <a:lstStyle/>
          <a:p>
            <a:pPr>
              <a:buFontTx/>
              <a:buNone/>
            </a:pPr>
            <a:r>
              <a:rPr lang="en-US" altLang="en-US" dirty="0"/>
              <a:t>If enough fatty acids are absorbed, the blood may appear slightly turbid and take on a yellow tint, due the presence of chylomicrons.</a:t>
            </a:r>
          </a:p>
          <a:p>
            <a:pPr>
              <a:buFontTx/>
              <a:buNone/>
            </a:pPr>
            <a:r>
              <a:rPr lang="en-US" altLang="en-US" dirty="0"/>
              <a:t>Upon centrifugation of chylomicron-laden blood, a lipid layer may form.</a:t>
            </a:r>
          </a:p>
        </p:txBody>
      </p:sp>
      <p:pic>
        <p:nvPicPr>
          <p:cNvPr id="4" name="Picture 3">
            <a:extLst>
              <a:ext uri="{FF2B5EF4-FFF2-40B4-BE49-F238E27FC236}">
                <a16:creationId xmlns:a16="http://schemas.microsoft.com/office/drawing/2014/main" id="{531CD80E-5E88-10C8-C513-F5C6EF4B6D01}"/>
              </a:ext>
            </a:extLst>
          </p:cNvPr>
          <p:cNvPicPr>
            <a:picLocks noChangeAspect="1"/>
          </p:cNvPicPr>
          <p:nvPr/>
        </p:nvPicPr>
        <p:blipFill>
          <a:blip r:embed="rId2"/>
          <a:stretch>
            <a:fillRect/>
          </a:stretch>
        </p:blipFill>
        <p:spPr>
          <a:xfrm>
            <a:off x="6388275" y="497840"/>
            <a:ext cx="2527125" cy="3814529"/>
          </a:xfrm>
          <a:prstGeom prst="rect">
            <a:avLst/>
          </a:prstGeom>
        </p:spPr>
      </p:pic>
      <p:sp>
        <p:nvSpPr>
          <p:cNvPr id="5" name="TextBox 4">
            <a:extLst>
              <a:ext uri="{FF2B5EF4-FFF2-40B4-BE49-F238E27FC236}">
                <a16:creationId xmlns:a16="http://schemas.microsoft.com/office/drawing/2014/main" id="{BB6C1442-5414-FD0E-6638-8C109CF8A3EB}"/>
              </a:ext>
            </a:extLst>
          </p:cNvPr>
          <p:cNvSpPr txBox="1"/>
          <p:nvPr/>
        </p:nvSpPr>
        <p:spPr>
          <a:xfrm>
            <a:off x="457200" y="4576316"/>
            <a:ext cx="8307092" cy="2554545"/>
          </a:xfrm>
          <a:prstGeom prst="rect">
            <a:avLst/>
          </a:prstGeom>
          <a:noFill/>
        </p:spPr>
        <p:txBody>
          <a:bodyPr wrap="square" rtlCol="0">
            <a:spAutoFit/>
          </a:bodyPr>
          <a:lstStyle/>
          <a:p>
            <a:r>
              <a:rPr lang="en-US" altLang="en-US" sz="3200" b="0" dirty="0"/>
              <a:t>Usually within four hours after a meal, few if any chylomicrons remain in the blood, owing to their movement into adipose tissue cells or into the liver.</a:t>
            </a:r>
          </a:p>
          <a:p>
            <a:endParaRPr lang="en-US" sz="3200" b="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0">
          <a:gsLst>
            <a:gs pos="0">
              <a:srgbClr val="DFC9EF"/>
            </a:gs>
            <a:gs pos="100000">
              <a:srgbClr val="00B0F0"/>
            </a:gs>
          </a:gsLst>
          <a:lin ang="2700000" scaled="1"/>
        </a:gradFill>
        <a:effectLst/>
      </p:bgPr>
    </p:bg>
    <p:spTree>
      <p:nvGrpSpPr>
        <p:cNvPr id="1" name=""/>
        <p:cNvGrpSpPr/>
        <p:nvPr/>
      </p:nvGrpSpPr>
      <p:grpSpPr>
        <a:xfrm>
          <a:off x="0" y="0"/>
          <a:ext cx="0" cy="0"/>
          <a:chOff x="0" y="0"/>
          <a:chExt cx="0" cy="0"/>
        </a:xfrm>
      </p:grpSpPr>
      <p:pic>
        <p:nvPicPr>
          <p:cNvPr id="1026" name="Picture 2" descr="J:\Users\owner\Downloads\IMG-228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7967" y="467476"/>
            <a:ext cx="8177844" cy="333195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p:cNvPicPr>
            <a:picLocks noChangeAspect="1" noChangeArrowheads="1"/>
          </p:cNvPicPr>
          <p:nvPr/>
        </p:nvPicPr>
        <p:blipFill rotWithShape="1">
          <a:blip r:embed="rId5">
            <a:extLst>
              <a:ext uri="{28A0092B-C50C-407E-A947-70E740481C1C}">
                <a14:useLocalDpi xmlns:a14="http://schemas.microsoft.com/office/drawing/2010/main" val="0"/>
              </a:ext>
            </a:extLst>
          </a:blip>
          <a:srcRect l="9260" r="9320"/>
          <a:stretch/>
        </p:blipFill>
        <p:spPr bwMode="auto">
          <a:xfrm>
            <a:off x="3355675" y="3877033"/>
            <a:ext cx="2926126" cy="23771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81801" y="3887191"/>
            <a:ext cx="2524017" cy="23771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2"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7967" y="3877033"/>
            <a:ext cx="2777708" cy="23774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Montenegro, Hugo, His Orchestra And Chorus - The Good, The Bad And The Ugly - 1968-2.mp3">
            <a:hlinkClick r:id="" action="ppaction://media"/>
          </p:cNvPr>
          <p:cNvPicPr>
            <a:picLocks noChangeAspect="1"/>
          </p:cNvPicPr>
          <p:nvPr>
            <a:audioFile r:link="rId1"/>
            <p:extLst>
              <p:ext uri="{DAA4B4D4-6D71-4841-9C94-3DE7FCFB9230}">
                <p14:media xmlns:p14="http://schemas.microsoft.com/office/powerpoint/2010/main" r:embed="rId2">
                  <p14:trim st="8000" end="143558.8736"/>
                </p14:media>
              </p:ext>
            </p:extLst>
          </p:nvPr>
        </p:nvPicPr>
        <p:blipFill>
          <a:blip r:embed="rId8"/>
          <a:stretch>
            <a:fillRect/>
          </a:stretch>
        </p:blipFill>
        <p:spPr>
          <a:xfrm>
            <a:off x="4267200" y="3124200"/>
            <a:ext cx="609600" cy="609600"/>
          </a:xfrm>
          <a:prstGeom prst="rect">
            <a:avLst/>
          </a:prstGeom>
        </p:spPr>
      </p:pic>
      <p:sp>
        <p:nvSpPr>
          <p:cNvPr id="2" name="TextBox 1">
            <a:extLst>
              <a:ext uri="{FF2B5EF4-FFF2-40B4-BE49-F238E27FC236}">
                <a16:creationId xmlns:a16="http://schemas.microsoft.com/office/drawing/2014/main" id="{507A35C8-0575-A4DC-8F5C-81D043715866}"/>
              </a:ext>
            </a:extLst>
          </p:cNvPr>
          <p:cNvSpPr txBox="1"/>
          <p:nvPr/>
        </p:nvSpPr>
        <p:spPr>
          <a:xfrm>
            <a:off x="1447800" y="6205858"/>
            <a:ext cx="6858000" cy="369332"/>
          </a:xfrm>
          <a:prstGeom prst="rect">
            <a:avLst/>
          </a:prstGeom>
          <a:noFill/>
        </p:spPr>
        <p:txBody>
          <a:bodyPr wrap="square" rtlCol="0">
            <a:spAutoFit/>
          </a:bodyPr>
          <a:lstStyle/>
          <a:p>
            <a:r>
              <a:rPr lang="en-US" dirty="0"/>
              <a:t>Good                                      Bad                                       Ugly</a:t>
            </a:r>
          </a:p>
        </p:txBody>
      </p:sp>
    </p:spTree>
    <p:extLst>
      <p:ext uri="{BB962C8B-B14F-4D97-AF65-F5344CB8AC3E}">
        <p14:creationId xmlns:p14="http://schemas.microsoft.com/office/powerpoint/2010/main" val="21621820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5886"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0">
          <a:gsLst>
            <a:gs pos="0">
              <a:srgbClr val="DFC9EF"/>
            </a:gs>
            <a:gs pos="100000">
              <a:srgbClr val="00B0F0"/>
            </a:gs>
          </a:gsLst>
          <a:lin ang="2700000" scaled="1"/>
        </a:gradFill>
        <a:effectLst/>
      </p:bgPr>
    </p:bg>
    <p:spTree>
      <p:nvGrpSpPr>
        <p:cNvPr id="1" name=""/>
        <p:cNvGrpSpPr/>
        <p:nvPr/>
      </p:nvGrpSpPr>
      <p:grpSpPr>
        <a:xfrm>
          <a:off x="0" y="0"/>
          <a:ext cx="0" cy="0"/>
          <a:chOff x="0" y="0"/>
          <a:chExt cx="0" cy="0"/>
        </a:xfrm>
      </p:grpSpPr>
      <p:sp>
        <p:nvSpPr>
          <p:cNvPr id="2" name="Slide Number Placeholder 4">
            <a:extLst>
              <a:ext uri="{FF2B5EF4-FFF2-40B4-BE49-F238E27FC236}">
                <a16:creationId xmlns:a16="http://schemas.microsoft.com/office/drawing/2014/main" id="{36784187-8309-A0A3-53A0-C39F051E5C51}"/>
              </a:ext>
            </a:extLst>
          </p:cNvPr>
          <p:cNvSpPr>
            <a:spLocks noGrp="1"/>
          </p:cNvSpPr>
          <p:nvPr>
            <p:ph type="sldNum" sz="quarter" idx="11"/>
          </p:nvPr>
        </p:nvSpPr>
        <p:spPr/>
        <p:txBody>
          <a:bodyPr/>
          <a:lstStyle/>
          <a:p>
            <a:fld id="{D9F9BB2F-A158-483D-AC16-E0B499638461}" type="slidenum">
              <a:rPr lang="en-US" altLang="en-US"/>
              <a:pPr/>
              <a:t>8</a:t>
            </a:fld>
            <a:endParaRPr lang="en-US" altLang="en-US"/>
          </a:p>
        </p:txBody>
      </p:sp>
      <p:sp>
        <p:nvSpPr>
          <p:cNvPr id="1378306" name="Rectangle 2">
            <a:extLst>
              <a:ext uri="{FF2B5EF4-FFF2-40B4-BE49-F238E27FC236}">
                <a16:creationId xmlns:a16="http://schemas.microsoft.com/office/drawing/2014/main" id="{372DE6D6-092D-ABE2-3033-FEAA56A8B218}"/>
              </a:ext>
            </a:extLst>
          </p:cNvPr>
          <p:cNvSpPr>
            <a:spLocks noGrp="1" noChangeArrowheads="1"/>
          </p:cNvSpPr>
          <p:nvPr>
            <p:ph type="title"/>
          </p:nvPr>
        </p:nvSpPr>
        <p:spPr/>
        <p:txBody>
          <a:bodyPr/>
          <a:lstStyle/>
          <a:p>
            <a:r>
              <a:rPr lang="en-US" altLang="en-US" sz="1600"/>
              <a:t>Fatty Acid Metabolism</a:t>
            </a:r>
          </a:p>
        </p:txBody>
      </p:sp>
      <p:sp>
        <p:nvSpPr>
          <p:cNvPr id="1378309" name="Text Box 5">
            <a:extLst>
              <a:ext uri="{FF2B5EF4-FFF2-40B4-BE49-F238E27FC236}">
                <a16:creationId xmlns:a16="http://schemas.microsoft.com/office/drawing/2014/main" id="{08B65C99-7727-9723-59A3-A142C16D0136}"/>
              </a:ext>
            </a:extLst>
          </p:cNvPr>
          <p:cNvSpPr txBox="1">
            <a:spLocks noChangeArrowheads="1"/>
          </p:cNvSpPr>
          <p:nvPr/>
        </p:nvSpPr>
        <p:spPr bwMode="auto">
          <a:xfrm>
            <a:off x="381000" y="533400"/>
            <a:ext cx="8382000" cy="58169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panose="020B0604020202020204" pitchFamily="34" charset="0"/>
              </a:defRPr>
            </a:lvl1pPr>
            <a:lvl2pPr marL="800100" indent="-342900">
              <a:defRPr>
                <a:solidFill>
                  <a:schemeClr val="tx1"/>
                </a:solidFill>
                <a:latin typeface="Arial" panose="020B0604020202020204" pitchFamily="34" charset="0"/>
              </a:defRPr>
            </a:lvl2pPr>
            <a:lvl3pPr marL="1257300" indent="-342900">
              <a:defRPr>
                <a:solidFill>
                  <a:schemeClr val="tx1"/>
                </a:solidFill>
                <a:latin typeface="Arial" panose="020B0604020202020204" pitchFamily="34" charset="0"/>
              </a:defRPr>
            </a:lvl3pPr>
            <a:lvl4pPr marL="1714500" indent="-342900">
              <a:defRPr>
                <a:solidFill>
                  <a:schemeClr val="tx1"/>
                </a:solidFill>
                <a:latin typeface="Arial" panose="020B0604020202020204" pitchFamily="34" charset="0"/>
              </a:defRPr>
            </a:lvl4pPr>
            <a:lvl5pPr marL="2171700" indent="-342900">
              <a:defRPr>
                <a:solidFill>
                  <a:schemeClr val="tx1"/>
                </a:solidFill>
                <a:latin typeface="Arial" panose="020B0604020202020204" pitchFamily="34" charset="0"/>
              </a:defRPr>
            </a:lvl5pPr>
            <a:lvl6pPr marL="2628900" indent="-342900" fontAlgn="base">
              <a:spcBef>
                <a:spcPct val="0"/>
              </a:spcBef>
              <a:spcAft>
                <a:spcPct val="0"/>
              </a:spcAft>
              <a:defRPr>
                <a:solidFill>
                  <a:schemeClr val="tx1"/>
                </a:solidFill>
                <a:latin typeface="Arial" panose="020B0604020202020204" pitchFamily="34" charset="0"/>
              </a:defRPr>
            </a:lvl6pPr>
            <a:lvl7pPr marL="3086100" indent="-342900" fontAlgn="base">
              <a:spcBef>
                <a:spcPct val="0"/>
              </a:spcBef>
              <a:spcAft>
                <a:spcPct val="0"/>
              </a:spcAft>
              <a:defRPr>
                <a:solidFill>
                  <a:schemeClr val="tx1"/>
                </a:solidFill>
                <a:latin typeface="Arial" panose="020B0604020202020204" pitchFamily="34" charset="0"/>
              </a:defRPr>
            </a:lvl7pPr>
            <a:lvl8pPr marL="3543300" indent="-342900" fontAlgn="base">
              <a:spcBef>
                <a:spcPct val="0"/>
              </a:spcBef>
              <a:spcAft>
                <a:spcPct val="0"/>
              </a:spcAft>
              <a:defRPr>
                <a:solidFill>
                  <a:schemeClr val="tx1"/>
                </a:solidFill>
                <a:latin typeface="Arial" panose="020B0604020202020204" pitchFamily="34" charset="0"/>
              </a:defRPr>
            </a:lvl8pPr>
            <a:lvl9pPr marL="4000500" indent="-342900" fontAlgn="base">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2400" b="0" dirty="0"/>
              <a:t>In the postabsorptive state, when chylomicrons are virtually absent from the blood, some 95% of lipids </a:t>
            </a:r>
            <a:r>
              <a:rPr lang="en-US" altLang="en-US" sz="2400" b="0" i="1" dirty="0"/>
              <a:t>(including </a:t>
            </a:r>
            <a:r>
              <a:rPr lang="en-US" altLang="en-US" sz="2400" b="0" i="1" u="sng" dirty="0"/>
              <a:t>cholesterol</a:t>
            </a:r>
            <a:r>
              <a:rPr lang="en-US" altLang="en-US" sz="2400" b="0" i="1" dirty="0"/>
              <a:t>)</a:t>
            </a:r>
            <a:r>
              <a:rPr lang="en-US" altLang="en-US" sz="2400" b="0" dirty="0"/>
              <a:t> in the blood are bound to  lipoproteins (lipid transport proteins).</a:t>
            </a:r>
          </a:p>
          <a:p>
            <a:pPr>
              <a:spcBef>
                <a:spcPct val="50000"/>
              </a:spcBef>
            </a:pPr>
            <a:r>
              <a:rPr lang="en-US" altLang="en-US" sz="2400" b="0" dirty="0"/>
              <a:t>Two of these lipoproteins are classified according to their densities (as determined by centrifugation in salt solutions or D</a:t>
            </a:r>
            <a:r>
              <a:rPr lang="en-US" altLang="en-US" sz="2400" b="0" baseline="-25000" dirty="0"/>
              <a:t>2</a:t>
            </a:r>
            <a:r>
              <a:rPr lang="en-US" altLang="en-US" sz="2400" b="0" dirty="0"/>
              <a:t>O):  </a:t>
            </a:r>
          </a:p>
          <a:p>
            <a:pPr lvl="1">
              <a:spcBef>
                <a:spcPct val="50000"/>
              </a:spcBef>
              <a:buFontTx/>
              <a:buAutoNum type="arabicPeriod"/>
            </a:pPr>
            <a:r>
              <a:rPr lang="en-US" altLang="en-US" sz="2400" b="0" dirty="0">
                <a:solidFill>
                  <a:srgbClr val="0033CC"/>
                </a:solidFill>
              </a:rPr>
              <a:t>Low density lipoprotein (</a:t>
            </a:r>
            <a:r>
              <a:rPr lang="en-US" altLang="en-US" sz="2400" dirty="0">
                <a:solidFill>
                  <a:srgbClr val="0033CC"/>
                </a:solidFill>
              </a:rPr>
              <a:t>LDL</a:t>
            </a:r>
            <a:r>
              <a:rPr lang="en-US" altLang="en-US" sz="2400" b="0" dirty="0">
                <a:solidFill>
                  <a:srgbClr val="0033CC"/>
                </a:solidFill>
              </a:rPr>
              <a:t>)</a:t>
            </a:r>
            <a:r>
              <a:rPr lang="en-US" altLang="en-US" sz="2400" b="0" dirty="0"/>
              <a:t> ← </a:t>
            </a:r>
            <a:r>
              <a:rPr lang="en-US" altLang="en-US" sz="2400" b="0" i="1" dirty="0"/>
              <a:t>“Bad Cholesterol”</a:t>
            </a:r>
          </a:p>
          <a:p>
            <a:pPr lvl="1">
              <a:spcBef>
                <a:spcPct val="50000"/>
              </a:spcBef>
              <a:buFontTx/>
              <a:buAutoNum type="arabicPeriod"/>
            </a:pPr>
            <a:r>
              <a:rPr lang="en-US" altLang="en-US" sz="2400" b="0" dirty="0">
                <a:solidFill>
                  <a:srgbClr val="0033CC"/>
                </a:solidFill>
              </a:rPr>
              <a:t>High density lipoproteins (</a:t>
            </a:r>
            <a:r>
              <a:rPr lang="en-US" altLang="en-US" sz="2400" dirty="0">
                <a:solidFill>
                  <a:srgbClr val="0033CC"/>
                </a:solidFill>
              </a:rPr>
              <a:t>HDL</a:t>
            </a:r>
            <a:r>
              <a:rPr lang="en-US" altLang="en-US" sz="2400" b="0" dirty="0">
                <a:solidFill>
                  <a:srgbClr val="0033CC"/>
                </a:solidFill>
              </a:rPr>
              <a:t>)</a:t>
            </a:r>
            <a:r>
              <a:rPr lang="en-US" altLang="en-US" sz="2400" b="0" dirty="0"/>
              <a:t> ← </a:t>
            </a:r>
            <a:r>
              <a:rPr lang="en-US" altLang="en-US" sz="2400" b="0" i="1" dirty="0"/>
              <a:t>“Good Cholesterol”</a:t>
            </a:r>
            <a:endParaRPr lang="en-US" altLang="en-US" sz="2600" b="0" i="1" dirty="0"/>
          </a:p>
          <a:p>
            <a:pPr>
              <a:spcBef>
                <a:spcPts val="0"/>
              </a:spcBef>
            </a:pPr>
            <a:endParaRPr lang="en-US" altLang="en-US" sz="2400" b="0" dirty="0"/>
          </a:p>
          <a:p>
            <a:pPr>
              <a:spcBef>
                <a:spcPts val="0"/>
              </a:spcBef>
            </a:pPr>
            <a:r>
              <a:rPr lang="en-US" altLang="en-US" sz="2400" b="0" dirty="0"/>
              <a:t>These lipoproteins have received </a:t>
            </a:r>
          </a:p>
          <a:p>
            <a:pPr>
              <a:spcBef>
                <a:spcPts val="0"/>
              </a:spcBef>
            </a:pPr>
            <a:r>
              <a:rPr lang="en-US" altLang="en-US" sz="2400" b="0" dirty="0"/>
              <a:t>considerable attention as indicators </a:t>
            </a:r>
          </a:p>
          <a:p>
            <a:pPr>
              <a:spcBef>
                <a:spcPts val="0"/>
              </a:spcBef>
            </a:pPr>
            <a:r>
              <a:rPr lang="en-US" altLang="en-US" sz="2400" b="0" dirty="0"/>
              <a:t>of a tendency toward heart disease </a:t>
            </a:r>
          </a:p>
          <a:p>
            <a:pPr>
              <a:spcBef>
                <a:spcPts val="0"/>
              </a:spcBef>
            </a:pPr>
            <a:r>
              <a:rPr lang="en-US" altLang="en-US" sz="2400" b="0" dirty="0"/>
              <a:t>and atherosclerosis.</a:t>
            </a:r>
          </a:p>
        </p:txBody>
      </p:sp>
      <p:pic>
        <p:nvPicPr>
          <p:cNvPr id="3" name="Picture 2">
            <a:extLst>
              <a:ext uri="{FF2B5EF4-FFF2-40B4-BE49-F238E27FC236}">
                <a16:creationId xmlns:a16="http://schemas.microsoft.com/office/drawing/2014/main" id="{58B98D5A-8226-387A-D8F1-DA3DBA67EE7D}"/>
              </a:ext>
            </a:extLst>
          </p:cNvPr>
          <p:cNvPicPr>
            <a:picLocks noChangeAspect="1"/>
          </p:cNvPicPr>
          <p:nvPr/>
        </p:nvPicPr>
        <p:blipFill>
          <a:blip r:embed="rId2"/>
          <a:srcRect l="6491" t="5961" r="2140" b="4587"/>
          <a:stretch/>
        </p:blipFill>
        <p:spPr>
          <a:xfrm>
            <a:off x="5892800" y="4739809"/>
            <a:ext cx="2514600" cy="1767016"/>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98D9E5-118F-994D-ED4B-73253C4D3957}"/>
              </a:ext>
            </a:extLst>
          </p:cNvPr>
          <p:cNvSpPr>
            <a:spLocks noGrp="1"/>
          </p:cNvSpPr>
          <p:nvPr>
            <p:ph type="title"/>
          </p:nvPr>
        </p:nvSpPr>
        <p:spPr/>
        <p:txBody>
          <a:bodyPr/>
          <a:lstStyle/>
          <a:p>
            <a:r>
              <a:rPr lang="en-US" dirty="0"/>
              <a:t>Lipoprotein Structure</a:t>
            </a:r>
          </a:p>
        </p:txBody>
      </p:sp>
      <p:sp>
        <p:nvSpPr>
          <p:cNvPr id="5" name="Slide Number Placeholder 4">
            <a:extLst>
              <a:ext uri="{FF2B5EF4-FFF2-40B4-BE49-F238E27FC236}">
                <a16:creationId xmlns:a16="http://schemas.microsoft.com/office/drawing/2014/main" id="{E8257BCF-B959-3960-47A6-E812F5F00A77}"/>
              </a:ext>
            </a:extLst>
          </p:cNvPr>
          <p:cNvSpPr>
            <a:spLocks noGrp="1"/>
          </p:cNvSpPr>
          <p:nvPr>
            <p:ph type="sldNum" sz="quarter" idx="11"/>
          </p:nvPr>
        </p:nvSpPr>
        <p:spPr/>
        <p:txBody>
          <a:bodyPr/>
          <a:lstStyle/>
          <a:p>
            <a:fld id="{B785D5AE-1FF2-476E-9FDB-93146BD75E44}" type="slidenum">
              <a:rPr lang="en-US" altLang="en-US" smtClean="0"/>
              <a:pPr/>
              <a:t>9</a:t>
            </a:fld>
            <a:endParaRPr lang="en-US" altLang="en-US"/>
          </a:p>
        </p:txBody>
      </p:sp>
      <p:pic>
        <p:nvPicPr>
          <p:cNvPr id="6" name="Picture 5" descr="figure_26_18.jpg">
            <a:extLst>
              <a:ext uri="{FF2B5EF4-FFF2-40B4-BE49-F238E27FC236}">
                <a16:creationId xmlns:a16="http://schemas.microsoft.com/office/drawing/2014/main" id="{2CE0D8D9-CC7B-79EC-F0F9-C1C7D712BB51}"/>
              </a:ext>
            </a:extLst>
          </p:cNvPr>
          <p:cNvPicPr>
            <a:picLocks noChangeAspect="1"/>
          </p:cNvPicPr>
          <p:nvPr/>
        </p:nvPicPr>
        <p:blipFill>
          <a:blip r:embed="rId2"/>
          <a:stretch>
            <a:fillRect/>
          </a:stretch>
        </p:blipFill>
        <p:spPr>
          <a:xfrm>
            <a:off x="609600" y="487680"/>
            <a:ext cx="7620000" cy="4626429"/>
          </a:xfrm>
          <a:prstGeom prst="rect">
            <a:avLst/>
          </a:prstGeom>
        </p:spPr>
      </p:pic>
      <p:sp>
        <p:nvSpPr>
          <p:cNvPr id="7" name="TextBox 6">
            <a:extLst>
              <a:ext uri="{FF2B5EF4-FFF2-40B4-BE49-F238E27FC236}">
                <a16:creationId xmlns:a16="http://schemas.microsoft.com/office/drawing/2014/main" id="{29FFF002-371F-50F4-76A5-31A9C46EACA1}"/>
              </a:ext>
            </a:extLst>
          </p:cNvPr>
          <p:cNvSpPr txBox="1"/>
          <p:nvPr/>
        </p:nvSpPr>
        <p:spPr>
          <a:xfrm>
            <a:off x="609600" y="5410200"/>
            <a:ext cx="7848600" cy="861774"/>
          </a:xfrm>
          <a:prstGeom prst="rect">
            <a:avLst/>
          </a:prstGeom>
          <a:noFill/>
        </p:spPr>
        <p:txBody>
          <a:bodyPr wrap="square" rtlCol="0">
            <a:spAutoFit/>
          </a:bodyPr>
          <a:lstStyle/>
          <a:p>
            <a:pPr>
              <a:spcAft>
                <a:spcPts val="1200"/>
              </a:spcAft>
            </a:pPr>
            <a:r>
              <a:rPr lang="en-US" sz="2000" b="0" dirty="0"/>
              <a:t>High lipid content to protein ratio decreases density, yielding LDLs.</a:t>
            </a:r>
          </a:p>
          <a:p>
            <a:pPr>
              <a:spcAft>
                <a:spcPts val="1200"/>
              </a:spcAft>
            </a:pPr>
            <a:r>
              <a:rPr lang="en-US" sz="2000" b="0" dirty="0"/>
              <a:t>As lipid content decreases, density increases, yielding HDLs. </a:t>
            </a:r>
          </a:p>
        </p:txBody>
      </p:sp>
    </p:spTree>
    <p:extLst>
      <p:ext uri="{BB962C8B-B14F-4D97-AF65-F5344CB8AC3E}">
        <p14:creationId xmlns:p14="http://schemas.microsoft.com/office/powerpoint/2010/main" val="2368689025"/>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800" b="1"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800" b="1"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9484</TotalTime>
  <Words>2012</Words>
  <Application>Microsoft Office PowerPoint</Application>
  <PresentationFormat>On-screen Show (4:3)</PresentationFormat>
  <Paragraphs>228</Paragraphs>
  <Slides>36</Slides>
  <Notes>1</Notes>
  <HiddenSlides>0</HiddenSlides>
  <MMClips>1</MMClips>
  <ScaleCrop>false</ScaleCrop>
  <HeadingPairs>
    <vt:vector size="8" baseType="variant">
      <vt:variant>
        <vt:lpstr>Fonts Used</vt:lpstr>
      </vt:variant>
      <vt:variant>
        <vt:i4>1</vt:i4>
      </vt:variant>
      <vt:variant>
        <vt:lpstr>Theme</vt:lpstr>
      </vt:variant>
      <vt:variant>
        <vt:i4>1</vt:i4>
      </vt:variant>
      <vt:variant>
        <vt:lpstr>Embedded OLE Servers</vt:lpstr>
      </vt:variant>
      <vt:variant>
        <vt:i4>1</vt:i4>
      </vt:variant>
      <vt:variant>
        <vt:lpstr>Slide Titles</vt:lpstr>
      </vt:variant>
      <vt:variant>
        <vt:i4>36</vt:i4>
      </vt:variant>
    </vt:vector>
  </HeadingPairs>
  <TitlesOfParts>
    <vt:vector size="39" baseType="lpstr">
      <vt:lpstr>Arial</vt:lpstr>
      <vt:lpstr>Default Design</vt:lpstr>
      <vt:lpstr>Bitmap Image</vt:lpstr>
      <vt:lpstr>PowerPoint Presentation</vt:lpstr>
      <vt:lpstr>Fatty Acid Metabolism</vt:lpstr>
      <vt:lpstr>PowerPoint Presentation</vt:lpstr>
      <vt:lpstr>Fatty Acid Metabolism </vt:lpstr>
      <vt:lpstr>Fatty Acid Metabolism</vt:lpstr>
      <vt:lpstr>Fatty Acid Metabolism</vt:lpstr>
      <vt:lpstr>PowerPoint Presentation</vt:lpstr>
      <vt:lpstr>Fatty Acid Metabolism</vt:lpstr>
      <vt:lpstr>Lipoprotein Structure</vt:lpstr>
      <vt:lpstr>Fatty Acid Metabolism – HDL &amp; LDL</vt:lpstr>
      <vt:lpstr>PowerPoint Presentation</vt:lpstr>
      <vt:lpstr>Fatty Acid Metabolism</vt:lpstr>
      <vt:lpstr>Fatty Acid Metabolism</vt:lpstr>
      <vt:lpstr>Fatty Acid Metabolism</vt:lpstr>
      <vt:lpstr>Fatty Acid Oxidation</vt:lpstr>
      <vt:lpstr>Fatty Acid Metabolism</vt:lpstr>
      <vt:lpstr>Fatty Acid Metabolism</vt:lpstr>
      <vt:lpstr>Fatty Acid Metabolism</vt:lpstr>
      <vt:lpstr>Fatty Acid Metabolism</vt:lpstr>
      <vt:lpstr>Fatty Acid Metabolism</vt:lpstr>
      <vt:lpstr>Fatty Acid Metabolism</vt:lpstr>
      <vt:lpstr>Fatty Acid Metabolism</vt:lpstr>
      <vt:lpstr>Fatty Acid Metabolism</vt:lpstr>
      <vt:lpstr>Fatty Acid Metabolism</vt:lpstr>
      <vt:lpstr>Fatty Acid Metabolism</vt:lpstr>
      <vt:lpstr>Fatty Acid Synthesis</vt:lpstr>
      <vt:lpstr>Fatty Acid Synthesis</vt:lpstr>
      <vt:lpstr>Fatty Acid Synthesis</vt:lpstr>
      <vt:lpstr>Fatty Acid Synthesis</vt:lpstr>
      <vt:lpstr>Fatty Acid Synthesis</vt:lpstr>
      <vt:lpstr>Fatty Acid Synthesis</vt:lpstr>
      <vt:lpstr>Fatty Acid Synthesis</vt:lpstr>
      <vt:lpstr>PowerPoint Presentation</vt:lpstr>
      <vt:lpstr>Fatty Acid Metabolism</vt:lpstr>
      <vt:lpstr>PowerPoint Presentation</vt:lpstr>
      <vt:lpstr>PowerPoint Presentation</vt:lpstr>
    </vt:vector>
  </TitlesOfParts>
  <Company>Weber State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3070 Lecture - Vitamins</dc:title>
  <dc:creator>ewalker</dc:creator>
  <cp:lastModifiedBy>Owner</cp:lastModifiedBy>
  <cp:revision>693</cp:revision>
  <dcterms:created xsi:type="dcterms:W3CDTF">2004-08-30T17:27:51Z</dcterms:created>
  <dcterms:modified xsi:type="dcterms:W3CDTF">2026-03-04T00:18:24Z</dcterms:modified>
</cp:coreProperties>
</file>