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 id="2147483815" r:id="rId2"/>
  </p:sldMasterIdLst>
  <p:notesMasterIdLst>
    <p:notesMasterId r:id="rId49"/>
  </p:notesMasterIdLst>
  <p:handoutMasterIdLst>
    <p:handoutMasterId r:id="rId50"/>
  </p:handoutMasterIdLst>
  <p:sldIdLst>
    <p:sldId id="257" r:id="rId3"/>
    <p:sldId id="311" r:id="rId4"/>
    <p:sldId id="317" r:id="rId5"/>
    <p:sldId id="313" r:id="rId6"/>
    <p:sldId id="314" r:id="rId7"/>
    <p:sldId id="315" r:id="rId8"/>
    <p:sldId id="316" r:id="rId9"/>
    <p:sldId id="323" r:id="rId10"/>
    <p:sldId id="324" r:id="rId11"/>
    <p:sldId id="325" r:id="rId12"/>
    <p:sldId id="326" r:id="rId13"/>
    <p:sldId id="327" r:id="rId14"/>
    <p:sldId id="318" r:id="rId15"/>
    <p:sldId id="328" r:id="rId16"/>
    <p:sldId id="329" r:id="rId17"/>
    <p:sldId id="330" r:id="rId18"/>
    <p:sldId id="331" r:id="rId19"/>
    <p:sldId id="332" r:id="rId20"/>
    <p:sldId id="333" r:id="rId21"/>
    <p:sldId id="337" r:id="rId22"/>
    <p:sldId id="335" r:id="rId23"/>
    <p:sldId id="334" r:id="rId24"/>
    <p:sldId id="336" r:id="rId25"/>
    <p:sldId id="360" r:id="rId26"/>
    <p:sldId id="359" r:id="rId27"/>
    <p:sldId id="362" r:id="rId28"/>
    <p:sldId id="341" r:id="rId29"/>
    <p:sldId id="342" r:id="rId30"/>
    <p:sldId id="338" r:id="rId31"/>
    <p:sldId id="343" r:id="rId32"/>
    <p:sldId id="356" r:id="rId33"/>
    <p:sldId id="358" r:id="rId34"/>
    <p:sldId id="347" r:id="rId35"/>
    <p:sldId id="348" r:id="rId36"/>
    <p:sldId id="350" r:id="rId37"/>
    <p:sldId id="351" r:id="rId38"/>
    <p:sldId id="352" r:id="rId39"/>
    <p:sldId id="353" r:id="rId40"/>
    <p:sldId id="349" r:id="rId41"/>
    <p:sldId id="322" r:id="rId42"/>
    <p:sldId id="344" r:id="rId43"/>
    <p:sldId id="339" r:id="rId44"/>
    <p:sldId id="340" r:id="rId45"/>
    <p:sldId id="345" r:id="rId46"/>
    <p:sldId id="346" r:id="rId47"/>
    <p:sldId id="310" r:id="rId48"/>
  </p:sldIdLst>
  <p:sldSz cx="9144000" cy="6858000" type="screen4x3"/>
  <p:notesSz cx="6858000" cy="9296400"/>
  <p:defaultTex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B2E8"/>
    <a:srgbClr val="61D6FF"/>
    <a:srgbClr val="AE78D6"/>
    <a:srgbClr val="0000FF"/>
    <a:srgbClr val="FF0000"/>
    <a:srgbClr val="0066CC"/>
    <a:srgbClr val="0099FF"/>
    <a:srgbClr val="CCECFF"/>
    <a:srgbClr val="FF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72" autoAdjust="0"/>
    <p:restoredTop sz="94660"/>
  </p:normalViewPr>
  <p:slideViewPr>
    <p:cSldViewPr>
      <p:cViewPr varScale="1">
        <p:scale>
          <a:sx n="94" d="100"/>
          <a:sy n="94" d="100"/>
        </p:scale>
        <p:origin x="109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E7E763DE-162F-63B4-4472-63B3ACD48407}"/>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r>
              <a:rPr lang="en-US" altLang="en-US"/>
              <a:t>Biochem 3070 - Amino Acids &amp; Proteins     Edward B Walker, Ph.D</a:t>
            </a:r>
          </a:p>
        </p:txBody>
      </p:sp>
      <p:sp>
        <p:nvSpPr>
          <p:cNvPr id="291843" name="Rectangle 3">
            <a:extLst>
              <a:ext uri="{FF2B5EF4-FFF2-40B4-BE49-F238E27FC236}">
                <a16:creationId xmlns:a16="http://schemas.microsoft.com/office/drawing/2014/main" id="{C8A1B5EB-C5D7-7167-A7FB-C600987BA0DA}"/>
              </a:ext>
            </a:extLst>
          </p:cNvPr>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fld id="{D2073C46-0433-4DE0-80DE-82812CBEF019}" type="datetime1">
              <a:rPr lang="en-US" altLang="en-US"/>
              <a:pPr/>
              <a:t>12/27/2025</a:t>
            </a:fld>
            <a:endParaRPr lang="en-US" altLang="en-US"/>
          </a:p>
        </p:txBody>
      </p:sp>
      <p:sp>
        <p:nvSpPr>
          <p:cNvPr id="291844" name="Rectangle 4">
            <a:extLst>
              <a:ext uri="{FF2B5EF4-FFF2-40B4-BE49-F238E27FC236}">
                <a16:creationId xmlns:a16="http://schemas.microsoft.com/office/drawing/2014/main" id="{A6460DB9-FBB3-09D2-BD90-184A17AB579B}"/>
              </a:ext>
            </a:extLst>
          </p:cNvPr>
          <p:cNvSpPr>
            <a:spLocks noGrp="1" noChangeArrowheads="1"/>
          </p:cNvSpPr>
          <p:nvPr>
            <p:ph type="ftr" sz="quarter" idx="2"/>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291845" name="Rectangle 5">
            <a:extLst>
              <a:ext uri="{FF2B5EF4-FFF2-40B4-BE49-F238E27FC236}">
                <a16:creationId xmlns:a16="http://schemas.microsoft.com/office/drawing/2014/main" id="{FDE7E6CD-71E0-26FF-6D72-25277CEE0555}"/>
              </a:ext>
            </a:extLst>
          </p:cNvPr>
          <p:cNvSpPr>
            <a:spLocks noGrp="1" noChangeArrowheads="1"/>
          </p:cNvSpPr>
          <p:nvPr>
            <p:ph type="sldNum" sz="quarter" idx="3"/>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F7D171A8-D503-4E69-A23F-8F67DA31A54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5A1F48B5-A17D-EF44-D7C5-A3921D7CD81F}"/>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r>
              <a:rPr lang="en-US" altLang="en-US"/>
              <a:t>Biochem 3070 - Amino Acids &amp; Proteins     Edward B Walker, Ph.D</a:t>
            </a:r>
          </a:p>
        </p:txBody>
      </p:sp>
      <p:sp>
        <p:nvSpPr>
          <p:cNvPr id="210947" name="Rectangle 3">
            <a:extLst>
              <a:ext uri="{FF2B5EF4-FFF2-40B4-BE49-F238E27FC236}">
                <a16:creationId xmlns:a16="http://schemas.microsoft.com/office/drawing/2014/main" id="{3EEF52F4-6901-F5D9-8EBD-5142B1FF6379}"/>
              </a:ext>
            </a:extLst>
          </p:cNvPr>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fld id="{AD74F3D0-1532-4D4E-A111-F60B659865EC}" type="datetime1">
              <a:rPr lang="en-US" altLang="en-US"/>
              <a:pPr/>
              <a:t>12/27/2025</a:t>
            </a:fld>
            <a:endParaRPr lang="en-US" altLang="en-US"/>
          </a:p>
        </p:txBody>
      </p:sp>
      <p:sp>
        <p:nvSpPr>
          <p:cNvPr id="210948" name="Rectangle 4">
            <a:extLst>
              <a:ext uri="{FF2B5EF4-FFF2-40B4-BE49-F238E27FC236}">
                <a16:creationId xmlns:a16="http://schemas.microsoft.com/office/drawing/2014/main" id="{26778DD3-D8B4-AEF5-0719-8988A3805F5C}"/>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0949" name="Rectangle 5">
            <a:extLst>
              <a:ext uri="{FF2B5EF4-FFF2-40B4-BE49-F238E27FC236}">
                <a16:creationId xmlns:a16="http://schemas.microsoft.com/office/drawing/2014/main" id="{06EC11B9-FEB2-680D-EE67-6039A8040D74}"/>
              </a:ext>
            </a:extLst>
          </p:cNvPr>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0950" name="Rectangle 6">
            <a:extLst>
              <a:ext uri="{FF2B5EF4-FFF2-40B4-BE49-F238E27FC236}">
                <a16:creationId xmlns:a16="http://schemas.microsoft.com/office/drawing/2014/main" id="{7CDBFD54-08D1-BA36-7D08-2994BE071E46}"/>
              </a:ext>
            </a:extLst>
          </p:cNvPr>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210951" name="Rectangle 7">
            <a:extLst>
              <a:ext uri="{FF2B5EF4-FFF2-40B4-BE49-F238E27FC236}">
                <a16:creationId xmlns:a16="http://schemas.microsoft.com/office/drawing/2014/main" id="{0F597B3A-1A0F-35BC-0982-E7C88B897FE6}"/>
              </a:ext>
            </a:extLst>
          </p:cNvPr>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E3787DDA-E3B0-45A6-92F4-96F2E596FE68}" type="slidenum">
              <a:rPr lang="en-US" altLang="en-US"/>
              <a:pPr/>
              <a:t>‹#›</a:t>
            </a:fld>
            <a:endParaRPr lang="en-US" altLang="en-US"/>
          </a:p>
        </p:txBody>
      </p:sp>
    </p:spTree>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9BEB028-5701-FF77-EEBC-D195B9D4F2FC}"/>
              </a:ext>
            </a:extLst>
          </p:cNvPr>
          <p:cNvSpPr>
            <a:spLocks noGrp="1" noChangeArrowheads="1"/>
          </p:cNvSpPr>
          <p:nvPr>
            <p:ph type="hdr" sz="quarter"/>
          </p:nvPr>
        </p:nvSpPr>
        <p:spPr>
          <a:ln/>
        </p:spPr>
        <p:txBody>
          <a:bodyPr/>
          <a:lstStyle/>
          <a:p>
            <a:r>
              <a:rPr lang="en-US" altLang="en-US"/>
              <a:t>Biochem 3070 - Amino Acids &amp; Proteins     Edward B Walker, Ph.D</a:t>
            </a:r>
          </a:p>
        </p:txBody>
      </p:sp>
      <p:sp>
        <p:nvSpPr>
          <p:cNvPr id="3" name="Rectangle 3">
            <a:extLst>
              <a:ext uri="{FF2B5EF4-FFF2-40B4-BE49-F238E27FC236}">
                <a16:creationId xmlns:a16="http://schemas.microsoft.com/office/drawing/2014/main" id="{28D71B80-1A9C-A63E-9D97-6008F3DEA53B}"/>
              </a:ext>
            </a:extLst>
          </p:cNvPr>
          <p:cNvSpPr>
            <a:spLocks noGrp="1" noChangeArrowheads="1"/>
          </p:cNvSpPr>
          <p:nvPr>
            <p:ph type="dt" idx="1"/>
          </p:nvPr>
        </p:nvSpPr>
        <p:spPr>
          <a:ln/>
        </p:spPr>
        <p:txBody>
          <a:bodyPr/>
          <a:lstStyle/>
          <a:p>
            <a:fld id="{A4556EAA-A5D6-475D-BF31-B1D4DD494DDF}" type="datetime1">
              <a:rPr lang="en-US" altLang="en-US"/>
              <a:pPr/>
              <a:t>12/27/2025</a:t>
            </a:fld>
            <a:endParaRPr lang="en-US" altLang="en-US"/>
          </a:p>
        </p:txBody>
      </p:sp>
      <p:sp>
        <p:nvSpPr>
          <p:cNvPr id="5" name="Rectangle 7">
            <a:extLst>
              <a:ext uri="{FF2B5EF4-FFF2-40B4-BE49-F238E27FC236}">
                <a16:creationId xmlns:a16="http://schemas.microsoft.com/office/drawing/2014/main" id="{072ACA73-7BA6-D365-3ADD-BD8937962DB8}"/>
              </a:ext>
            </a:extLst>
          </p:cNvPr>
          <p:cNvSpPr>
            <a:spLocks noGrp="1" noChangeArrowheads="1"/>
          </p:cNvSpPr>
          <p:nvPr>
            <p:ph type="sldNum" sz="quarter" idx="5"/>
          </p:nvPr>
        </p:nvSpPr>
        <p:spPr>
          <a:ln/>
        </p:spPr>
        <p:txBody>
          <a:bodyPr/>
          <a:lstStyle/>
          <a:p>
            <a:fld id="{F4898275-C3C4-47AC-801F-5B4BD3730923}" type="slidenum">
              <a:rPr lang="en-US" altLang="en-US"/>
              <a:pPr/>
              <a:t>1</a:t>
            </a:fld>
            <a:endParaRPr lang="en-US" altLang="en-US"/>
          </a:p>
        </p:txBody>
      </p:sp>
      <p:sp>
        <p:nvSpPr>
          <p:cNvPr id="299010" name="Rectangle 2">
            <a:extLst>
              <a:ext uri="{FF2B5EF4-FFF2-40B4-BE49-F238E27FC236}">
                <a16:creationId xmlns:a16="http://schemas.microsoft.com/office/drawing/2014/main" id="{5A73E659-A18C-8752-C45B-9607CBFF7EA2}"/>
              </a:ext>
            </a:extLst>
          </p:cNvPr>
          <p:cNvSpPr>
            <a:spLocks noGrp="1" noRot="1" noChangeAspect="1" noChangeArrowheads="1" noTextEdit="1"/>
          </p:cNvSpPr>
          <p:nvPr>
            <p:ph type="sldImg"/>
          </p:nvPr>
        </p:nvSpPr>
        <p:spPr>
          <a:ln/>
        </p:spPr>
      </p:sp>
      <p:sp>
        <p:nvSpPr>
          <p:cNvPr id="299011" name="Rectangle 3">
            <a:extLst>
              <a:ext uri="{FF2B5EF4-FFF2-40B4-BE49-F238E27FC236}">
                <a16:creationId xmlns:a16="http://schemas.microsoft.com/office/drawing/2014/main" id="{DDB779C6-AF4F-0616-4D29-890D6ED74ADF}"/>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2AC9-2F6D-A988-53C2-104D9398F89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022672-EF6E-278C-D003-14DE01C77F1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67A974C2-CBB6-17E4-0792-945A335016A1}"/>
              </a:ext>
            </a:extLst>
          </p:cNvPr>
          <p:cNvSpPr>
            <a:spLocks noGrp="1"/>
          </p:cNvSpPr>
          <p:nvPr>
            <p:ph type="ftr" sz="quarter" idx="10"/>
          </p:nvPr>
        </p:nvSpPr>
        <p:spPr/>
        <p:txBody>
          <a:bodyPr/>
          <a:lstStyle>
            <a:lvl1pPr>
              <a:defRPr/>
            </a:lvl1pPr>
          </a:lstStyle>
          <a:p>
            <a:r>
              <a:rPr lang="en-US" altLang="en-US"/>
              <a:t>Biochemistry 3070 – Exploring Proteins</a:t>
            </a:r>
          </a:p>
        </p:txBody>
      </p:sp>
      <p:sp>
        <p:nvSpPr>
          <p:cNvPr id="5" name="Slide Number Placeholder 4">
            <a:extLst>
              <a:ext uri="{FF2B5EF4-FFF2-40B4-BE49-F238E27FC236}">
                <a16:creationId xmlns:a16="http://schemas.microsoft.com/office/drawing/2014/main" id="{A98ABC68-48E3-CE6A-2372-59A2B83927AB}"/>
              </a:ext>
            </a:extLst>
          </p:cNvPr>
          <p:cNvSpPr>
            <a:spLocks noGrp="1"/>
          </p:cNvSpPr>
          <p:nvPr>
            <p:ph type="sldNum" sz="quarter" idx="11"/>
          </p:nvPr>
        </p:nvSpPr>
        <p:spPr/>
        <p:txBody>
          <a:bodyPr/>
          <a:lstStyle>
            <a:lvl1pPr>
              <a:defRPr/>
            </a:lvl1pPr>
          </a:lstStyle>
          <a:p>
            <a:fld id="{7D67B6C6-C52B-46A6-8065-1698E4DA491E}" type="slidenum">
              <a:rPr lang="en-US" altLang="en-US"/>
              <a:pPr/>
              <a:t>‹#›</a:t>
            </a:fld>
            <a:endParaRPr lang="en-US" altLang="en-US"/>
          </a:p>
        </p:txBody>
      </p:sp>
    </p:spTree>
    <p:extLst>
      <p:ext uri="{BB962C8B-B14F-4D97-AF65-F5344CB8AC3E}">
        <p14:creationId xmlns:p14="http://schemas.microsoft.com/office/powerpoint/2010/main" val="355838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9213-742E-DEEE-7CE8-11EB6E1D9F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CB2614-0442-180A-64CC-38D5EDDCE4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16A4DD15-6603-FEB7-E744-59C507C6E62E}"/>
              </a:ext>
            </a:extLst>
          </p:cNvPr>
          <p:cNvSpPr>
            <a:spLocks noGrp="1"/>
          </p:cNvSpPr>
          <p:nvPr>
            <p:ph type="ftr" sz="quarter" idx="10"/>
          </p:nvPr>
        </p:nvSpPr>
        <p:spPr/>
        <p:txBody>
          <a:bodyPr/>
          <a:lstStyle>
            <a:lvl1pPr>
              <a:defRPr/>
            </a:lvl1pPr>
          </a:lstStyle>
          <a:p>
            <a:r>
              <a:rPr lang="en-US" altLang="en-US"/>
              <a:t>Biochemistry 3070 – Exploring Proteins</a:t>
            </a:r>
          </a:p>
        </p:txBody>
      </p:sp>
      <p:sp>
        <p:nvSpPr>
          <p:cNvPr id="5" name="Slide Number Placeholder 4">
            <a:extLst>
              <a:ext uri="{FF2B5EF4-FFF2-40B4-BE49-F238E27FC236}">
                <a16:creationId xmlns:a16="http://schemas.microsoft.com/office/drawing/2014/main" id="{EB42C817-9861-4A56-3213-666F3F70A5B6}"/>
              </a:ext>
            </a:extLst>
          </p:cNvPr>
          <p:cNvSpPr>
            <a:spLocks noGrp="1"/>
          </p:cNvSpPr>
          <p:nvPr>
            <p:ph type="sldNum" sz="quarter" idx="11"/>
          </p:nvPr>
        </p:nvSpPr>
        <p:spPr/>
        <p:txBody>
          <a:bodyPr/>
          <a:lstStyle>
            <a:lvl1pPr>
              <a:defRPr/>
            </a:lvl1pPr>
          </a:lstStyle>
          <a:p>
            <a:fld id="{27C16B91-690B-452E-9BD4-3D5F64EEA9BB}" type="slidenum">
              <a:rPr lang="en-US" altLang="en-US"/>
              <a:pPr/>
              <a:t>‹#›</a:t>
            </a:fld>
            <a:endParaRPr lang="en-US" altLang="en-US"/>
          </a:p>
        </p:txBody>
      </p:sp>
    </p:spTree>
    <p:extLst>
      <p:ext uri="{BB962C8B-B14F-4D97-AF65-F5344CB8AC3E}">
        <p14:creationId xmlns:p14="http://schemas.microsoft.com/office/powerpoint/2010/main" val="2993398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846748-CDBA-E732-A9AE-FD3290077C95}"/>
              </a:ext>
            </a:extLst>
          </p:cNvPr>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A82B54-05A4-56BA-E744-18EC230D5CBB}"/>
              </a:ext>
            </a:extLst>
          </p:cNvPr>
          <p:cNvSpPr>
            <a:spLocks noGrp="1"/>
          </p:cNvSpPr>
          <p:nvPr>
            <p:ph type="body" orient="vert" idx="1"/>
          </p:nvPr>
        </p:nvSpPr>
        <p:spPr>
          <a:xfrm>
            <a:off x="457200" y="152400"/>
            <a:ext cx="60198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59D5D004-B442-863F-A1EA-21ACC377DBA1}"/>
              </a:ext>
            </a:extLst>
          </p:cNvPr>
          <p:cNvSpPr>
            <a:spLocks noGrp="1"/>
          </p:cNvSpPr>
          <p:nvPr>
            <p:ph type="ftr" sz="quarter" idx="10"/>
          </p:nvPr>
        </p:nvSpPr>
        <p:spPr/>
        <p:txBody>
          <a:bodyPr/>
          <a:lstStyle>
            <a:lvl1pPr>
              <a:defRPr/>
            </a:lvl1pPr>
          </a:lstStyle>
          <a:p>
            <a:r>
              <a:rPr lang="en-US" altLang="en-US"/>
              <a:t>Biochemistry 3070 – Exploring Proteins</a:t>
            </a:r>
          </a:p>
        </p:txBody>
      </p:sp>
      <p:sp>
        <p:nvSpPr>
          <p:cNvPr id="5" name="Slide Number Placeholder 4">
            <a:extLst>
              <a:ext uri="{FF2B5EF4-FFF2-40B4-BE49-F238E27FC236}">
                <a16:creationId xmlns:a16="http://schemas.microsoft.com/office/drawing/2014/main" id="{398D38D1-3681-80E3-F94C-963CF5034AAB}"/>
              </a:ext>
            </a:extLst>
          </p:cNvPr>
          <p:cNvSpPr>
            <a:spLocks noGrp="1"/>
          </p:cNvSpPr>
          <p:nvPr>
            <p:ph type="sldNum" sz="quarter" idx="11"/>
          </p:nvPr>
        </p:nvSpPr>
        <p:spPr/>
        <p:txBody>
          <a:bodyPr/>
          <a:lstStyle>
            <a:lvl1pPr>
              <a:defRPr/>
            </a:lvl1pPr>
          </a:lstStyle>
          <a:p>
            <a:fld id="{10960EA3-D208-4519-A928-43236153CA6B}" type="slidenum">
              <a:rPr lang="en-US" altLang="en-US"/>
              <a:pPr/>
              <a:t>‹#›</a:t>
            </a:fld>
            <a:endParaRPr lang="en-US" altLang="en-US"/>
          </a:p>
        </p:txBody>
      </p:sp>
    </p:spTree>
    <p:extLst>
      <p:ext uri="{BB962C8B-B14F-4D97-AF65-F5344CB8AC3E}">
        <p14:creationId xmlns:p14="http://schemas.microsoft.com/office/powerpoint/2010/main" val="2192987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rotWithShape="0">
          <a:gsLst>
            <a:gs pos="0">
              <a:srgbClr val="00B0F0"/>
            </a:gs>
            <a:gs pos="100000">
              <a:srgbClr val="EADCF4"/>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4CE5-E412-3AED-C1DF-18806BA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4D0A7B-C312-9B73-F7EC-C080E175A7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6B951E2D-0121-7B85-C6DF-80ABE37BBD81}"/>
              </a:ext>
            </a:extLst>
          </p:cNvPr>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1" u="none" strike="noStrike" kern="1200" cap="none" spc="0" normalizeH="0" baseline="0" noProof="0">
                <a:ln>
                  <a:noFill/>
                </a:ln>
                <a:solidFill>
                  <a:srgbClr val="0066CC"/>
                </a:solidFill>
                <a:effectLst/>
                <a:uLnTx/>
                <a:uFillTx/>
                <a:latin typeface="Arial" panose="020B0604020202020204" pitchFamily="34" charset="0"/>
                <a:ea typeface="+mn-ea"/>
                <a:cs typeface="+mn-cs"/>
              </a:rPr>
              <a:t>Biochemistry 3070 – Amino Acids &amp; Proteins</a:t>
            </a:r>
          </a:p>
        </p:txBody>
      </p:sp>
      <p:sp>
        <p:nvSpPr>
          <p:cNvPr id="5" name="Slide Number Placeholder 4">
            <a:extLst>
              <a:ext uri="{FF2B5EF4-FFF2-40B4-BE49-F238E27FC236}">
                <a16:creationId xmlns:a16="http://schemas.microsoft.com/office/drawing/2014/main" id="{14E7923C-152B-F97D-ACD4-C8DD6D50E61E}"/>
              </a:ext>
            </a:extLst>
          </p:cNvPr>
          <p:cNvSpPr>
            <a:spLocks noGrp="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7532099-67CA-4C8D-95CB-5C0F3E355420}" type="slidenum">
              <a:rPr kumimoji="0" lang="en-US" altLang="en-US" sz="1000" b="0" i="1" u="none" strike="noStrike" kern="1200" cap="none" spc="0" normalizeH="0" baseline="0" noProof="0">
                <a:ln>
                  <a:noFill/>
                </a:ln>
                <a:solidFill>
                  <a:srgbClr val="0066CC"/>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1" u="none" strike="noStrike" kern="1200" cap="none" spc="0" normalizeH="0" baseline="0" noProof="0">
              <a:ln>
                <a:noFill/>
              </a:ln>
              <a:solidFill>
                <a:srgbClr val="0066CC"/>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2607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rotWithShape="0">
          <a:gsLst>
            <a:gs pos="0">
              <a:srgbClr val="61D6FF"/>
            </a:gs>
            <a:gs pos="100000">
              <a:srgbClr val="D1B2E8"/>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DCA8-E535-6BC4-F7EF-49EB6CF9C8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954273-4A0F-C883-F8CD-CC1C025B78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E7B00E8-EF40-2B72-DDB7-BA16FA1831D1}"/>
              </a:ext>
            </a:extLst>
          </p:cNvPr>
          <p:cNvSpPr>
            <a:spLocks noGrp="1"/>
          </p:cNvSpPr>
          <p:nvPr>
            <p:ph type="ftr" sz="quarter" idx="10"/>
          </p:nvPr>
        </p:nvSpPr>
        <p:spPr/>
        <p:txBody>
          <a:bodyPr/>
          <a:lstStyle>
            <a:lvl1pPr>
              <a:defRPr/>
            </a:lvl1pPr>
          </a:lstStyle>
          <a:p>
            <a:r>
              <a:rPr lang="en-US" altLang="en-US"/>
              <a:t>Biochemistry 3070 – Exploring Proteins</a:t>
            </a:r>
          </a:p>
        </p:txBody>
      </p:sp>
      <p:sp>
        <p:nvSpPr>
          <p:cNvPr id="5" name="Slide Number Placeholder 4">
            <a:extLst>
              <a:ext uri="{FF2B5EF4-FFF2-40B4-BE49-F238E27FC236}">
                <a16:creationId xmlns:a16="http://schemas.microsoft.com/office/drawing/2014/main" id="{A0AA73FC-EBC3-F6CC-96BF-9F758CAD3289}"/>
              </a:ext>
            </a:extLst>
          </p:cNvPr>
          <p:cNvSpPr>
            <a:spLocks noGrp="1"/>
          </p:cNvSpPr>
          <p:nvPr>
            <p:ph type="sldNum" sz="quarter" idx="11"/>
          </p:nvPr>
        </p:nvSpPr>
        <p:spPr/>
        <p:txBody>
          <a:bodyPr/>
          <a:lstStyle>
            <a:lvl1pPr>
              <a:defRPr/>
            </a:lvl1pPr>
          </a:lstStyle>
          <a:p>
            <a:fld id="{F03D23FC-80BB-4E9E-A890-98399D9C1298}" type="slidenum">
              <a:rPr lang="en-US" altLang="en-US"/>
              <a:pPr/>
              <a:t>‹#›</a:t>
            </a:fld>
            <a:endParaRPr lang="en-US" altLang="en-US"/>
          </a:p>
        </p:txBody>
      </p:sp>
    </p:spTree>
    <p:extLst>
      <p:ext uri="{BB962C8B-B14F-4D97-AF65-F5344CB8AC3E}">
        <p14:creationId xmlns:p14="http://schemas.microsoft.com/office/powerpoint/2010/main" val="392862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4CBE7-2403-34BF-7804-C77C4076B59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0889E2-9BBC-F58F-4FBE-1BCC92ABEDC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a:extLst>
              <a:ext uri="{FF2B5EF4-FFF2-40B4-BE49-F238E27FC236}">
                <a16:creationId xmlns:a16="http://schemas.microsoft.com/office/drawing/2014/main" id="{D8274761-05BE-AC54-1426-DEE87DC1BF06}"/>
              </a:ext>
            </a:extLst>
          </p:cNvPr>
          <p:cNvSpPr>
            <a:spLocks noGrp="1"/>
          </p:cNvSpPr>
          <p:nvPr>
            <p:ph type="ftr" sz="quarter" idx="10"/>
          </p:nvPr>
        </p:nvSpPr>
        <p:spPr/>
        <p:txBody>
          <a:bodyPr/>
          <a:lstStyle>
            <a:lvl1pPr>
              <a:defRPr/>
            </a:lvl1pPr>
          </a:lstStyle>
          <a:p>
            <a:r>
              <a:rPr lang="en-US" altLang="en-US"/>
              <a:t>Biochemistry 3070 – Exploring Proteins</a:t>
            </a:r>
          </a:p>
        </p:txBody>
      </p:sp>
      <p:sp>
        <p:nvSpPr>
          <p:cNvPr id="5" name="Slide Number Placeholder 4">
            <a:extLst>
              <a:ext uri="{FF2B5EF4-FFF2-40B4-BE49-F238E27FC236}">
                <a16:creationId xmlns:a16="http://schemas.microsoft.com/office/drawing/2014/main" id="{DBD7CE8D-5720-7905-808B-34869364FE0C}"/>
              </a:ext>
            </a:extLst>
          </p:cNvPr>
          <p:cNvSpPr>
            <a:spLocks noGrp="1"/>
          </p:cNvSpPr>
          <p:nvPr>
            <p:ph type="sldNum" sz="quarter" idx="11"/>
          </p:nvPr>
        </p:nvSpPr>
        <p:spPr/>
        <p:txBody>
          <a:bodyPr/>
          <a:lstStyle>
            <a:lvl1pPr>
              <a:defRPr/>
            </a:lvl1pPr>
          </a:lstStyle>
          <a:p>
            <a:fld id="{36B84B5E-9EE1-4580-B907-57D137A4558E}" type="slidenum">
              <a:rPr lang="en-US" altLang="en-US"/>
              <a:pPr/>
              <a:t>‹#›</a:t>
            </a:fld>
            <a:endParaRPr lang="en-US" altLang="en-US"/>
          </a:p>
        </p:txBody>
      </p:sp>
    </p:spTree>
    <p:extLst>
      <p:ext uri="{BB962C8B-B14F-4D97-AF65-F5344CB8AC3E}">
        <p14:creationId xmlns:p14="http://schemas.microsoft.com/office/powerpoint/2010/main" val="932155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02C0-F1D0-EF58-668F-DDEEF98C64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90A7EF-8FA7-60E4-1A44-50BF0C906C9D}"/>
              </a:ext>
            </a:extLst>
          </p:cNvPr>
          <p:cNvSpPr>
            <a:spLocks noGrp="1"/>
          </p:cNvSpPr>
          <p:nvPr>
            <p:ph sz="half" idx="1"/>
          </p:nvPr>
        </p:nvSpPr>
        <p:spPr>
          <a:xfrm>
            <a:off x="457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943335-5A16-3D31-DD55-2FDF00D4A9E8}"/>
              </a:ext>
            </a:extLst>
          </p:cNvPr>
          <p:cNvSpPr>
            <a:spLocks noGrp="1"/>
          </p:cNvSpPr>
          <p:nvPr>
            <p:ph sz="half" idx="2"/>
          </p:nvPr>
        </p:nvSpPr>
        <p:spPr>
          <a:xfrm>
            <a:off x="4648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0FBB6BD-0BB7-FEA1-7E89-C1FFFA95A907}"/>
              </a:ext>
            </a:extLst>
          </p:cNvPr>
          <p:cNvSpPr>
            <a:spLocks noGrp="1"/>
          </p:cNvSpPr>
          <p:nvPr>
            <p:ph type="ftr" sz="quarter" idx="10"/>
          </p:nvPr>
        </p:nvSpPr>
        <p:spPr/>
        <p:txBody>
          <a:bodyPr/>
          <a:lstStyle>
            <a:lvl1pPr>
              <a:defRPr/>
            </a:lvl1pPr>
          </a:lstStyle>
          <a:p>
            <a:r>
              <a:rPr lang="en-US" altLang="en-US"/>
              <a:t>Biochemistry 3070 – Exploring Proteins</a:t>
            </a:r>
          </a:p>
        </p:txBody>
      </p:sp>
      <p:sp>
        <p:nvSpPr>
          <p:cNvPr id="6" name="Slide Number Placeholder 5">
            <a:extLst>
              <a:ext uri="{FF2B5EF4-FFF2-40B4-BE49-F238E27FC236}">
                <a16:creationId xmlns:a16="http://schemas.microsoft.com/office/drawing/2014/main" id="{B858F3EE-F86D-2EF9-6281-EB8FD0C18249}"/>
              </a:ext>
            </a:extLst>
          </p:cNvPr>
          <p:cNvSpPr>
            <a:spLocks noGrp="1"/>
          </p:cNvSpPr>
          <p:nvPr>
            <p:ph type="sldNum" sz="quarter" idx="11"/>
          </p:nvPr>
        </p:nvSpPr>
        <p:spPr/>
        <p:txBody>
          <a:bodyPr/>
          <a:lstStyle>
            <a:lvl1pPr>
              <a:defRPr/>
            </a:lvl1pPr>
          </a:lstStyle>
          <a:p>
            <a:fld id="{2834C46A-2FBA-4FC1-A015-675A0036B332}" type="slidenum">
              <a:rPr lang="en-US" altLang="en-US"/>
              <a:pPr/>
              <a:t>‹#›</a:t>
            </a:fld>
            <a:endParaRPr lang="en-US" altLang="en-US"/>
          </a:p>
        </p:txBody>
      </p:sp>
    </p:spTree>
    <p:extLst>
      <p:ext uri="{BB962C8B-B14F-4D97-AF65-F5344CB8AC3E}">
        <p14:creationId xmlns:p14="http://schemas.microsoft.com/office/powerpoint/2010/main" val="62202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B30F8-FFEB-83F9-69E1-721132CA002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EA298-91F3-5E63-6C56-A28C4577F56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CCDD61-5CD7-7651-05E6-036AD32521C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12542A-FC74-CCE3-A5CC-99153376115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B81FB8-7736-479F-0FD5-C32103C3D31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216685F-9909-8965-4B31-5ED5C8E4CF03}"/>
              </a:ext>
            </a:extLst>
          </p:cNvPr>
          <p:cNvSpPr>
            <a:spLocks noGrp="1"/>
          </p:cNvSpPr>
          <p:nvPr>
            <p:ph type="ftr" sz="quarter" idx="10"/>
          </p:nvPr>
        </p:nvSpPr>
        <p:spPr/>
        <p:txBody>
          <a:bodyPr/>
          <a:lstStyle>
            <a:lvl1pPr>
              <a:defRPr/>
            </a:lvl1pPr>
          </a:lstStyle>
          <a:p>
            <a:r>
              <a:rPr lang="en-US" altLang="en-US"/>
              <a:t>Biochemistry 3070 – Exploring Proteins</a:t>
            </a:r>
          </a:p>
        </p:txBody>
      </p:sp>
      <p:sp>
        <p:nvSpPr>
          <p:cNvPr id="8" name="Slide Number Placeholder 7">
            <a:extLst>
              <a:ext uri="{FF2B5EF4-FFF2-40B4-BE49-F238E27FC236}">
                <a16:creationId xmlns:a16="http://schemas.microsoft.com/office/drawing/2014/main" id="{D8A3FE2F-70D4-1325-71C6-749F15169842}"/>
              </a:ext>
            </a:extLst>
          </p:cNvPr>
          <p:cNvSpPr>
            <a:spLocks noGrp="1"/>
          </p:cNvSpPr>
          <p:nvPr>
            <p:ph type="sldNum" sz="quarter" idx="11"/>
          </p:nvPr>
        </p:nvSpPr>
        <p:spPr/>
        <p:txBody>
          <a:bodyPr/>
          <a:lstStyle>
            <a:lvl1pPr>
              <a:defRPr/>
            </a:lvl1pPr>
          </a:lstStyle>
          <a:p>
            <a:fld id="{94A6518F-8B9B-47B9-93C2-4485AAB4B7C1}" type="slidenum">
              <a:rPr lang="en-US" altLang="en-US"/>
              <a:pPr/>
              <a:t>‹#›</a:t>
            </a:fld>
            <a:endParaRPr lang="en-US" altLang="en-US"/>
          </a:p>
        </p:txBody>
      </p:sp>
    </p:spTree>
    <p:extLst>
      <p:ext uri="{BB962C8B-B14F-4D97-AF65-F5344CB8AC3E}">
        <p14:creationId xmlns:p14="http://schemas.microsoft.com/office/powerpoint/2010/main" val="174541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56AC-21A6-F320-3ABF-24E3685CCDF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46B98378-669B-71C2-DDCC-BD166AAEF166}"/>
              </a:ext>
            </a:extLst>
          </p:cNvPr>
          <p:cNvSpPr>
            <a:spLocks noGrp="1"/>
          </p:cNvSpPr>
          <p:nvPr>
            <p:ph type="ftr" sz="quarter" idx="10"/>
          </p:nvPr>
        </p:nvSpPr>
        <p:spPr/>
        <p:txBody>
          <a:bodyPr/>
          <a:lstStyle>
            <a:lvl1pPr>
              <a:defRPr/>
            </a:lvl1pPr>
          </a:lstStyle>
          <a:p>
            <a:r>
              <a:rPr lang="en-US" altLang="en-US"/>
              <a:t>Biochemistry 3070 – Exploring Proteins</a:t>
            </a:r>
          </a:p>
        </p:txBody>
      </p:sp>
      <p:sp>
        <p:nvSpPr>
          <p:cNvPr id="4" name="Slide Number Placeholder 3">
            <a:extLst>
              <a:ext uri="{FF2B5EF4-FFF2-40B4-BE49-F238E27FC236}">
                <a16:creationId xmlns:a16="http://schemas.microsoft.com/office/drawing/2014/main" id="{E6C64116-B067-B950-39B6-3C53432858DF}"/>
              </a:ext>
            </a:extLst>
          </p:cNvPr>
          <p:cNvSpPr>
            <a:spLocks noGrp="1"/>
          </p:cNvSpPr>
          <p:nvPr>
            <p:ph type="sldNum" sz="quarter" idx="11"/>
          </p:nvPr>
        </p:nvSpPr>
        <p:spPr/>
        <p:txBody>
          <a:bodyPr/>
          <a:lstStyle>
            <a:lvl1pPr>
              <a:defRPr/>
            </a:lvl1pPr>
          </a:lstStyle>
          <a:p>
            <a:fld id="{58604193-C44C-456B-802D-B7E2FD83E364}" type="slidenum">
              <a:rPr lang="en-US" altLang="en-US"/>
              <a:pPr/>
              <a:t>‹#›</a:t>
            </a:fld>
            <a:endParaRPr lang="en-US" altLang="en-US"/>
          </a:p>
        </p:txBody>
      </p:sp>
    </p:spTree>
    <p:extLst>
      <p:ext uri="{BB962C8B-B14F-4D97-AF65-F5344CB8AC3E}">
        <p14:creationId xmlns:p14="http://schemas.microsoft.com/office/powerpoint/2010/main" val="4287257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45F875-96BA-5F1D-D356-CA8748A6EFF4}"/>
              </a:ext>
            </a:extLst>
          </p:cNvPr>
          <p:cNvSpPr>
            <a:spLocks noGrp="1"/>
          </p:cNvSpPr>
          <p:nvPr>
            <p:ph type="ftr" sz="quarter" idx="10"/>
          </p:nvPr>
        </p:nvSpPr>
        <p:spPr/>
        <p:txBody>
          <a:bodyPr/>
          <a:lstStyle>
            <a:lvl1pPr>
              <a:defRPr/>
            </a:lvl1pPr>
          </a:lstStyle>
          <a:p>
            <a:r>
              <a:rPr lang="en-US" altLang="en-US"/>
              <a:t>Biochemistry 3070 – Exploring Proteins</a:t>
            </a:r>
          </a:p>
        </p:txBody>
      </p:sp>
      <p:sp>
        <p:nvSpPr>
          <p:cNvPr id="3" name="Slide Number Placeholder 2">
            <a:extLst>
              <a:ext uri="{FF2B5EF4-FFF2-40B4-BE49-F238E27FC236}">
                <a16:creationId xmlns:a16="http://schemas.microsoft.com/office/drawing/2014/main" id="{88350156-2852-FDFC-58FA-9B59CDDF04E9}"/>
              </a:ext>
            </a:extLst>
          </p:cNvPr>
          <p:cNvSpPr>
            <a:spLocks noGrp="1"/>
          </p:cNvSpPr>
          <p:nvPr>
            <p:ph type="sldNum" sz="quarter" idx="11"/>
          </p:nvPr>
        </p:nvSpPr>
        <p:spPr/>
        <p:txBody>
          <a:bodyPr/>
          <a:lstStyle>
            <a:lvl1pPr>
              <a:defRPr/>
            </a:lvl1pPr>
          </a:lstStyle>
          <a:p>
            <a:fld id="{1E6553D1-DE06-4B56-9053-B299297AC254}" type="slidenum">
              <a:rPr lang="en-US" altLang="en-US"/>
              <a:pPr/>
              <a:t>‹#›</a:t>
            </a:fld>
            <a:endParaRPr lang="en-US" altLang="en-US"/>
          </a:p>
        </p:txBody>
      </p:sp>
    </p:spTree>
    <p:extLst>
      <p:ext uri="{BB962C8B-B14F-4D97-AF65-F5344CB8AC3E}">
        <p14:creationId xmlns:p14="http://schemas.microsoft.com/office/powerpoint/2010/main" val="3236527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4CD1-B0E2-E301-A803-F37FBCD44F1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23B313-BC1A-6206-8053-AD42E783008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72A64E-0006-994A-2D0E-3920E76F6E2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53D19244-94C5-4D9C-5A14-F8E8D12B9F9A}"/>
              </a:ext>
            </a:extLst>
          </p:cNvPr>
          <p:cNvSpPr>
            <a:spLocks noGrp="1"/>
          </p:cNvSpPr>
          <p:nvPr>
            <p:ph type="ftr" sz="quarter" idx="10"/>
          </p:nvPr>
        </p:nvSpPr>
        <p:spPr/>
        <p:txBody>
          <a:bodyPr/>
          <a:lstStyle>
            <a:lvl1pPr>
              <a:defRPr/>
            </a:lvl1pPr>
          </a:lstStyle>
          <a:p>
            <a:r>
              <a:rPr lang="en-US" altLang="en-US"/>
              <a:t>Biochemistry 3070 – Exploring Proteins</a:t>
            </a:r>
          </a:p>
        </p:txBody>
      </p:sp>
      <p:sp>
        <p:nvSpPr>
          <p:cNvPr id="6" name="Slide Number Placeholder 5">
            <a:extLst>
              <a:ext uri="{FF2B5EF4-FFF2-40B4-BE49-F238E27FC236}">
                <a16:creationId xmlns:a16="http://schemas.microsoft.com/office/drawing/2014/main" id="{83B802B8-4658-A5FA-9BC5-7B2942A84E73}"/>
              </a:ext>
            </a:extLst>
          </p:cNvPr>
          <p:cNvSpPr>
            <a:spLocks noGrp="1"/>
          </p:cNvSpPr>
          <p:nvPr>
            <p:ph type="sldNum" sz="quarter" idx="11"/>
          </p:nvPr>
        </p:nvSpPr>
        <p:spPr/>
        <p:txBody>
          <a:bodyPr/>
          <a:lstStyle>
            <a:lvl1pPr>
              <a:defRPr/>
            </a:lvl1pPr>
          </a:lstStyle>
          <a:p>
            <a:fld id="{D2E82595-65AC-4FAE-B547-E416445E2EC6}" type="slidenum">
              <a:rPr lang="en-US" altLang="en-US"/>
              <a:pPr/>
              <a:t>‹#›</a:t>
            </a:fld>
            <a:endParaRPr lang="en-US" altLang="en-US"/>
          </a:p>
        </p:txBody>
      </p:sp>
    </p:spTree>
    <p:extLst>
      <p:ext uri="{BB962C8B-B14F-4D97-AF65-F5344CB8AC3E}">
        <p14:creationId xmlns:p14="http://schemas.microsoft.com/office/powerpoint/2010/main" val="2337858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A1C6-4163-D2FB-2D99-0E4716D8947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2B7EEB-D3EC-0C6E-D3D8-CE114E0ADEB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D449BC-4AEE-B78B-CD99-C2AF8C64513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1FD4D63D-D1A7-AB2E-FF64-8CDA534DA87F}"/>
              </a:ext>
            </a:extLst>
          </p:cNvPr>
          <p:cNvSpPr>
            <a:spLocks noGrp="1"/>
          </p:cNvSpPr>
          <p:nvPr>
            <p:ph type="ftr" sz="quarter" idx="10"/>
          </p:nvPr>
        </p:nvSpPr>
        <p:spPr/>
        <p:txBody>
          <a:bodyPr/>
          <a:lstStyle>
            <a:lvl1pPr>
              <a:defRPr/>
            </a:lvl1pPr>
          </a:lstStyle>
          <a:p>
            <a:r>
              <a:rPr lang="en-US" altLang="en-US"/>
              <a:t>Biochemistry 3070 – Exploring Proteins</a:t>
            </a:r>
          </a:p>
        </p:txBody>
      </p:sp>
      <p:sp>
        <p:nvSpPr>
          <p:cNvPr id="6" name="Slide Number Placeholder 5">
            <a:extLst>
              <a:ext uri="{FF2B5EF4-FFF2-40B4-BE49-F238E27FC236}">
                <a16:creationId xmlns:a16="http://schemas.microsoft.com/office/drawing/2014/main" id="{15C8BFD2-7B60-2BB7-3E67-C0FE2DB88683}"/>
              </a:ext>
            </a:extLst>
          </p:cNvPr>
          <p:cNvSpPr>
            <a:spLocks noGrp="1"/>
          </p:cNvSpPr>
          <p:nvPr>
            <p:ph type="sldNum" sz="quarter" idx="11"/>
          </p:nvPr>
        </p:nvSpPr>
        <p:spPr/>
        <p:txBody>
          <a:bodyPr/>
          <a:lstStyle>
            <a:lvl1pPr>
              <a:defRPr/>
            </a:lvl1pPr>
          </a:lstStyle>
          <a:p>
            <a:fld id="{E4AC6D39-7A1B-468B-9356-78A438004E22}" type="slidenum">
              <a:rPr lang="en-US" altLang="en-US"/>
              <a:pPr/>
              <a:t>‹#›</a:t>
            </a:fld>
            <a:endParaRPr lang="en-US" altLang="en-US"/>
          </a:p>
        </p:txBody>
      </p:sp>
    </p:spTree>
    <p:extLst>
      <p:ext uri="{BB962C8B-B14F-4D97-AF65-F5344CB8AC3E}">
        <p14:creationId xmlns:p14="http://schemas.microsoft.com/office/powerpoint/2010/main" val="14600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B0F0"/>
            </a:gs>
            <a:gs pos="100000">
              <a:srgbClr val="AE78D6"/>
            </a:gs>
          </a:gsLst>
          <a:lin ang="2700000" scaled="1"/>
        </a:gradFill>
        <a:effectLst/>
      </p:bgPr>
    </p:bg>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DE090F9C-F196-A8CA-671C-C8E1076B82A9}"/>
              </a:ext>
            </a:extLst>
          </p:cNvPr>
          <p:cNvSpPr>
            <a:spLocks noGrp="1" noChangeArrowheads="1"/>
          </p:cNvSpPr>
          <p:nvPr>
            <p:ph type="title"/>
          </p:nvPr>
        </p:nvSpPr>
        <p:spPr bwMode="auto">
          <a:xfrm>
            <a:off x="457200" y="152400"/>
            <a:ext cx="822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0707" name="Rectangle 3">
            <a:extLst>
              <a:ext uri="{FF2B5EF4-FFF2-40B4-BE49-F238E27FC236}">
                <a16:creationId xmlns:a16="http://schemas.microsoft.com/office/drawing/2014/main" id="{0A0CA024-B0CB-4BB1-C334-B87EED4376BB}"/>
              </a:ext>
            </a:extLst>
          </p:cNvPr>
          <p:cNvSpPr>
            <a:spLocks noGrp="1" noChangeArrowheads="1"/>
          </p:cNvSpPr>
          <p:nvPr>
            <p:ph type="body" idx="1"/>
          </p:nvPr>
        </p:nvSpPr>
        <p:spPr bwMode="auto">
          <a:xfrm>
            <a:off x="457200" y="533400"/>
            <a:ext cx="82296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0709" name="Rectangle 5">
            <a:extLst>
              <a:ext uri="{FF2B5EF4-FFF2-40B4-BE49-F238E27FC236}">
                <a16:creationId xmlns:a16="http://schemas.microsoft.com/office/drawing/2014/main" id="{CB930FB5-04F6-71AA-005E-F66DF00C37FB}"/>
              </a:ext>
            </a:extLst>
          </p:cNvPr>
          <p:cNvSpPr>
            <a:spLocks noGrp="1" noChangeArrowheads="1"/>
          </p:cNvSpPr>
          <p:nvPr>
            <p:ph type="ftr" sz="quarter" idx="3"/>
          </p:nvPr>
        </p:nvSpPr>
        <p:spPr bwMode="auto">
          <a:xfrm>
            <a:off x="0" y="6613525"/>
            <a:ext cx="2590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b="0" i="1">
                <a:solidFill>
                  <a:srgbClr val="0066CC"/>
                </a:solidFill>
              </a:defRPr>
            </a:lvl1pPr>
          </a:lstStyle>
          <a:p>
            <a:r>
              <a:rPr lang="en-US" altLang="en-US"/>
              <a:t>Biochemistry 3070 – Exploring Proteins</a:t>
            </a:r>
          </a:p>
        </p:txBody>
      </p:sp>
      <p:sp>
        <p:nvSpPr>
          <p:cNvPr id="200710" name="Rectangle 6">
            <a:extLst>
              <a:ext uri="{FF2B5EF4-FFF2-40B4-BE49-F238E27FC236}">
                <a16:creationId xmlns:a16="http://schemas.microsoft.com/office/drawing/2014/main" id="{200E377C-416A-773A-DE6C-BC207478E06D}"/>
              </a:ext>
            </a:extLst>
          </p:cNvPr>
          <p:cNvSpPr>
            <a:spLocks noGrp="1" noChangeArrowheads="1"/>
          </p:cNvSpPr>
          <p:nvPr>
            <p:ph type="sldNum" sz="quarter" idx="4"/>
          </p:nvPr>
        </p:nvSpPr>
        <p:spPr bwMode="auto">
          <a:xfrm>
            <a:off x="8382000" y="65532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i="1">
                <a:solidFill>
                  <a:srgbClr val="0066CC"/>
                </a:solidFill>
              </a:defRPr>
            </a:lvl1pPr>
          </a:lstStyle>
          <a:p>
            <a:fld id="{79FD3463-0D58-4B94-AE11-C96168F4FCC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hd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CFFFF"/>
            </a:gs>
            <a:gs pos="100000">
              <a:srgbClr val="CCFFCC"/>
            </a:gs>
          </a:gsLst>
          <a:lin ang="2700000" scaled="1"/>
        </a:gradFill>
        <a:effectLst/>
      </p:bgPr>
    </p:bg>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0270048C-18EB-A554-554A-5CAE91949CCE}"/>
              </a:ext>
            </a:extLst>
          </p:cNvPr>
          <p:cNvSpPr>
            <a:spLocks noGrp="1" noChangeArrowheads="1"/>
          </p:cNvSpPr>
          <p:nvPr>
            <p:ph type="title"/>
          </p:nvPr>
        </p:nvSpPr>
        <p:spPr bwMode="auto">
          <a:xfrm>
            <a:off x="457200" y="152400"/>
            <a:ext cx="822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0707" name="Rectangle 3">
            <a:extLst>
              <a:ext uri="{FF2B5EF4-FFF2-40B4-BE49-F238E27FC236}">
                <a16:creationId xmlns:a16="http://schemas.microsoft.com/office/drawing/2014/main" id="{5F0322F7-F92A-AA3C-85C0-0DA59DC02C3F}"/>
              </a:ext>
            </a:extLst>
          </p:cNvPr>
          <p:cNvSpPr>
            <a:spLocks noGrp="1" noChangeArrowheads="1"/>
          </p:cNvSpPr>
          <p:nvPr>
            <p:ph type="body" idx="1"/>
          </p:nvPr>
        </p:nvSpPr>
        <p:spPr bwMode="auto">
          <a:xfrm>
            <a:off x="457200" y="533400"/>
            <a:ext cx="82296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0709" name="Rectangle 5">
            <a:extLst>
              <a:ext uri="{FF2B5EF4-FFF2-40B4-BE49-F238E27FC236}">
                <a16:creationId xmlns:a16="http://schemas.microsoft.com/office/drawing/2014/main" id="{6D00A8E7-8AC5-FCFA-7F69-4478AD0EA6EE}"/>
              </a:ext>
            </a:extLst>
          </p:cNvPr>
          <p:cNvSpPr>
            <a:spLocks noGrp="1" noChangeArrowheads="1"/>
          </p:cNvSpPr>
          <p:nvPr>
            <p:ph type="ftr" sz="quarter" idx="3"/>
          </p:nvPr>
        </p:nvSpPr>
        <p:spPr bwMode="auto">
          <a:xfrm>
            <a:off x="0" y="6613525"/>
            <a:ext cx="2590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b="0" i="1">
                <a:solidFill>
                  <a:srgbClr val="0066CC"/>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1" u="none" strike="noStrike" kern="1200" cap="none" spc="0" normalizeH="0" baseline="0" noProof="0">
                <a:ln>
                  <a:noFill/>
                </a:ln>
                <a:solidFill>
                  <a:srgbClr val="0066CC"/>
                </a:solidFill>
                <a:effectLst/>
                <a:uLnTx/>
                <a:uFillTx/>
                <a:latin typeface="Arial" panose="020B0604020202020204" pitchFamily="34" charset="0"/>
                <a:ea typeface="+mn-ea"/>
                <a:cs typeface="+mn-cs"/>
              </a:rPr>
              <a:t>Biochemistry 3070 – Amino Acids &amp; Proteins</a:t>
            </a:r>
          </a:p>
        </p:txBody>
      </p:sp>
      <p:sp>
        <p:nvSpPr>
          <p:cNvPr id="200710" name="Rectangle 6">
            <a:extLst>
              <a:ext uri="{FF2B5EF4-FFF2-40B4-BE49-F238E27FC236}">
                <a16:creationId xmlns:a16="http://schemas.microsoft.com/office/drawing/2014/main" id="{AAFBBB2D-F87B-5E8A-982C-1543E5BC3DEC}"/>
              </a:ext>
            </a:extLst>
          </p:cNvPr>
          <p:cNvSpPr>
            <a:spLocks noGrp="1" noChangeArrowheads="1"/>
          </p:cNvSpPr>
          <p:nvPr>
            <p:ph type="sldNum" sz="quarter" idx="4"/>
          </p:nvPr>
        </p:nvSpPr>
        <p:spPr bwMode="auto">
          <a:xfrm>
            <a:off x="8382000" y="65532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i="1">
                <a:solidFill>
                  <a:srgbClr val="0066CC"/>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526FB49-0519-4F6D-B48A-8B311D3F9E05}" type="slidenum">
              <a:rPr kumimoji="0" lang="en-US" altLang="en-US" sz="1000" b="0" i="1" u="none" strike="noStrike" kern="1200" cap="none" spc="0" normalizeH="0" baseline="0" noProof="0">
                <a:ln>
                  <a:noFill/>
                </a:ln>
                <a:solidFill>
                  <a:srgbClr val="0066CC"/>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000" b="0" i="1" u="none" strike="noStrike" kern="1200" cap="none" spc="0" normalizeH="0" baseline="0" noProof="0">
              <a:ln>
                <a:noFill/>
              </a:ln>
              <a:solidFill>
                <a:srgbClr val="0066CC"/>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8799911"/>
      </p:ext>
    </p:extLst>
  </p:cSld>
  <p:clrMap bg1="lt1" tx1="dk1" bg2="lt2" tx2="dk2" accent1="accent1" accent2="accent2" accent3="accent3" accent4="accent4" accent5="accent5" accent6="accent6" hlink="hlink" folHlink="folHlink"/>
  <p:sldLayoutIdLst>
    <p:sldLayoutId id="2147483816" r:id="rId1"/>
  </p:sldLayoutIdLst>
  <p:hf hd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21F765FF-2857-9520-52AD-66AC8AD1876C}"/>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2DD68F4A-295C-D045-3E98-735D92EDA390}"/>
              </a:ext>
            </a:extLst>
          </p:cNvPr>
          <p:cNvSpPr>
            <a:spLocks noGrp="1"/>
          </p:cNvSpPr>
          <p:nvPr>
            <p:ph type="sldNum" sz="quarter" idx="11"/>
          </p:nvPr>
        </p:nvSpPr>
        <p:spPr/>
        <p:txBody>
          <a:bodyPr/>
          <a:lstStyle/>
          <a:p>
            <a:fld id="{FAF2DFD2-D7D5-469E-ACA4-170A9B9CDE8E}" type="slidenum">
              <a:rPr lang="en-US" altLang="en-US"/>
              <a:pPr/>
              <a:t>1</a:t>
            </a:fld>
            <a:endParaRPr lang="en-US" altLang="en-US"/>
          </a:p>
        </p:txBody>
      </p:sp>
      <p:sp>
        <p:nvSpPr>
          <p:cNvPr id="209922" name="Rectangle 2">
            <a:extLst>
              <a:ext uri="{FF2B5EF4-FFF2-40B4-BE49-F238E27FC236}">
                <a16:creationId xmlns:a16="http://schemas.microsoft.com/office/drawing/2014/main" id="{BE2BD3FD-872A-C82D-263F-A15D2D703AB0}"/>
              </a:ext>
            </a:extLst>
          </p:cNvPr>
          <p:cNvSpPr>
            <a:spLocks noGrp="1" noChangeArrowheads="1"/>
          </p:cNvSpPr>
          <p:nvPr>
            <p:ph type="title"/>
          </p:nvPr>
        </p:nvSpPr>
        <p:spPr>
          <a:xfrm>
            <a:off x="457200" y="2057400"/>
            <a:ext cx="8229600" cy="2590800"/>
          </a:xfrm>
        </p:spPr>
        <p:txBody>
          <a:bodyPr/>
          <a:lstStyle/>
          <a:p>
            <a:r>
              <a:rPr lang="en-US" altLang="en-US" sz="6600" i="1"/>
              <a:t>Exploring </a:t>
            </a:r>
            <a:br>
              <a:rPr lang="en-US" altLang="en-US" sz="6600" i="1"/>
            </a:br>
            <a:r>
              <a:rPr lang="en-US" altLang="en-US" sz="6600" i="1"/>
              <a:t>Proteins</a:t>
            </a:r>
          </a:p>
        </p:txBody>
      </p:sp>
      <p:sp>
        <p:nvSpPr>
          <p:cNvPr id="209924" name="Text Box 4">
            <a:extLst>
              <a:ext uri="{FF2B5EF4-FFF2-40B4-BE49-F238E27FC236}">
                <a16:creationId xmlns:a16="http://schemas.microsoft.com/office/drawing/2014/main" id="{6D681960-7207-97F6-ADBF-A34BCDAEB7BC}"/>
              </a:ext>
            </a:extLst>
          </p:cNvPr>
          <p:cNvSpPr txBox="1">
            <a:spLocks noChangeArrowheads="1"/>
          </p:cNvSpPr>
          <p:nvPr/>
        </p:nvSpPr>
        <p:spPr bwMode="auto">
          <a:xfrm>
            <a:off x="152400" y="152400"/>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0"/>
              <a:t>Biochemistry 3070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952C32C2-D1C7-C2EC-D908-618AB7187EC5}"/>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643ED81B-6934-8574-0278-D6974BD3BDA1}"/>
              </a:ext>
            </a:extLst>
          </p:cNvPr>
          <p:cNvSpPr>
            <a:spLocks noGrp="1"/>
          </p:cNvSpPr>
          <p:nvPr>
            <p:ph type="sldNum" sz="quarter" idx="11"/>
          </p:nvPr>
        </p:nvSpPr>
        <p:spPr/>
        <p:txBody>
          <a:bodyPr/>
          <a:lstStyle/>
          <a:p>
            <a:fld id="{BD159BC1-94C5-48FF-BF7F-38097DA82533}" type="slidenum">
              <a:rPr lang="en-US" altLang="en-US"/>
              <a:pPr/>
              <a:t>10</a:t>
            </a:fld>
            <a:endParaRPr lang="en-US" altLang="en-US"/>
          </a:p>
        </p:txBody>
      </p:sp>
      <p:sp>
        <p:nvSpPr>
          <p:cNvPr id="317443" name="Rectangle 3">
            <a:extLst>
              <a:ext uri="{FF2B5EF4-FFF2-40B4-BE49-F238E27FC236}">
                <a16:creationId xmlns:a16="http://schemas.microsoft.com/office/drawing/2014/main" id="{0BE21C18-1FB4-5F55-BFF9-6951F1BD09E3}"/>
              </a:ext>
            </a:extLst>
          </p:cNvPr>
          <p:cNvSpPr>
            <a:spLocks noGrp="1" noChangeArrowheads="1"/>
          </p:cNvSpPr>
          <p:nvPr>
            <p:ph type="body" idx="1"/>
          </p:nvPr>
        </p:nvSpPr>
        <p:spPr>
          <a:xfrm>
            <a:off x="228600" y="0"/>
            <a:ext cx="4953000" cy="5592763"/>
          </a:xfrm>
        </p:spPr>
        <p:txBody>
          <a:bodyPr/>
          <a:lstStyle/>
          <a:p>
            <a:pPr marL="0" indent="0">
              <a:buNone/>
            </a:pPr>
            <a:r>
              <a:rPr lang="en-US" altLang="en-US" sz="1800" i="1" dirty="0"/>
              <a:t>Protein purification techniques:</a:t>
            </a:r>
          </a:p>
          <a:p>
            <a:pPr>
              <a:buFontTx/>
              <a:buNone/>
            </a:pPr>
            <a:endParaRPr lang="en-US" altLang="en-US" sz="2400" i="1" dirty="0"/>
          </a:p>
          <a:p>
            <a:pPr>
              <a:buFontTx/>
              <a:buNone/>
            </a:pPr>
            <a:r>
              <a:rPr lang="en-US" altLang="en-US" sz="2400" i="1" dirty="0"/>
              <a:t>“</a:t>
            </a:r>
            <a:r>
              <a:rPr lang="en-US" altLang="en-US" sz="2400" b="1" i="1" dirty="0"/>
              <a:t>Ion Exchange</a:t>
            </a:r>
            <a:r>
              <a:rPr lang="en-US" altLang="en-US" sz="2400" i="1" dirty="0"/>
              <a:t>” of proteins:</a:t>
            </a:r>
          </a:p>
          <a:p>
            <a:pPr>
              <a:buFontTx/>
              <a:buNone/>
            </a:pPr>
            <a:r>
              <a:rPr lang="en-US" altLang="en-US" sz="2000" i="1" dirty="0"/>
              <a:t>Proteins can be separated on the basis of their net charge.  Charged proteins bind to ion exchange resins that have opposite charges.  Changes in pH or salt concentration disrupt this binding, allowing the proteins to elute from the column.</a:t>
            </a:r>
          </a:p>
        </p:txBody>
      </p:sp>
      <p:pic>
        <p:nvPicPr>
          <p:cNvPr id="317444" name="Picture 4">
            <a:extLst>
              <a:ext uri="{FF2B5EF4-FFF2-40B4-BE49-F238E27FC236}">
                <a16:creationId xmlns:a16="http://schemas.microsoft.com/office/drawing/2014/main" id="{F280F345-DC90-C1F0-71C2-AAE68F359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6225" y="914400"/>
            <a:ext cx="37338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317445" name="Picture 5">
            <a:extLst>
              <a:ext uri="{FF2B5EF4-FFF2-40B4-BE49-F238E27FC236}">
                <a16:creationId xmlns:a16="http://schemas.microsoft.com/office/drawing/2014/main" id="{FA199E4E-2465-CD6D-7FCD-CC4353837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733800"/>
            <a:ext cx="5106988" cy="2144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6373A8F6-7087-DA69-573F-C9D1D4C82A14}"/>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2297CDD1-1EF5-42A2-6B2B-4F9CECD62CC0}"/>
              </a:ext>
            </a:extLst>
          </p:cNvPr>
          <p:cNvSpPr>
            <a:spLocks noGrp="1"/>
          </p:cNvSpPr>
          <p:nvPr>
            <p:ph type="sldNum" sz="quarter" idx="11"/>
          </p:nvPr>
        </p:nvSpPr>
        <p:spPr/>
        <p:txBody>
          <a:bodyPr/>
          <a:lstStyle/>
          <a:p>
            <a:fld id="{160F19FD-FD99-4306-8655-68B493D32A0E}" type="slidenum">
              <a:rPr lang="en-US" altLang="en-US"/>
              <a:pPr/>
              <a:t>11</a:t>
            </a:fld>
            <a:endParaRPr lang="en-US" altLang="en-US"/>
          </a:p>
        </p:txBody>
      </p:sp>
      <p:sp>
        <p:nvSpPr>
          <p:cNvPr id="318466" name="Rectangle 2">
            <a:extLst>
              <a:ext uri="{FF2B5EF4-FFF2-40B4-BE49-F238E27FC236}">
                <a16:creationId xmlns:a16="http://schemas.microsoft.com/office/drawing/2014/main" id="{DC30CAF9-24DF-52F3-EA5E-91CEB7B6A02B}"/>
              </a:ext>
            </a:extLst>
          </p:cNvPr>
          <p:cNvSpPr>
            <a:spLocks noGrp="1" noChangeArrowheads="1"/>
          </p:cNvSpPr>
          <p:nvPr>
            <p:ph type="title"/>
          </p:nvPr>
        </p:nvSpPr>
        <p:spPr>
          <a:xfrm>
            <a:off x="0" y="15875"/>
            <a:ext cx="8229600" cy="304800"/>
          </a:xfrm>
        </p:spPr>
        <p:txBody>
          <a:bodyPr/>
          <a:lstStyle/>
          <a:p>
            <a:pPr algn="l"/>
            <a:r>
              <a:rPr lang="en-US" altLang="en-US" sz="1600" i="1" dirty="0"/>
              <a:t>Affinity Chromatography</a:t>
            </a:r>
            <a:endParaRPr lang="en-US" altLang="en-US" sz="1600" dirty="0"/>
          </a:p>
        </p:txBody>
      </p:sp>
      <p:sp>
        <p:nvSpPr>
          <p:cNvPr id="318467" name="Rectangle 3">
            <a:extLst>
              <a:ext uri="{FF2B5EF4-FFF2-40B4-BE49-F238E27FC236}">
                <a16:creationId xmlns:a16="http://schemas.microsoft.com/office/drawing/2014/main" id="{6FF2D23E-01EB-4541-39B8-F5783A43E3EE}"/>
              </a:ext>
            </a:extLst>
          </p:cNvPr>
          <p:cNvSpPr>
            <a:spLocks noGrp="1" noChangeArrowheads="1"/>
          </p:cNvSpPr>
          <p:nvPr>
            <p:ph type="body" idx="1"/>
          </p:nvPr>
        </p:nvSpPr>
        <p:spPr>
          <a:xfrm>
            <a:off x="381000" y="533400"/>
            <a:ext cx="4876800" cy="5562600"/>
          </a:xfrm>
        </p:spPr>
        <p:txBody>
          <a:bodyPr/>
          <a:lstStyle/>
          <a:p>
            <a:pPr>
              <a:buFontTx/>
              <a:buNone/>
            </a:pPr>
            <a:r>
              <a:rPr lang="en-US" altLang="en-US" sz="2400" i="1" dirty="0"/>
              <a:t>Protein purification techniques:</a:t>
            </a:r>
          </a:p>
          <a:p>
            <a:pPr>
              <a:buFontTx/>
              <a:buNone/>
            </a:pPr>
            <a:endParaRPr lang="en-US" altLang="en-US" sz="2400" i="1" dirty="0"/>
          </a:p>
          <a:p>
            <a:pPr>
              <a:buFontTx/>
              <a:buNone/>
            </a:pPr>
            <a:r>
              <a:rPr lang="en-US" altLang="en-US" sz="2000" i="1" dirty="0"/>
              <a:t>“</a:t>
            </a:r>
            <a:r>
              <a:rPr lang="en-US" altLang="en-US" sz="2000" b="1" i="1" dirty="0"/>
              <a:t>Affinity Chromatography</a:t>
            </a:r>
            <a:r>
              <a:rPr lang="en-US" altLang="en-US" sz="2000" i="1" dirty="0"/>
              <a:t>” of proteins:</a:t>
            </a:r>
          </a:p>
          <a:p>
            <a:pPr>
              <a:buFontTx/>
              <a:buNone/>
            </a:pPr>
            <a:r>
              <a:rPr lang="en-US" altLang="en-US" sz="2000" i="1" dirty="0"/>
              <a:t>Some proteins have high affinity for certain chemicals or functional groups.  If a special column packing material is prepared that contains these high-affinity chemicals, the protein of interest will selectively bind to the column.  Often, antibodies against the protein of interest will also be immobilized on the gel to bind to their target proteins. Affinity chromatography is a very powerful separation technique.</a:t>
            </a:r>
          </a:p>
        </p:txBody>
      </p:sp>
      <p:pic>
        <p:nvPicPr>
          <p:cNvPr id="318468" name="Picture 4">
            <a:extLst>
              <a:ext uri="{FF2B5EF4-FFF2-40B4-BE49-F238E27FC236}">
                <a16:creationId xmlns:a16="http://schemas.microsoft.com/office/drawing/2014/main" id="{E41873D3-B972-C70F-56D7-BCA8D6A9C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04800"/>
            <a:ext cx="3354388" cy="655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13AF949-E0B4-95BD-AEC6-DF74C13C5003}"/>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84E8C8ED-44F1-7C22-EC14-3334FC4C6DB3}"/>
              </a:ext>
            </a:extLst>
          </p:cNvPr>
          <p:cNvSpPr>
            <a:spLocks noGrp="1"/>
          </p:cNvSpPr>
          <p:nvPr>
            <p:ph type="sldNum" sz="quarter" idx="11"/>
          </p:nvPr>
        </p:nvSpPr>
        <p:spPr/>
        <p:txBody>
          <a:bodyPr/>
          <a:lstStyle/>
          <a:p>
            <a:fld id="{C80222E3-176F-4F7B-B248-10097BE6AFC4}" type="slidenum">
              <a:rPr lang="en-US" altLang="en-US"/>
              <a:pPr/>
              <a:t>12</a:t>
            </a:fld>
            <a:endParaRPr lang="en-US" altLang="en-US"/>
          </a:p>
        </p:txBody>
      </p:sp>
      <p:sp>
        <p:nvSpPr>
          <p:cNvPr id="319490" name="Rectangle 2">
            <a:extLst>
              <a:ext uri="{FF2B5EF4-FFF2-40B4-BE49-F238E27FC236}">
                <a16:creationId xmlns:a16="http://schemas.microsoft.com/office/drawing/2014/main" id="{20240660-66F8-53E7-8C11-58B90C398DB1}"/>
              </a:ext>
            </a:extLst>
          </p:cNvPr>
          <p:cNvSpPr>
            <a:spLocks noGrp="1" noChangeArrowheads="1"/>
          </p:cNvSpPr>
          <p:nvPr>
            <p:ph type="title"/>
          </p:nvPr>
        </p:nvSpPr>
        <p:spPr>
          <a:xfrm>
            <a:off x="0" y="0"/>
            <a:ext cx="8229600" cy="304800"/>
          </a:xfrm>
        </p:spPr>
        <p:txBody>
          <a:bodyPr/>
          <a:lstStyle/>
          <a:p>
            <a:pPr algn="l"/>
            <a:r>
              <a:rPr lang="en-US" altLang="en-US" sz="1600" i="1" dirty="0"/>
              <a:t>Protein purification techniques:</a:t>
            </a:r>
            <a:endParaRPr lang="en-US" altLang="en-US" sz="1600" dirty="0"/>
          </a:p>
        </p:txBody>
      </p:sp>
      <p:sp>
        <p:nvSpPr>
          <p:cNvPr id="319491" name="Rectangle 3">
            <a:extLst>
              <a:ext uri="{FF2B5EF4-FFF2-40B4-BE49-F238E27FC236}">
                <a16:creationId xmlns:a16="http://schemas.microsoft.com/office/drawing/2014/main" id="{7821DD82-4B59-0B08-F4D5-9412F706D852}"/>
              </a:ext>
            </a:extLst>
          </p:cNvPr>
          <p:cNvSpPr>
            <a:spLocks noGrp="1" noChangeArrowheads="1"/>
          </p:cNvSpPr>
          <p:nvPr>
            <p:ph type="body" idx="1"/>
          </p:nvPr>
        </p:nvSpPr>
        <p:spPr>
          <a:xfrm>
            <a:off x="228600" y="533400"/>
            <a:ext cx="6781800" cy="5592763"/>
          </a:xfrm>
        </p:spPr>
        <p:txBody>
          <a:bodyPr/>
          <a:lstStyle/>
          <a:p>
            <a:endParaRPr lang="en-US" altLang="en-US" sz="2000" i="1" dirty="0"/>
          </a:p>
          <a:p>
            <a:pPr>
              <a:buFontTx/>
              <a:buNone/>
            </a:pPr>
            <a:r>
              <a:rPr lang="en-US" altLang="en-US" sz="2000" i="1" dirty="0"/>
              <a:t>“</a:t>
            </a:r>
            <a:r>
              <a:rPr lang="en-US" altLang="en-US" sz="2000" b="1" i="1" dirty="0"/>
              <a:t>Electrophoresis</a:t>
            </a:r>
            <a:r>
              <a:rPr lang="en-US" altLang="en-US" sz="2000" i="1" dirty="0"/>
              <a:t>” of proteins:</a:t>
            </a:r>
          </a:p>
          <a:p>
            <a:pPr>
              <a:buFontTx/>
              <a:buNone/>
            </a:pPr>
            <a:r>
              <a:rPr lang="en-US" altLang="en-US" sz="2000" i="1" dirty="0"/>
              <a:t>Proteins contain numerous ionic charges (+/-), depending on </a:t>
            </a:r>
            <a:r>
              <a:rPr lang="en-US" altLang="en-US" sz="2000" i="1" dirty="0" err="1"/>
              <a:t>pH.</a:t>
            </a:r>
            <a:r>
              <a:rPr lang="en-US" altLang="en-US" sz="2000" i="1" dirty="0"/>
              <a:t>  When placed in an electrical field, the proteins move at different rates, depending on the charge/mass ratio.  If a polymeric gel is present in the matrix, larger MW proteins move slower that smaller proteins, due to steric hindrance.</a:t>
            </a:r>
          </a:p>
          <a:p>
            <a:pPr>
              <a:buFontTx/>
              <a:buNone/>
            </a:pPr>
            <a:r>
              <a:rPr lang="en-US" altLang="en-US" sz="2000" i="1" dirty="0"/>
              <a:t>To add negative charge to the surface of proteins, “SDS” [sodium </a:t>
            </a:r>
            <a:r>
              <a:rPr lang="en-US" altLang="en-US" sz="2000" i="1" dirty="0" err="1"/>
              <a:t>dodecylsulfate</a:t>
            </a:r>
            <a:r>
              <a:rPr lang="en-US" altLang="en-US" sz="2000" i="1" dirty="0"/>
              <a:t>] detergent is added.  In an “SDS gel” proteins are separated on the basis of their molecular weight (size); those with larger MW move slowly &amp; those with small MW move rapidly.  (The opposite of gel permeation.)</a:t>
            </a:r>
          </a:p>
          <a:p>
            <a:pPr>
              <a:buFontTx/>
              <a:buNone/>
            </a:pPr>
            <a:r>
              <a:rPr lang="en-US" altLang="en-US" sz="2000" i="1" dirty="0"/>
              <a:t>After separation, the gel is often stained, allowing the proteins to  be visualized.  </a:t>
            </a:r>
          </a:p>
          <a:p>
            <a:pPr>
              <a:buFontTx/>
              <a:buNone/>
            </a:pPr>
            <a:endParaRPr lang="en-US" altLang="en-US" sz="2000" i="1" dirty="0"/>
          </a:p>
        </p:txBody>
      </p:sp>
      <p:pic>
        <p:nvPicPr>
          <p:cNvPr id="319492" name="Picture 4">
            <a:extLst>
              <a:ext uri="{FF2B5EF4-FFF2-40B4-BE49-F238E27FC236}">
                <a16:creationId xmlns:a16="http://schemas.microsoft.com/office/drawing/2014/main" id="{622BA225-FDF2-8112-450A-D1C6F5692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524000"/>
            <a:ext cx="1509713" cy="449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BC75A5AB-871E-B782-9549-B321E42B894F}"/>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A7D551ED-69A3-001D-B152-79F9AAF91091}"/>
              </a:ext>
            </a:extLst>
          </p:cNvPr>
          <p:cNvSpPr>
            <a:spLocks noGrp="1"/>
          </p:cNvSpPr>
          <p:nvPr>
            <p:ph type="sldNum" sz="quarter" idx="11"/>
          </p:nvPr>
        </p:nvSpPr>
        <p:spPr/>
        <p:txBody>
          <a:bodyPr/>
          <a:lstStyle/>
          <a:p>
            <a:fld id="{6162C54C-A037-4A1C-B0E2-08FD4DD0D273}" type="slidenum">
              <a:rPr lang="en-US" altLang="en-US"/>
              <a:pPr/>
              <a:t>13</a:t>
            </a:fld>
            <a:endParaRPr lang="en-US" altLang="en-US"/>
          </a:p>
        </p:txBody>
      </p:sp>
      <p:sp>
        <p:nvSpPr>
          <p:cNvPr id="310274" name="Rectangle 2">
            <a:extLst>
              <a:ext uri="{FF2B5EF4-FFF2-40B4-BE49-F238E27FC236}">
                <a16:creationId xmlns:a16="http://schemas.microsoft.com/office/drawing/2014/main" id="{B6B7B869-8450-5270-CE5C-BFA14338C5F4}"/>
              </a:ext>
            </a:extLst>
          </p:cNvPr>
          <p:cNvSpPr>
            <a:spLocks noGrp="1" noChangeArrowheads="1"/>
          </p:cNvSpPr>
          <p:nvPr>
            <p:ph type="title"/>
          </p:nvPr>
        </p:nvSpPr>
        <p:spPr>
          <a:xfrm>
            <a:off x="20320" y="0"/>
            <a:ext cx="8229600" cy="304800"/>
          </a:xfrm>
        </p:spPr>
        <p:txBody>
          <a:bodyPr/>
          <a:lstStyle/>
          <a:p>
            <a:pPr algn="l"/>
            <a:r>
              <a:rPr lang="en-US" altLang="en-US" sz="1600" i="1" dirty="0"/>
              <a:t>Protein purification techniques:</a:t>
            </a:r>
            <a:endParaRPr lang="en-US" altLang="en-US" sz="1600" dirty="0"/>
          </a:p>
        </p:txBody>
      </p:sp>
      <p:sp>
        <p:nvSpPr>
          <p:cNvPr id="310275" name="Rectangle 3">
            <a:extLst>
              <a:ext uri="{FF2B5EF4-FFF2-40B4-BE49-F238E27FC236}">
                <a16:creationId xmlns:a16="http://schemas.microsoft.com/office/drawing/2014/main" id="{E2B72041-5064-67CA-62E5-5D12AF1BD7CE}"/>
              </a:ext>
            </a:extLst>
          </p:cNvPr>
          <p:cNvSpPr>
            <a:spLocks noGrp="1" noChangeArrowheads="1"/>
          </p:cNvSpPr>
          <p:nvPr>
            <p:ph type="body" idx="1"/>
          </p:nvPr>
        </p:nvSpPr>
        <p:spPr>
          <a:xfrm>
            <a:off x="457200" y="304800"/>
            <a:ext cx="8229600" cy="5821363"/>
          </a:xfrm>
        </p:spPr>
        <p:txBody>
          <a:bodyPr/>
          <a:lstStyle/>
          <a:p>
            <a:pPr>
              <a:buFontTx/>
              <a:buNone/>
            </a:pPr>
            <a:endParaRPr lang="en-US" altLang="en-US" sz="2400" i="1" dirty="0"/>
          </a:p>
          <a:p>
            <a:pPr>
              <a:buFontTx/>
              <a:buNone/>
            </a:pPr>
            <a:r>
              <a:rPr lang="en-US" altLang="en-US" sz="2400" i="1" dirty="0"/>
              <a:t>“</a:t>
            </a:r>
            <a:r>
              <a:rPr lang="en-US" altLang="en-US" sz="2400" b="1" i="1" dirty="0"/>
              <a:t>Electrophoresis</a:t>
            </a:r>
            <a:r>
              <a:rPr lang="en-US" altLang="en-US" sz="2400" i="1" dirty="0"/>
              <a:t>” of proteins:</a:t>
            </a:r>
          </a:p>
        </p:txBody>
      </p:sp>
      <p:pic>
        <p:nvPicPr>
          <p:cNvPr id="310276" name="Picture 4">
            <a:extLst>
              <a:ext uri="{FF2B5EF4-FFF2-40B4-BE49-F238E27FC236}">
                <a16:creationId xmlns:a16="http://schemas.microsoft.com/office/drawing/2014/main" id="{ABDB6D54-2D01-BFAA-31EA-D3641A544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676400"/>
            <a:ext cx="8535987"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111CF9B0-EFED-C1FC-E531-F371867E31BF}"/>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42F639BF-6B7D-565D-4445-41AA36F877C0}"/>
              </a:ext>
            </a:extLst>
          </p:cNvPr>
          <p:cNvSpPr>
            <a:spLocks noGrp="1"/>
          </p:cNvSpPr>
          <p:nvPr>
            <p:ph type="sldNum" sz="quarter" idx="11"/>
          </p:nvPr>
        </p:nvSpPr>
        <p:spPr/>
        <p:txBody>
          <a:bodyPr/>
          <a:lstStyle/>
          <a:p>
            <a:fld id="{8FE9C5D6-4414-42DD-8C2B-4A2B2103DAD0}" type="slidenum">
              <a:rPr lang="en-US" altLang="en-US"/>
              <a:pPr/>
              <a:t>14</a:t>
            </a:fld>
            <a:endParaRPr lang="en-US" altLang="en-US"/>
          </a:p>
        </p:txBody>
      </p:sp>
      <p:sp>
        <p:nvSpPr>
          <p:cNvPr id="320515" name="Rectangle 3">
            <a:extLst>
              <a:ext uri="{FF2B5EF4-FFF2-40B4-BE49-F238E27FC236}">
                <a16:creationId xmlns:a16="http://schemas.microsoft.com/office/drawing/2014/main" id="{2A887F60-36CB-618B-F27F-A54FFFC07565}"/>
              </a:ext>
            </a:extLst>
          </p:cNvPr>
          <p:cNvSpPr>
            <a:spLocks noGrp="1" noChangeArrowheads="1"/>
          </p:cNvSpPr>
          <p:nvPr>
            <p:ph type="body" idx="1"/>
          </p:nvPr>
        </p:nvSpPr>
        <p:spPr>
          <a:xfrm>
            <a:off x="152400" y="152400"/>
            <a:ext cx="4343400" cy="5821363"/>
          </a:xfrm>
        </p:spPr>
        <p:txBody>
          <a:bodyPr/>
          <a:lstStyle/>
          <a:p>
            <a:pPr>
              <a:buFontTx/>
              <a:buNone/>
            </a:pPr>
            <a:r>
              <a:rPr lang="en-US" altLang="en-US" sz="1800" i="1" dirty="0"/>
              <a:t>Protein purification techniques:</a:t>
            </a:r>
          </a:p>
          <a:p>
            <a:pPr>
              <a:buFontTx/>
              <a:buNone/>
            </a:pPr>
            <a:endParaRPr lang="en-US" altLang="en-US" sz="2100" i="1" dirty="0"/>
          </a:p>
          <a:p>
            <a:pPr>
              <a:buFontTx/>
              <a:buNone/>
            </a:pPr>
            <a:r>
              <a:rPr lang="en-US" altLang="en-US" sz="2400" i="1" dirty="0"/>
              <a:t>“</a:t>
            </a:r>
            <a:r>
              <a:rPr lang="en-US" altLang="en-US" sz="2400" b="1" i="1" dirty="0"/>
              <a:t>Electrophoresis</a:t>
            </a:r>
            <a:r>
              <a:rPr lang="en-US" altLang="en-US" sz="2400" i="1" dirty="0"/>
              <a:t>” of proteins:</a:t>
            </a:r>
          </a:p>
          <a:p>
            <a:pPr>
              <a:buFontTx/>
              <a:buNone/>
            </a:pPr>
            <a:r>
              <a:rPr lang="en-US" altLang="en-US" sz="2400" i="1" dirty="0"/>
              <a:t>	In SDS PAGE, proteins are separated by </a:t>
            </a:r>
            <a:r>
              <a:rPr lang="en-US" altLang="en-US" sz="2400" i="1" dirty="0" err="1"/>
              <a:t>Mol.Wt</a:t>
            </a:r>
            <a:r>
              <a:rPr lang="en-US" altLang="en-US" sz="2400" i="1" dirty="0"/>
              <a:t>., such that if their relative mobility (R</a:t>
            </a:r>
            <a:r>
              <a:rPr lang="en-US" altLang="en-US" sz="2400" i="1" baseline="-25000" dirty="0"/>
              <a:t>f</a:t>
            </a:r>
            <a:r>
              <a:rPr lang="en-US" altLang="en-US" sz="2400" i="1" dirty="0"/>
              <a:t>) is plotted against the log of their molecular mass, a linear relationship is obtained.  Molecular weights of unknown proteins can be estimated in this way.</a:t>
            </a:r>
          </a:p>
        </p:txBody>
      </p:sp>
      <p:pic>
        <p:nvPicPr>
          <p:cNvPr id="320517" name="Picture 5">
            <a:extLst>
              <a:ext uri="{FF2B5EF4-FFF2-40B4-BE49-F238E27FC236}">
                <a16:creationId xmlns:a16="http://schemas.microsoft.com/office/drawing/2014/main" id="{54345D44-2129-7B3B-5A1B-4914531EF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09600"/>
            <a:ext cx="4389438" cy="5487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2B76F37-FD49-0CB0-B48A-402EDD43E8C7}"/>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2B662561-10A0-9F32-D3FA-C627C022DD8A}"/>
              </a:ext>
            </a:extLst>
          </p:cNvPr>
          <p:cNvSpPr>
            <a:spLocks noGrp="1"/>
          </p:cNvSpPr>
          <p:nvPr>
            <p:ph type="sldNum" sz="quarter" idx="11"/>
          </p:nvPr>
        </p:nvSpPr>
        <p:spPr/>
        <p:txBody>
          <a:bodyPr/>
          <a:lstStyle/>
          <a:p>
            <a:fld id="{8F2FAC76-9533-4A41-BE7E-5E3FB23ACA1C}" type="slidenum">
              <a:rPr lang="en-US" altLang="en-US"/>
              <a:pPr/>
              <a:t>15</a:t>
            </a:fld>
            <a:endParaRPr lang="en-US" altLang="en-US"/>
          </a:p>
        </p:txBody>
      </p:sp>
      <p:sp>
        <p:nvSpPr>
          <p:cNvPr id="321539" name="Rectangle 3">
            <a:extLst>
              <a:ext uri="{FF2B5EF4-FFF2-40B4-BE49-F238E27FC236}">
                <a16:creationId xmlns:a16="http://schemas.microsoft.com/office/drawing/2014/main" id="{0A2813D8-F4C8-4379-C04F-E0C0392E7B5A}"/>
              </a:ext>
            </a:extLst>
          </p:cNvPr>
          <p:cNvSpPr>
            <a:spLocks noGrp="1" noChangeArrowheads="1"/>
          </p:cNvSpPr>
          <p:nvPr>
            <p:ph type="body" idx="1"/>
          </p:nvPr>
        </p:nvSpPr>
        <p:spPr>
          <a:xfrm>
            <a:off x="457200" y="152400"/>
            <a:ext cx="8229600" cy="5821363"/>
          </a:xfrm>
        </p:spPr>
        <p:txBody>
          <a:bodyPr/>
          <a:lstStyle/>
          <a:p>
            <a:pPr>
              <a:buFontTx/>
              <a:buNone/>
            </a:pPr>
            <a:r>
              <a:rPr lang="en-US" altLang="en-US" sz="2400" i="1" dirty="0"/>
              <a:t>Protein purification techniques:</a:t>
            </a:r>
          </a:p>
          <a:p>
            <a:pPr>
              <a:buFontTx/>
              <a:buNone/>
            </a:pPr>
            <a:r>
              <a:rPr lang="en-US" altLang="en-US" sz="2400" i="1" dirty="0"/>
              <a:t>“</a:t>
            </a:r>
            <a:r>
              <a:rPr lang="en-US" altLang="en-US" sz="2400" b="1" i="1" dirty="0"/>
              <a:t>Electrophoresis</a:t>
            </a:r>
            <a:r>
              <a:rPr lang="en-US" altLang="en-US" sz="2400" i="1" dirty="0"/>
              <a:t>” can be used to follow the purification process for proteins:</a:t>
            </a:r>
          </a:p>
        </p:txBody>
      </p:sp>
      <p:pic>
        <p:nvPicPr>
          <p:cNvPr id="321541" name="Picture 5">
            <a:extLst>
              <a:ext uri="{FF2B5EF4-FFF2-40B4-BE49-F238E27FC236}">
                <a16:creationId xmlns:a16="http://schemas.microsoft.com/office/drawing/2014/main" id="{8B37DCC5-5447-1F2C-3265-8AB5CA531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00200"/>
            <a:ext cx="5289550" cy="4897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F2EECF7A-39AA-5E3B-E2C5-B78971D3E238}"/>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1AD606C3-9B71-D0F1-5221-4EAAE2893D5B}"/>
              </a:ext>
            </a:extLst>
          </p:cNvPr>
          <p:cNvSpPr>
            <a:spLocks noGrp="1"/>
          </p:cNvSpPr>
          <p:nvPr>
            <p:ph type="sldNum" sz="quarter" idx="11"/>
          </p:nvPr>
        </p:nvSpPr>
        <p:spPr/>
        <p:txBody>
          <a:bodyPr/>
          <a:lstStyle/>
          <a:p>
            <a:fld id="{733EB377-2422-4BCA-AA53-63B7948778E9}" type="slidenum">
              <a:rPr lang="en-US" altLang="en-US"/>
              <a:pPr/>
              <a:t>16</a:t>
            </a:fld>
            <a:endParaRPr lang="en-US" altLang="en-US"/>
          </a:p>
        </p:txBody>
      </p:sp>
      <p:sp>
        <p:nvSpPr>
          <p:cNvPr id="322563" name="Rectangle 3">
            <a:extLst>
              <a:ext uri="{FF2B5EF4-FFF2-40B4-BE49-F238E27FC236}">
                <a16:creationId xmlns:a16="http://schemas.microsoft.com/office/drawing/2014/main" id="{33F97226-7BFF-A615-AB4B-A70B07EA3A12}"/>
              </a:ext>
            </a:extLst>
          </p:cNvPr>
          <p:cNvSpPr>
            <a:spLocks noGrp="1" noChangeArrowheads="1"/>
          </p:cNvSpPr>
          <p:nvPr>
            <p:ph type="body" idx="1"/>
          </p:nvPr>
        </p:nvSpPr>
        <p:spPr>
          <a:xfrm>
            <a:off x="228600" y="381000"/>
            <a:ext cx="8686800" cy="5592763"/>
          </a:xfrm>
        </p:spPr>
        <p:txBody>
          <a:bodyPr/>
          <a:lstStyle/>
          <a:p>
            <a:pPr>
              <a:buFontTx/>
              <a:buNone/>
            </a:pPr>
            <a:r>
              <a:rPr lang="en-US" altLang="en-US" sz="2000" i="1" dirty="0"/>
              <a:t>Protein purification techniques:</a:t>
            </a:r>
          </a:p>
          <a:p>
            <a:endParaRPr lang="en-US" altLang="en-US" sz="2000" i="1" dirty="0"/>
          </a:p>
          <a:p>
            <a:pPr>
              <a:buFontTx/>
              <a:buNone/>
            </a:pPr>
            <a:r>
              <a:rPr lang="en-US" altLang="en-US" sz="2000" i="1" dirty="0"/>
              <a:t>“</a:t>
            </a:r>
            <a:r>
              <a:rPr lang="en-US" altLang="en-US" sz="2000" b="1" i="1" dirty="0"/>
              <a:t>Ultra-</a:t>
            </a:r>
            <a:r>
              <a:rPr lang="en-US" altLang="en-US" sz="2000" b="1" i="1" dirty="0" err="1"/>
              <a:t>Centifugation</a:t>
            </a:r>
            <a:r>
              <a:rPr lang="en-US" altLang="en-US" sz="2000" i="1" dirty="0"/>
              <a:t>” of proteins:</a:t>
            </a:r>
          </a:p>
          <a:p>
            <a:pPr>
              <a:buFontTx/>
              <a:buNone/>
            </a:pPr>
            <a:r>
              <a:rPr lang="en-US" altLang="en-US" sz="2000" i="1" dirty="0"/>
              <a:t>By spinning proteins at ultra-high g-forces in an “ultra-centrifuge,” properties such as their partial specific (molecular)  volume, their shape, density may be studied.</a:t>
            </a:r>
          </a:p>
          <a:p>
            <a:pPr>
              <a:buFontTx/>
              <a:buNone/>
            </a:pPr>
            <a:r>
              <a:rPr lang="en-US" altLang="en-US" sz="2000" i="1" dirty="0"/>
              <a:t>All these parameters are involved in the “Svedberg” equation:</a:t>
            </a:r>
          </a:p>
          <a:p>
            <a:pPr>
              <a:buFontTx/>
              <a:buNone/>
            </a:pPr>
            <a:endParaRPr lang="en-US" altLang="en-US" sz="2000" i="1" dirty="0"/>
          </a:p>
          <a:p>
            <a:pPr>
              <a:buFontTx/>
              <a:buNone/>
            </a:pPr>
            <a:r>
              <a:rPr lang="en-US" altLang="en-US" sz="2000" i="1" dirty="0"/>
              <a:t>				</a:t>
            </a:r>
            <a:r>
              <a:rPr lang="en-US" altLang="en-US" sz="2400" b="1" i="1" dirty="0"/>
              <a:t>s = m(1-vp)/f</a:t>
            </a:r>
            <a:r>
              <a:rPr lang="en-US" altLang="en-US" sz="2000" i="1" dirty="0"/>
              <a:t>     </a:t>
            </a:r>
          </a:p>
          <a:p>
            <a:pPr>
              <a:buFontTx/>
              <a:buNone/>
            </a:pPr>
            <a:r>
              <a:rPr lang="en-US" altLang="en-US" sz="2000" i="1" dirty="0"/>
              <a:t>where</a:t>
            </a:r>
          </a:p>
          <a:p>
            <a:pPr>
              <a:buFontTx/>
              <a:buNone/>
            </a:pPr>
            <a:r>
              <a:rPr lang="en-US" altLang="en-US" sz="2000" i="1" dirty="0"/>
              <a:t>		s = sedimentation coefficient (“</a:t>
            </a:r>
            <a:r>
              <a:rPr lang="en-US" altLang="en-US" sz="2000" i="1" u="sng" dirty="0"/>
              <a:t>Svedbergs</a:t>
            </a:r>
            <a:r>
              <a:rPr lang="en-US" altLang="en-US" sz="2000" i="1" dirty="0"/>
              <a:t>”)</a:t>
            </a:r>
          </a:p>
          <a:p>
            <a:pPr>
              <a:buFontTx/>
              <a:buNone/>
            </a:pPr>
            <a:r>
              <a:rPr lang="en-US" altLang="en-US" sz="1800" i="1" dirty="0"/>
              <a:t>		m = mass of the protein,</a:t>
            </a:r>
          </a:p>
          <a:p>
            <a:pPr>
              <a:buFontTx/>
              <a:buNone/>
            </a:pPr>
            <a:r>
              <a:rPr lang="en-US" altLang="en-US" sz="1800" i="1" dirty="0"/>
              <a:t>		v = partial specific volume</a:t>
            </a:r>
          </a:p>
          <a:p>
            <a:pPr>
              <a:buFontTx/>
              <a:buNone/>
            </a:pPr>
            <a:r>
              <a:rPr lang="en-US" altLang="en-US" sz="1800" i="1" dirty="0"/>
              <a:t>		p = density of the surrounding medium</a:t>
            </a:r>
          </a:p>
          <a:p>
            <a:pPr>
              <a:buFontTx/>
              <a:buNone/>
            </a:pPr>
            <a:r>
              <a:rPr lang="en-US" altLang="en-US" sz="1800" i="1" dirty="0"/>
              <a:t>		(1-vp) is the “</a:t>
            </a:r>
            <a:r>
              <a:rPr lang="en-US" altLang="en-US" sz="1800" i="1" dirty="0" err="1"/>
              <a:t>boyant</a:t>
            </a:r>
            <a:r>
              <a:rPr lang="en-US" altLang="en-US" sz="1800" i="1" dirty="0"/>
              <a:t> density” of the surrounding medium.</a:t>
            </a:r>
          </a:p>
          <a:p>
            <a:pPr>
              <a:buFontTx/>
              <a:buNone/>
            </a:pPr>
            <a:endParaRPr lang="en-US" altLang="en-US" sz="1800" i="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9E5345E1-E6D1-8356-32B7-B36F8BA105C3}"/>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F919B03B-0DBD-B806-BA0B-2BC03E30DFB8}"/>
              </a:ext>
            </a:extLst>
          </p:cNvPr>
          <p:cNvSpPr>
            <a:spLocks noGrp="1"/>
          </p:cNvSpPr>
          <p:nvPr>
            <p:ph type="sldNum" sz="quarter" idx="11"/>
          </p:nvPr>
        </p:nvSpPr>
        <p:spPr/>
        <p:txBody>
          <a:bodyPr/>
          <a:lstStyle/>
          <a:p>
            <a:fld id="{38274582-B9B2-4304-9E61-85C10D133532}" type="slidenum">
              <a:rPr lang="en-US" altLang="en-US"/>
              <a:pPr/>
              <a:t>17</a:t>
            </a:fld>
            <a:endParaRPr lang="en-US" altLang="en-US"/>
          </a:p>
        </p:txBody>
      </p:sp>
      <p:sp>
        <p:nvSpPr>
          <p:cNvPr id="323587" name="Rectangle 3">
            <a:extLst>
              <a:ext uri="{FF2B5EF4-FFF2-40B4-BE49-F238E27FC236}">
                <a16:creationId xmlns:a16="http://schemas.microsoft.com/office/drawing/2014/main" id="{F7BFB68D-B338-DD9A-EB5F-E9A7CB45E80D}"/>
              </a:ext>
            </a:extLst>
          </p:cNvPr>
          <p:cNvSpPr>
            <a:spLocks noGrp="1" noChangeArrowheads="1"/>
          </p:cNvSpPr>
          <p:nvPr>
            <p:ph type="body" idx="1"/>
          </p:nvPr>
        </p:nvSpPr>
        <p:spPr>
          <a:xfrm>
            <a:off x="228600" y="228600"/>
            <a:ext cx="8686800" cy="5592763"/>
          </a:xfrm>
        </p:spPr>
        <p:txBody>
          <a:bodyPr/>
          <a:lstStyle/>
          <a:p>
            <a:pPr>
              <a:buFontTx/>
              <a:buNone/>
            </a:pPr>
            <a:r>
              <a:rPr lang="en-US" altLang="en-US" sz="2400" i="1"/>
              <a:t>Protein purification techniques:</a:t>
            </a:r>
          </a:p>
          <a:p>
            <a:pPr>
              <a:buFontTx/>
              <a:buNone/>
            </a:pPr>
            <a:r>
              <a:rPr lang="en-US" altLang="en-US" sz="2400" i="1"/>
              <a:t>“</a:t>
            </a:r>
            <a:r>
              <a:rPr lang="en-US" altLang="en-US" sz="2400" b="1" i="1"/>
              <a:t>Ultra-Centifugation</a:t>
            </a:r>
            <a:r>
              <a:rPr lang="en-US" altLang="en-US" sz="2400" i="1"/>
              <a:t>” of proteins:</a:t>
            </a:r>
          </a:p>
          <a:p>
            <a:pPr>
              <a:buFontTx/>
              <a:buNone/>
            </a:pPr>
            <a:r>
              <a:rPr lang="en-US" altLang="en-US" sz="2000" i="1"/>
              <a:t>The smaller the “Svedberg”value (“S”), the slower a molecule moves in a centrifugal field.  The S value depends on a protein’s MW, shape, density, and the density of the surrounding solution.</a:t>
            </a:r>
          </a:p>
        </p:txBody>
      </p:sp>
      <p:pic>
        <p:nvPicPr>
          <p:cNvPr id="323588" name="Picture 4">
            <a:extLst>
              <a:ext uri="{FF2B5EF4-FFF2-40B4-BE49-F238E27FC236}">
                <a16:creationId xmlns:a16="http://schemas.microsoft.com/office/drawing/2014/main" id="{21D56B16-9D12-E62B-9CAF-3340930E4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149475"/>
            <a:ext cx="7315200" cy="4464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9D5EC209-3410-C5E1-E692-545208510CF6}"/>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811153DE-A366-3113-54E6-65418E2453BF}"/>
              </a:ext>
            </a:extLst>
          </p:cNvPr>
          <p:cNvSpPr>
            <a:spLocks noGrp="1"/>
          </p:cNvSpPr>
          <p:nvPr>
            <p:ph type="sldNum" sz="quarter" idx="11"/>
          </p:nvPr>
        </p:nvSpPr>
        <p:spPr/>
        <p:txBody>
          <a:bodyPr/>
          <a:lstStyle/>
          <a:p>
            <a:fld id="{62E3E360-7943-49B3-8D75-C895FD2C15F4}" type="slidenum">
              <a:rPr lang="en-US" altLang="en-US"/>
              <a:pPr/>
              <a:t>18</a:t>
            </a:fld>
            <a:endParaRPr lang="en-US" altLang="en-US"/>
          </a:p>
        </p:txBody>
      </p:sp>
      <p:sp>
        <p:nvSpPr>
          <p:cNvPr id="324611" name="Rectangle 3">
            <a:extLst>
              <a:ext uri="{FF2B5EF4-FFF2-40B4-BE49-F238E27FC236}">
                <a16:creationId xmlns:a16="http://schemas.microsoft.com/office/drawing/2014/main" id="{28D82EBC-1EF6-FA1B-602B-C5EAE9FA14E2}"/>
              </a:ext>
            </a:extLst>
          </p:cNvPr>
          <p:cNvSpPr>
            <a:spLocks noGrp="1" noChangeArrowheads="1"/>
          </p:cNvSpPr>
          <p:nvPr>
            <p:ph type="body" idx="1"/>
          </p:nvPr>
        </p:nvSpPr>
        <p:spPr>
          <a:xfrm>
            <a:off x="213360" y="23018"/>
            <a:ext cx="8686800" cy="5592763"/>
          </a:xfrm>
        </p:spPr>
        <p:txBody>
          <a:bodyPr/>
          <a:lstStyle/>
          <a:p>
            <a:pPr>
              <a:buFontTx/>
              <a:buNone/>
            </a:pPr>
            <a:r>
              <a:rPr lang="en-US" altLang="en-US" sz="1400" i="1" dirty="0"/>
              <a:t>Protein purification techniques:</a:t>
            </a:r>
          </a:p>
          <a:p>
            <a:pPr>
              <a:buFontTx/>
              <a:buNone/>
            </a:pPr>
            <a:endParaRPr lang="en-US" altLang="en-US" sz="2400" i="1" dirty="0"/>
          </a:p>
          <a:p>
            <a:pPr>
              <a:buFontTx/>
              <a:buNone/>
            </a:pPr>
            <a:r>
              <a:rPr lang="en-US" altLang="en-US" sz="2000" i="1" dirty="0"/>
              <a:t>“</a:t>
            </a:r>
            <a:r>
              <a:rPr lang="en-US" altLang="en-US" sz="2000" b="1" i="1" dirty="0"/>
              <a:t>Zonal-Centrifugation</a:t>
            </a:r>
            <a:r>
              <a:rPr lang="en-US" altLang="en-US" sz="2000" i="1" dirty="0"/>
              <a:t>” of proteins:</a:t>
            </a:r>
          </a:p>
          <a:p>
            <a:pPr>
              <a:buFontTx/>
              <a:buNone/>
            </a:pPr>
            <a:r>
              <a:rPr lang="en-US" altLang="en-US" sz="2000" i="1" dirty="0"/>
              <a:t>By spinning large biomolecules such as proteins at ultra-high g-forces in an “ultra-centrifuge,” they may be separated from one  another.  The use of “solution gradients” help by allowing the protein to move to its “sedimentation equilibrium.”  (e.g., 5% - 20% sucrose solutions)</a:t>
            </a:r>
          </a:p>
        </p:txBody>
      </p:sp>
      <p:pic>
        <p:nvPicPr>
          <p:cNvPr id="324612" name="Picture 4">
            <a:extLst>
              <a:ext uri="{FF2B5EF4-FFF2-40B4-BE49-F238E27FC236}">
                <a16:creationId xmlns:a16="http://schemas.microsoft.com/office/drawing/2014/main" id="{DA860299-B85E-AC72-AC32-DD54885D7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19400"/>
            <a:ext cx="8535988" cy="2998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DA7C20B6-5ACC-E268-E434-0117047F1929}"/>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5F725EBA-7C44-32E1-D7C9-DD8184992C97}"/>
              </a:ext>
            </a:extLst>
          </p:cNvPr>
          <p:cNvSpPr>
            <a:spLocks noGrp="1"/>
          </p:cNvSpPr>
          <p:nvPr>
            <p:ph type="sldNum" sz="quarter" idx="11"/>
          </p:nvPr>
        </p:nvSpPr>
        <p:spPr/>
        <p:txBody>
          <a:bodyPr/>
          <a:lstStyle/>
          <a:p>
            <a:fld id="{4BD44206-C8D6-4748-9DC2-A308B0545819}" type="slidenum">
              <a:rPr lang="en-US" altLang="en-US"/>
              <a:pPr/>
              <a:t>19</a:t>
            </a:fld>
            <a:endParaRPr lang="en-US" altLang="en-US"/>
          </a:p>
        </p:txBody>
      </p:sp>
      <p:sp>
        <p:nvSpPr>
          <p:cNvPr id="325635" name="Rectangle 3">
            <a:extLst>
              <a:ext uri="{FF2B5EF4-FFF2-40B4-BE49-F238E27FC236}">
                <a16:creationId xmlns:a16="http://schemas.microsoft.com/office/drawing/2014/main" id="{9B8766A0-7E49-E9B1-F050-E401CE82864C}"/>
              </a:ext>
            </a:extLst>
          </p:cNvPr>
          <p:cNvSpPr>
            <a:spLocks noGrp="1" noChangeArrowheads="1"/>
          </p:cNvSpPr>
          <p:nvPr>
            <p:ph type="body" idx="1"/>
          </p:nvPr>
        </p:nvSpPr>
        <p:spPr>
          <a:xfrm>
            <a:off x="198120" y="76200"/>
            <a:ext cx="8686800" cy="5592763"/>
          </a:xfrm>
        </p:spPr>
        <p:txBody>
          <a:bodyPr/>
          <a:lstStyle/>
          <a:p>
            <a:pPr>
              <a:buFontTx/>
              <a:buNone/>
            </a:pPr>
            <a:r>
              <a:rPr lang="en-US" altLang="en-US" sz="2400" i="1" dirty="0"/>
              <a:t>Protein purification techniques:</a:t>
            </a:r>
          </a:p>
          <a:p>
            <a:pPr>
              <a:buFontTx/>
              <a:buNone/>
            </a:pPr>
            <a:endParaRPr lang="en-US" altLang="en-US" sz="2400" i="1" dirty="0"/>
          </a:p>
          <a:p>
            <a:pPr>
              <a:buFontTx/>
              <a:buNone/>
            </a:pPr>
            <a:r>
              <a:rPr lang="en-US" altLang="en-US" sz="2400" i="1" dirty="0"/>
              <a:t>“</a:t>
            </a:r>
            <a:r>
              <a:rPr lang="en-US" altLang="en-US" sz="2400" b="1" i="1" dirty="0"/>
              <a:t>Mass Spec</a:t>
            </a:r>
            <a:r>
              <a:rPr lang="en-US" altLang="en-US" sz="2400" i="1" dirty="0"/>
              <a:t>” of proteins:</a:t>
            </a:r>
          </a:p>
          <a:p>
            <a:pPr>
              <a:buFontTx/>
              <a:buNone/>
            </a:pPr>
            <a:r>
              <a:rPr lang="en-US" altLang="en-US" sz="2000" i="1" dirty="0"/>
              <a:t>“</a:t>
            </a:r>
            <a:r>
              <a:rPr lang="en-US" altLang="en-US" sz="2000" i="1" u="sng" dirty="0"/>
              <a:t>M</a:t>
            </a:r>
            <a:r>
              <a:rPr lang="en-US" altLang="en-US" sz="2000" i="1" dirty="0"/>
              <a:t>atrix-</a:t>
            </a:r>
            <a:r>
              <a:rPr lang="en-US" altLang="en-US" sz="2000" i="1" u="sng" dirty="0"/>
              <a:t>a</a:t>
            </a:r>
            <a:r>
              <a:rPr lang="en-US" altLang="en-US" sz="2000" i="1" dirty="0"/>
              <a:t>ssisted </a:t>
            </a:r>
            <a:r>
              <a:rPr lang="en-US" altLang="en-US" sz="2000" i="1" u="sng" dirty="0"/>
              <a:t>L</a:t>
            </a:r>
            <a:r>
              <a:rPr lang="en-US" altLang="en-US" sz="2000" i="1" dirty="0"/>
              <a:t>aser </a:t>
            </a:r>
            <a:r>
              <a:rPr lang="en-US" altLang="en-US" sz="2000" dirty="0"/>
              <a:t>D</a:t>
            </a:r>
            <a:r>
              <a:rPr lang="en-US" altLang="en-US" sz="2000" i="1" dirty="0"/>
              <a:t>esorption-</a:t>
            </a:r>
            <a:r>
              <a:rPr lang="en-US" altLang="en-US" sz="2000" i="1" u="sng" dirty="0"/>
              <a:t>i</a:t>
            </a:r>
            <a:r>
              <a:rPr lang="en-US" altLang="en-US" sz="2000" i="1" dirty="0"/>
              <a:t>onization – </a:t>
            </a:r>
            <a:r>
              <a:rPr lang="en-US" altLang="en-US" sz="2000" i="1" u="sng" dirty="0"/>
              <a:t>T</a:t>
            </a:r>
            <a:r>
              <a:rPr lang="en-US" altLang="en-US" sz="2000" i="1" dirty="0"/>
              <a:t>ime </a:t>
            </a:r>
            <a:r>
              <a:rPr lang="en-US" altLang="en-US" sz="2000" i="1" u="sng" dirty="0"/>
              <a:t>o</a:t>
            </a:r>
            <a:r>
              <a:rPr lang="en-US" altLang="en-US" sz="2000" i="1" dirty="0"/>
              <a:t>f </a:t>
            </a:r>
            <a:r>
              <a:rPr lang="en-US" altLang="en-US" sz="2000" u="sng" dirty="0"/>
              <a:t>F</a:t>
            </a:r>
            <a:r>
              <a:rPr lang="en-US" altLang="en-US" sz="2000" i="1" dirty="0"/>
              <a:t>light (</a:t>
            </a:r>
            <a:r>
              <a:rPr lang="en-US" altLang="en-US" sz="2000" b="1" i="1" dirty="0"/>
              <a:t>MALDI-TOF</a:t>
            </a:r>
            <a:r>
              <a:rPr lang="en-US" altLang="en-US" sz="2000" i="1" dirty="0"/>
              <a:t>)”  and “Electrospray” Mass Spectrometry allow very precise determination of the molecular weights of proteins.</a:t>
            </a:r>
          </a:p>
        </p:txBody>
      </p:sp>
      <p:pic>
        <p:nvPicPr>
          <p:cNvPr id="325637" name="Picture 5">
            <a:extLst>
              <a:ext uri="{FF2B5EF4-FFF2-40B4-BE49-F238E27FC236}">
                <a16:creationId xmlns:a16="http://schemas.microsoft.com/office/drawing/2014/main" id="{3D895748-F8F0-A16A-0529-762FE7098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4038600" cy="3346450"/>
          </a:xfrm>
          <a:prstGeom prst="rect">
            <a:avLst/>
          </a:prstGeom>
          <a:noFill/>
          <a:extLst>
            <a:ext uri="{909E8E84-426E-40DD-AFC4-6F175D3DCCD1}">
              <a14:hiddenFill xmlns:a14="http://schemas.microsoft.com/office/drawing/2010/main">
                <a:solidFill>
                  <a:srgbClr val="FFFFFF"/>
                </a:solidFill>
              </a14:hiddenFill>
            </a:ext>
          </a:extLst>
        </p:spPr>
      </p:pic>
      <p:pic>
        <p:nvPicPr>
          <p:cNvPr id="325638" name="Picture 6">
            <a:extLst>
              <a:ext uri="{FF2B5EF4-FFF2-40B4-BE49-F238E27FC236}">
                <a16:creationId xmlns:a16="http://schemas.microsoft.com/office/drawing/2014/main" id="{366B23F6-8364-2EEC-ADDA-CC566A2D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438400"/>
            <a:ext cx="4419600" cy="335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18956AEE-3E25-3502-5A55-FCA5BF87FE66}"/>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54A090EC-1169-EEE4-A085-6ED005BBED1B}"/>
              </a:ext>
            </a:extLst>
          </p:cNvPr>
          <p:cNvSpPr>
            <a:spLocks noGrp="1"/>
          </p:cNvSpPr>
          <p:nvPr>
            <p:ph type="sldNum" sz="quarter" idx="11"/>
          </p:nvPr>
        </p:nvSpPr>
        <p:spPr/>
        <p:txBody>
          <a:bodyPr/>
          <a:lstStyle/>
          <a:p>
            <a:fld id="{A2DE1A93-EDD0-4B0E-8204-6DDDB7D3C51A}" type="slidenum">
              <a:rPr lang="en-US" altLang="en-US"/>
              <a:pPr/>
              <a:t>2</a:t>
            </a:fld>
            <a:endParaRPr lang="en-US" altLang="en-US"/>
          </a:p>
        </p:txBody>
      </p:sp>
      <p:sp>
        <p:nvSpPr>
          <p:cNvPr id="303106" name="Rectangle 2">
            <a:extLst>
              <a:ext uri="{FF2B5EF4-FFF2-40B4-BE49-F238E27FC236}">
                <a16:creationId xmlns:a16="http://schemas.microsoft.com/office/drawing/2014/main" id="{BC310EDD-03F3-527C-E1DB-F35BF3B77350}"/>
              </a:ext>
            </a:extLst>
          </p:cNvPr>
          <p:cNvSpPr>
            <a:spLocks noGrp="1" noChangeArrowheads="1"/>
          </p:cNvSpPr>
          <p:nvPr>
            <p:ph type="title"/>
          </p:nvPr>
        </p:nvSpPr>
        <p:spPr>
          <a:xfrm>
            <a:off x="0" y="56198"/>
            <a:ext cx="8229600" cy="304800"/>
          </a:xfrm>
        </p:spPr>
        <p:txBody>
          <a:bodyPr/>
          <a:lstStyle/>
          <a:p>
            <a:pPr algn="l"/>
            <a:r>
              <a:rPr lang="en-US" altLang="en-US" sz="1600" i="1" dirty="0"/>
              <a:t>Proteome</a:t>
            </a:r>
          </a:p>
        </p:txBody>
      </p:sp>
      <p:sp>
        <p:nvSpPr>
          <p:cNvPr id="303107" name="Rectangle 3">
            <a:extLst>
              <a:ext uri="{FF2B5EF4-FFF2-40B4-BE49-F238E27FC236}">
                <a16:creationId xmlns:a16="http://schemas.microsoft.com/office/drawing/2014/main" id="{AD173CC1-CC4B-7421-ADA9-F761106703DE}"/>
              </a:ext>
            </a:extLst>
          </p:cNvPr>
          <p:cNvSpPr>
            <a:spLocks noGrp="1" noChangeArrowheads="1"/>
          </p:cNvSpPr>
          <p:nvPr>
            <p:ph type="body" idx="1"/>
          </p:nvPr>
        </p:nvSpPr>
        <p:spPr>
          <a:xfrm>
            <a:off x="457200" y="533400"/>
            <a:ext cx="8458200" cy="5592763"/>
          </a:xfrm>
        </p:spPr>
        <p:txBody>
          <a:bodyPr/>
          <a:lstStyle/>
          <a:p>
            <a:r>
              <a:rPr lang="en-US" altLang="en-US" dirty="0"/>
              <a:t>Every living cell contains thousands of different proteins.</a:t>
            </a:r>
          </a:p>
          <a:p>
            <a:r>
              <a:rPr lang="en-US" altLang="en-US" dirty="0"/>
              <a:t>  The human </a:t>
            </a:r>
            <a:r>
              <a:rPr lang="en-US" altLang="en-US" dirty="0" err="1"/>
              <a:t>geneome</a:t>
            </a:r>
            <a:r>
              <a:rPr lang="en-US" altLang="en-US" dirty="0"/>
              <a:t> is huge:</a:t>
            </a:r>
          </a:p>
          <a:p>
            <a:pPr lvl="1"/>
            <a:r>
              <a:rPr lang="en-US" altLang="en-US" dirty="0"/>
              <a:t>3 billion DNA bases coding ~ 40,000 genes.</a:t>
            </a:r>
          </a:p>
          <a:p>
            <a:pPr lvl="1"/>
            <a:r>
              <a:rPr lang="en-US" altLang="en-US" dirty="0"/>
              <a:t>Most of these genes code for different proteins.</a:t>
            </a:r>
          </a:p>
          <a:p>
            <a:r>
              <a:rPr lang="en-US" altLang="en-US" dirty="0"/>
              <a:t>The term, “</a:t>
            </a:r>
            <a:r>
              <a:rPr lang="en-US" altLang="en-US" b="1" u="sng" dirty="0"/>
              <a:t>proteome</a:t>
            </a:r>
            <a:r>
              <a:rPr lang="en-US" altLang="en-US" dirty="0"/>
              <a:t>,” was coined from       	[</a:t>
            </a:r>
            <a:r>
              <a:rPr lang="en-US" altLang="en-US" b="1" dirty="0"/>
              <a:t>proteins</a:t>
            </a:r>
            <a:r>
              <a:rPr lang="en-US" altLang="en-US" dirty="0"/>
              <a:t>] </a:t>
            </a:r>
            <a:r>
              <a:rPr lang="en-US" altLang="en-US" dirty="0" err="1"/>
              <a:t>expresed</a:t>
            </a:r>
            <a:r>
              <a:rPr lang="en-US" altLang="en-US" dirty="0"/>
              <a:t> by the [</a:t>
            </a:r>
            <a:r>
              <a:rPr lang="en-US" altLang="en-US" b="1" dirty="0" err="1"/>
              <a:t>geneome</a:t>
            </a:r>
            <a:r>
              <a:rPr lang="en-US" altLang="en-US" dirty="0"/>
              <a:t>].</a:t>
            </a:r>
          </a:p>
          <a:p>
            <a:r>
              <a:rPr lang="en-US" altLang="en-US" dirty="0"/>
              <a:t>“Proteomics” is the science of both protein expression and function.   </a:t>
            </a:r>
          </a:p>
          <a:p>
            <a:endParaRPr lang="en-US" altLang="en-US" dirty="0"/>
          </a:p>
          <a:p>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8F9C0469-A47D-7440-DDBF-C34DB25A9058}"/>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DD46BBF3-FD3B-DAA3-186E-315418F542BD}"/>
              </a:ext>
            </a:extLst>
          </p:cNvPr>
          <p:cNvSpPr>
            <a:spLocks noGrp="1"/>
          </p:cNvSpPr>
          <p:nvPr>
            <p:ph type="sldNum" sz="quarter" idx="11"/>
          </p:nvPr>
        </p:nvSpPr>
        <p:spPr/>
        <p:txBody>
          <a:bodyPr/>
          <a:lstStyle/>
          <a:p>
            <a:fld id="{C302FC8E-4B84-4809-B533-E7DA1439AC52}" type="slidenum">
              <a:rPr lang="en-US" altLang="en-US"/>
              <a:pPr/>
              <a:t>20</a:t>
            </a:fld>
            <a:endParaRPr lang="en-US" altLang="en-US"/>
          </a:p>
        </p:txBody>
      </p:sp>
      <p:sp>
        <p:nvSpPr>
          <p:cNvPr id="329731" name="Rectangle 3">
            <a:extLst>
              <a:ext uri="{FF2B5EF4-FFF2-40B4-BE49-F238E27FC236}">
                <a16:creationId xmlns:a16="http://schemas.microsoft.com/office/drawing/2014/main" id="{50E22732-DB74-7221-E2C0-EF0389E2AF19}"/>
              </a:ext>
            </a:extLst>
          </p:cNvPr>
          <p:cNvSpPr>
            <a:spLocks noGrp="1" noChangeArrowheads="1"/>
          </p:cNvSpPr>
          <p:nvPr>
            <p:ph type="body" idx="1"/>
          </p:nvPr>
        </p:nvSpPr>
        <p:spPr>
          <a:xfrm>
            <a:off x="228600" y="228600"/>
            <a:ext cx="8686800" cy="5592763"/>
          </a:xfrm>
        </p:spPr>
        <p:txBody>
          <a:bodyPr/>
          <a:lstStyle/>
          <a:p>
            <a:pPr>
              <a:buFontTx/>
              <a:buNone/>
            </a:pPr>
            <a:r>
              <a:rPr lang="en-US" altLang="en-US" sz="2400" i="1"/>
              <a:t>Protein &amp; Amino Acid Detection Techniques:</a:t>
            </a:r>
          </a:p>
          <a:p>
            <a:pPr>
              <a:buFontTx/>
              <a:buNone/>
            </a:pPr>
            <a:r>
              <a:rPr lang="en-US" altLang="en-US" sz="2000" i="1" u="sng"/>
              <a:t>Ninhydrin:</a:t>
            </a:r>
            <a:r>
              <a:rPr lang="en-US" altLang="en-US" sz="2000" i="1"/>
              <a:t> </a:t>
            </a:r>
          </a:p>
          <a:p>
            <a:pPr>
              <a:buFontTx/>
              <a:buNone/>
            </a:pPr>
            <a:r>
              <a:rPr lang="en-US" altLang="en-US" sz="2000" i="1"/>
              <a:t>	Allows the detection of only micrograms of amino acids (~10nmole), about as much as in a single fingerprint.</a:t>
            </a:r>
          </a:p>
          <a:p>
            <a:pPr>
              <a:buFontTx/>
              <a:buNone/>
            </a:pPr>
            <a:r>
              <a:rPr lang="en-US" altLang="en-US" sz="2000" i="1" u="sng"/>
              <a:t>Fluorescamine:</a:t>
            </a:r>
          </a:p>
          <a:p>
            <a:pPr>
              <a:buFontTx/>
              <a:buNone/>
            </a:pPr>
            <a:r>
              <a:rPr lang="en-US" altLang="en-US" sz="2000" i="1"/>
              <a:t>	Detects as little as one nanogram (~10pmole)!</a:t>
            </a:r>
          </a:p>
          <a:p>
            <a:pPr>
              <a:buFontTx/>
              <a:buNone/>
            </a:pPr>
            <a:r>
              <a:rPr lang="en-US" altLang="en-US" sz="2000" i="1"/>
              <a:t>(Both these methods are used by crime labs to lift latent finger prints.)   </a:t>
            </a:r>
          </a:p>
          <a:p>
            <a:pPr>
              <a:buFontTx/>
              <a:buNone/>
            </a:pPr>
            <a:endParaRPr lang="en-US" altLang="en-US" sz="2000" i="1"/>
          </a:p>
          <a:p>
            <a:pPr>
              <a:buFontTx/>
              <a:buNone/>
            </a:pPr>
            <a:r>
              <a:rPr lang="en-US" altLang="en-US" sz="2000" i="1"/>
              <a:t>  </a:t>
            </a:r>
          </a:p>
        </p:txBody>
      </p:sp>
      <p:pic>
        <p:nvPicPr>
          <p:cNvPr id="329734" name="Picture 6">
            <a:extLst>
              <a:ext uri="{FF2B5EF4-FFF2-40B4-BE49-F238E27FC236}">
                <a16:creationId xmlns:a16="http://schemas.microsoft.com/office/drawing/2014/main" id="{A660E15F-10AE-488E-2D0D-B2CD7A952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200400"/>
            <a:ext cx="7315200" cy="3387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CBFFFA63-15F9-FFF8-B4A5-D714262EAFFC}"/>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EE394DAD-6683-D77B-751B-FD79CA44AE4B}"/>
              </a:ext>
            </a:extLst>
          </p:cNvPr>
          <p:cNvSpPr>
            <a:spLocks noGrp="1"/>
          </p:cNvSpPr>
          <p:nvPr>
            <p:ph type="sldNum" sz="quarter" idx="11"/>
          </p:nvPr>
        </p:nvSpPr>
        <p:spPr/>
        <p:txBody>
          <a:bodyPr/>
          <a:lstStyle/>
          <a:p>
            <a:fld id="{790A8EA0-119B-4AA0-BFAB-0A96D1119C47}" type="slidenum">
              <a:rPr lang="en-US" altLang="en-US"/>
              <a:pPr/>
              <a:t>21</a:t>
            </a:fld>
            <a:endParaRPr lang="en-US" altLang="en-US"/>
          </a:p>
        </p:txBody>
      </p:sp>
      <p:sp>
        <p:nvSpPr>
          <p:cNvPr id="327683" name="Rectangle 3">
            <a:extLst>
              <a:ext uri="{FF2B5EF4-FFF2-40B4-BE49-F238E27FC236}">
                <a16:creationId xmlns:a16="http://schemas.microsoft.com/office/drawing/2014/main" id="{2040A357-F514-0C2D-B832-17D8C2066CE2}"/>
              </a:ext>
            </a:extLst>
          </p:cNvPr>
          <p:cNvSpPr>
            <a:spLocks noGrp="1" noChangeArrowheads="1"/>
          </p:cNvSpPr>
          <p:nvPr>
            <p:ph type="body" idx="1"/>
          </p:nvPr>
        </p:nvSpPr>
        <p:spPr>
          <a:xfrm>
            <a:off x="152400" y="116681"/>
            <a:ext cx="8686800" cy="5592763"/>
          </a:xfrm>
        </p:spPr>
        <p:txBody>
          <a:bodyPr/>
          <a:lstStyle/>
          <a:p>
            <a:pPr>
              <a:buFontTx/>
              <a:buNone/>
            </a:pPr>
            <a:r>
              <a:rPr lang="en-US" altLang="en-US" sz="1800" i="1" dirty="0"/>
              <a:t>Protein Analysis:</a:t>
            </a:r>
          </a:p>
          <a:p>
            <a:pPr>
              <a:buFontTx/>
              <a:buNone/>
            </a:pPr>
            <a:r>
              <a:rPr lang="en-US" altLang="en-US" sz="2400" i="1" dirty="0"/>
              <a:t>“</a:t>
            </a:r>
            <a:r>
              <a:rPr lang="en-US" altLang="en-US" sz="2400" b="1" i="1" dirty="0"/>
              <a:t>Amino Acid Composition</a:t>
            </a:r>
            <a:r>
              <a:rPr lang="en-US" altLang="en-US" sz="2400" i="1" dirty="0"/>
              <a:t>” of proteins:</a:t>
            </a:r>
          </a:p>
          <a:p>
            <a:pPr>
              <a:buFontTx/>
              <a:buNone/>
            </a:pPr>
            <a:r>
              <a:rPr lang="en-US" altLang="en-US" sz="2000" i="1" dirty="0"/>
              <a:t>Following purification of a protein, it is often desirable to ascertain its amino acid composition.  The protein is totally hydrolyzed (e.g., 6N HCl at 110°C for 24 hours).  Quantitation of each amino acid is determined by ion-exchange chromatography.  Normally, the hydrolyzed amino acids are visualized by reacting with Ninhydrin, turning them an intense blue color (except proline, which turns yellow).</a:t>
            </a:r>
          </a:p>
          <a:p>
            <a:pPr>
              <a:buFontTx/>
              <a:buNone/>
            </a:pPr>
            <a:endParaRPr lang="en-US" altLang="en-US" sz="2000" i="1" dirty="0"/>
          </a:p>
        </p:txBody>
      </p:sp>
      <p:pic>
        <p:nvPicPr>
          <p:cNvPr id="327684" name="Picture 4">
            <a:extLst>
              <a:ext uri="{FF2B5EF4-FFF2-40B4-BE49-F238E27FC236}">
                <a16:creationId xmlns:a16="http://schemas.microsoft.com/office/drawing/2014/main" id="{7ECE2F14-0DF6-8ABD-0DF1-08F92EAE2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57600"/>
            <a:ext cx="1905000" cy="1817688"/>
          </a:xfrm>
          <a:prstGeom prst="rect">
            <a:avLst/>
          </a:prstGeom>
          <a:noFill/>
          <a:extLst>
            <a:ext uri="{909E8E84-426E-40DD-AFC4-6F175D3DCCD1}">
              <a14:hiddenFill xmlns:a14="http://schemas.microsoft.com/office/drawing/2010/main">
                <a:solidFill>
                  <a:srgbClr val="FFFFFF"/>
                </a:solidFill>
              </a14:hiddenFill>
            </a:ext>
          </a:extLst>
        </p:spPr>
      </p:pic>
      <p:pic>
        <p:nvPicPr>
          <p:cNvPr id="327685" name="Picture 5">
            <a:extLst>
              <a:ext uri="{FF2B5EF4-FFF2-40B4-BE49-F238E27FC236}">
                <a16:creationId xmlns:a16="http://schemas.microsoft.com/office/drawing/2014/main" id="{E43A726A-5FE6-8230-20B2-F3A2C3028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048000"/>
            <a:ext cx="6096000" cy="3675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6AEE6511-DC74-8310-5A22-C4B8926A7CDA}"/>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33F25866-172C-BCE8-B13B-609C29EBB821}"/>
              </a:ext>
            </a:extLst>
          </p:cNvPr>
          <p:cNvSpPr>
            <a:spLocks noGrp="1"/>
          </p:cNvSpPr>
          <p:nvPr>
            <p:ph type="sldNum" sz="quarter" idx="11"/>
          </p:nvPr>
        </p:nvSpPr>
        <p:spPr/>
        <p:txBody>
          <a:bodyPr/>
          <a:lstStyle/>
          <a:p>
            <a:fld id="{2E2C0D1F-4AB1-4979-AA24-4E78FAC5A598}" type="slidenum">
              <a:rPr lang="en-US" altLang="en-US"/>
              <a:pPr/>
              <a:t>22</a:t>
            </a:fld>
            <a:endParaRPr lang="en-US" altLang="en-US"/>
          </a:p>
        </p:txBody>
      </p:sp>
      <p:sp>
        <p:nvSpPr>
          <p:cNvPr id="326659" name="Rectangle 3">
            <a:extLst>
              <a:ext uri="{FF2B5EF4-FFF2-40B4-BE49-F238E27FC236}">
                <a16:creationId xmlns:a16="http://schemas.microsoft.com/office/drawing/2014/main" id="{D6406291-B3C7-6589-A208-E6F89ACF7771}"/>
              </a:ext>
            </a:extLst>
          </p:cNvPr>
          <p:cNvSpPr>
            <a:spLocks noGrp="1" noChangeArrowheads="1"/>
          </p:cNvSpPr>
          <p:nvPr>
            <p:ph type="body" idx="1"/>
          </p:nvPr>
        </p:nvSpPr>
        <p:spPr>
          <a:xfrm>
            <a:off x="228600" y="533400"/>
            <a:ext cx="8686800" cy="5592763"/>
          </a:xfrm>
        </p:spPr>
        <p:txBody>
          <a:bodyPr/>
          <a:lstStyle/>
          <a:p>
            <a:pPr>
              <a:buFontTx/>
              <a:buNone/>
            </a:pPr>
            <a:r>
              <a:rPr lang="en-US" altLang="en-US" sz="2400" i="1"/>
              <a:t>Protein Sequencing Techniques:</a:t>
            </a:r>
          </a:p>
          <a:p>
            <a:endParaRPr lang="en-US" altLang="en-US" sz="2400" i="1"/>
          </a:p>
          <a:p>
            <a:pPr>
              <a:buFontTx/>
              <a:buNone/>
            </a:pPr>
            <a:r>
              <a:rPr lang="en-US" altLang="en-US" sz="2400" i="1"/>
              <a:t>“</a:t>
            </a:r>
            <a:r>
              <a:rPr lang="en-US" altLang="en-US" sz="2400" b="1" i="1"/>
              <a:t>Automated Edman Degradation</a:t>
            </a:r>
            <a:r>
              <a:rPr lang="en-US" altLang="en-US" sz="2400" i="1"/>
              <a:t>” of proteins:</a:t>
            </a:r>
          </a:p>
          <a:p>
            <a:pPr>
              <a:buFontTx/>
              <a:buNone/>
            </a:pPr>
            <a:r>
              <a:rPr lang="en-US" altLang="en-US" sz="2000" i="1"/>
              <a:t>After determining its amino acid </a:t>
            </a:r>
            <a:r>
              <a:rPr lang="en-US" altLang="en-US" sz="2000" i="1" u="sng"/>
              <a:t>composition</a:t>
            </a:r>
            <a:r>
              <a:rPr lang="en-US" altLang="en-US" sz="2000" i="1"/>
              <a:t>, the amino acid </a:t>
            </a:r>
            <a:r>
              <a:rPr lang="en-US" altLang="en-US" sz="2000" i="1" u="sng"/>
              <a:t>sequence</a:t>
            </a:r>
            <a:r>
              <a:rPr lang="en-US" altLang="en-US" sz="2000" i="1"/>
              <a:t> in the protein is often determined.  The Edman Method revolutionized biochemistry in this arena.  He utilized “phenyl isothiocyanate” in his method, which sequentially reacts with amino-terminal residues, releasing “PTH-amino acids.”  Over time, this reagent works its way along the polypeptide backbone, breaking peptide bonds and releasing PTH amino acids that are identified.  Hence the name, “Automated Edman Degradation.”</a:t>
            </a:r>
          </a:p>
          <a:p>
            <a:pPr>
              <a:buFontTx/>
              <a:buNone/>
            </a:pPr>
            <a:endParaRPr lang="en-US" altLang="en-US" sz="2000" i="1"/>
          </a:p>
          <a:p>
            <a:pPr>
              <a:buFontTx/>
              <a:buNone/>
            </a:pPr>
            <a:r>
              <a:rPr lang="en-US" altLang="en-US" sz="2000" i="1"/>
              <a:t>Automated instruments can sequence numerous residues in a single chain.</a:t>
            </a:r>
          </a:p>
          <a:p>
            <a:pPr>
              <a:buFontTx/>
              <a:buNone/>
            </a:pPr>
            <a:r>
              <a:rPr lang="en-US" altLang="en-US" sz="2000" i="1"/>
              <a:t> </a:t>
            </a:r>
          </a:p>
          <a:p>
            <a:pPr>
              <a:buFontTx/>
              <a:buNone/>
            </a:pPr>
            <a:endParaRPr lang="en-US" altLang="en-US" sz="2000" i="1"/>
          </a:p>
          <a:p>
            <a:pPr>
              <a:buFontTx/>
              <a:buNone/>
            </a:pPr>
            <a:endParaRPr lang="en-US" altLang="en-US" sz="2000" i="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2EA906DD-B12D-64DD-3A4F-3EC3524A5970}"/>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1E8DAC25-D13E-7280-2C78-F956601CB27C}"/>
              </a:ext>
            </a:extLst>
          </p:cNvPr>
          <p:cNvSpPr>
            <a:spLocks noGrp="1"/>
          </p:cNvSpPr>
          <p:nvPr>
            <p:ph type="sldNum" sz="quarter" idx="11"/>
          </p:nvPr>
        </p:nvSpPr>
        <p:spPr/>
        <p:txBody>
          <a:bodyPr/>
          <a:lstStyle/>
          <a:p>
            <a:fld id="{10D911BE-522F-4E0F-A15E-9865814B36CC}" type="slidenum">
              <a:rPr lang="en-US" altLang="en-US"/>
              <a:pPr/>
              <a:t>23</a:t>
            </a:fld>
            <a:endParaRPr lang="en-US" altLang="en-US"/>
          </a:p>
        </p:txBody>
      </p:sp>
      <p:sp>
        <p:nvSpPr>
          <p:cNvPr id="328706" name="Rectangle 2">
            <a:extLst>
              <a:ext uri="{FF2B5EF4-FFF2-40B4-BE49-F238E27FC236}">
                <a16:creationId xmlns:a16="http://schemas.microsoft.com/office/drawing/2014/main" id="{0C214B68-0AD2-EF29-0799-F679179FCDB2}"/>
              </a:ext>
            </a:extLst>
          </p:cNvPr>
          <p:cNvSpPr>
            <a:spLocks noGrp="1" noChangeArrowheads="1"/>
          </p:cNvSpPr>
          <p:nvPr>
            <p:ph type="title"/>
          </p:nvPr>
        </p:nvSpPr>
        <p:spPr/>
        <p:txBody>
          <a:bodyPr/>
          <a:lstStyle/>
          <a:p>
            <a:endParaRPr lang="en-US" altLang="en-US"/>
          </a:p>
        </p:txBody>
      </p:sp>
      <p:sp>
        <p:nvSpPr>
          <p:cNvPr id="328707" name="Rectangle 3">
            <a:extLst>
              <a:ext uri="{FF2B5EF4-FFF2-40B4-BE49-F238E27FC236}">
                <a16:creationId xmlns:a16="http://schemas.microsoft.com/office/drawing/2014/main" id="{D3690F89-785F-AB27-E7ED-F905A1CCFA67}"/>
              </a:ext>
            </a:extLst>
          </p:cNvPr>
          <p:cNvSpPr>
            <a:spLocks noGrp="1" noChangeArrowheads="1"/>
          </p:cNvSpPr>
          <p:nvPr>
            <p:ph type="body" idx="1"/>
          </p:nvPr>
        </p:nvSpPr>
        <p:spPr>
          <a:xfrm>
            <a:off x="228600" y="228600"/>
            <a:ext cx="8686800" cy="5592763"/>
          </a:xfrm>
        </p:spPr>
        <p:txBody>
          <a:bodyPr/>
          <a:lstStyle/>
          <a:p>
            <a:pPr>
              <a:buFontTx/>
              <a:buNone/>
            </a:pPr>
            <a:r>
              <a:rPr lang="en-US" altLang="en-US" sz="2400" i="1"/>
              <a:t>Protein Sequencing Techniques:</a:t>
            </a:r>
          </a:p>
          <a:p>
            <a:pPr>
              <a:buFontTx/>
              <a:buNone/>
            </a:pPr>
            <a:r>
              <a:rPr lang="en-US" altLang="en-US" sz="2400" i="1"/>
              <a:t>“</a:t>
            </a:r>
            <a:r>
              <a:rPr lang="en-US" altLang="en-US" sz="2400" b="1" i="1"/>
              <a:t>Automated Edman Degradation</a:t>
            </a:r>
            <a:r>
              <a:rPr lang="en-US" altLang="en-US" sz="2400" i="1"/>
              <a:t>” of proteins:</a:t>
            </a:r>
          </a:p>
          <a:p>
            <a:pPr>
              <a:buFontTx/>
              <a:buNone/>
            </a:pPr>
            <a:endParaRPr lang="en-US" altLang="en-US" sz="2000" i="1"/>
          </a:p>
          <a:p>
            <a:pPr>
              <a:buFontTx/>
              <a:buNone/>
            </a:pPr>
            <a:endParaRPr lang="en-US" altLang="en-US" sz="2000" i="1"/>
          </a:p>
        </p:txBody>
      </p:sp>
      <p:pic>
        <p:nvPicPr>
          <p:cNvPr id="328708" name="Picture 4">
            <a:extLst>
              <a:ext uri="{FF2B5EF4-FFF2-40B4-BE49-F238E27FC236}">
                <a16:creationId xmlns:a16="http://schemas.microsoft.com/office/drawing/2014/main" id="{8A10B81E-87A6-2D00-D927-4D23619F6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686800" cy="533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1630507-DBC6-BA84-F176-1FDAFD0E6AB5}"/>
              </a:ext>
            </a:extLst>
          </p:cNvPr>
          <p:cNvSpPr>
            <a:spLocks noGrp="1"/>
          </p:cNvSpPr>
          <p:nvPr>
            <p:ph type="ftr" sz="quarter" idx="10"/>
          </p:nvPr>
        </p:nvSpPr>
        <p:spPr/>
        <p:txBody>
          <a:bodyPr/>
          <a:lstStyle/>
          <a:p>
            <a:r>
              <a:rPr lang="en-US" altLang="en-US"/>
              <a:t>Biochemistry 3070 – Exploring Proteins</a:t>
            </a:r>
          </a:p>
        </p:txBody>
      </p:sp>
      <p:sp>
        <p:nvSpPr>
          <p:cNvPr id="3" name="Slide Number Placeholder 2">
            <a:extLst>
              <a:ext uri="{FF2B5EF4-FFF2-40B4-BE49-F238E27FC236}">
                <a16:creationId xmlns:a16="http://schemas.microsoft.com/office/drawing/2014/main" id="{9619927D-A691-EFF9-F703-3571EFC362DA}"/>
              </a:ext>
            </a:extLst>
          </p:cNvPr>
          <p:cNvSpPr>
            <a:spLocks noGrp="1"/>
          </p:cNvSpPr>
          <p:nvPr>
            <p:ph type="sldNum" sz="quarter" idx="11"/>
          </p:nvPr>
        </p:nvSpPr>
        <p:spPr/>
        <p:txBody>
          <a:bodyPr/>
          <a:lstStyle/>
          <a:p>
            <a:fld id="{1E6553D1-DE06-4B56-9053-B299297AC254}" type="slidenum">
              <a:rPr lang="en-US" altLang="en-US" smtClean="0"/>
              <a:pPr/>
              <a:t>24</a:t>
            </a:fld>
            <a:endParaRPr lang="en-US" altLang="en-US"/>
          </a:p>
        </p:txBody>
      </p:sp>
      <p:sp>
        <p:nvSpPr>
          <p:cNvPr id="4" name="Title 1">
            <a:extLst>
              <a:ext uri="{FF2B5EF4-FFF2-40B4-BE49-F238E27FC236}">
                <a16:creationId xmlns:a16="http://schemas.microsoft.com/office/drawing/2014/main" id="{55FA3A71-5860-7CD4-86A2-0E5075D6D877}"/>
              </a:ext>
            </a:extLst>
          </p:cNvPr>
          <p:cNvSpPr txBox="1">
            <a:spLocks/>
          </p:cNvSpPr>
          <p:nvPr/>
        </p:nvSpPr>
        <p:spPr>
          <a:xfrm>
            <a:off x="457200" y="274638"/>
            <a:ext cx="8229600" cy="411162"/>
          </a:xfrm>
          <a:prstGeom prst="rect">
            <a:avLst/>
          </a:prstGeom>
        </p:spPr>
        <p:txBody>
          <a:bodyPr>
            <a:noAutofit/>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en-US" sz="1600" b="0" dirty="0">
                <a:solidFill>
                  <a:srgbClr val="3D246D"/>
                </a:solidFill>
                <a:latin typeface="Arial" pitchFamily="34" charset="0"/>
                <a:cs typeface="Arial" pitchFamily="34" charset="0"/>
              </a:rPr>
              <a:t>Peptide Sequencing Is Now More Commonly Performed by Tandem Mass Spectrometry</a:t>
            </a:r>
          </a:p>
        </p:txBody>
      </p:sp>
      <p:pic>
        <p:nvPicPr>
          <p:cNvPr id="6" name="Picture Placeholder 8" descr="The figure consists of two parts (A) and (B) that illustrate the sequencing of a peptide by tandem mass spectrometry.&#10;Part (A): A peptide is shown to have the following sequence from the amino to the carboxy terminal: Glutamic acid, Glutamic acid, Glycine, Methionine, Arginine.&#10;The mass to charge ration (plus 1 ion) for the fragmented peptide is as follows:&#10;Arginine: 175.11&#10;Methionine, Arginine: 306.16&#10;Glycine, Methionine, Arginine: 363.18&#10;Glutamic acid, Glycine, Methionine, Arginine: 492.22&#10;Glutamic acid, Glutamic acid, Glycine, Methionine, Arginine: 621.27&#10;Part (B): A mass spectrum is shown. The horizontal axis is labeled mass over charge and ranges from 0 to 700 in increments of 100 units. The vertical axis is labeled intensity. The peaks are observed as follows:&#10;The first peak (175.11) is at 185. The horizontal distance between the vertical axis is this peak is labeled Arginine.&#10;The second peak (306.16) is at 305. The horizontal distance between the first peak is this peak is labeled Methionine.&#10;The third peak (363.18) is at 370. The horizontal distance between the second peak is this peak is labeled Glycine.&#10;The fourth peak (492.22) is at nearly 500. The horizontal distance between the third peak is this peak is labeled Glutamic acid.&#10;The fifth peak (621.27) is at 615. The horizontal distance between the first peak is this peak is labeled Glutamic acid.&#10;The peaks are of varying heights.&#10;">
            <a:extLst>
              <a:ext uri="{FF2B5EF4-FFF2-40B4-BE49-F238E27FC236}">
                <a16:creationId xmlns:a16="http://schemas.microsoft.com/office/drawing/2014/main" id="{8B9EF7B8-A97C-C325-4472-A671586165BF}"/>
              </a:ext>
            </a:extLst>
          </p:cNvPr>
          <p:cNvPicPr>
            <a:picLocks noChangeAspect="1"/>
          </p:cNvPicPr>
          <p:nvPr/>
        </p:nvPicPr>
        <p:blipFill>
          <a:blip r:embed="rId2"/>
          <a:stretch>
            <a:fillRect/>
          </a:stretch>
        </p:blipFill>
        <p:spPr>
          <a:xfrm>
            <a:off x="1638300" y="674975"/>
            <a:ext cx="5867400" cy="5878225"/>
          </a:xfrm>
          <a:prstGeom prst="rect">
            <a:avLst/>
          </a:prstGeom>
        </p:spPr>
      </p:pic>
    </p:spTree>
    <p:extLst>
      <p:ext uri="{BB962C8B-B14F-4D97-AF65-F5344CB8AC3E}">
        <p14:creationId xmlns:p14="http://schemas.microsoft.com/office/powerpoint/2010/main" val="3678631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59542-0084-39F1-EBD6-06235863DF07}"/>
              </a:ext>
            </a:extLst>
          </p:cNvPr>
          <p:cNvSpPr>
            <a:spLocks noGrp="1"/>
          </p:cNvSpPr>
          <p:nvPr>
            <p:ph type="title"/>
          </p:nvPr>
        </p:nvSpPr>
        <p:spPr>
          <a:xfrm>
            <a:off x="180975" y="373457"/>
            <a:ext cx="8229600" cy="304800"/>
          </a:xfrm>
        </p:spPr>
        <p:txBody>
          <a:bodyPr/>
          <a:lstStyle/>
          <a:p>
            <a:pPr algn="l"/>
            <a:r>
              <a:rPr lang="en-US" sz="1800" i="1" dirty="0"/>
              <a:t>Mass Spec Sequencing</a:t>
            </a:r>
          </a:p>
        </p:txBody>
      </p:sp>
      <p:sp>
        <p:nvSpPr>
          <p:cNvPr id="4" name="Footer Placeholder 3">
            <a:extLst>
              <a:ext uri="{FF2B5EF4-FFF2-40B4-BE49-F238E27FC236}">
                <a16:creationId xmlns:a16="http://schemas.microsoft.com/office/drawing/2014/main" id="{56D33ED7-72BB-5A8E-1413-0988147B2163}"/>
              </a:ext>
            </a:extLst>
          </p:cNvPr>
          <p:cNvSpPr>
            <a:spLocks noGrp="1"/>
          </p:cNvSpPr>
          <p:nvPr>
            <p:ph type="ftr" sz="quarter" idx="10"/>
          </p:nvPr>
        </p:nvSpPr>
        <p:spPr/>
        <p:txBody>
          <a:bodyPr/>
          <a:lstStyle/>
          <a:p>
            <a:r>
              <a:rPr lang="en-US" altLang="en-US"/>
              <a:t>Biochemistry 3070 – Exploring Proteins</a:t>
            </a:r>
          </a:p>
        </p:txBody>
      </p:sp>
      <p:sp>
        <p:nvSpPr>
          <p:cNvPr id="5" name="Slide Number Placeholder 4">
            <a:extLst>
              <a:ext uri="{FF2B5EF4-FFF2-40B4-BE49-F238E27FC236}">
                <a16:creationId xmlns:a16="http://schemas.microsoft.com/office/drawing/2014/main" id="{3A18C833-6692-0AE4-603B-3432B944EA97}"/>
              </a:ext>
            </a:extLst>
          </p:cNvPr>
          <p:cNvSpPr>
            <a:spLocks noGrp="1"/>
          </p:cNvSpPr>
          <p:nvPr>
            <p:ph type="sldNum" sz="quarter" idx="11"/>
          </p:nvPr>
        </p:nvSpPr>
        <p:spPr/>
        <p:txBody>
          <a:bodyPr/>
          <a:lstStyle/>
          <a:p>
            <a:fld id="{F03D23FC-80BB-4E9E-A890-98399D9C1298}" type="slidenum">
              <a:rPr lang="en-US" altLang="en-US" smtClean="0"/>
              <a:pPr/>
              <a:t>25</a:t>
            </a:fld>
            <a:endParaRPr lang="en-US" altLang="en-US"/>
          </a:p>
        </p:txBody>
      </p:sp>
      <p:pic>
        <p:nvPicPr>
          <p:cNvPr id="6" name="Picture 5">
            <a:extLst>
              <a:ext uri="{FF2B5EF4-FFF2-40B4-BE49-F238E27FC236}">
                <a16:creationId xmlns:a16="http://schemas.microsoft.com/office/drawing/2014/main" id="{107E7691-317F-32A0-5AB7-383DFCBF06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082" y="1447800"/>
            <a:ext cx="8659836" cy="3635646"/>
          </a:xfrm>
          <a:prstGeom prst="rect">
            <a:avLst/>
          </a:prstGeom>
          <a:noFill/>
          <a:ln>
            <a:noFill/>
          </a:ln>
        </p:spPr>
      </p:pic>
    </p:spTree>
    <p:extLst>
      <p:ext uri="{BB962C8B-B14F-4D97-AF65-F5344CB8AC3E}">
        <p14:creationId xmlns:p14="http://schemas.microsoft.com/office/powerpoint/2010/main" val="3896718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59542-0084-39F1-EBD6-06235863DF07}"/>
              </a:ext>
            </a:extLst>
          </p:cNvPr>
          <p:cNvSpPr>
            <a:spLocks noGrp="1"/>
          </p:cNvSpPr>
          <p:nvPr>
            <p:ph type="title"/>
          </p:nvPr>
        </p:nvSpPr>
        <p:spPr>
          <a:xfrm>
            <a:off x="180975" y="373457"/>
            <a:ext cx="8229600" cy="304800"/>
          </a:xfrm>
        </p:spPr>
        <p:txBody>
          <a:bodyPr/>
          <a:lstStyle/>
          <a:p>
            <a:pPr algn="l"/>
            <a:r>
              <a:rPr lang="en-US" sz="1800" i="1" dirty="0"/>
              <a:t>Mass Spec Sequencing</a:t>
            </a:r>
          </a:p>
        </p:txBody>
      </p:sp>
      <p:sp>
        <p:nvSpPr>
          <p:cNvPr id="4" name="Footer Placeholder 3">
            <a:extLst>
              <a:ext uri="{FF2B5EF4-FFF2-40B4-BE49-F238E27FC236}">
                <a16:creationId xmlns:a16="http://schemas.microsoft.com/office/drawing/2014/main" id="{56D33ED7-72BB-5A8E-1413-0988147B2163}"/>
              </a:ext>
            </a:extLst>
          </p:cNvPr>
          <p:cNvSpPr>
            <a:spLocks noGrp="1"/>
          </p:cNvSpPr>
          <p:nvPr>
            <p:ph type="ftr" sz="quarter" idx="10"/>
          </p:nvPr>
        </p:nvSpPr>
        <p:spPr/>
        <p:txBody>
          <a:bodyPr/>
          <a:lstStyle/>
          <a:p>
            <a:r>
              <a:rPr lang="en-US" altLang="en-US"/>
              <a:t>Biochemistry 3070 – Exploring Proteins</a:t>
            </a:r>
          </a:p>
        </p:txBody>
      </p:sp>
      <p:sp>
        <p:nvSpPr>
          <p:cNvPr id="5" name="Slide Number Placeholder 4">
            <a:extLst>
              <a:ext uri="{FF2B5EF4-FFF2-40B4-BE49-F238E27FC236}">
                <a16:creationId xmlns:a16="http://schemas.microsoft.com/office/drawing/2014/main" id="{3A18C833-6692-0AE4-603B-3432B944EA97}"/>
              </a:ext>
            </a:extLst>
          </p:cNvPr>
          <p:cNvSpPr>
            <a:spLocks noGrp="1"/>
          </p:cNvSpPr>
          <p:nvPr>
            <p:ph type="sldNum" sz="quarter" idx="11"/>
          </p:nvPr>
        </p:nvSpPr>
        <p:spPr/>
        <p:txBody>
          <a:bodyPr/>
          <a:lstStyle/>
          <a:p>
            <a:fld id="{F03D23FC-80BB-4E9E-A890-98399D9C1298}" type="slidenum">
              <a:rPr lang="en-US" altLang="en-US" smtClean="0"/>
              <a:pPr/>
              <a:t>26</a:t>
            </a:fld>
            <a:endParaRPr lang="en-US" altLang="en-US"/>
          </a:p>
        </p:txBody>
      </p:sp>
      <p:pic>
        <p:nvPicPr>
          <p:cNvPr id="7" name="Picture 6">
            <a:extLst>
              <a:ext uri="{FF2B5EF4-FFF2-40B4-BE49-F238E27FC236}">
                <a16:creationId xmlns:a16="http://schemas.microsoft.com/office/drawing/2014/main" id="{A032B156-7772-C430-0F53-DA566BF5ECC3}"/>
              </a:ext>
            </a:extLst>
          </p:cNvPr>
          <p:cNvPicPr>
            <a:picLocks noChangeAspect="1"/>
          </p:cNvPicPr>
          <p:nvPr/>
        </p:nvPicPr>
        <p:blipFill>
          <a:blip r:embed="rId2"/>
          <a:stretch>
            <a:fillRect/>
          </a:stretch>
        </p:blipFill>
        <p:spPr>
          <a:xfrm>
            <a:off x="439783" y="838200"/>
            <a:ext cx="8264433" cy="5562600"/>
          </a:xfrm>
          <a:prstGeom prst="rect">
            <a:avLst/>
          </a:prstGeom>
        </p:spPr>
      </p:pic>
    </p:spTree>
    <p:extLst>
      <p:ext uri="{BB962C8B-B14F-4D97-AF65-F5344CB8AC3E}">
        <p14:creationId xmlns:p14="http://schemas.microsoft.com/office/powerpoint/2010/main" val="3954153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BDB37C89-614F-6447-77D1-547BB39E201C}"/>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2C35D6AD-539F-DE87-8D8A-68AD510632B1}"/>
              </a:ext>
            </a:extLst>
          </p:cNvPr>
          <p:cNvSpPr>
            <a:spLocks noGrp="1"/>
          </p:cNvSpPr>
          <p:nvPr>
            <p:ph type="sldNum" sz="quarter" idx="11"/>
          </p:nvPr>
        </p:nvSpPr>
        <p:spPr/>
        <p:txBody>
          <a:bodyPr/>
          <a:lstStyle/>
          <a:p>
            <a:fld id="{4AFF6D4D-90EF-496D-ADAA-1DA2843E8107}" type="slidenum">
              <a:rPr lang="en-US" altLang="en-US"/>
              <a:pPr/>
              <a:t>27</a:t>
            </a:fld>
            <a:endParaRPr lang="en-US" altLang="en-US"/>
          </a:p>
        </p:txBody>
      </p:sp>
      <p:sp>
        <p:nvSpPr>
          <p:cNvPr id="333827" name="Rectangle 3">
            <a:extLst>
              <a:ext uri="{FF2B5EF4-FFF2-40B4-BE49-F238E27FC236}">
                <a16:creationId xmlns:a16="http://schemas.microsoft.com/office/drawing/2014/main" id="{44E34960-71FA-784F-9FCB-AE376F1CC2D9}"/>
              </a:ext>
            </a:extLst>
          </p:cNvPr>
          <p:cNvSpPr>
            <a:spLocks noGrp="1" noChangeArrowheads="1"/>
          </p:cNvSpPr>
          <p:nvPr>
            <p:ph type="body" idx="1"/>
          </p:nvPr>
        </p:nvSpPr>
        <p:spPr>
          <a:xfrm>
            <a:off x="228600" y="228600"/>
            <a:ext cx="8686800" cy="5592763"/>
          </a:xfrm>
        </p:spPr>
        <p:txBody>
          <a:bodyPr/>
          <a:lstStyle/>
          <a:p>
            <a:pPr>
              <a:buFontTx/>
              <a:buNone/>
            </a:pPr>
            <a:r>
              <a:rPr lang="en-US" altLang="en-US" sz="2400" i="1" dirty="0"/>
              <a:t>Protein Sequencing Techniques:</a:t>
            </a:r>
          </a:p>
          <a:p>
            <a:pPr>
              <a:buFontTx/>
              <a:buNone/>
            </a:pPr>
            <a:endParaRPr lang="en-US" altLang="en-US" sz="2000" i="1" dirty="0"/>
          </a:p>
          <a:p>
            <a:pPr>
              <a:buFontTx/>
              <a:buNone/>
            </a:pPr>
            <a:r>
              <a:rPr lang="en-US" altLang="en-US" sz="2000" i="1" dirty="0"/>
              <a:t>Both the Edman Method and tandem MS/MS sequencing methods benefit from breaking down large proteins into shorter segments. Different chemical reagents and enzymes are used, to obtain overlapping segments. These overlapping segments help to align the various strands and solve the puzzle of the entire sequence of the original protein sequence.</a:t>
            </a:r>
          </a:p>
          <a:p>
            <a:pPr>
              <a:buFontTx/>
              <a:buNone/>
            </a:pPr>
            <a:r>
              <a:rPr lang="en-US" altLang="en-US" sz="2000" i="1" dirty="0"/>
              <a:t>For example, </a:t>
            </a:r>
            <a:r>
              <a:rPr lang="en-US" altLang="en-US" sz="2000" b="1" i="1" u="sng" dirty="0" err="1"/>
              <a:t>CNBr</a:t>
            </a:r>
            <a:r>
              <a:rPr lang="en-US" altLang="en-US" sz="2000" i="1" dirty="0"/>
              <a:t> cleaves peptide bonds on the carbonyl side of methionine residues: </a:t>
            </a:r>
          </a:p>
          <a:p>
            <a:pPr>
              <a:buFontTx/>
              <a:buNone/>
            </a:pPr>
            <a:endParaRPr lang="en-US" altLang="en-US" sz="2000" i="1" dirty="0"/>
          </a:p>
        </p:txBody>
      </p:sp>
      <p:pic>
        <p:nvPicPr>
          <p:cNvPr id="333829" name="Picture 5">
            <a:extLst>
              <a:ext uri="{FF2B5EF4-FFF2-40B4-BE49-F238E27FC236}">
                <a16:creationId xmlns:a16="http://schemas.microsoft.com/office/drawing/2014/main" id="{AB01D7DB-D0DE-6534-EE09-1A1951567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57600"/>
            <a:ext cx="8535988"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8FB8691-3C5F-CF14-F867-339852ED16C1}"/>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C364769A-9E17-B943-09EC-FD68213B1621}"/>
              </a:ext>
            </a:extLst>
          </p:cNvPr>
          <p:cNvSpPr>
            <a:spLocks noGrp="1"/>
          </p:cNvSpPr>
          <p:nvPr>
            <p:ph type="sldNum" sz="quarter" idx="11"/>
          </p:nvPr>
        </p:nvSpPr>
        <p:spPr/>
        <p:txBody>
          <a:bodyPr/>
          <a:lstStyle/>
          <a:p>
            <a:fld id="{1266B6C8-A6F1-492E-A12B-A96DCEA64435}" type="slidenum">
              <a:rPr lang="en-US" altLang="en-US"/>
              <a:pPr/>
              <a:t>28</a:t>
            </a:fld>
            <a:endParaRPr lang="en-US" altLang="en-US"/>
          </a:p>
        </p:txBody>
      </p:sp>
      <p:sp>
        <p:nvSpPr>
          <p:cNvPr id="334851" name="Rectangle 3">
            <a:extLst>
              <a:ext uri="{FF2B5EF4-FFF2-40B4-BE49-F238E27FC236}">
                <a16:creationId xmlns:a16="http://schemas.microsoft.com/office/drawing/2014/main" id="{4C6A931B-F226-984A-4E72-F66568E957F4}"/>
              </a:ext>
            </a:extLst>
          </p:cNvPr>
          <p:cNvSpPr>
            <a:spLocks noGrp="1" noChangeArrowheads="1"/>
          </p:cNvSpPr>
          <p:nvPr>
            <p:ph type="body" idx="1"/>
          </p:nvPr>
        </p:nvSpPr>
        <p:spPr>
          <a:xfrm>
            <a:off x="228600" y="228600"/>
            <a:ext cx="8686800" cy="5592763"/>
          </a:xfrm>
        </p:spPr>
        <p:txBody>
          <a:bodyPr/>
          <a:lstStyle/>
          <a:p>
            <a:pPr>
              <a:buFontTx/>
              <a:buNone/>
            </a:pPr>
            <a:r>
              <a:rPr lang="en-US" altLang="en-US" sz="2400" i="1"/>
              <a:t>Protein Sequencing Techniques:</a:t>
            </a:r>
          </a:p>
          <a:p>
            <a:pPr>
              <a:buFontTx/>
              <a:buNone/>
            </a:pPr>
            <a:endParaRPr lang="en-US" altLang="en-US" sz="2000" i="1"/>
          </a:p>
          <a:p>
            <a:pPr>
              <a:buFontTx/>
              <a:buNone/>
            </a:pPr>
            <a:r>
              <a:rPr lang="en-US" altLang="en-US" sz="2000" i="1"/>
              <a:t>In another example, the enzyme </a:t>
            </a:r>
            <a:r>
              <a:rPr lang="en-US" altLang="en-US" sz="2000" b="1" i="1" u="sng"/>
              <a:t>trypsin</a:t>
            </a:r>
            <a:r>
              <a:rPr lang="en-US" altLang="en-US" sz="2000" i="1"/>
              <a:t> catalyzes the hydrolysis of peptide bonds on the crboxyl side of either lysine or arginine:</a:t>
            </a:r>
          </a:p>
          <a:p>
            <a:pPr>
              <a:buFontTx/>
              <a:buNone/>
            </a:pPr>
            <a:endParaRPr lang="en-US" altLang="en-US" sz="2000" i="1"/>
          </a:p>
        </p:txBody>
      </p:sp>
      <p:pic>
        <p:nvPicPr>
          <p:cNvPr id="334853" name="Picture 5">
            <a:extLst>
              <a:ext uri="{FF2B5EF4-FFF2-40B4-BE49-F238E27FC236}">
                <a16:creationId xmlns:a16="http://schemas.microsoft.com/office/drawing/2014/main" id="{CAE0320D-897A-7903-ED18-837281B3D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8535988" cy="2097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662A1FD8-761F-AB90-95E1-C2F251B1087A}"/>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51B17977-CCFC-FD21-F1DC-41E3D91C8446}"/>
              </a:ext>
            </a:extLst>
          </p:cNvPr>
          <p:cNvSpPr>
            <a:spLocks noGrp="1"/>
          </p:cNvSpPr>
          <p:nvPr>
            <p:ph type="sldNum" sz="quarter" idx="11"/>
          </p:nvPr>
        </p:nvSpPr>
        <p:spPr/>
        <p:txBody>
          <a:bodyPr/>
          <a:lstStyle/>
          <a:p>
            <a:fld id="{0636CDD9-D413-4367-ABB2-3D3A8D571624}" type="slidenum">
              <a:rPr lang="en-US" altLang="en-US"/>
              <a:pPr/>
              <a:t>29</a:t>
            </a:fld>
            <a:endParaRPr lang="en-US" altLang="en-US"/>
          </a:p>
        </p:txBody>
      </p:sp>
      <p:sp>
        <p:nvSpPr>
          <p:cNvPr id="330754" name="Rectangle 2">
            <a:extLst>
              <a:ext uri="{FF2B5EF4-FFF2-40B4-BE49-F238E27FC236}">
                <a16:creationId xmlns:a16="http://schemas.microsoft.com/office/drawing/2014/main" id="{5C3B3BDF-9683-8DAB-0A6B-7171197F4109}"/>
              </a:ext>
            </a:extLst>
          </p:cNvPr>
          <p:cNvSpPr>
            <a:spLocks noGrp="1" noChangeArrowheads="1"/>
          </p:cNvSpPr>
          <p:nvPr>
            <p:ph type="title"/>
          </p:nvPr>
        </p:nvSpPr>
        <p:spPr/>
        <p:txBody>
          <a:bodyPr/>
          <a:lstStyle/>
          <a:p>
            <a:pPr algn="l"/>
            <a:r>
              <a:rPr lang="en-US" altLang="en-US" sz="2400" i="1" dirty="0"/>
              <a:t>Protein Sequencing Techniques:  “Cutting Tools”</a:t>
            </a:r>
          </a:p>
        </p:txBody>
      </p:sp>
      <p:pic>
        <p:nvPicPr>
          <p:cNvPr id="330756" name="Picture 4">
            <a:extLst>
              <a:ext uri="{FF2B5EF4-FFF2-40B4-BE49-F238E27FC236}">
                <a16:creationId xmlns:a16="http://schemas.microsoft.com/office/drawing/2014/main" id="{E2D55DF1-0EE6-6CF0-9F5A-0801E8D94AEC}"/>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90600" y="533400"/>
            <a:ext cx="7305675" cy="599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4F785BE-0D85-B98A-2DC0-5AC8D645A01E}"/>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C7428135-C08B-3232-3138-89FC0276175D}"/>
              </a:ext>
            </a:extLst>
          </p:cNvPr>
          <p:cNvSpPr>
            <a:spLocks noGrp="1"/>
          </p:cNvSpPr>
          <p:nvPr>
            <p:ph type="sldNum" sz="quarter" idx="11"/>
          </p:nvPr>
        </p:nvSpPr>
        <p:spPr/>
        <p:txBody>
          <a:bodyPr/>
          <a:lstStyle/>
          <a:p>
            <a:fld id="{B81C3E72-DAD2-43E3-A035-FD3E96425D07}" type="slidenum">
              <a:rPr lang="en-US" altLang="en-US"/>
              <a:pPr/>
              <a:t>3</a:t>
            </a:fld>
            <a:endParaRPr lang="en-US" altLang="en-US"/>
          </a:p>
        </p:txBody>
      </p:sp>
      <p:sp>
        <p:nvSpPr>
          <p:cNvPr id="309250" name="Rectangle 2">
            <a:extLst>
              <a:ext uri="{FF2B5EF4-FFF2-40B4-BE49-F238E27FC236}">
                <a16:creationId xmlns:a16="http://schemas.microsoft.com/office/drawing/2014/main" id="{1D762E64-D1AC-AABC-5C9C-21553D847805}"/>
              </a:ext>
            </a:extLst>
          </p:cNvPr>
          <p:cNvSpPr>
            <a:spLocks noGrp="1" noChangeArrowheads="1"/>
          </p:cNvSpPr>
          <p:nvPr>
            <p:ph type="title"/>
          </p:nvPr>
        </p:nvSpPr>
        <p:spPr>
          <a:xfrm>
            <a:off x="0" y="-15081"/>
            <a:ext cx="8229600" cy="304800"/>
          </a:xfrm>
        </p:spPr>
        <p:txBody>
          <a:bodyPr/>
          <a:lstStyle/>
          <a:p>
            <a:pPr algn="l"/>
            <a:r>
              <a:rPr lang="en-US" altLang="en-US" sz="1400" i="1" dirty="0"/>
              <a:t>Proteome</a:t>
            </a:r>
            <a:endParaRPr lang="en-US" altLang="en-US" sz="1400" dirty="0"/>
          </a:p>
        </p:txBody>
      </p:sp>
      <p:sp>
        <p:nvSpPr>
          <p:cNvPr id="309251" name="Rectangle 3">
            <a:extLst>
              <a:ext uri="{FF2B5EF4-FFF2-40B4-BE49-F238E27FC236}">
                <a16:creationId xmlns:a16="http://schemas.microsoft.com/office/drawing/2014/main" id="{6227A07A-4257-4EC4-977E-76F700C1E22F}"/>
              </a:ext>
            </a:extLst>
          </p:cNvPr>
          <p:cNvSpPr>
            <a:spLocks noGrp="1" noChangeArrowheads="1"/>
          </p:cNvSpPr>
          <p:nvPr>
            <p:ph type="body" idx="1"/>
          </p:nvPr>
        </p:nvSpPr>
        <p:spPr/>
        <p:txBody>
          <a:bodyPr/>
          <a:lstStyle/>
          <a:p>
            <a:r>
              <a:rPr lang="en-US" altLang="en-US" sz="3000" dirty="0"/>
              <a:t>Proteins differ from one another in respect to:</a:t>
            </a:r>
          </a:p>
          <a:p>
            <a:pPr lvl="1"/>
            <a:r>
              <a:rPr lang="en-US" altLang="en-US" dirty="0"/>
              <a:t>Amino acid composition</a:t>
            </a:r>
          </a:p>
          <a:p>
            <a:pPr lvl="1"/>
            <a:r>
              <a:rPr lang="en-US" altLang="en-US" dirty="0"/>
              <a:t>Molecular shape and size</a:t>
            </a:r>
          </a:p>
          <a:p>
            <a:pPr lvl="1"/>
            <a:r>
              <a:rPr lang="en-US" altLang="en-US" dirty="0"/>
              <a:t>Function</a:t>
            </a:r>
          </a:p>
          <a:p>
            <a:r>
              <a:rPr lang="en-US" altLang="en-US" dirty="0"/>
              <a:t>To study proteins in detail, each protein must be identified &amp; purified.  Then detailed studies can be performed on the purified protein.</a:t>
            </a:r>
          </a:p>
          <a:p>
            <a:r>
              <a:rPr lang="en-US" altLang="en-US" dirty="0"/>
              <a:t>How are proteins isolated and purified?</a:t>
            </a:r>
          </a:p>
          <a:p>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9F38869F-FB3F-4A43-1337-B25652E7F977}"/>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69791CAF-3126-FE92-6F8A-C22B884236A4}"/>
              </a:ext>
            </a:extLst>
          </p:cNvPr>
          <p:cNvSpPr>
            <a:spLocks noGrp="1"/>
          </p:cNvSpPr>
          <p:nvPr>
            <p:ph type="sldNum" sz="quarter" idx="11"/>
          </p:nvPr>
        </p:nvSpPr>
        <p:spPr/>
        <p:txBody>
          <a:bodyPr/>
          <a:lstStyle/>
          <a:p>
            <a:fld id="{4CECA145-B949-4AD2-A354-7667148F459E}" type="slidenum">
              <a:rPr lang="en-US" altLang="en-US"/>
              <a:pPr/>
              <a:t>30</a:t>
            </a:fld>
            <a:endParaRPr lang="en-US" altLang="en-US"/>
          </a:p>
        </p:txBody>
      </p:sp>
      <p:sp>
        <p:nvSpPr>
          <p:cNvPr id="335875" name="Rectangle 3">
            <a:extLst>
              <a:ext uri="{FF2B5EF4-FFF2-40B4-BE49-F238E27FC236}">
                <a16:creationId xmlns:a16="http://schemas.microsoft.com/office/drawing/2014/main" id="{0CCFD607-B920-15D9-A3CD-F4C77761C7CE}"/>
              </a:ext>
            </a:extLst>
          </p:cNvPr>
          <p:cNvSpPr>
            <a:spLocks noGrp="1" noChangeArrowheads="1"/>
          </p:cNvSpPr>
          <p:nvPr>
            <p:ph type="body" idx="1"/>
          </p:nvPr>
        </p:nvSpPr>
        <p:spPr>
          <a:xfrm>
            <a:off x="228600" y="228600"/>
            <a:ext cx="8686800" cy="5592763"/>
          </a:xfrm>
        </p:spPr>
        <p:txBody>
          <a:bodyPr/>
          <a:lstStyle/>
          <a:p>
            <a:pPr>
              <a:buFontTx/>
              <a:buNone/>
            </a:pPr>
            <a:r>
              <a:rPr lang="en-US" altLang="en-US" sz="2400" i="1"/>
              <a:t>Protein Sequencing Techniques:</a:t>
            </a:r>
          </a:p>
          <a:p>
            <a:pPr>
              <a:buFontTx/>
              <a:buNone/>
            </a:pPr>
            <a:endParaRPr lang="en-US" altLang="en-US" sz="2000" i="1"/>
          </a:p>
          <a:p>
            <a:pPr>
              <a:buFontTx/>
              <a:buNone/>
            </a:pPr>
            <a:r>
              <a:rPr lang="en-US" altLang="en-US" sz="2000" i="1"/>
              <a:t>Consider the nonapeptide below that is subjected to two different treatments.  The chymotryptic overlapping peptide specifies the arrangement of the two tryptic peptides:</a:t>
            </a:r>
          </a:p>
          <a:p>
            <a:pPr>
              <a:buFontTx/>
              <a:buNone/>
            </a:pPr>
            <a:endParaRPr lang="en-US" altLang="en-US" sz="2000" i="1"/>
          </a:p>
        </p:txBody>
      </p:sp>
      <p:pic>
        <p:nvPicPr>
          <p:cNvPr id="335877" name="Picture 5">
            <a:extLst>
              <a:ext uri="{FF2B5EF4-FFF2-40B4-BE49-F238E27FC236}">
                <a16:creationId xmlns:a16="http://schemas.microsoft.com/office/drawing/2014/main" id="{D426C2D8-97B3-2D18-E1BE-E925977F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38400"/>
            <a:ext cx="8535988" cy="335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73FABF8E-5C2E-1243-0649-198674C9666D}"/>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7EC65BBB-1DFB-502A-5A7A-3EA10CF63A50}"/>
              </a:ext>
            </a:extLst>
          </p:cNvPr>
          <p:cNvSpPr>
            <a:spLocks noGrp="1"/>
          </p:cNvSpPr>
          <p:nvPr>
            <p:ph type="sldNum" sz="quarter" idx="11"/>
          </p:nvPr>
        </p:nvSpPr>
        <p:spPr/>
        <p:txBody>
          <a:bodyPr/>
          <a:lstStyle/>
          <a:p>
            <a:fld id="{A7EE7E50-1C5A-4399-809C-F8E41CA34D3A}" type="slidenum">
              <a:rPr lang="en-US" altLang="en-US"/>
              <a:pPr/>
              <a:t>31</a:t>
            </a:fld>
            <a:endParaRPr lang="en-US" altLang="en-US"/>
          </a:p>
        </p:txBody>
      </p:sp>
      <p:sp>
        <p:nvSpPr>
          <p:cNvPr id="349186" name="Rectangle 2">
            <a:extLst>
              <a:ext uri="{FF2B5EF4-FFF2-40B4-BE49-F238E27FC236}">
                <a16:creationId xmlns:a16="http://schemas.microsoft.com/office/drawing/2014/main" id="{D5D7B998-B2AB-5672-E341-D18AFB499D0E}"/>
              </a:ext>
            </a:extLst>
          </p:cNvPr>
          <p:cNvSpPr>
            <a:spLocks noGrp="1" noChangeArrowheads="1"/>
          </p:cNvSpPr>
          <p:nvPr>
            <p:ph type="title"/>
          </p:nvPr>
        </p:nvSpPr>
        <p:spPr>
          <a:xfrm>
            <a:off x="381000" y="381000"/>
            <a:ext cx="8229600" cy="304800"/>
          </a:xfrm>
        </p:spPr>
        <p:txBody>
          <a:bodyPr/>
          <a:lstStyle/>
          <a:p>
            <a:pPr algn="l"/>
            <a:r>
              <a:rPr lang="en-US" altLang="en-US" sz="2800" i="1"/>
              <a:t>Determining Tertiary Protein Structure:</a:t>
            </a:r>
            <a:br>
              <a:rPr lang="en-US" altLang="en-US" sz="3600" i="1"/>
            </a:br>
            <a:endParaRPr lang="en-US" altLang="en-US" sz="3600" i="1"/>
          </a:p>
        </p:txBody>
      </p:sp>
      <p:sp>
        <p:nvSpPr>
          <p:cNvPr id="349187" name="Rectangle 3">
            <a:extLst>
              <a:ext uri="{FF2B5EF4-FFF2-40B4-BE49-F238E27FC236}">
                <a16:creationId xmlns:a16="http://schemas.microsoft.com/office/drawing/2014/main" id="{4DAB4AB2-8DF0-A927-DA56-95FC0D11F3C6}"/>
              </a:ext>
            </a:extLst>
          </p:cNvPr>
          <p:cNvSpPr>
            <a:spLocks noGrp="1" noChangeArrowheads="1"/>
          </p:cNvSpPr>
          <p:nvPr>
            <p:ph type="body" idx="1"/>
          </p:nvPr>
        </p:nvSpPr>
        <p:spPr>
          <a:xfrm>
            <a:off x="228600" y="685800"/>
            <a:ext cx="8686800" cy="5211763"/>
          </a:xfrm>
        </p:spPr>
        <p:txBody>
          <a:bodyPr/>
          <a:lstStyle/>
          <a:p>
            <a:r>
              <a:rPr lang="en-US" altLang="en-US" sz="2800" i="1"/>
              <a:t>X-Ray Crystallography reveals 3-D structure in great detail by measuring distances between atoms in a protein crystal. Consider Myoglobin:</a:t>
            </a:r>
            <a:r>
              <a:rPr lang="en-US" altLang="en-US" sz="2000" i="1"/>
              <a:t>		</a:t>
            </a:r>
          </a:p>
        </p:txBody>
      </p:sp>
      <p:pic>
        <p:nvPicPr>
          <p:cNvPr id="349190" name="Picture 6">
            <a:extLst>
              <a:ext uri="{FF2B5EF4-FFF2-40B4-BE49-F238E27FC236}">
                <a16:creationId xmlns:a16="http://schemas.microsoft.com/office/drawing/2014/main" id="{0B3A41B8-D627-787B-B3AE-06C0B5467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2209800"/>
            <a:ext cx="3824288" cy="4192588"/>
          </a:xfrm>
          <a:prstGeom prst="rect">
            <a:avLst/>
          </a:prstGeom>
          <a:noFill/>
          <a:extLst>
            <a:ext uri="{909E8E84-426E-40DD-AFC4-6F175D3DCCD1}">
              <a14:hiddenFill xmlns:a14="http://schemas.microsoft.com/office/drawing/2010/main">
                <a:solidFill>
                  <a:srgbClr val="FFFFFF"/>
                </a:solidFill>
              </a14:hiddenFill>
            </a:ext>
          </a:extLst>
        </p:spPr>
      </p:pic>
      <p:pic>
        <p:nvPicPr>
          <p:cNvPr id="349191" name="Picture 7">
            <a:extLst>
              <a:ext uri="{FF2B5EF4-FFF2-40B4-BE49-F238E27FC236}">
                <a16:creationId xmlns:a16="http://schemas.microsoft.com/office/drawing/2014/main" id="{EFB98AD8-FFE5-7E16-AE7C-2B22D2831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09800"/>
            <a:ext cx="4419600" cy="4157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4DD70AFA-4C28-40D9-DDA5-4076702389EE}"/>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66097B05-05B4-0901-6AB1-C21A8EA691D4}"/>
              </a:ext>
            </a:extLst>
          </p:cNvPr>
          <p:cNvSpPr>
            <a:spLocks noGrp="1"/>
          </p:cNvSpPr>
          <p:nvPr>
            <p:ph type="sldNum" sz="quarter" idx="11"/>
          </p:nvPr>
        </p:nvSpPr>
        <p:spPr/>
        <p:txBody>
          <a:bodyPr/>
          <a:lstStyle/>
          <a:p>
            <a:fld id="{625BD410-38FB-40F8-8DBB-C4A7603A34CA}" type="slidenum">
              <a:rPr lang="en-US" altLang="en-US"/>
              <a:pPr/>
              <a:t>32</a:t>
            </a:fld>
            <a:endParaRPr lang="en-US" altLang="en-US"/>
          </a:p>
        </p:txBody>
      </p:sp>
      <p:sp>
        <p:nvSpPr>
          <p:cNvPr id="351234" name="Rectangle 2">
            <a:extLst>
              <a:ext uri="{FF2B5EF4-FFF2-40B4-BE49-F238E27FC236}">
                <a16:creationId xmlns:a16="http://schemas.microsoft.com/office/drawing/2014/main" id="{43EF49D4-09AF-821B-8CEE-ABD142CB89D3}"/>
              </a:ext>
            </a:extLst>
          </p:cNvPr>
          <p:cNvSpPr>
            <a:spLocks noGrp="1" noChangeArrowheads="1"/>
          </p:cNvSpPr>
          <p:nvPr>
            <p:ph type="title"/>
          </p:nvPr>
        </p:nvSpPr>
        <p:spPr>
          <a:xfrm>
            <a:off x="381000" y="381000"/>
            <a:ext cx="8229600" cy="304800"/>
          </a:xfrm>
        </p:spPr>
        <p:txBody>
          <a:bodyPr/>
          <a:lstStyle/>
          <a:p>
            <a:pPr algn="l"/>
            <a:r>
              <a:rPr lang="en-US" altLang="en-US" sz="2800" i="1"/>
              <a:t>Determining Tertiary Protein Structure:</a:t>
            </a:r>
            <a:br>
              <a:rPr lang="en-US" altLang="en-US" sz="3600" i="1"/>
            </a:br>
            <a:endParaRPr lang="en-US" altLang="en-US" sz="3600" i="1"/>
          </a:p>
        </p:txBody>
      </p:sp>
      <p:sp>
        <p:nvSpPr>
          <p:cNvPr id="351235" name="Rectangle 3">
            <a:extLst>
              <a:ext uri="{FF2B5EF4-FFF2-40B4-BE49-F238E27FC236}">
                <a16:creationId xmlns:a16="http://schemas.microsoft.com/office/drawing/2014/main" id="{387A9884-D131-463C-0D9F-C631FCC3DB68}"/>
              </a:ext>
            </a:extLst>
          </p:cNvPr>
          <p:cNvSpPr>
            <a:spLocks noGrp="1" noChangeArrowheads="1"/>
          </p:cNvSpPr>
          <p:nvPr>
            <p:ph type="body" idx="1"/>
          </p:nvPr>
        </p:nvSpPr>
        <p:spPr>
          <a:xfrm>
            <a:off x="228600" y="685800"/>
            <a:ext cx="8686800" cy="5211763"/>
          </a:xfrm>
        </p:spPr>
        <p:txBody>
          <a:bodyPr/>
          <a:lstStyle/>
          <a:p>
            <a:r>
              <a:rPr lang="en-US" altLang="en-US" sz="2800" i="1"/>
              <a:t>X-Ray Crystallography yields electron-density maps that can be used to determine the spatial arrangement of the atoms in the molecule.</a:t>
            </a:r>
            <a:endParaRPr lang="en-US" altLang="en-US" sz="2000" i="1"/>
          </a:p>
        </p:txBody>
      </p:sp>
      <p:pic>
        <p:nvPicPr>
          <p:cNvPr id="351238" name="Picture 6">
            <a:extLst>
              <a:ext uri="{FF2B5EF4-FFF2-40B4-BE49-F238E27FC236}">
                <a16:creationId xmlns:a16="http://schemas.microsoft.com/office/drawing/2014/main" id="{1FC0C1D6-E5DF-24C6-2371-5470BC8F6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362200"/>
            <a:ext cx="3595688"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51239" name="Picture 7">
            <a:extLst>
              <a:ext uri="{FF2B5EF4-FFF2-40B4-BE49-F238E27FC236}">
                <a16:creationId xmlns:a16="http://schemas.microsoft.com/office/drawing/2014/main" id="{4515C36C-0D18-00C8-89F9-35F371E2E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09800"/>
            <a:ext cx="2543175" cy="4268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CD419AB6-8855-25FF-A0BF-FE737053DFC3}"/>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33349415-C3EA-2D0E-AD32-DB88E69B0F7D}"/>
              </a:ext>
            </a:extLst>
          </p:cNvPr>
          <p:cNvSpPr>
            <a:spLocks noGrp="1"/>
          </p:cNvSpPr>
          <p:nvPr>
            <p:ph type="sldNum" sz="quarter" idx="11"/>
          </p:nvPr>
        </p:nvSpPr>
        <p:spPr/>
        <p:txBody>
          <a:bodyPr/>
          <a:lstStyle/>
          <a:p>
            <a:fld id="{FA644B0C-A913-4775-810A-C326B8B1F6C2}" type="slidenum">
              <a:rPr lang="en-US" altLang="en-US"/>
              <a:pPr/>
              <a:t>33</a:t>
            </a:fld>
            <a:endParaRPr lang="en-US" altLang="en-US"/>
          </a:p>
        </p:txBody>
      </p:sp>
      <p:sp>
        <p:nvSpPr>
          <p:cNvPr id="339970" name="Rectangle 2">
            <a:extLst>
              <a:ext uri="{FF2B5EF4-FFF2-40B4-BE49-F238E27FC236}">
                <a16:creationId xmlns:a16="http://schemas.microsoft.com/office/drawing/2014/main" id="{368CF356-AC0A-1FC5-DF6A-D16AE213239E}"/>
              </a:ext>
            </a:extLst>
          </p:cNvPr>
          <p:cNvSpPr>
            <a:spLocks noGrp="1" noChangeArrowheads="1"/>
          </p:cNvSpPr>
          <p:nvPr>
            <p:ph type="title"/>
          </p:nvPr>
        </p:nvSpPr>
        <p:spPr>
          <a:xfrm>
            <a:off x="381000" y="381000"/>
            <a:ext cx="8229600" cy="304800"/>
          </a:xfrm>
        </p:spPr>
        <p:txBody>
          <a:bodyPr/>
          <a:lstStyle/>
          <a:p>
            <a:pPr algn="l"/>
            <a:r>
              <a:rPr lang="en-US" altLang="en-US" sz="2800" i="1"/>
              <a:t>Determining Tertiary Protein Structure:</a:t>
            </a:r>
            <a:br>
              <a:rPr lang="en-US" altLang="en-US" sz="3600" i="1"/>
            </a:br>
            <a:endParaRPr lang="en-US" altLang="en-US" sz="3600" i="1"/>
          </a:p>
        </p:txBody>
      </p:sp>
      <p:sp>
        <p:nvSpPr>
          <p:cNvPr id="339971" name="Rectangle 3">
            <a:extLst>
              <a:ext uri="{FF2B5EF4-FFF2-40B4-BE49-F238E27FC236}">
                <a16:creationId xmlns:a16="http://schemas.microsoft.com/office/drawing/2014/main" id="{805D2AC9-28C0-1F3E-285B-CF8CF6F9286F}"/>
              </a:ext>
            </a:extLst>
          </p:cNvPr>
          <p:cNvSpPr>
            <a:spLocks noGrp="1" noChangeArrowheads="1"/>
          </p:cNvSpPr>
          <p:nvPr>
            <p:ph type="body" idx="1"/>
          </p:nvPr>
        </p:nvSpPr>
        <p:spPr>
          <a:xfrm>
            <a:off x="228600" y="685800"/>
            <a:ext cx="4419600" cy="5211763"/>
          </a:xfrm>
        </p:spPr>
        <p:txBody>
          <a:bodyPr/>
          <a:lstStyle/>
          <a:p>
            <a:r>
              <a:rPr lang="en-US" altLang="en-US" sz="2800" i="1"/>
              <a:t>NMR can reveal atomic structure by measuring the absorption shifts of various nuclei.</a:t>
            </a:r>
          </a:p>
          <a:p>
            <a:r>
              <a:rPr lang="en-US" altLang="en-US" sz="2800" i="1"/>
              <a:t>A </a:t>
            </a:r>
            <a:r>
              <a:rPr lang="en-US" altLang="en-US" sz="2800" i="1" u="sng"/>
              <a:t>strong</a:t>
            </a:r>
            <a:r>
              <a:rPr lang="en-US" altLang="en-US" sz="2800" i="1"/>
              <a:t> magnetic field separates nuclear spin states:</a:t>
            </a:r>
          </a:p>
        </p:txBody>
      </p:sp>
      <p:pic>
        <p:nvPicPr>
          <p:cNvPr id="339972" name="Picture 4">
            <a:extLst>
              <a:ext uri="{FF2B5EF4-FFF2-40B4-BE49-F238E27FC236}">
                <a16:creationId xmlns:a16="http://schemas.microsoft.com/office/drawing/2014/main" id="{59EAF22C-4E31-1E93-EBD4-76488B653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663" y="533400"/>
            <a:ext cx="4283075" cy="6172200"/>
          </a:xfrm>
          <a:prstGeom prst="rect">
            <a:avLst/>
          </a:prstGeom>
          <a:noFill/>
          <a:extLst>
            <a:ext uri="{909E8E84-426E-40DD-AFC4-6F175D3DCCD1}">
              <a14:hiddenFill xmlns:a14="http://schemas.microsoft.com/office/drawing/2010/main">
                <a:solidFill>
                  <a:srgbClr val="FFFFFF"/>
                </a:solidFill>
              </a14:hiddenFill>
            </a:ext>
          </a:extLst>
        </p:spPr>
      </p:pic>
      <p:pic>
        <p:nvPicPr>
          <p:cNvPr id="339973" name="Picture 5">
            <a:extLst>
              <a:ext uri="{FF2B5EF4-FFF2-40B4-BE49-F238E27FC236}">
                <a16:creationId xmlns:a16="http://schemas.microsoft.com/office/drawing/2014/main" id="{52BBD467-983D-74BA-58FE-BFE06EA9D2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0"/>
            <a:ext cx="3962400" cy="2800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88653B91-B790-D540-76A0-65B1F7980CE7}"/>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911783E0-D9D3-8788-3AFE-DFA388FA8B16}"/>
              </a:ext>
            </a:extLst>
          </p:cNvPr>
          <p:cNvSpPr>
            <a:spLocks noGrp="1"/>
          </p:cNvSpPr>
          <p:nvPr>
            <p:ph type="sldNum" sz="quarter" idx="11"/>
          </p:nvPr>
        </p:nvSpPr>
        <p:spPr/>
        <p:txBody>
          <a:bodyPr/>
          <a:lstStyle/>
          <a:p>
            <a:fld id="{B10621F9-2A4F-4366-ACFA-D0E3E83660A2}" type="slidenum">
              <a:rPr lang="en-US" altLang="en-US"/>
              <a:pPr/>
              <a:t>34</a:t>
            </a:fld>
            <a:endParaRPr lang="en-US" altLang="en-US"/>
          </a:p>
        </p:txBody>
      </p:sp>
      <p:sp>
        <p:nvSpPr>
          <p:cNvPr id="340995" name="Rectangle 3">
            <a:extLst>
              <a:ext uri="{FF2B5EF4-FFF2-40B4-BE49-F238E27FC236}">
                <a16:creationId xmlns:a16="http://schemas.microsoft.com/office/drawing/2014/main" id="{0044D5F1-EF4C-C706-09EF-E59E5EB13384}"/>
              </a:ext>
            </a:extLst>
          </p:cNvPr>
          <p:cNvSpPr>
            <a:spLocks noGrp="1" noChangeArrowheads="1"/>
          </p:cNvSpPr>
          <p:nvPr>
            <p:ph type="body" idx="1"/>
          </p:nvPr>
        </p:nvSpPr>
        <p:spPr>
          <a:xfrm>
            <a:off x="457200" y="304800"/>
            <a:ext cx="8229600" cy="5592763"/>
          </a:xfrm>
        </p:spPr>
        <p:txBody>
          <a:bodyPr/>
          <a:lstStyle/>
          <a:p>
            <a:pPr>
              <a:buFontTx/>
              <a:buNone/>
            </a:pPr>
            <a:r>
              <a:rPr lang="en-US" altLang="en-US" sz="2800"/>
              <a:t>Simple vs. Complex NMR Spectra:</a:t>
            </a:r>
          </a:p>
          <a:p>
            <a:pPr>
              <a:buFontTx/>
              <a:buNone/>
            </a:pPr>
            <a:endParaRPr lang="en-US" altLang="en-US" sz="2800"/>
          </a:p>
          <a:p>
            <a:pPr>
              <a:buFontTx/>
              <a:buNone/>
            </a:pPr>
            <a:r>
              <a:rPr lang="en-US" altLang="en-US" sz="1800"/>
              <a:t>	Ethanol:				Protein:</a:t>
            </a:r>
          </a:p>
        </p:txBody>
      </p:sp>
      <p:pic>
        <p:nvPicPr>
          <p:cNvPr id="340996" name="Picture 4">
            <a:extLst>
              <a:ext uri="{FF2B5EF4-FFF2-40B4-BE49-F238E27FC236}">
                <a16:creationId xmlns:a16="http://schemas.microsoft.com/office/drawing/2014/main" id="{686C9C45-9B81-7C8B-A47A-05AD507A8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8" y="1676400"/>
            <a:ext cx="4191000" cy="3856038"/>
          </a:xfrm>
          <a:prstGeom prst="rect">
            <a:avLst/>
          </a:prstGeom>
          <a:noFill/>
          <a:extLst>
            <a:ext uri="{909E8E84-426E-40DD-AFC4-6F175D3DCCD1}">
              <a14:hiddenFill xmlns:a14="http://schemas.microsoft.com/office/drawing/2010/main">
                <a:solidFill>
                  <a:srgbClr val="FFFFFF"/>
                </a:solidFill>
              </a14:hiddenFill>
            </a:ext>
          </a:extLst>
        </p:spPr>
      </p:pic>
      <p:pic>
        <p:nvPicPr>
          <p:cNvPr id="340997" name="Picture 5">
            <a:extLst>
              <a:ext uri="{FF2B5EF4-FFF2-40B4-BE49-F238E27FC236}">
                <a16:creationId xmlns:a16="http://schemas.microsoft.com/office/drawing/2014/main" id="{A274C7BE-BE52-DD92-F4B2-CC79079E9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1676400"/>
            <a:ext cx="4614863" cy="3862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6A10E827-42BA-DFA0-943C-8A53936CCB8D}"/>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4F7F616D-A273-F8E8-600D-BD340DC3FEC5}"/>
              </a:ext>
            </a:extLst>
          </p:cNvPr>
          <p:cNvSpPr>
            <a:spLocks noGrp="1"/>
          </p:cNvSpPr>
          <p:nvPr>
            <p:ph type="sldNum" sz="quarter" idx="11"/>
          </p:nvPr>
        </p:nvSpPr>
        <p:spPr/>
        <p:txBody>
          <a:bodyPr/>
          <a:lstStyle/>
          <a:p>
            <a:fld id="{5B01A2F5-1D31-4D03-BC0B-3932CDCF0909}" type="slidenum">
              <a:rPr lang="en-US" altLang="en-US"/>
              <a:pPr/>
              <a:t>35</a:t>
            </a:fld>
            <a:endParaRPr lang="en-US" altLang="en-US"/>
          </a:p>
        </p:txBody>
      </p:sp>
      <p:sp>
        <p:nvSpPr>
          <p:cNvPr id="343043" name="Rectangle 3">
            <a:extLst>
              <a:ext uri="{FF2B5EF4-FFF2-40B4-BE49-F238E27FC236}">
                <a16:creationId xmlns:a16="http://schemas.microsoft.com/office/drawing/2014/main" id="{DAFBE684-54BE-A46E-F021-3B04C18D46E8}"/>
              </a:ext>
            </a:extLst>
          </p:cNvPr>
          <p:cNvSpPr>
            <a:spLocks noGrp="1" noChangeArrowheads="1"/>
          </p:cNvSpPr>
          <p:nvPr>
            <p:ph type="body" idx="1"/>
          </p:nvPr>
        </p:nvSpPr>
        <p:spPr>
          <a:xfrm>
            <a:off x="304800" y="304800"/>
            <a:ext cx="8534400" cy="5867400"/>
          </a:xfrm>
        </p:spPr>
        <p:txBody>
          <a:bodyPr/>
          <a:lstStyle/>
          <a:p>
            <a:pPr>
              <a:lnSpc>
                <a:spcPct val="90000"/>
              </a:lnSpc>
              <a:buFontTx/>
              <a:buNone/>
            </a:pPr>
            <a:r>
              <a:rPr lang="en-US" altLang="en-US" sz="2800" i="1"/>
              <a:t>Determining Tertiary Protein Structure:</a:t>
            </a:r>
          </a:p>
          <a:p>
            <a:pPr>
              <a:lnSpc>
                <a:spcPct val="90000"/>
              </a:lnSpc>
            </a:pPr>
            <a:r>
              <a:rPr lang="en-US" altLang="en-US" sz="2800" i="1"/>
              <a:t>NMR can measure interactions between atoms that are relatively close to one another in the tertiary structure.</a:t>
            </a:r>
          </a:p>
          <a:p>
            <a:pPr>
              <a:lnSpc>
                <a:spcPct val="90000"/>
              </a:lnSpc>
            </a:pPr>
            <a:r>
              <a:rPr lang="en-US" altLang="en-US" sz="2800" i="1"/>
              <a:t>NOE: (Nuclear Overhauser Effect):  Energy transfer from an excited nucleus to an unexcited nucleus is easily observed in NMR.  However the atoms must be close to each other, as this energy transfer decreases with the radius to the SIXTH power!</a:t>
            </a:r>
          </a:p>
          <a:p>
            <a:pPr lvl="1">
              <a:lnSpc>
                <a:spcPct val="90000"/>
              </a:lnSpc>
              <a:buFontTx/>
              <a:buNone/>
            </a:pPr>
            <a:r>
              <a:rPr lang="en-US" altLang="en-US" sz="2400" i="1"/>
              <a:t>			Signal proportional to 1 / R</a:t>
            </a:r>
            <a:r>
              <a:rPr lang="en-US" altLang="en-US" sz="2400" i="1" baseline="30000"/>
              <a:t>6</a:t>
            </a:r>
          </a:p>
          <a:p>
            <a:pPr>
              <a:lnSpc>
                <a:spcPct val="90000"/>
              </a:lnSpc>
            </a:pPr>
            <a:r>
              <a:rPr lang="en-US" altLang="en-US" sz="2800" i="1"/>
              <a:t>NOESY: </a:t>
            </a:r>
          </a:p>
          <a:p>
            <a:pPr>
              <a:lnSpc>
                <a:spcPct val="90000"/>
              </a:lnSpc>
              <a:buFontTx/>
              <a:buNone/>
            </a:pPr>
            <a:r>
              <a:rPr lang="en-US" altLang="en-US" sz="2800" i="1"/>
              <a:t>	“Nuclear Overhauser Enhancement Spectroscopy”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C9AC5947-9FD3-6CCA-859D-42BB804EFFFB}"/>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F6F54882-69D7-F3A4-1145-1CB3BFE6B393}"/>
              </a:ext>
            </a:extLst>
          </p:cNvPr>
          <p:cNvSpPr>
            <a:spLocks noGrp="1"/>
          </p:cNvSpPr>
          <p:nvPr>
            <p:ph type="sldNum" sz="quarter" idx="11"/>
          </p:nvPr>
        </p:nvSpPr>
        <p:spPr/>
        <p:txBody>
          <a:bodyPr/>
          <a:lstStyle/>
          <a:p>
            <a:fld id="{D3D7E853-CE14-47EC-B9A7-55705F7DD525}" type="slidenum">
              <a:rPr lang="en-US" altLang="en-US"/>
              <a:pPr/>
              <a:t>36</a:t>
            </a:fld>
            <a:endParaRPr lang="en-US" altLang="en-US"/>
          </a:p>
        </p:txBody>
      </p:sp>
      <p:sp>
        <p:nvSpPr>
          <p:cNvPr id="344067" name="Rectangle 3">
            <a:extLst>
              <a:ext uri="{FF2B5EF4-FFF2-40B4-BE49-F238E27FC236}">
                <a16:creationId xmlns:a16="http://schemas.microsoft.com/office/drawing/2014/main" id="{6A2092D5-8A79-1A56-CE6F-2853FD984E8C}"/>
              </a:ext>
            </a:extLst>
          </p:cNvPr>
          <p:cNvSpPr>
            <a:spLocks noGrp="1" noChangeArrowheads="1"/>
          </p:cNvSpPr>
          <p:nvPr>
            <p:ph type="body" idx="1"/>
          </p:nvPr>
        </p:nvSpPr>
        <p:spPr/>
        <p:txBody>
          <a:bodyPr/>
          <a:lstStyle/>
          <a:p>
            <a:pPr>
              <a:buFontTx/>
              <a:buNone/>
            </a:pPr>
            <a:r>
              <a:rPr lang="en-US" altLang="en-US" i="1"/>
              <a:t>“NOESY”</a:t>
            </a:r>
          </a:p>
          <a:p>
            <a:endParaRPr lang="en-US" altLang="en-US"/>
          </a:p>
        </p:txBody>
      </p:sp>
      <p:pic>
        <p:nvPicPr>
          <p:cNvPr id="344068" name="Picture 4">
            <a:extLst>
              <a:ext uri="{FF2B5EF4-FFF2-40B4-BE49-F238E27FC236}">
                <a16:creationId xmlns:a16="http://schemas.microsoft.com/office/drawing/2014/main" id="{D1F32738-22AC-8460-453E-76303C050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392238"/>
            <a:ext cx="8535987" cy="4071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5D2E574D-CAC6-DEC6-1E16-6776388A0379}"/>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1FBB28A2-6171-E19E-BEC1-D7C5DBB737FC}"/>
              </a:ext>
            </a:extLst>
          </p:cNvPr>
          <p:cNvSpPr>
            <a:spLocks noGrp="1"/>
          </p:cNvSpPr>
          <p:nvPr>
            <p:ph type="sldNum" sz="quarter" idx="11"/>
          </p:nvPr>
        </p:nvSpPr>
        <p:spPr/>
        <p:txBody>
          <a:bodyPr/>
          <a:lstStyle/>
          <a:p>
            <a:fld id="{56D4175E-363E-4D3D-B883-3A87C8C853BF}" type="slidenum">
              <a:rPr lang="en-US" altLang="en-US"/>
              <a:pPr/>
              <a:t>37</a:t>
            </a:fld>
            <a:endParaRPr lang="en-US" altLang="en-US"/>
          </a:p>
        </p:txBody>
      </p:sp>
      <p:pic>
        <p:nvPicPr>
          <p:cNvPr id="345092" name="Picture 4">
            <a:extLst>
              <a:ext uri="{FF2B5EF4-FFF2-40B4-BE49-F238E27FC236}">
                <a16:creationId xmlns:a16="http://schemas.microsoft.com/office/drawing/2014/main" id="{6F7ED17F-7612-ABC8-5495-849E8304FE5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1066800"/>
            <a:ext cx="8229600" cy="4938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712801F7-6D1F-FF24-EC01-530A3968A5E1}"/>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3E3CFEA8-A52C-D660-60EB-E9E2342E07F2}"/>
              </a:ext>
            </a:extLst>
          </p:cNvPr>
          <p:cNvSpPr>
            <a:spLocks noGrp="1"/>
          </p:cNvSpPr>
          <p:nvPr>
            <p:ph type="sldNum" sz="quarter" idx="11"/>
          </p:nvPr>
        </p:nvSpPr>
        <p:spPr/>
        <p:txBody>
          <a:bodyPr/>
          <a:lstStyle/>
          <a:p>
            <a:fld id="{EC6B4D88-DFB9-427E-8E99-050D7DCD0E35}" type="slidenum">
              <a:rPr lang="en-US" altLang="en-US"/>
              <a:pPr/>
              <a:t>38</a:t>
            </a:fld>
            <a:endParaRPr lang="en-US" altLang="en-US"/>
          </a:p>
        </p:txBody>
      </p:sp>
      <p:sp>
        <p:nvSpPr>
          <p:cNvPr id="346114" name="Rectangle 2">
            <a:extLst>
              <a:ext uri="{FF2B5EF4-FFF2-40B4-BE49-F238E27FC236}">
                <a16:creationId xmlns:a16="http://schemas.microsoft.com/office/drawing/2014/main" id="{9E8A5EF7-1752-08FD-5051-2ABEC95F528B}"/>
              </a:ext>
            </a:extLst>
          </p:cNvPr>
          <p:cNvSpPr>
            <a:spLocks noGrp="1" noChangeArrowheads="1"/>
          </p:cNvSpPr>
          <p:nvPr>
            <p:ph type="title"/>
          </p:nvPr>
        </p:nvSpPr>
        <p:spPr/>
        <p:txBody>
          <a:bodyPr/>
          <a:lstStyle/>
          <a:p>
            <a:endParaRPr lang="en-US" altLang="en-US"/>
          </a:p>
        </p:txBody>
      </p:sp>
      <p:sp>
        <p:nvSpPr>
          <p:cNvPr id="346115" name="Rectangle 3">
            <a:extLst>
              <a:ext uri="{FF2B5EF4-FFF2-40B4-BE49-F238E27FC236}">
                <a16:creationId xmlns:a16="http://schemas.microsoft.com/office/drawing/2014/main" id="{1762714F-13C0-2525-EC17-33D068880910}"/>
              </a:ext>
            </a:extLst>
          </p:cNvPr>
          <p:cNvSpPr>
            <a:spLocks noGrp="1" noChangeArrowheads="1"/>
          </p:cNvSpPr>
          <p:nvPr>
            <p:ph type="body" idx="1"/>
          </p:nvPr>
        </p:nvSpPr>
        <p:spPr/>
        <p:txBody>
          <a:bodyPr/>
          <a:lstStyle/>
          <a:p>
            <a:pPr>
              <a:buFontTx/>
              <a:buNone/>
            </a:pPr>
            <a:r>
              <a:rPr lang="en-US" altLang="en-US" i="1"/>
              <a:t>Interactions between amino acids that are observed in NOSEY NMR: </a:t>
            </a:r>
          </a:p>
          <a:p>
            <a:pPr>
              <a:buFontTx/>
              <a:buNone/>
            </a:pPr>
            <a:endParaRPr lang="en-US" altLang="en-US" i="1"/>
          </a:p>
        </p:txBody>
      </p:sp>
      <p:pic>
        <p:nvPicPr>
          <p:cNvPr id="346116" name="Picture 4">
            <a:extLst>
              <a:ext uri="{FF2B5EF4-FFF2-40B4-BE49-F238E27FC236}">
                <a16:creationId xmlns:a16="http://schemas.microsoft.com/office/drawing/2014/main" id="{73AE084D-47F1-7350-A699-AE56E0B48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8535988"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7CA1176D-D911-8211-13FD-B366A84E8E23}"/>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02D23279-EF20-1AA3-892C-10443AE592A0}"/>
              </a:ext>
            </a:extLst>
          </p:cNvPr>
          <p:cNvSpPr>
            <a:spLocks noGrp="1"/>
          </p:cNvSpPr>
          <p:nvPr>
            <p:ph type="sldNum" sz="quarter" idx="11"/>
          </p:nvPr>
        </p:nvSpPr>
        <p:spPr/>
        <p:txBody>
          <a:bodyPr/>
          <a:lstStyle/>
          <a:p>
            <a:fld id="{F6BA8025-490B-4B39-91DE-A712DBDC08FE}" type="slidenum">
              <a:rPr lang="en-US" altLang="en-US"/>
              <a:pPr/>
              <a:t>39</a:t>
            </a:fld>
            <a:endParaRPr lang="en-US" altLang="en-US"/>
          </a:p>
        </p:txBody>
      </p:sp>
      <p:sp>
        <p:nvSpPr>
          <p:cNvPr id="342018" name="Rectangle 2">
            <a:extLst>
              <a:ext uri="{FF2B5EF4-FFF2-40B4-BE49-F238E27FC236}">
                <a16:creationId xmlns:a16="http://schemas.microsoft.com/office/drawing/2014/main" id="{8830B7AC-70AF-2CB9-8DD3-7475975657D3}"/>
              </a:ext>
            </a:extLst>
          </p:cNvPr>
          <p:cNvSpPr>
            <a:spLocks noGrp="1" noChangeArrowheads="1"/>
          </p:cNvSpPr>
          <p:nvPr>
            <p:ph type="title"/>
          </p:nvPr>
        </p:nvSpPr>
        <p:spPr/>
        <p:txBody>
          <a:bodyPr/>
          <a:lstStyle/>
          <a:p>
            <a:endParaRPr lang="en-US" altLang="en-US"/>
          </a:p>
        </p:txBody>
      </p:sp>
      <p:sp>
        <p:nvSpPr>
          <p:cNvPr id="342019" name="Rectangle 3">
            <a:extLst>
              <a:ext uri="{FF2B5EF4-FFF2-40B4-BE49-F238E27FC236}">
                <a16:creationId xmlns:a16="http://schemas.microsoft.com/office/drawing/2014/main" id="{BEE84CA0-C300-EC63-018D-DD3DECD54DED}"/>
              </a:ext>
            </a:extLst>
          </p:cNvPr>
          <p:cNvSpPr>
            <a:spLocks noGrp="1" noChangeArrowheads="1"/>
          </p:cNvSpPr>
          <p:nvPr>
            <p:ph type="body" idx="1"/>
          </p:nvPr>
        </p:nvSpPr>
        <p:spPr>
          <a:xfrm>
            <a:off x="457200" y="533400"/>
            <a:ext cx="2590800" cy="5592763"/>
          </a:xfrm>
        </p:spPr>
        <p:txBody>
          <a:bodyPr/>
          <a:lstStyle/>
          <a:p>
            <a:pPr>
              <a:buFontTx/>
              <a:buNone/>
            </a:pPr>
            <a:r>
              <a:rPr lang="en-US" altLang="en-US" i="1"/>
              <a:t>“NOESY”</a:t>
            </a:r>
          </a:p>
          <a:p>
            <a:pPr>
              <a:buFontTx/>
              <a:buNone/>
            </a:pPr>
            <a:endParaRPr lang="en-US" altLang="en-US" i="1"/>
          </a:p>
          <a:p>
            <a:pPr>
              <a:buFontTx/>
              <a:buNone/>
            </a:pPr>
            <a:r>
              <a:rPr lang="en-US" altLang="en-US" i="1"/>
              <a:t>	55-amino acid protein fragrament</a:t>
            </a:r>
          </a:p>
        </p:txBody>
      </p:sp>
      <p:pic>
        <p:nvPicPr>
          <p:cNvPr id="342020" name="Picture 4">
            <a:extLst>
              <a:ext uri="{FF2B5EF4-FFF2-40B4-BE49-F238E27FC236}">
                <a16:creationId xmlns:a16="http://schemas.microsoft.com/office/drawing/2014/main" id="{C0F1EF61-115E-43ED-6C0F-EFD1C566B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7950" y="4140200"/>
            <a:ext cx="3636963" cy="2717800"/>
          </a:xfrm>
          <a:prstGeom prst="rect">
            <a:avLst/>
          </a:prstGeom>
          <a:noFill/>
          <a:extLst>
            <a:ext uri="{909E8E84-426E-40DD-AFC4-6F175D3DCCD1}">
              <a14:hiddenFill xmlns:a14="http://schemas.microsoft.com/office/drawing/2010/main">
                <a:solidFill>
                  <a:srgbClr val="FFFFFF"/>
                </a:solidFill>
              </a14:hiddenFill>
            </a:ext>
          </a:extLst>
        </p:spPr>
      </p:pic>
      <p:pic>
        <p:nvPicPr>
          <p:cNvPr id="342021" name="Picture 5">
            <a:extLst>
              <a:ext uri="{FF2B5EF4-FFF2-40B4-BE49-F238E27FC236}">
                <a16:creationId xmlns:a16="http://schemas.microsoft.com/office/drawing/2014/main" id="{D5682820-7C14-4BE1-B6C8-A9E120536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28600"/>
            <a:ext cx="4011613" cy="3949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2075352C-E74E-2675-303E-75FD3735F72A}"/>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4716CEB4-BA1C-4734-2BEB-FDE5C75324DD}"/>
              </a:ext>
            </a:extLst>
          </p:cNvPr>
          <p:cNvSpPr>
            <a:spLocks noGrp="1"/>
          </p:cNvSpPr>
          <p:nvPr>
            <p:ph type="sldNum" sz="quarter" idx="11"/>
          </p:nvPr>
        </p:nvSpPr>
        <p:spPr/>
        <p:txBody>
          <a:bodyPr/>
          <a:lstStyle/>
          <a:p>
            <a:fld id="{C5C5DFE2-0E1C-443D-B57C-7F89FE61B6FD}" type="slidenum">
              <a:rPr lang="en-US" altLang="en-US"/>
              <a:pPr/>
              <a:t>4</a:t>
            </a:fld>
            <a:endParaRPr lang="en-US" altLang="en-US"/>
          </a:p>
        </p:txBody>
      </p:sp>
      <p:sp>
        <p:nvSpPr>
          <p:cNvPr id="305154" name="Rectangle 2">
            <a:extLst>
              <a:ext uri="{FF2B5EF4-FFF2-40B4-BE49-F238E27FC236}">
                <a16:creationId xmlns:a16="http://schemas.microsoft.com/office/drawing/2014/main" id="{E77DF84D-78B5-F49B-8796-2A2055268FFA}"/>
              </a:ext>
            </a:extLst>
          </p:cNvPr>
          <p:cNvSpPr>
            <a:spLocks noGrp="1" noChangeArrowheads="1"/>
          </p:cNvSpPr>
          <p:nvPr>
            <p:ph type="title"/>
          </p:nvPr>
        </p:nvSpPr>
        <p:spPr>
          <a:xfrm>
            <a:off x="152400" y="46038"/>
            <a:ext cx="8229600" cy="304800"/>
          </a:xfrm>
        </p:spPr>
        <p:txBody>
          <a:bodyPr/>
          <a:lstStyle/>
          <a:p>
            <a:pPr algn="l"/>
            <a:r>
              <a:rPr lang="en-US" altLang="en-US" sz="1600" i="1" dirty="0"/>
              <a:t>Protein Purification</a:t>
            </a:r>
          </a:p>
        </p:txBody>
      </p:sp>
      <p:sp>
        <p:nvSpPr>
          <p:cNvPr id="305155" name="Rectangle 3">
            <a:extLst>
              <a:ext uri="{FF2B5EF4-FFF2-40B4-BE49-F238E27FC236}">
                <a16:creationId xmlns:a16="http://schemas.microsoft.com/office/drawing/2014/main" id="{9964FCA0-1516-CDA4-9D30-37B799CA5AE2}"/>
              </a:ext>
            </a:extLst>
          </p:cNvPr>
          <p:cNvSpPr>
            <a:spLocks noGrp="1" noChangeArrowheads="1"/>
          </p:cNvSpPr>
          <p:nvPr>
            <p:ph type="body" idx="1"/>
          </p:nvPr>
        </p:nvSpPr>
        <p:spPr/>
        <p:txBody>
          <a:bodyPr/>
          <a:lstStyle/>
          <a:p>
            <a:pPr>
              <a:lnSpc>
                <a:spcPct val="90000"/>
              </a:lnSpc>
            </a:pPr>
            <a:r>
              <a:rPr lang="en-US" altLang="en-US" dirty="0"/>
              <a:t>First, the biochemist must find a specific attribute associated with the protein that can be used to identify the protein of interest:	</a:t>
            </a:r>
          </a:p>
          <a:p>
            <a:pPr lvl="1">
              <a:lnSpc>
                <a:spcPct val="90000"/>
              </a:lnSpc>
            </a:pPr>
            <a:r>
              <a:rPr lang="en-US" altLang="en-US" dirty="0"/>
              <a:t>Enzyme activity</a:t>
            </a:r>
          </a:p>
          <a:p>
            <a:pPr lvl="1">
              <a:lnSpc>
                <a:spcPct val="90000"/>
              </a:lnSpc>
            </a:pPr>
            <a:r>
              <a:rPr lang="en-US" altLang="en-US" dirty="0"/>
              <a:t>Color</a:t>
            </a:r>
          </a:p>
          <a:p>
            <a:pPr lvl="1">
              <a:lnSpc>
                <a:spcPct val="90000"/>
              </a:lnSpc>
            </a:pPr>
            <a:r>
              <a:rPr lang="en-US" altLang="en-US" dirty="0"/>
              <a:t>A metal cofactor (e.g., zinc, iron, copper, </a:t>
            </a:r>
            <a:r>
              <a:rPr lang="en-US" altLang="en-US" dirty="0" err="1"/>
              <a:t>etc</a:t>
            </a:r>
            <a:r>
              <a:rPr lang="en-US" altLang="en-US" dirty="0"/>
              <a:t>)</a:t>
            </a:r>
          </a:p>
          <a:p>
            <a:pPr lvl="1">
              <a:lnSpc>
                <a:spcPct val="90000"/>
              </a:lnSpc>
            </a:pPr>
            <a:r>
              <a:rPr lang="en-US" altLang="en-US" dirty="0"/>
              <a:t>It’s binding affinity to a certain substance</a:t>
            </a:r>
          </a:p>
          <a:p>
            <a:pPr>
              <a:lnSpc>
                <a:spcPct val="90000"/>
              </a:lnSpc>
            </a:pPr>
            <a:r>
              <a:rPr lang="en-US" altLang="en-US" dirty="0"/>
              <a:t>As proteins are fractionated into groups during purification, this attribute is used to follow the protein through its purification.</a:t>
            </a:r>
          </a:p>
          <a:p>
            <a:pPr>
              <a:lnSpc>
                <a:spcPct val="90000"/>
              </a:lnSpc>
            </a:pPr>
            <a:endParaRPr lang="en-US"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C57D8B60-2F3B-4221-DD1D-C47A4EA679D6}"/>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9436E2B2-B915-B985-8F7B-9B01D2124385}"/>
              </a:ext>
            </a:extLst>
          </p:cNvPr>
          <p:cNvSpPr>
            <a:spLocks noGrp="1"/>
          </p:cNvSpPr>
          <p:nvPr>
            <p:ph type="sldNum" sz="quarter" idx="11"/>
          </p:nvPr>
        </p:nvSpPr>
        <p:spPr/>
        <p:txBody>
          <a:bodyPr/>
          <a:lstStyle/>
          <a:p>
            <a:fld id="{D4450C82-BFE2-4E3F-9932-C2D1E0D5904B}" type="slidenum">
              <a:rPr lang="en-US" altLang="en-US"/>
              <a:pPr/>
              <a:t>40</a:t>
            </a:fld>
            <a:endParaRPr lang="en-US" altLang="en-US"/>
          </a:p>
        </p:txBody>
      </p:sp>
      <p:sp>
        <p:nvSpPr>
          <p:cNvPr id="314370" name="Rectangle 2">
            <a:extLst>
              <a:ext uri="{FF2B5EF4-FFF2-40B4-BE49-F238E27FC236}">
                <a16:creationId xmlns:a16="http://schemas.microsoft.com/office/drawing/2014/main" id="{C359D890-49ED-62C2-03DE-096CC0EB3F08}"/>
              </a:ext>
            </a:extLst>
          </p:cNvPr>
          <p:cNvSpPr>
            <a:spLocks noGrp="1" noChangeArrowheads="1"/>
          </p:cNvSpPr>
          <p:nvPr>
            <p:ph type="title"/>
          </p:nvPr>
        </p:nvSpPr>
        <p:spPr/>
        <p:txBody>
          <a:bodyPr/>
          <a:lstStyle/>
          <a:p>
            <a:endParaRPr lang="en-US" altLang="en-US"/>
          </a:p>
        </p:txBody>
      </p:sp>
      <p:sp>
        <p:nvSpPr>
          <p:cNvPr id="314371" name="Rectangle 3">
            <a:extLst>
              <a:ext uri="{FF2B5EF4-FFF2-40B4-BE49-F238E27FC236}">
                <a16:creationId xmlns:a16="http://schemas.microsoft.com/office/drawing/2014/main" id="{8111F43A-24E0-049B-D5D5-CB5C78B23C91}"/>
              </a:ext>
            </a:extLst>
          </p:cNvPr>
          <p:cNvSpPr>
            <a:spLocks noGrp="1" noChangeArrowheads="1"/>
          </p:cNvSpPr>
          <p:nvPr>
            <p:ph type="body" idx="1"/>
          </p:nvPr>
        </p:nvSpPr>
        <p:spPr/>
        <p:txBody>
          <a:bodyPr/>
          <a:lstStyle/>
          <a:p>
            <a:r>
              <a:rPr lang="en-US" altLang="en-US" sz="2400" b="1" i="1" u="sng"/>
              <a:t>Immunoglobulins</a:t>
            </a:r>
            <a:r>
              <a:rPr lang="en-US" altLang="en-US" sz="2400" i="1"/>
              <a:t> (antibodies) can be utilized as powerful analytical tools in biochemistry</a:t>
            </a:r>
          </a:p>
          <a:p>
            <a:r>
              <a:rPr lang="en-US" altLang="en-US" sz="2400" i="1"/>
              <a:t>An antibody (Immunoglobulin, Ig) is a complex protein formed by an animal in response to the presence of a foreign substance (most often foreign proteins).</a:t>
            </a:r>
          </a:p>
          <a:p>
            <a:r>
              <a:rPr lang="en-US" altLang="en-US" sz="2400" i="1"/>
              <a:t>An antibody usually exhibits specific and high affinity for their “antigens” that stimulated their synthesis. The antibody recognizes certain groups of amino acids called “antigenic determinants” or “epitopes.”</a:t>
            </a:r>
          </a:p>
          <a:p>
            <a:r>
              <a:rPr lang="en-US" altLang="en-US" sz="2400" i="1"/>
              <a:t>Each anitbody is synthesized by a unique cell.</a:t>
            </a:r>
          </a:p>
          <a:p>
            <a:r>
              <a:rPr lang="en-US" altLang="en-US" sz="2400" i="1"/>
              <a:t>“Monoclonal” antibodies are identical antibodies that have been synthesized by identical, cloned cells.</a:t>
            </a:r>
          </a:p>
          <a:p>
            <a:pPr>
              <a:buFontTx/>
              <a:buNone/>
            </a:pPr>
            <a:endParaRPr lang="en-US" altLang="en-US" sz="2400" i="1"/>
          </a:p>
          <a:p>
            <a:endParaRPr lang="en-US" altLang="en-US" sz="2400" i="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2444ED94-0029-EA2D-F937-852A37704342}"/>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159D92D8-3836-5849-742D-A651CDBE6DC8}"/>
              </a:ext>
            </a:extLst>
          </p:cNvPr>
          <p:cNvSpPr>
            <a:spLocks noGrp="1"/>
          </p:cNvSpPr>
          <p:nvPr>
            <p:ph type="sldNum" sz="quarter" idx="11"/>
          </p:nvPr>
        </p:nvSpPr>
        <p:spPr/>
        <p:txBody>
          <a:bodyPr/>
          <a:lstStyle/>
          <a:p>
            <a:fld id="{9A798148-735C-4B3C-B722-0BDF58F498B6}" type="slidenum">
              <a:rPr lang="en-US" altLang="en-US"/>
              <a:pPr/>
              <a:t>41</a:t>
            </a:fld>
            <a:endParaRPr lang="en-US" altLang="en-US"/>
          </a:p>
        </p:txBody>
      </p:sp>
      <p:sp>
        <p:nvSpPr>
          <p:cNvPr id="336898" name="Rectangle 2">
            <a:extLst>
              <a:ext uri="{FF2B5EF4-FFF2-40B4-BE49-F238E27FC236}">
                <a16:creationId xmlns:a16="http://schemas.microsoft.com/office/drawing/2014/main" id="{9F2B6D39-C203-EB4F-AE61-224AA4EAD703}"/>
              </a:ext>
            </a:extLst>
          </p:cNvPr>
          <p:cNvSpPr>
            <a:spLocks noGrp="1" noChangeArrowheads="1"/>
          </p:cNvSpPr>
          <p:nvPr>
            <p:ph type="title"/>
          </p:nvPr>
        </p:nvSpPr>
        <p:spPr/>
        <p:txBody>
          <a:bodyPr/>
          <a:lstStyle/>
          <a:p>
            <a:endParaRPr lang="en-US" altLang="en-US"/>
          </a:p>
        </p:txBody>
      </p:sp>
      <p:sp>
        <p:nvSpPr>
          <p:cNvPr id="336899" name="Rectangle 3">
            <a:extLst>
              <a:ext uri="{FF2B5EF4-FFF2-40B4-BE49-F238E27FC236}">
                <a16:creationId xmlns:a16="http://schemas.microsoft.com/office/drawing/2014/main" id="{BB4AA5D0-89C0-E5A0-3D3F-324F3997CA28}"/>
              </a:ext>
            </a:extLst>
          </p:cNvPr>
          <p:cNvSpPr>
            <a:spLocks noGrp="1" noChangeArrowheads="1"/>
          </p:cNvSpPr>
          <p:nvPr>
            <p:ph type="body" idx="1"/>
          </p:nvPr>
        </p:nvSpPr>
        <p:spPr/>
        <p:txBody>
          <a:bodyPr/>
          <a:lstStyle/>
          <a:p>
            <a:r>
              <a:rPr lang="en-US" altLang="en-US" sz="2400" b="1" i="1" u="sng"/>
              <a:t>Immunoglobulins:</a:t>
            </a:r>
          </a:p>
          <a:p>
            <a:r>
              <a:rPr lang="en-US" altLang="en-US" sz="2400" i="1"/>
              <a:t>Antibody-producing cells can also be “tricked” into making antibodies against small molecules such as hormones or even pesticides.</a:t>
            </a:r>
          </a:p>
          <a:p>
            <a:r>
              <a:rPr lang="en-US" altLang="en-US" sz="2400" i="1"/>
              <a:t>These small molecules are called “haptans.”</a:t>
            </a:r>
          </a:p>
          <a:p>
            <a:r>
              <a:rPr lang="en-US" altLang="en-US" sz="2400" i="1"/>
              <a:t>Normally, haptans are attached to larger proteins and injected into animals to produce antibodies, since small molecules normally do not elicit antibody production.</a:t>
            </a:r>
          </a:p>
          <a:p>
            <a:r>
              <a:rPr lang="en-US" altLang="en-US" sz="2400" i="1"/>
              <a:t>Antibodies can be prepared against almost any haptan.  This allows broad utilization in analytical chemistry and in diverse applications from early pregnancy tests to pesticide detection.</a:t>
            </a:r>
          </a:p>
          <a:p>
            <a:r>
              <a:rPr lang="en-US" altLang="en-US" sz="2400" i="1"/>
              <a:t>These types of analyses are called “Immunoassays.”  </a:t>
            </a:r>
          </a:p>
          <a:p>
            <a:pPr>
              <a:buFontTx/>
              <a:buNone/>
            </a:pPr>
            <a:endParaRPr lang="en-US" altLang="en-US" sz="2400" i="1"/>
          </a:p>
          <a:p>
            <a:endParaRPr lang="en-US" altLang="en-US" sz="2400" i="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FFE2BBB7-67D7-5DAF-1642-06798B5E0E38}"/>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292B7B84-3775-6FEF-4BCC-76CF5DEAFAD2}"/>
              </a:ext>
            </a:extLst>
          </p:cNvPr>
          <p:cNvSpPr>
            <a:spLocks noGrp="1"/>
          </p:cNvSpPr>
          <p:nvPr>
            <p:ph type="sldNum" sz="quarter" idx="11"/>
          </p:nvPr>
        </p:nvSpPr>
        <p:spPr/>
        <p:txBody>
          <a:bodyPr/>
          <a:lstStyle/>
          <a:p>
            <a:fld id="{36125DBC-F958-4F9D-80DF-0C3627851391}" type="slidenum">
              <a:rPr lang="en-US" altLang="en-US"/>
              <a:pPr/>
              <a:t>42</a:t>
            </a:fld>
            <a:endParaRPr lang="en-US" altLang="en-US"/>
          </a:p>
        </p:txBody>
      </p:sp>
      <p:sp>
        <p:nvSpPr>
          <p:cNvPr id="331779" name="Rectangle 3">
            <a:extLst>
              <a:ext uri="{FF2B5EF4-FFF2-40B4-BE49-F238E27FC236}">
                <a16:creationId xmlns:a16="http://schemas.microsoft.com/office/drawing/2014/main" id="{2B59AB8E-48E8-58ED-B238-E4185C4B769A}"/>
              </a:ext>
            </a:extLst>
          </p:cNvPr>
          <p:cNvSpPr>
            <a:spLocks noGrp="1" noChangeArrowheads="1"/>
          </p:cNvSpPr>
          <p:nvPr>
            <p:ph type="body" idx="1"/>
          </p:nvPr>
        </p:nvSpPr>
        <p:spPr>
          <a:xfrm>
            <a:off x="533400" y="228600"/>
            <a:ext cx="8229600" cy="5592763"/>
          </a:xfrm>
        </p:spPr>
        <p:txBody>
          <a:bodyPr/>
          <a:lstStyle/>
          <a:p>
            <a:pPr>
              <a:buFontTx/>
              <a:buNone/>
            </a:pPr>
            <a:r>
              <a:rPr lang="en-US" altLang="en-US" sz="2400" i="1"/>
              <a:t>Antibody structure:</a:t>
            </a:r>
          </a:p>
          <a:p>
            <a:pPr>
              <a:buFontTx/>
              <a:buNone/>
            </a:pPr>
            <a:endParaRPr lang="en-US" altLang="en-US" sz="2400" i="1"/>
          </a:p>
        </p:txBody>
      </p:sp>
      <p:pic>
        <p:nvPicPr>
          <p:cNvPr id="331780" name="Picture 4">
            <a:extLst>
              <a:ext uri="{FF2B5EF4-FFF2-40B4-BE49-F238E27FC236}">
                <a16:creationId xmlns:a16="http://schemas.microsoft.com/office/drawing/2014/main" id="{FDF3A869-B2D4-12CF-5032-1875F869F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066800"/>
            <a:ext cx="8535987" cy="4117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3E467FD6-9D19-5CBE-2F40-B468721A7245}"/>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06588B52-AE18-5FCD-A139-60AD39D9C350}"/>
              </a:ext>
            </a:extLst>
          </p:cNvPr>
          <p:cNvSpPr>
            <a:spLocks noGrp="1"/>
          </p:cNvSpPr>
          <p:nvPr>
            <p:ph type="sldNum" sz="quarter" idx="11"/>
          </p:nvPr>
        </p:nvSpPr>
        <p:spPr/>
        <p:txBody>
          <a:bodyPr/>
          <a:lstStyle/>
          <a:p>
            <a:fld id="{62492888-A7E9-4B97-8381-F30AC68E6E8A}" type="slidenum">
              <a:rPr lang="en-US" altLang="en-US"/>
              <a:pPr/>
              <a:t>43</a:t>
            </a:fld>
            <a:endParaRPr lang="en-US" altLang="en-US"/>
          </a:p>
        </p:txBody>
      </p:sp>
      <p:sp>
        <p:nvSpPr>
          <p:cNvPr id="332803" name="Rectangle 3">
            <a:extLst>
              <a:ext uri="{FF2B5EF4-FFF2-40B4-BE49-F238E27FC236}">
                <a16:creationId xmlns:a16="http://schemas.microsoft.com/office/drawing/2014/main" id="{F32B0587-67EC-DFDE-8148-2F793BF36AE7}"/>
              </a:ext>
            </a:extLst>
          </p:cNvPr>
          <p:cNvSpPr>
            <a:spLocks noGrp="1" noChangeArrowheads="1"/>
          </p:cNvSpPr>
          <p:nvPr>
            <p:ph type="body" idx="1"/>
          </p:nvPr>
        </p:nvSpPr>
        <p:spPr>
          <a:xfrm>
            <a:off x="533400" y="152400"/>
            <a:ext cx="8229600" cy="5592763"/>
          </a:xfrm>
        </p:spPr>
        <p:txBody>
          <a:bodyPr/>
          <a:lstStyle/>
          <a:p>
            <a:pPr>
              <a:buFontTx/>
              <a:buNone/>
            </a:pPr>
            <a:r>
              <a:rPr lang="en-US" altLang="en-US" sz="2400" i="1"/>
              <a:t>Antigen – Antibody Binding:</a:t>
            </a:r>
          </a:p>
        </p:txBody>
      </p:sp>
      <p:pic>
        <p:nvPicPr>
          <p:cNvPr id="332804" name="Picture 4">
            <a:extLst>
              <a:ext uri="{FF2B5EF4-FFF2-40B4-BE49-F238E27FC236}">
                <a16:creationId xmlns:a16="http://schemas.microsoft.com/office/drawing/2014/main" id="{9605D9DA-434E-3867-A2F0-17853D76E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5459413" cy="5640388"/>
          </a:xfrm>
          <a:prstGeom prst="rect">
            <a:avLst/>
          </a:prstGeom>
          <a:noFill/>
          <a:extLst>
            <a:ext uri="{909E8E84-426E-40DD-AFC4-6F175D3DCCD1}">
              <a14:hiddenFill xmlns:a14="http://schemas.microsoft.com/office/drawing/2010/main">
                <a:solidFill>
                  <a:srgbClr val="FFFFFF"/>
                </a:solidFill>
              </a14:hiddenFill>
            </a:ext>
          </a:extLst>
        </p:spPr>
      </p:pic>
      <p:pic>
        <p:nvPicPr>
          <p:cNvPr id="332805" name="Picture 5">
            <a:extLst>
              <a:ext uri="{FF2B5EF4-FFF2-40B4-BE49-F238E27FC236}">
                <a16:creationId xmlns:a16="http://schemas.microsoft.com/office/drawing/2014/main" id="{894D0650-A0CF-BCEF-5767-C5D65B941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914400"/>
            <a:ext cx="3030538" cy="548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D7FC93F-98AE-6E43-4D4E-1DE57D5638B4}"/>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CD49D215-F985-21B0-D530-2F16D94045E9}"/>
              </a:ext>
            </a:extLst>
          </p:cNvPr>
          <p:cNvSpPr>
            <a:spLocks noGrp="1"/>
          </p:cNvSpPr>
          <p:nvPr>
            <p:ph type="sldNum" sz="quarter" idx="11"/>
          </p:nvPr>
        </p:nvSpPr>
        <p:spPr/>
        <p:txBody>
          <a:bodyPr/>
          <a:lstStyle/>
          <a:p>
            <a:fld id="{099FF25E-E51D-4DFC-A570-8EB9377F454F}" type="slidenum">
              <a:rPr lang="en-US" altLang="en-US"/>
              <a:pPr/>
              <a:t>44</a:t>
            </a:fld>
            <a:endParaRPr lang="en-US" altLang="en-US"/>
          </a:p>
        </p:txBody>
      </p:sp>
      <p:sp>
        <p:nvSpPr>
          <p:cNvPr id="337923" name="Rectangle 3">
            <a:extLst>
              <a:ext uri="{FF2B5EF4-FFF2-40B4-BE49-F238E27FC236}">
                <a16:creationId xmlns:a16="http://schemas.microsoft.com/office/drawing/2014/main" id="{57155844-8E70-8E98-C85C-8A6F1EBAB79B}"/>
              </a:ext>
            </a:extLst>
          </p:cNvPr>
          <p:cNvSpPr>
            <a:spLocks noGrp="1" noChangeArrowheads="1"/>
          </p:cNvSpPr>
          <p:nvPr>
            <p:ph type="body" idx="1"/>
          </p:nvPr>
        </p:nvSpPr>
        <p:spPr>
          <a:xfrm>
            <a:off x="457200" y="152400"/>
            <a:ext cx="8229600" cy="5592763"/>
          </a:xfrm>
        </p:spPr>
        <p:txBody>
          <a:bodyPr/>
          <a:lstStyle/>
          <a:p>
            <a:pPr>
              <a:buFontTx/>
              <a:buNone/>
            </a:pPr>
            <a:r>
              <a:rPr lang="en-US" altLang="en-US" sz="2400" u="sng"/>
              <a:t>E</a:t>
            </a:r>
            <a:r>
              <a:rPr lang="en-US" altLang="en-US" sz="2400"/>
              <a:t>nzyme </a:t>
            </a:r>
            <a:r>
              <a:rPr lang="en-US" altLang="en-US" sz="2400" u="sng"/>
              <a:t>L</a:t>
            </a:r>
            <a:r>
              <a:rPr lang="en-US" altLang="en-US" sz="2400"/>
              <a:t>inked </a:t>
            </a:r>
            <a:r>
              <a:rPr lang="en-US" altLang="en-US" sz="2400" u="sng"/>
              <a:t>I</a:t>
            </a:r>
            <a:r>
              <a:rPr lang="en-US" altLang="en-US" sz="2400"/>
              <a:t>mmuno</a:t>
            </a:r>
            <a:r>
              <a:rPr lang="en-US" altLang="en-US" sz="2400" u="sng"/>
              <a:t>s</a:t>
            </a:r>
            <a:r>
              <a:rPr lang="en-US" altLang="en-US" sz="2400"/>
              <a:t>orbent </a:t>
            </a:r>
            <a:r>
              <a:rPr lang="en-US" altLang="en-US" sz="2400" u="sng"/>
              <a:t>A</a:t>
            </a:r>
            <a:r>
              <a:rPr lang="en-US" altLang="en-US" sz="2400"/>
              <a:t>ssay (ELISA):</a:t>
            </a:r>
          </a:p>
          <a:p>
            <a:r>
              <a:rPr lang="en-US" altLang="en-US" sz="1800" b="1" i="1" u="sng"/>
              <a:t>Indirect ELISA</a:t>
            </a:r>
            <a:r>
              <a:rPr lang="en-US" altLang="en-US" sz="1800"/>
              <a:t>: Detects the presence of an antibody</a:t>
            </a:r>
          </a:p>
          <a:p>
            <a:r>
              <a:rPr lang="en-US" altLang="en-US" sz="1800" b="1" i="1" u="sng"/>
              <a:t>Sandwich ELISA</a:t>
            </a:r>
            <a:r>
              <a:rPr lang="en-US" altLang="en-US" sz="1800"/>
              <a:t>: Detection and Quantitation of Antigen</a:t>
            </a:r>
          </a:p>
        </p:txBody>
      </p:sp>
      <p:pic>
        <p:nvPicPr>
          <p:cNvPr id="337924" name="Picture 4">
            <a:extLst>
              <a:ext uri="{FF2B5EF4-FFF2-40B4-BE49-F238E27FC236}">
                <a16:creationId xmlns:a16="http://schemas.microsoft.com/office/drawing/2014/main" id="{D87C3795-90B3-AA25-A26A-AF19832D6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078788" cy="5194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AFD03CDA-6BCA-2F2B-2ADD-88C083137E9B}"/>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3BF91217-CA9B-A010-8746-EA1B4493A519}"/>
              </a:ext>
            </a:extLst>
          </p:cNvPr>
          <p:cNvSpPr>
            <a:spLocks noGrp="1"/>
          </p:cNvSpPr>
          <p:nvPr>
            <p:ph type="sldNum" sz="quarter" idx="11"/>
          </p:nvPr>
        </p:nvSpPr>
        <p:spPr/>
        <p:txBody>
          <a:bodyPr/>
          <a:lstStyle/>
          <a:p>
            <a:fld id="{FFE9829E-8F41-4617-9A88-BDF41C9BFF3C}" type="slidenum">
              <a:rPr lang="en-US" altLang="en-US"/>
              <a:pPr/>
              <a:t>45</a:t>
            </a:fld>
            <a:endParaRPr lang="en-US" altLang="en-US"/>
          </a:p>
        </p:txBody>
      </p:sp>
      <p:sp>
        <p:nvSpPr>
          <p:cNvPr id="338947" name="Rectangle 3">
            <a:extLst>
              <a:ext uri="{FF2B5EF4-FFF2-40B4-BE49-F238E27FC236}">
                <a16:creationId xmlns:a16="http://schemas.microsoft.com/office/drawing/2014/main" id="{13D521A6-2E22-08A2-FC9E-B64E5CADA45B}"/>
              </a:ext>
            </a:extLst>
          </p:cNvPr>
          <p:cNvSpPr>
            <a:spLocks noGrp="1" noChangeArrowheads="1"/>
          </p:cNvSpPr>
          <p:nvPr>
            <p:ph type="body" idx="1"/>
          </p:nvPr>
        </p:nvSpPr>
        <p:spPr>
          <a:xfrm>
            <a:off x="457200" y="228600"/>
            <a:ext cx="8229600" cy="5592763"/>
          </a:xfrm>
        </p:spPr>
        <p:txBody>
          <a:bodyPr/>
          <a:lstStyle/>
          <a:p>
            <a:pPr>
              <a:buFontTx/>
              <a:buNone/>
            </a:pPr>
            <a:r>
              <a:rPr lang="en-US" altLang="en-US" sz="2800" b="1" i="1" u="sng" dirty="0"/>
              <a:t>“Western” Blots</a:t>
            </a:r>
            <a:r>
              <a:rPr lang="en-US" altLang="en-US" sz="2800" dirty="0"/>
              <a:t>:  Detect Proteins in Gels</a:t>
            </a:r>
          </a:p>
          <a:p>
            <a:pPr>
              <a:buFontTx/>
              <a:buNone/>
            </a:pPr>
            <a:r>
              <a:rPr lang="en-US" altLang="en-US" sz="2000" i="1" dirty="0"/>
              <a:t>Separated proteins in an SDS PAGE gel are transferred to a polymer sheet. Then antibodies identify the location of the desired protein:</a:t>
            </a:r>
            <a:r>
              <a:rPr lang="en-US" altLang="en-US" sz="2800" dirty="0"/>
              <a:t> </a:t>
            </a:r>
          </a:p>
        </p:txBody>
      </p:sp>
      <p:pic>
        <p:nvPicPr>
          <p:cNvPr id="4" name="Picture Placeholder 8" descr="The figure illustrates the steps of western blotting.&#10;A long slab of S D S-polyacrylamide gel I shown. Several horizontal bands of proteins are shown on the gel. The bands are of varying thickness.&#10;The proteins are shown to transferred to a polymer sheet. The bands on the polymer sheet have the exact same arrangement and thickness as those on the gel.&#10;Y-shaped primary antibodies are added to the sheet. The antibodies are shown to bind specifically to only one band on the sheet. The sheet is then washed.&#10;Labeled Y-shaped secondary antibodies are shown to be added to the sheet. These secondary antibodies are show to bind to the primary antibodies. The sheet is then washed.&#10;The immunoblot is illuminated. Only the antibody-bound protein band is visible as a bright yellow band against a dark background. The fluorescence is measured.">
            <a:extLst>
              <a:ext uri="{FF2B5EF4-FFF2-40B4-BE49-F238E27FC236}">
                <a16:creationId xmlns:a16="http://schemas.microsoft.com/office/drawing/2014/main" id="{F93794CA-4F27-7C53-D2B0-B9DBA0576996}"/>
              </a:ext>
            </a:extLst>
          </p:cNvPr>
          <p:cNvPicPr>
            <a:picLocks noChangeAspect="1"/>
          </p:cNvPicPr>
          <p:nvPr/>
        </p:nvPicPr>
        <p:blipFill>
          <a:blip r:embed="rId2"/>
          <a:stretch>
            <a:fillRect/>
          </a:stretch>
        </p:blipFill>
        <p:spPr>
          <a:xfrm>
            <a:off x="195434" y="2109713"/>
            <a:ext cx="8753132" cy="271859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9BE448B7-054C-FA66-400B-68C9789FC24D}"/>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AFF36087-8DED-B956-0E86-6A6F85739C93}"/>
              </a:ext>
            </a:extLst>
          </p:cNvPr>
          <p:cNvSpPr>
            <a:spLocks noGrp="1"/>
          </p:cNvSpPr>
          <p:nvPr>
            <p:ph type="sldNum" sz="quarter" idx="11"/>
          </p:nvPr>
        </p:nvSpPr>
        <p:spPr/>
        <p:txBody>
          <a:bodyPr/>
          <a:lstStyle/>
          <a:p>
            <a:fld id="{D1C82995-1216-4A7E-9E50-30462F28E23B}" type="slidenum">
              <a:rPr lang="en-US" altLang="en-US"/>
              <a:pPr/>
              <a:t>46</a:t>
            </a:fld>
            <a:endParaRPr lang="en-US" altLang="en-US"/>
          </a:p>
        </p:txBody>
      </p:sp>
      <p:sp>
        <p:nvSpPr>
          <p:cNvPr id="270338" name="Rectangle 2">
            <a:extLst>
              <a:ext uri="{FF2B5EF4-FFF2-40B4-BE49-F238E27FC236}">
                <a16:creationId xmlns:a16="http://schemas.microsoft.com/office/drawing/2014/main" id="{69300918-2DCE-C961-F5BE-0A557B6B8BE4}"/>
              </a:ext>
            </a:extLst>
          </p:cNvPr>
          <p:cNvSpPr>
            <a:spLocks noGrp="1" noChangeArrowheads="1"/>
          </p:cNvSpPr>
          <p:nvPr>
            <p:ph type="title"/>
          </p:nvPr>
        </p:nvSpPr>
        <p:spPr/>
        <p:txBody>
          <a:bodyPr/>
          <a:lstStyle/>
          <a:p>
            <a:endParaRPr lang="en-US" altLang="en-US"/>
          </a:p>
        </p:txBody>
      </p:sp>
      <p:sp>
        <p:nvSpPr>
          <p:cNvPr id="270339" name="Rectangle 3">
            <a:extLst>
              <a:ext uri="{FF2B5EF4-FFF2-40B4-BE49-F238E27FC236}">
                <a16:creationId xmlns:a16="http://schemas.microsoft.com/office/drawing/2014/main" id="{6304DFE8-A232-D484-56BD-BFD542BF0379}"/>
              </a:ext>
            </a:extLst>
          </p:cNvPr>
          <p:cNvSpPr>
            <a:spLocks noGrp="1" noChangeArrowheads="1"/>
          </p:cNvSpPr>
          <p:nvPr>
            <p:ph type="body" idx="1"/>
          </p:nvPr>
        </p:nvSpPr>
        <p:spPr>
          <a:xfrm>
            <a:off x="533400" y="1371600"/>
            <a:ext cx="7924800" cy="5257800"/>
          </a:xfrm>
        </p:spPr>
        <p:txBody>
          <a:bodyPr/>
          <a:lstStyle/>
          <a:p>
            <a:pPr algn="ctr">
              <a:lnSpc>
                <a:spcPct val="90000"/>
              </a:lnSpc>
              <a:buFontTx/>
              <a:buNone/>
            </a:pPr>
            <a:r>
              <a:rPr lang="en-US" altLang="en-US" sz="2800" i="1"/>
              <a:t>End of Lecture Slides </a:t>
            </a:r>
          </a:p>
          <a:p>
            <a:pPr algn="ctr">
              <a:lnSpc>
                <a:spcPct val="90000"/>
              </a:lnSpc>
              <a:buFontTx/>
              <a:buNone/>
            </a:pPr>
            <a:r>
              <a:rPr lang="en-US" altLang="en-US" sz="2800" i="1"/>
              <a:t>for</a:t>
            </a:r>
          </a:p>
          <a:p>
            <a:pPr algn="ctr">
              <a:lnSpc>
                <a:spcPct val="90000"/>
              </a:lnSpc>
              <a:buFontTx/>
              <a:buNone/>
            </a:pPr>
            <a:r>
              <a:rPr lang="en-US" altLang="en-US" sz="2800" i="1"/>
              <a:t>Exploring Proteins</a:t>
            </a:r>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endParaRPr lang="en-US" altLang="en-US" sz="2800" i="1"/>
          </a:p>
          <a:p>
            <a:pPr>
              <a:lnSpc>
                <a:spcPct val="90000"/>
              </a:lnSpc>
              <a:buFontTx/>
              <a:buNone/>
            </a:pPr>
            <a:r>
              <a:rPr lang="en-US" altLang="en-US" sz="1200" i="1"/>
              <a:t>Credits:  Most of the diagrams used in these slides were taken from Stryer, et.al, Biochemistry, 5</a:t>
            </a:r>
            <a:r>
              <a:rPr lang="en-US" altLang="en-US" sz="1200" i="1" baseline="30000"/>
              <a:t>th</a:t>
            </a:r>
            <a:r>
              <a:rPr lang="en-US" altLang="en-US" sz="1200" i="1"/>
              <a:t> Ed., Freeman Press, Chapter  4 (in our course textbook).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5655570A-DFBD-6ED9-099E-B3AAA0AACB6A}"/>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12F4821E-5721-CF77-0C9C-FD6FE34138A2}"/>
              </a:ext>
            </a:extLst>
          </p:cNvPr>
          <p:cNvSpPr>
            <a:spLocks noGrp="1"/>
          </p:cNvSpPr>
          <p:nvPr>
            <p:ph type="sldNum" sz="quarter" idx="11"/>
          </p:nvPr>
        </p:nvSpPr>
        <p:spPr/>
        <p:txBody>
          <a:bodyPr/>
          <a:lstStyle/>
          <a:p>
            <a:fld id="{3FD72FF1-0579-4456-AFD5-A7BA45C12CC7}" type="slidenum">
              <a:rPr lang="en-US" altLang="en-US"/>
              <a:pPr/>
              <a:t>5</a:t>
            </a:fld>
            <a:endParaRPr lang="en-US" altLang="en-US"/>
          </a:p>
        </p:txBody>
      </p:sp>
      <p:sp>
        <p:nvSpPr>
          <p:cNvPr id="306178" name="Rectangle 2">
            <a:extLst>
              <a:ext uri="{FF2B5EF4-FFF2-40B4-BE49-F238E27FC236}">
                <a16:creationId xmlns:a16="http://schemas.microsoft.com/office/drawing/2014/main" id="{CD71EB13-EC00-893F-7E54-1751DA77CE61}"/>
              </a:ext>
            </a:extLst>
          </p:cNvPr>
          <p:cNvSpPr>
            <a:spLocks noGrp="1" noChangeArrowheads="1"/>
          </p:cNvSpPr>
          <p:nvPr>
            <p:ph type="title"/>
          </p:nvPr>
        </p:nvSpPr>
        <p:spPr>
          <a:xfrm>
            <a:off x="0" y="15875"/>
            <a:ext cx="8229600" cy="304800"/>
          </a:xfrm>
        </p:spPr>
        <p:txBody>
          <a:bodyPr/>
          <a:lstStyle/>
          <a:p>
            <a:pPr algn="l"/>
            <a:r>
              <a:rPr lang="en-US" altLang="en-US" sz="1600" i="1" dirty="0"/>
              <a:t>Homogenization</a:t>
            </a:r>
          </a:p>
        </p:txBody>
      </p:sp>
      <p:sp>
        <p:nvSpPr>
          <p:cNvPr id="306179" name="Rectangle 3">
            <a:extLst>
              <a:ext uri="{FF2B5EF4-FFF2-40B4-BE49-F238E27FC236}">
                <a16:creationId xmlns:a16="http://schemas.microsoft.com/office/drawing/2014/main" id="{0E027316-D653-C9CC-26EF-83BD826DEC28}"/>
              </a:ext>
            </a:extLst>
          </p:cNvPr>
          <p:cNvSpPr>
            <a:spLocks noGrp="1" noChangeArrowheads="1"/>
          </p:cNvSpPr>
          <p:nvPr>
            <p:ph type="body" idx="1"/>
          </p:nvPr>
        </p:nvSpPr>
        <p:spPr>
          <a:xfrm>
            <a:off x="457200" y="381000"/>
            <a:ext cx="8229600" cy="6019800"/>
          </a:xfrm>
        </p:spPr>
        <p:txBody>
          <a:bodyPr/>
          <a:lstStyle/>
          <a:p>
            <a:pPr>
              <a:lnSpc>
                <a:spcPct val="90000"/>
              </a:lnSpc>
            </a:pPr>
            <a:r>
              <a:rPr lang="en-US" altLang="en-US"/>
              <a:t>First, cells are broken, usually by </a:t>
            </a:r>
            <a:r>
              <a:rPr lang="en-US" altLang="en-US" i="1"/>
              <a:t>homogenization</a:t>
            </a:r>
            <a:r>
              <a:rPr lang="en-US" altLang="en-US"/>
              <a:t>.</a:t>
            </a:r>
          </a:p>
          <a:p>
            <a:pPr>
              <a:lnSpc>
                <a:spcPct val="90000"/>
              </a:lnSpc>
            </a:pPr>
            <a:r>
              <a:rPr lang="en-US" altLang="en-US"/>
              <a:t>Often the next step is centrifugation at various g-forces (rotor speeds), often called “differential centrifugation.”  The resulting pellets and supernatants help to separate the proteins into different fractions. </a:t>
            </a:r>
          </a:p>
          <a:p>
            <a:pPr>
              <a:lnSpc>
                <a:spcPct val="90000"/>
              </a:lnSpc>
            </a:pPr>
            <a:r>
              <a:rPr lang="en-US" altLang="en-US" i="1"/>
              <a:t>e.g.,</a:t>
            </a:r>
            <a:r>
              <a:rPr lang="en-US" altLang="en-US"/>
              <a:t> nuclei are easily separated from mitochrondia, since nuclei spin down at relatively low g-forces.  Soluble proteins must be centrifuged at very high forces to spin them out of solution.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1E2CA713-9540-42C6-E35B-D1394C2611A4}"/>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1323410C-B9F8-3042-483F-076FAC8A3DEA}"/>
              </a:ext>
            </a:extLst>
          </p:cNvPr>
          <p:cNvSpPr>
            <a:spLocks noGrp="1"/>
          </p:cNvSpPr>
          <p:nvPr>
            <p:ph type="sldNum" sz="quarter" idx="11"/>
          </p:nvPr>
        </p:nvSpPr>
        <p:spPr/>
        <p:txBody>
          <a:bodyPr/>
          <a:lstStyle/>
          <a:p>
            <a:fld id="{E5717592-7EA8-4288-A179-98B8442217D7}" type="slidenum">
              <a:rPr lang="en-US" altLang="en-US"/>
              <a:pPr/>
              <a:t>6</a:t>
            </a:fld>
            <a:endParaRPr lang="en-US" altLang="en-US"/>
          </a:p>
        </p:txBody>
      </p:sp>
      <p:sp>
        <p:nvSpPr>
          <p:cNvPr id="307202" name="Rectangle 2">
            <a:extLst>
              <a:ext uri="{FF2B5EF4-FFF2-40B4-BE49-F238E27FC236}">
                <a16:creationId xmlns:a16="http://schemas.microsoft.com/office/drawing/2014/main" id="{5B6402FE-4926-43B3-B02E-5ED9AA0099DD}"/>
              </a:ext>
            </a:extLst>
          </p:cNvPr>
          <p:cNvSpPr>
            <a:spLocks noGrp="1" noChangeArrowheads="1"/>
          </p:cNvSpPr>
          <p:nvPr>
            <p:ph type="title"/>
          </p:nvPr>
        </p:nvSpPr>
        <p:spPr>
          <a:xfrm>
            <a:off x="20320" y="0"/>
            <a:ext cx="8229600" cy="304800"/>
          </a:xfrm>
        </p:spPr>
        <p:txBody>
          <a:bodyPr/>
          <a:lstStyle/>
          <a:p>
            <a:pPr algn="l"/>
            <a:r>
              <a:rPr lang="en-US" altLang="en-US" sz="1800" i="1" dirty="0"/>
              <a:t>Differential Centrifugation:</a:t>
            </a:r>
          </a:p>
        </p:txBody>
      </p:sp>
      <p:pic>
        <p:nvPicPr>
          <p:cNvPr id="307204" name="Picture 4">
            <a:extLst>
              <a:ext uri="{FF2B5EF4-FFF2-40B4-BE49-F238E27FC236}">
                <a16:creationId xmlns:a16="http://schemas.microsoft.com/office/drawing/2014/main" id="{3D3A8851-F957-E21D-BB21-B511872A83A0}"/>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143000" y="458787"/>
            <a:ext cx="6705600" cy="6000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97382C40-32B7-CC64-5F16-2AC15B41B485}"/>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D71CFD9B-3391-FA1F-A038-1B11E5A553F1}"/>
              </a:ext>
            </a:extLst>
          </p:cNvPr>
          <p:cNvSpPr>
            <a:spLocks noGrp="1"/>
          </p:cNvSpPr>
          <p:nvPr>
            <p:ph type="sldNum" sz="quarter" idx="11"/>
          </p:nvPr>
        </p:nvSpPr>
        <p:spPr/>
        <p:txBody>
          <a:bodyPr/>
          <a:lstStyle/>
          <a:p>
            <a:fld id="{D16FEB23-21EF-4AC1-A012-695DF98AC2FE}" type="slidenum">
              <a:rPr lang="en-US" altLang="en-US"/>
              <a:pPr/>
              <a:t>7</a:t>
            </a:fld>
            <a:endParaRPr lang="en-US" altLang="en-US"/>
          </a:p>
        </p:txBody>
      </p:sp>
      <p:sp>
        <p:nvSpPr>
          <p:cNvPr id="308226" name="Rectangle 2">
            <a:extLst>
              <a:ext uri="{FF2B5EF4-FFF2-40B4-BE49-F238E27FC236}">
                <a16:creationId xmlns:a16="http://schemas.microsoft.com/office/drawing/2014/main" id="{81E5AAD6-C82E-6629-9A08-026F224C4266}"/>
              </a:ext>
            </a:extLst>
          </p:cNvPr>
          <p:cNvSpPr>
            <a:spLocks noGrp="1" noChangeArrowheads="1"/>
          </p:cNvSpPr>
          <p:nvPr>
            <p:ph type="title"/>
          </p:nvPr>
        </p:nvSpPr>
        <p:spPr>
          <a:xfrm>
            <a:off x="0" y="-15081"/>
            <a:ext cx="8229600" cy="304800"/>
          </a:xfrm>
        </p:spPr>
        <p:txBody>
          <a:bodyPr/>
          <a:lstStyle/>
          <a:p>
            <a:pPr algn="l"/>
            <a:r>
              <a:rPr lang="en-US" altLang="en-US" sz="1800" i="1" dirty="0"/>
              <a:t>Salting Out Proteins</a:t>
            </a:r>
          </a:p>
        </p:txBody>
      </p:sp>
      <p:sp>
        <p:nvSpPr>
          <p:cNvPr id="308227" name="Rectangle 3">
            <a:extLst>
              <a:ext uri="{FF2B5EF4-FFF2-40B4-BE49-F238E27FC236}">
                <a16:creationId xmlns:a16="http://schemas.microsoft.com/office/drawing/2014/main" id="{2ECEE2AA-DF09-F3A1-7F9E-9E6BD8F06744}"/>
              </a:ext>
            </a:extLst>
          </p:cNvPr>
          <p:cNvSpPr>
            <a:spLocks noGrp="1" noChangeArrowheads="1"/>
          </p:cNvSpPr>
          <p:nvPr>
            <p:ph type="body" idx="1"/>
          </p:nvPr>
        </p:nvSpPr>
        <p:spPr/>
        <p:txBody>
          <a:bodyPr/>
          <a:lstStyle/>
          <a:p>
            <a:r>
              <a:rPr lang="en-US" altLang="en-US" sz="2400" i="1"/>
              <a:t>Protein purification techniques:</a:t>
            </a:r>
          </a:p>
          <a:p>
            <a:endParaRPr lang="en-US" altLang="en-US" sz="2400" i="1"/>
          </a:p>
          <a:p>
            <a:r>
              <a:rPr lang="en-US" altLang="en-US" sz="2400" i="1"/>
              <a:t>“</a:t>
            </a:r>
            <a:r>
              <a:rPr lang="en-US" altLang="en-US" sz="2400" b="1" i="1"/>
              <a:t>Salting out</a:t>
            </a:r>
            <a:r>
              <a:rPr lang="en-US" altLang="en-US" sz="2400" i="1"/>
              <a:t>” proteins:</a:t>
            </a:r>
          </a:p>
          <a:p>
            <a:pPr lvl="1">
              <a:buFontTx/>
              <a:buNone/>
            </a:pPr>
            <a:r>
              <a:rPr lang="en-US" altLang="en-US" sz="2000" i="1"/>
              <a:t>Increasing ionic strength by adding salts such as ammonium sulfate can cause proteins to precipitate.  Centrifugation separates the precipitated proteins from the proteins that are still soluble at a given ionic strength.</a:t>
            </a:r>
          </a:p>
          <a:p>
            <a:pPr lvl="1">
              <a:buFontTx/>
              <a:buNone/>
            </a:pPr>
            <a:endParaRPr lang="en-US" altLang="en-US" sz="2000" i="1"/>
          </a:p>
          <a:p>
            <a:pPr lvl="1">
              <a:buFontTx/>
              <a:buNone/>
            </a:pPr>
            <a:r>
              <a:rPr lang="en-US" altLang="en-US" sz="2000" i="1"/>
              <a:t>Separating Proteins from Blood:</a:t>
            </a:r>
          </a:p>
          <a:p>
            <a:pPr lvl="1">
              <a:buFontTx/>
              <a:buNone/>
            </a:pPr>
            <a:r>
              <a:rPr lang="en-US" altLang="en-US" sz="2000" i="1"/>
              <a:t>0.8M (NH</a:t>
            </a:r>
            <a:r>
              <a:rPr lang="en-US" altLang="en-US" sz="2000" i="1" baseline="-25000"/>
              <a:t>4</a:t>
            </a:r>
            <a:r>
              <a:rPr lang="en-US" altLang="en-US" sz="2000" i="1"/>
              <a:t>)</a:t>
            </a:r>
            <a:r>
              <a:rPr lang="en-US" altLang="en-US" sz="2000" i="1" baseline="-25000"/>
              <a:t>2</a:t>
            </a:r>
            <a:r>
              <a:rPr lang="en-US" altLang="en-US" sz="2000" i="1"/>
              <a:t>SO</a:t>
            </a:r>
            <a:r>
              <a:rPr lang="en-US" altLang="en-US" sz="2000" i="1" baseline="-25000"/>
              <a:t>4 </a:t>
            </a:r>
            <a:r>
              <a:rPr lang="en-US" altLang="en-US" sz="2000" i="1"/>
              <a:t>precipitates fibrinogen… leaving serum albumin in solution.  However, 2.4M (NH</a:t>
            </a:r>
            <a:r>
              <a:rPr lang="en-US" altLang="en-US" sz="2000" i="1" baseline="-25000"/>
              <a:t>4</a:t>
            </a:r>
            <a:r>
              <a:rPr lang="en-US" altLang="en-US" sz="2000" i="1"/>
              <a:t>)</a:t>
            </a:r>
            <a:r>
              <a:rPr lang="en-US" altLang="en-US" sz="2000" i="1" baseline="-25000"/>
              <a:t>2</a:t>
            </a:r>
            <a:r>
              <a:rPr lang="en-US" altLang="en-US" sz="2000" i="1"/>
              <a:t>SO</a:t>
            </a:r>
            <a:r>
              <a:rPr lang="en-US" altLang="en-US" sz="2000" i="1" baseline="-25000"/>
              <a:t>4 </a:t>
            </a:r>
            <a:r>
              <a:rPr lang="en-US" altLang="en-US" sz="2000" i="1"/>
              <a:t>precipitates serum albumin.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603AFD83-86BB-67A5-A9FC-CBC993C873F2}"/>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1D0516A4-6BB7-DD53-E547-ACF3367C1624}"/>
              </a:ext>
            </a:extLst>
          </p:cNvPr>
          <p:cNvSpPr>
            <a:spLocks noGrp="1"/>
          </p:cNvSpPr>
          <p:nvPr>
            <p:ph type="sldNum" sz="quarter" idx="11"/>
          </p:nvPr>
        </p:nvSpPr>
        <p:spPr/>
        <p:txBody>
          <a:bodyPr/>
          <a:lstStyle/>
          <a:p>
            <a:fld id="{76092B1D-25CB-4E47-8364-2936B3BF6421}" type="slidenum">
              <a:rPr lang="en-US" altLang="en-US"/>
              <a:pPr/>
              <a:t>8</a:t>
            </a:fld>
            <a:endParaRPr lang="en-US" altLang="en-US"/>
          </a:p>
        </p:txBody>
      </p:sp>
      <p:sp>
        <p:nvSpPr>
          <p:cNvPr id="315394" name="Rectangle 2">
            <a:extLst>
              <a:ext uri="{FF2B5EF4-FFF2-40B4-BE49-F238E27FC236}">
                <a16:creationId xmlns:a16="http://schemas.microsoft.com/office/drawing/2014/main" id="{95D787E1-8DFB-7642-4B70-82570E8E6801}"/>
              </a:ext>
            </a:extLst>
          </p:cNvPr>
          <p:cNvSpPr>
            <a:spLocks noGrp="1" noChangeArrowheads="1"/>
          </p:cNvSpPr>
          <p:nvPr>
            <p:ph type="title"/>
          </p:nvPr>
        </p:nvSpPr>
        <p:spPr>
          <a:xfrm>
            <a:off x="0" y="20320"/>
            <a:ext cx="8229600" cy="304800"/>
          </a:xfrm>
        </p:spPr>
        <p:txBody>
          <a:bodyPr/>
          <a:lstStyle/>
          <a:p>
            <a:pPr algn="l"/>
            <a:r>
              <a:rPr lang="en-US" altLang="en-US" sz="1600" i="1" dirty="0"/>
              <a:t>Dialysis</a:t>
            </a:r>
          </a:p>
        </p:txBody>
      </p:sp>
      <p:sp>
        <p:nvSpPr>
          <p:cNvPr id="315395" name="Rectangle 3">
            <a:extLst>
              <a:ext uri="{FF2B5EF4-FFF2-40B4-BE49-F238E27FC236}">
                <a16:creationId xmlns:a16="http://schemas.microsoft.com/office/drawing/2014/main" id="{5B1949BE-F9D3-AAF4-1ECC-B51531DFE049}"/>
              </a:ext>
            </a:extLst>
          </p:cNvPr>
          <p:cNvSpPr>
            <a:spLocks noGrp="1" noChangeArrowheads="1"/>
          </p:cNvSpPr>
          <p:nvPr>
            <p:ph type="body" idx="1"/>
          </p:nvPr>
        </p:nvSpPr>
        <p:spPr>
          <a:xfrm>
            <a:off x="228600" y="533400"/>
            <a:ext cx="3733800" cy="5592763"/>
          </a:xfrm>
        </p:spPr>
        <p:txBody>
          <a:bodyPr/>
          <a:lstStyle/>
          <a:p>
            <a:pPr>
              <a:buFontTx/>
              <a:buNone/>
            </a:pPr>
            <a:r>
              <a:rPr lang="en-US" altLang="en-US" sz="2000" i="1"/>
              <a:t>Protein purification techniques:</a:t>
            </a:r>
          </a:p>
          <a:p>
            <a:endParaRPr lang="en-US" altLang="en-US" sz="2000" i="1"/>
          </a:p>
          <a:p>
            <a:pPr>
              <a:buFontTx/>
              <a:buNone/>
            </a:pPr>
            <a:r>
              <a:rPr lang="en-US" altLang="en-US" sz="2400" i="1"/>
              <a:t>“</a:t>
            </a:r>
            <a:r>
              <a:rPr lang="en-US" altLang="en-US" sz="2400" b="1" i="1"/>
              <a:t>Dialysis</a:t>
            </a:r>
            <a:r>
              <a:rPr lang="en-US" altLang="en-US" sz="2400" i="1"/>
              <a:t>” of proteins:</a:t>
            </a:r>
          </a:p>
          <a:p>
            <a:pPr>
              <a:buFontTx/>
              <a:buNone/>
            </a:pPr>
            <a:r>
              <a:rPr lang="en-US" altLang="en-US" sz="2000" i="1"/>
              <a:t>Proteins are easily separated on the basis of their size.  Large proteins can be separated from smaller ones via dialysis.  Dialysis tubing with different pore sizes allow smaller molecular weight molecules to diffuse through, retaining the larger ones.</a:t>
            </a:r>
          </a:p>
          <a:p>
            <a:pPr lvl="1">
              <a:buFontTx/>
              <a:buNone/>
            </a:pPr>
            <a:endParaRPr lang="en-US" altLang="en-US" sz="1800" i="1"/>
          </a:p>
        </p:txBody>
      </p:sp>
      <p:pic>
        <p:nvPicPr>
          <p:cNvPr id="315396" name="Picture 4">
            <a:extLst>
              <a:ext uri="{FF2B5EF4-FFF2-40B4-BE49-F238E27FC236}">
                <a16:creationId xmlns:a16="http://schemas.microsoft.com/office/drawing/2014/main" id="{94D0A704-0C2C-3668-DB19-6EA6BF3C9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838200"/>
            <a:ext cx="4849813"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169540E6-A586-5063-04F5-6F39EBA40643}"/>
              </a:ext>
            </a:extLst>
          </p:cNvPr>
          <p:cNvSpPr>
            <a:spLocks noGrp="1"/>
          </p:cNvSpPr>
          <p:nvPr>
            <p:ph type="ftr" sz="quarter" idx="10"/>
          </p:nvPr>
        </p:nvSpPr>
        <p:spPr/>
        <p:txBody>
          <a:bodyPr/>
          <a:lstStyle/>
          <a:p>
            <a:r>
              <a:rPr lang="en-US" altLang="en-US"/>
              <a:t>Biochemistry 3070 – Exploring Proteins</a:t>
            </a:r>
          </a:p>
        </p:txBody>
      </p:sp>
      <p:sp>
        <p:nvSpPr>
          <p:cNvPr id="3" name="Slide Number Placeholder 4">
            <a:extLst>
              <a:ext uri="{FF2B5EF4-FFF2-40B4-BE49-F238E27FC236}">
                <a16:creationId xmlns:a16="http://schemas.microsoft.com/office/drawing/2014/main" id="{ED800511-9234-F095-28EA-F07FF71109F0}"/>
              </a:ext>
            </a:extLst>
          </p:cNvPr>
          <p:cNvSpPr>
            <a:spLocks noGrp="1"/>
          </p:cNvSpPr>
          <p:nvPr>
            <p:ph type="sldNum" sz="quarter" idx="11"/>
          </p:nvPr>
        </p:nvSpPr>
        <p:spPr/>
        <p:txBody>
          <a:bodyPr/>
          <a:lstStyle/>
          <a:p>
            <a:fld id="{6E1DDE1C-5700-442A-8A58-8A44A7D750C1}" type="slidenum">
              <a:rPr lang="en-US" altLang="en-US"/>
              <a:pPr/>
              <a:t>9</a:t>
            </a:fld>
            <a:endParaRPr lang="en-US" altLang="en-US"/>
          </a:p>
        </p:txBody>
      </p:sp>
      <p:sp>
        <p:nvSpPr>
          <p:cNvPr id="316418" name="Rectangle 2">
            <a:extLst>
              <a:ext uri="{FF2B5EF4-FFF2-40B4-BE49-F238E27FC236}">
                <a16:creationId xmlns:a16="http://schemas.microsoft.com/office/drawing/2014/main" id="{A669C9B2-21D3-37A3-EF90-D00568250B6A}"/>
              </a:ext>
            </a:extLst>
          </p:cNvPr>
          <p:cNvSpPr>
            <a:spLocks noGrp="1" noChangeArrowheads="1"/>
          </p:cNvSpPr>
          <p:nvPr>
            <p:ph type="title"/>
          </p:nvPr>
        </p:nvSpPr>
        <p:spPr>
          <a:xfrm>
            <a:off x="0" y="0"/>
            <a:ext cx="8229600" cy="304800"/>
          </a:xfrm>
        </p:spPr>
        <p:txBody>
          <a:bodyPr/>
          <a:lstStyle/>
          <a:p>
            <a:pPr algn="l"/>
            <a:r>
              <a:rPr lang="en-US" altLang="en-US" sz="1800" i="1" dirty="0"/>
              <a:t>Gel Filtration</a:t>
            </a:r>
          </a:p>
        </p:txBody>
      </p:sp>
      <p:sp>
        <p:nvSpPr>
          <p:cNvPr id="316419" name="Rectangle 3">
            <a:extLst>
              <a:ext uri="{FF2B5EF4-FFF2-40B4-BE49-F238E27FC236}">
                <a16:creationId xmlns:a16="http://schemas.microsoft.com/office/drawing/2014/main" id="{006BE271-87C4-3055-F06E-4E12C51ADE39}"/>
              </a:ext>
            </a:extLst>
          </p:cNvPr>
          <p:cNvSpPr>
            <a:spLocks noGrp="1" noChangeArrowheads="1"/>
          </p:cNvSpPr>
          <p:nvPr>
            <p:ph type="body" idx="1"/>
          </p:nvPr>
        </p:nvSpPr>
        <p:spPr>
          <a:xfrm>
            <a:off x="457200" y="304800"/>
            <a:ext cx="8229600" cy="2514600"/>
          </a:xfrm>
        </p:spPr>
        <p:txBody>
          <a:bodyPr/>
          <a:lstStyle/>
          <a:p>
            <a:pPr>
              <a:buFontTx/>
              <a:buNone/>
            </a:pPr>
            <a:r>
              <a:rPr lang="en-US" altLang="en-US" sz="2000" i="1"/>
              <a:t>Protein purification techniques:</a:t>
            </a:r>
          </a:p>
          <a:p>
            <a:pPr>
              <a:buFontTx/>
              <a:buNone/>
            </a:pPr>
            <a:r>
              <a:rPr lang="en-US" altLang="en-US" sz="2000" i="1"/>
              <a:t>“</a:t>
            </a:r>
            <a:r>
              <a:rPr lang="en-US" altLang="en-US" sz="2000" b="1" i="1"/>
              <a:t>Gel-Filtration</a:t>
            </a:r>
            <a:r>
              <a:rPr lang="en-US" altLang="en-US" sz="2000" i="1"/>
              <a:t>” of proteins:</a:t>
            </a:r>
          </a:p>
          <a:p>
            <a:pPr>
              <a:buFontTx/>
              <a:buNone/>
            </a:pPr>
            <a:r>
              <a:rPr lang="en-US" altLang="en-US" sz="2000" i="1"/>
              <a:t>Gel filtration separates proteins on the basis of their molecular weights.  Small pores in the gel allow smaller molecules to become trapped in the matrix, slowing their flow through the column.  Larger molecular weight proteins move more rapidly.  Hence, large MW proteins elute from the column before the smaller ones.</a:t>
            </a:r>
          </a:p>
        </p:txBody>
      </p:sp>
      <p:pic>
        <p:nvPicPr>
          <p:cNvPr id="316420" name="Picture 4">
            <a:extLst>
              <a:ext uri="{FF2B5EF4-FFF2-40B4-BE49-F238E27FC236}">
                <a16:creationId xmlns:a16="http://schemas.microsoft.com/office/drawing/2014/main" id="{98F948D4-A7FA-788A-B492-CB3D16F00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590800"/>
            <a:ext cx="6477000" cy="4083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1119</TotalTime>
  <Words>2337</Words>
  <Application>Microsoft Office PowerPoint</Application>
  <PresentationFormat>On-screen Show (4:3)</PresentationFormat>
  <Paragraphs>272</Paragraphs>
  <Slides>46</Slides>
  <Notes>1</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46</vt:i4>
      </vt:variant>
    </vt:vector>
  </HeadingPairs>
  <TitlesOfParts>
    <vt:vector size="49" baseType="lpstr">
      <vt:lpstr>Arial</vt:lpstr>
      <vt:lpstr>Default Design</vt:lpstr>
      <vt:lpstr>1_Default Design</vt:lpstr>
      <vt:lpstr>Exploring  Proteins</vt:lpstr>
      <vt:lpstr>Proteome</vt:lpstr>
      <vt:lpstr>Proteome</vt:lpstr>
      <vt:lpstr>Protein Purification</vt:lpstr>
      <vt:lpstr>Homogenization</vt:lpstr>
      <vt:lpstr>Differential Centrifugation:</vt:lpstr>
      <vt:lpstr>Salting Out Proteins</vt:lpstr>
      <vt:lpstr>Dialysis</vt:lpstr>
      <vt:lpstr>Gel Filtration</vt:lpstr>
      <vt:lpstr>PowerPoint Presentation</vt:lpstr>
      <vt:lpstr>Affinity Chromatography</vt:lpstr>
      <vt:lpstr>Protein purification techniques:</vt:lpstr>
      <vt:lpstr>Protein purification techniques: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Mass Spec Sequencing</vt:lpstr>
      <vt:lpstr>Mass Spec Sequencing</vt:lpstr>
      <vt:lpstr>PowerPoint Presentation</vt:lpstr>
      <vt:lpstr>PowerPoint Presentation</vt:lpstr>
      <vt:lpstr>Protein Sequencing Techniques:  “Cutting Tools”</vt:lpstr>
      <vt:lpstr>PowerPoint Presentation</vt:lpstr>
      <vt:lpstr>Determining Tertiary Protein Structure: </vt:lpstr>
      <vt:lpstr>Determining Tertiary Protein Structure: </vt:lpstr>
      <vt:lpstr>Determining Tertiary Protein Structure: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Weber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ewalker</dc:creator>
  <cp:lastModifiedBy>Owner</cp:lastModifiedBy>
  <cp:revision>78</cp:revision>
  <dcterms:created xsi:type="dcterms:W3CDTF">2004-08-30T17:27:51Z</dcterms:created>
  <dcterms:modified xsi:type="dcterms:W3CDTF">2025-12-28T00:58:01Z</dcterms:modified>
</cp:coreProperties>
</file>