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53"/>
  </p:notesMasterIdLst>
  <p:handoutMasterIdLst>
    <p:handoutMasterId r:id="rId54"/>
  </p:handoutMasterIdLst>
  <p:sldIdLst>
    <p:sldId id="257" r:id="rId2"/>
    <p:sldId id="420" r:id="rId3"/>
    <p:sldId id="421" r:id="rId4"/>
    <p:sldId id="422" r:id="rId5"/>
    <p:sldId id="425" r:id="rId6"/>
    <p:sldId id="426" r:id="rId7"/>
    <p:sldId id="427" r:id="rId8"/>
    <p:sldId id="437" r:id="rId9"/>
    <p:sldId id="428" r:id="rId10"/>
    <p:sldId id="429" r:id="rId11"/>
    <p:sldId id="430" r:id="rId12"/>
    <p:sldId id="465" r:id="rId13"/>
    <p:sldId id="464" r:id="rId14"/>
    <p:sldId id="431" r:id="rId15"/>
    <p:sldId id="432" r:id="rId16"/>
    <p:sldId id="433" r:id="rId17"/>
    <p:sldId id="434" r:id="rId18"/>
    <p:sldId id="435" r:id="rId19"/>
    <p:sldId id="436" r:id="rId20"/>
    <p:sldId id="423" r:id="rId21"/>
    <p:sldId id="444" r:id="rId22"/>
    <p:sldId id="443" r:id="rId23"/>
    <p:sldId id="424" r:id="rId24"/>
    <p:sldId id="438" r:id="rId25"/>
    <p:sldId id="466" r:id="rId26"/>
    <p:sldId id="467" r:id="rId27"/>
    <p:sldId id="468" r:id="rId28"/>
    <p:sldId id="439" r:id="rId29"/>
    <p:sldId id="469" r:id="rId30"/>
    <p:sldId id="440" r:id="rId31"/>
    <p:sldId id="441" r:id="rId32"/>
    <p:sldId id="445" r:id="rId33"/>
    <p:sldId id="446" r:id="rId34"/>
    <p:sldId id="448" r:id="rId35"/>
    <p:sldId id="457" r:id="rId36"/>
    <p:sldId id="458" r:id="rId37"/>
    <p:sldId id="442" r:id="rId38"/>
    <p:sldId id="463" r:id="rId39"/>
    <p:sldId id="449" r:id="rId40"/>
    <p:sldId id="452" r:id="rId41"/>
    <p:sldId id="453" r:id="rId42"/>
    <p:sldId id="454" r:id="rId43"/>
    <p:sldId id="455" r:id="rId44"/>
    <p:sldId id="456" r:id="rId45"/>
    <p:sldId id="450" r:id="rId46"/>
    <p:sldId id="459" r:id="rId47"/>
    <p:sldId id="451" r:id="rId48"/>
    <p:sldId id="460" r:id="rId49"/>
    <p:sldId id="461" r:id="rId50"/>
    <p:sldId id="462" r:id="rId51"/>
    <p:sldId id="310" r:id="rId52"/>
  </p:sldIdLst>
  <p:sldSz cx="9144000" cy="6858000" type="screen4x3"/>
  <p:notesSz cx="6858000" cy="92964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7FF57"/>
    <a:srgbClr val="69FF69"/>
    <a:srgbClr val="009900"/>
    <a:srgbClr val="FF0000"/>
    <a:srgbClr val="0066CC"/>
    <a:srgbClr val="FF3399"/>
    <a:srgbClr val="FFFFCC"/>
    <a:srgbClr val="FF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382" autoAdjust="0"/>
    <p:restoredTop sz="94693" autoAdjust="0"/>
  </p:normalViewPr>
  <p:slideViewPr>
    <p:cSldViewPr>
      <p:cViewPr varScale="1">
        <p:scale>
          <a:sx n="94" d="100"/>
          <a:sy n="94" d="100"/>
        </p:scale>
        <p:origin x="84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8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6AD3ADB8-321F-B481-CE61-6B86292C0685}"/>
              </a:ext>
            </a:extLst>
          </p:cNvPr>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r>
              <a:rPr lang="en-US" altLang="en-US"/>
              <a:t>Biochem 3070 - Exploring Genes  Edward Walker</a:t>
            </a:r>
          </a:p>
        </p:txBody>
      </p:sp>
      <p:sp>
        <p:nvSpPr>
          <p:cNvPr id="291843" name="Rectangle 3">
            <a:extLst>
              <a:ext uri="{FF2B5EF4-FFF2-40B4-BE49-F238E27FC236}">
                <a16:creationId xmlns:a16="http://schemas.microsoft.com/office/drawing/2014/main" id="{7CBF35B6-CAFD-BB50-E49B-8DE828F09027}"/>
              </a:ext>
            </a:extLst>
          </p:cNvPr>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fld id="{F847D2F3-FBA8-4994-9760-FB0131C40DB9}" type="datetime1">
              <a:rPr lang="en-US" altLang="en-US"/>
              <a:pPr/>
              <a:t>1/1/2026</a:t>
            </a:fld>
            <a:endParaRPr lang="en-US" altLang="en-US"/>
          </a:p>
        </p:txBody>
      </p:sp>
      <p:sp>
        <p:nvSpPr>
          <p:cNvPr id="291844" name="Rectangle 4">
            <a:extLst>
              <a:ext uri="{FF2B5EF4-FFF2-40B4-BE49-F238E27FC236}">
                <a16:creationId xmlns:a16="http://schemas.microsoft.com/office/drawing/2014/main" id="{BCC8ED55-0178-6E7D-3B3E-B71AF6AC772C}"/>
              </a:ext>
            </a:extLst>
          </p:cNvPr>
          <p:cNvSpPr>
            <a:spLocks noGrp="1" noChangeArrowheads="1"/>
          </p:cNvSpPr>
          <p:nvPr>
            <p:ph type="ftr" sz="quarter" idx="2"/>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US" altLang="en-US"/>
          </a:p>
        </p:txBody>
      </p:sp>
      <p:sp>
        <p:nvSpPr>
          <p:cNvPr id="291845" name="Rectangle 5">
            <a:extLst>
              <a:ext uri="{FF2B5EF4-FFF2-40B4-BE49-F238E27FC236}">
                <a16:creationId xmlns:a16="http://schemas.microsoft.com/office/drawing/2014/main" id="{2CDC3A93-32EB-B2EC-DDDB-D64BAE4D7748}"/>
              </a:ext>
            </a:extLst>
          </p:cNvPr>
          <p:cNvSpPr>
            <a:spLocks noGrp="1" noChangeArrowheads="1"/>
          </p:cNvSpPr>
          <p:nvPr>
            <p:ph type="sldNum" sz="quarter" idx="3"/>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49A99631-1F26-4F7F-9238-ADD1984D86B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A35D7CAC-162F-A6AE-9978-2A217609AB5F}"/>
              </a:ext>
            </a:extLst>
          </p:cNvPr>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r>
              <a:rPr lang="en-US" altLang="en-US"/>
              <a:t>Biochem 3070 - Exploring Genes  Edward Walker</a:t>
            </a:r>
          </a:p>
        </p:txBody>
      </p:sp>
      <p:sp>
        <p:nvSpPr>
          <p:cNvPr id="210947" name="Rectangle 3">
            <a:extLst>
              <a:ext uri="{FF2B5EF4-FFF2-40B4-BE49-F238E27FC236}">
                <a16:creationId xmlns:a16="http://schemas.microsoft.com/office/drawing/2014/main" id="{2584AE51-F609-474C-1964-5ACDD1BA033E}"/>
              </a:ext>
            </a:extLst>
          </p:cNvPr>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fld id="{4AD3099E-9046-4DD1-974E-FF007CE4EC2E}" type="datetime1">
              <a:rPr lang="en-US" altLang="en-US"/>
              <a:pPr/>
              <a:t>1/1/2026</a:t>
            </a:fld>
            <a:endParaRPr lang="en-US" altLang="en-US"/>
          </a:p>
        </p:txBody>
      </p:sp>
      <p:sp>
        <p:nvSpPr>
          <p:cNvPr id="210948" name="Rectangle 4">
            <a:extLst>
              <a:ext uri="{FF2B5EF4-FFF2-40B4-BE49-F238E27FC236}">
                <a16:creationId xmlns:a16="http://schemas.microsoft.com/office/drawing/2014/main" id="{C9C34BBC-F582-49B2-0765-3C27B28B535D}"/>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0949" name="Rectangle 5">
            <a:extLst>
              <a:ext uri="{FF2B5EF4-FFF2-40B4-BE49-F238E27FC236}">
                <a16:creationId xmlns:a16="http://schemas.microsoft.com/office/drawing/2014/main" id="{8202C984-4859-D220-4175-4ECB57689526}"/>
              </a:ext>
            </a:extLst>
          </p:cNvPr>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0950" name="Rectangle 6">
            <a:extLst>
              <a:ext uri="{FF2B5EF4-FFF2-40B4-BE49-F238E27FC236}">
                <a16:creationId xmlns:a16="http://schemas.microsoft.com/office/drawing/2014/main" id="{CCF29A88-C81F-8506-DF37-51C2A19C61BA}"/>
              </a:ext>
            </a:extLst>
          </p:cNvPr>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US" altLang="en-US"/>
          </a:p>
        </p:txBody>
      </p:sp>
      <p:sp>
        <p:nvSpPr>
          <p:cNvPr id="210951" name="Rectangle 7">
            <a:extLst>
              <a:ext uri="{FF2B5EF4-FFF2-40B4-BE49-F238E27FC236}">
                <a16:creationId xmlns:a16="http://schemas.microsoft.com/office/drawing/2014/main" id="{61B73C7F-BD2A-3F61-FF57-58262B23773A}"/>
              </a:ext>
            </a:extLst>
          </p:cNvPr>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B56357FF-C63E-4109-BDDB-FAB6CEACFBFF}"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47ABE64-1372-D15A-56DE-E269C040BE6B}"/>
              </a:ext>
            </a:extLst>
          </p:cNvPr>
          <p:cNvSpPr>
            <a:spLocks noGrp="1" noChangeArrowheads="1"/>
          </p:cNvSpPr>
          <p:nvPr>
            <p:ph type="hdr" sz="quarter"/>
          </p:nvPr>
        </p:nvSpPr>
        <p:spPr>
          <a:ln/>
        </p:spPr>
        <p:txBody>
          <a:bodyPr/>
          <a:lstStyle/>
          <a:p>
            <a:r>
              <a:rPr lang="en-US" altLang="en-US"/>
              <a:t>Biochem 3070 - Exploring Genes  Edward Walker</a:t>
            </a:r>
          </a:p>
        </p:txBody>
      </p:sp>
      <p:sp>
        <p:nvSpPr>
          <p:cNvPr id="3" name="Rectangle 3">
            <a:extLst>
              <a:ext uri="{FF2B5EF4-FFF2-40B4-BE49-F238E27FC236}">
                <a16:creationId xmlns:a16="http://schemas.microsoft.com/office/drawing/2014/main" id="{EABD12FC-0148-DDE7-6A86-1F301648D461}"/>
              </a:ext>
            </a:extLst>
          </p:cNvPr>
          <p:cNvSpPr>
            <a:spLocks noGrp="1" noChangeArrowheads="1"/>
          </p:cNvSpPr>
          <p:nvPr>
            <p:ph type="dt" idx="1"/>
          </p:nvPr>
        </p:nvSpPr>
        <p:spPr>
          <a:ln/>
        </p:spPr>
        <p:txBody>
          <a:bodyPr/>
          <a:lstStyle/>
          <a:p>
            <a:fld id="{74A46A96-B5D7-4F7C-8A1F-25397D880700}" type="datetime1">
              <a:rPr lang="en-US" altLang="en-US"/>
              <a:pPr/>
              <a:t>1/1/2026</a:t>
            </a:fld>
            <a:endParaRPr lang="en-US" altLang="en-US"/>
          </a:p>
        </p:txBody>
      </p:sp>
      <p:sp>
        <p:nvSpPr>
          <p:cNvPr id="5" name="Rectangle 7">
            <a:extLst>
              <a:ext uri="{FF2B5EF4-FFF2-40B4-BE49-F238E27FC236}">
                <a16:creationId xmlns:a16="http://schemas.microsoft.com/office/drawing/2014/main" id="{D12EC9D9-C820-6135-A77B-C9F64B89B465}"/>
              </a:ext>
            </a:extLst>
          </p:cNvPr>
          <p:cNvSpPr>
            <a:spLocks noGrp="1" noChangeArrowheads="1"/>
          </p:cNvSpPr>
          <p:nvPr>
            <p:ph type="sldNum" sz="quarter" idx="5"/>
          </p:nvPr>
        </p:nvSpPr>
        <p:spPr>
          <a:ln/>
        </p:spPr>
        <p:txBody>
          <a:bodyPr/>
          <a:lstStyle/>
          <a:p>
            <a:fld id="{FB5CAE61-012B-4E1F-A39A-F4FC2DF9FA5D}" type="slidenum">
              <a:rPr lang="en-US" altLang="en-US"/>
              <a:pPr/>
              <a:t>1</a:t>
            </a:fld>
            <a:endParaRPr lang="en-US" altLang="en-US"/>
          </a:p>
        </p:txBody>
      </p:sp>
      <p:sp>
        <p:nvSpPr>
          <p:cNvPr id="299010" name="Rectangle 2">
            <a:extLst>
              <a:ext uri="{FF2B5EF4-FFF2-40B4-BE49-F238E27FC236}">
                <a16:creationId xmlns:a16="http://schemas.microsoft.com/office/drawing/2014/main" id="{8DFC1D3F-01B8-5E00-9FAB-646E550E4128}"/>
              </a:ext>
            </a:extLst>
          </p:cNvPr>
          <p:cNvSpPr>
            <a:spLocks noGrp="1" noRot="1" noChangeAspect="1" noChangeArrowheads="1" noTextEdit="1"/>
          </p:cNvSpPr>
          <p:nvPr>
            <p:ph type="sldImg"/>
          </p:nvPr>
        </p:nvSpPr>
        <p:spPr>
          <a:ln/>
        </p:spPr>
      </p:sp>
      <p:sp>
        <p:nvSpPr>
          <p:cNvPr id="299011" name="Rectangle 3">
            <a:extLst>
              <a:ext uri="{FF2B5EF4-FFF2-40B4-BE49-F238E27FC236}">
                <a16:creationId xmlns:a16="http://schemas.microsoft.com/office/drawing/2014/main" id="{5F4B0602-CAEE-BB85-0F76-FB1AAF6E02F9}"/>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B504-522D-E1EB-57DF-6AC3B8A47B9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E8BA8A-518C-4F0F-D8BC-0EB7FC2D022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a:extLst>
              <a:ext uri="{FF2B5EF4-FFF2-40B4-BE49-F238E27FC236}">
                <a16:creationId xmlns:a16="http://schemas.microsoft.com/office/drawing/2014/main" id="{39F34FDD-21E5-EC2B-7923-32CE40EB2B18}"/>
              </a:ext>
            </a:extLst>
          </p:cNvPr>
          <p:cNvSpPr>
            <a:spLocks noGrp="1"/>
          </p:cNvSpPr>
          <p:nvPr>
            <p:ph type="ftr" sz="quarter" idx="10"/>
          </p:nvPr>
        </p:nvSpPr>
        <p:spPr/>
        <p:txBody>
          <a:bodyPr/>
          <a:lstStyle>
            <a:lvl1pPr>
              <a:defRPr/>
            </a:lvl1pPr>
          </a:lstStyle>
          <a:p>
            <a:r>
              <a:rPr lang="en-US" altLang="en-US"/>
              <a:t>Biochemistry 3070 – Exploring Genes</a:t>
            </a:r>
          </a:p>
        </p:txBody>
      </p:sp>
      <p:sp>
        <p:nvSpPr>
          <p:cNvPr id="5" name="Slide Number Placeholder 4">
            <a:extLst>
              <a:ext uri="{FF2B5EF4-FFF2-40B4-BE49-F238E27FC236}">
                <a16:creationId xmlns:a16="http://schemas.microsoft.com/office/drawing/2014/main" id="{443A9880-E06A-13C0-77D2-D1319D55487D}"/>
              </a:ext>
            </a:extLst>
          </p:cNvPr>
          <p:cNvSpPr>
            <a:spLocks noGrp="1"/>
          </p:cNvSpPr>
          <p:nvPr>
            <p:ph type="sldNum" sz="quarter" idx="11"/>
          </p:nvPr>
        </p:nvSpPr>
        <p:spPr/>
        <p:txBody>
          <a:bodyPr/>
          <a:lstStyle>
            <a:lvl1pPr>
              <a:defRPr/>
            </a:lvl1pPr>
          </a:lstStyle>
          <a:p>
            <a:fld id="{DF341A56-8B34-4F1F-BB7F-AA343AB11CE0}" type="slidenum">
              <a:rPr lang="en-US" altLang="en-US"/>
              <a:pPr/>
              <a:t>‹#›</a:t>
            </a:fld>
            <a:endParaRPr lang="en-US" altLang="en-US"/>
          </a:p>
        </p:txBody>
      </p:sp>
    </p:spTree>
    <p:extLst>
      <p:ext uri="{BB962C8B-B14F-4D97-AF65-F5344CB8AC3E}">
        <p14:creationId xmlns:p14="http://schemas.microsoft.com/office/powerpoint/2010/main" val="297718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E34B3-21FA-E29F-9647-C82E97F373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1FC54D-C8FF-0807-6BA5-8C9CEF9635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C278344-0576-0CCC-93D8-B2B25E8CF61F}"/>
              </a:ext>
            </a:extLst>
          </p:cNvPr>
          <p:cNvSpPr>
            <a:spLocks noGrp="1"/>
          </p:cNvSpPr>
          <p:nvPr>
            <p:ph type="ftr" sz="quarter" idx="10"/>
          </p:nvPr>
        </p:nvSpPr>
        <p:spPr/>
        <p:txBody>
          <a:bodyPr/>
          <a:lstStyle>
            <a:lvl1pPr>
              <a:defRPr/>
            </a:lvl1pPr>
          </a:lstStyle>
          <a:p>
            <a:r>
              <a:rPr lang="en-US" altLang="en-US"/>
              <a:t>Biochemistry 3070 – Exploring Genes</a:t>
            </a:r>
          </a:p>
        </p:txBody>
      </p:sp>
      <p:sp>
        <p:nvSpPr>
          <p:cNvPr id="5" name="Slide Number Placeholder 4">
            <a:extLst>
              <a:ext uri="{FF2B5EF4-FFF2-40B4-BE49-F238E27FC236}">
                <a16:creationId xmlns:a16="http://schemas.microsoft.com/office/drawing/2014/main" id="{000335FE-B9D5-1A53-3475-DC0277E024E6}"/>
              </a:ext>
            </a:extLst>
          </p:cNvPr>
          <p:cNvSpPr>
            <a:spLocks noGrp="1"/>
          </p:cNvSpPr>
          <p:nvPr>
            <p:ph type="sldNum" sz="quarter" idx="11"/>
          </p:nvPr>
        </p:nvSpPr>
        <p:spPr/>
        <p:txBody>
          <a:bodyPr/>
          <a:lstStyle>
            <a:lvl1pPr>
              <a:defRPr/>
            </a:lvl1pPr>
          </a:lstStyle>
          <a:p>
            <a:fld id="{442BF45C-776D-440B-9C8F-F6CDB6292985}" type="slidenum">
              <a:rPr lang="en-US" altLang="en-US"/>
              <a:pPr/>
              <a:t>‹#›</a:t>
            </a:fld>
            <a:endParaRPr lang="en-US" altLang="en-US"/>
          </a:p>
        </p:txBody>
      </p:sp>
    </p:spTree>
    <p:extLst>
      <p:ext uri="{BB962C8B-B14F-4D97-AF65-F5344CB8AC3E}">
        <p14:creationId xmlns:p14="http://schemas.microsoft.com/office/powerpoint/2010/main" val="86090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71780E-36AB-A131-3DA2-4384CD79A6DE}"/>
              </a:ext>
            </a:extLst>
          </p:cNvPr>
          <p:cNvSpPr>
            <a:spLocks noGrp="1"/>
          </p:cNvSpPr>
          <p:nvPr>
            <p:ph type="title" orient="vert"/>
          </p:nvPr>
        </p:nvSpPr>
        <p:spPr>
          <a:xfrm>
            <a:off x="6629400" y="152400"/>
            <a:ext cx="2057400" cy="59737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749068-1E84-74C0-508E-A927B0968B73}"/>
              </a:ext>
            </a:extLst>
          </p:cNvPr>
          <p:cNvSpPr>
            <a:spLocks noGrp="1"/>
          </p:cNvSpPr>
          <p:nvPr>
            <p:ph type="body" orient="vert" idx="1"/>
          </p:nvPr>
        </p:nvSpPr>
        <p:spPr>
          <a:xfrm>
            <a:off x="457200" y="152400"/>
            <a:ext cx="6019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49EED2F-03FB-CA5D-4CF7-AD5FCF4212F2}"/>
              </a:ext>
            </a:extLst>
          </p:cNvPr>
          <p:cNvSpPr>
            <a:spLocks noGrp="1"/>
          </p:cNvSpPr>
          <p:nvPr>
            <p:ph type="ftr" sz="quarter" idx="10"/>
          </p:nvPr>
        </p:nvSpPr>
        <p:spPr/>
        <p:txBody>
          <a:bodyPr/>
          <a:lstStyle>
            <a:lvl1pPr>
              <a:defRPr/>
            </a:lvl1pPr>
          </a:lstStyle>
          <a:p>
            <a:r>
              <a:rPr lang="en-US" altLang="en-US"/>
              <a:t>Biochemistry 3070 – Exploring Genes</a:t>
            </a:r>
          </a:p>
        </p:txBody>
      </p:sp>
      <p:sp>
        <p:nvSpPr>
          <p:cNvPr id="5" name="Slide Number Placeholder 4">
            <a:extLst>
              <a:ext uri="{FF2B5EF4-FFF2-40B4-BE49-F238E27FC236}">
                <a16:creationId xmlns:a16="http://schemas.microsoft.com/office/drawing/2014/main" id="{C2A3A0AD-AE54-5E4C-997F-2AD00588B69D}"/>
              </a:ext>
            </a:extLst>
          </p:cNvPr>
          <p:cNvSpPr>
            <a:spLocks noGrp="1"/>
          </p:cNvSpPr>
          <p:nvPr>
            <p:ph type="sldNum" sz="quarter" idx="11"/>
          </p:nvPr>
        </p:nvSpPr>
        <p:spPr/>
        <p:txBody>
          <a:bodyPr/>
          <a:lstStyle>
            <a:lvl1pPr>
              <a:defRPr/>
            </a:lvl1pPr>
          </a:lstStyle>
          <a:p>
            <a:fld id="{32B82C4A-3958-4D22-9CE0-D9AC1DB4F085}" type="slidenum">
              <a:rPr lang="en-US" altLang="en-US"/>
              <a:pPr/>
              <a:t>‹#›</a:t>
            </a:fld>
            <a:endParaRPr lang="en-US" altLang="en-US"/>
          </a:p>
        </p:txBody>
      </p:sp>
    </p:spTree>
    <p:extLst>
      <p:ext uri="{BB962C8B-B14F-4D97-AF65-F5344CB8AC3E}">
        <p14:creationId xmlns:p14="http://schemas.microsoft.com/office/powerpoint/2010/main" val="1974431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80C8-B355-D41E-89B8-DC6894171969}"/>
              </a:ext>
            </a:extLst>
          </p:cNvPr>
          <p:cNvSpPr>
            <a:spLocks noGrp="1"/>
          </p:cNvSpPr>
          <p:nvPr>
            <p:ph type="title"/>
          </p:nvPr>
        </p:nvSpPr>
        <p:spPr>
          <a:xfrm>
            <a:off x="457200" y="152400"/>
            <a:ext cx="8229600" cy="3048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A365FA-BE85-32C5-6E00-BC5E17F8C2D8}"/>
              </a:ext>
            </a:extLst>
          </p:cNvPr>
          <p:cNvSpPr>
            <a:spLocks noGrp="1"/>
          </p:cNvSpPr>
          <p:nvPr>
            <p:ph type="body" sz="half" idx="1"/>
          </p:nvPr>
        </p:nvSpPr>
        <p:spPr>
          <a:xfrm>
            <a:off x="457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DCFA0A-44FA-BA5B-4606-D5E1976F04DF}"/>
              </a:ext>
            </a:extLst>
          </p:cNvPr>
          <p:cNvSpPr>
            <a:spLocks noGrp="1"/>
          </p:cNvSpPr>
          <p:nvPr>
            <p:ph sz="half" idx="2"/>
          </p:nvPr>
        </p:nvSpPr>
        <p:spPr>
          <a:xfrm>
            <a:off x="4648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797964C-EA93-36A7-26D3-C62CEAF9E180}"/>
              </a:ext>
            </a:extLst>
          </p:cNvPr>
          <p:cNvSpPr>
            <a:spLocks noGrp="1"/>
          </p:cNvSpPr>
          <p:nvPr>
            <p:ph type="ftr" sz="quarter" idx="10"/>
          </p:nvPr>
        </p:nvSpPr>
        <p:spPr>
          <a:xfrm>
            <a:off x="0" y="6613525"/>
            <a:ext cx="2590800" cy="244475"/>
          </a:xfrm>
        </p:spPr>
        <p:txBody>
          <a:bodyPr/>
          <a:lstStyle>
            <a:lvl1pPr>
              <a:defRPr/>
            </a:lvl1pPr>
          </a:lstStyle>
          <a:p>
            <a:r>
              <a:rPr lang="en-US" altLang="en-US"/>
              <a:t>Biochemistry 3070 – Exploring Genes</a:t>
            </a:r>
          </a:p>
        </p:txBody>
      </p:sp>
      <p:sp>
        <p:nvSpPr>
          <p:cNvPr id="6" name="Slide Number Placeholder 5">
            <a:extLst>
              <a:ext uri="{FF2B5EF4-FFF2-40B4-BE49-F238E27FC236}">
                <a16:creationId xmlns:a16="http://schemas.microsoft.com/office/drawing/2014/main" id="{2F55CECF-52A3-81B1-081B-5F7D754DFB5C}"/>
              </a:ext>
            </a:extLst>
          </p:cNvPr>
          <p:cNvSpPr>
            <a:spLocks noGrp="1"/>
          </p:cNvSpPr>
          <p:nvPr>
            <p:ph type="sldNum" sz="quarter" idx="11"/>
          </p:nvPr>
        </p:nvSpPr>
        <p:spPr>
          <a:xfrm>
            <a:off x="8382000" y="6553200"/>
            <a:ext cx="533400" cy="304800"/>
          </a:xfrm>
        </p:spPr>
        <p:txBody>
          <a:bodyPr/>
          <a:lstStyle>
            <a:lvl1pPr>
              <a:defRPr/>
            </a:lvl1pPr>
          </a:lstStyle>
          <a:p>
            <a:fld id="{D197FD83-F2BB-4209-ABC7-E643730B59C5}" type="slidenum">
              <a:rPr lang="en-US" altLang="en-US"/>
              <a:pPr/>
              <a:t>‹#›</a:t>
            </a:fld>
            <a:endParaRPr lang="en-US" altLang="en-US"/>
          </a:p>
        </p:txBody>
      </p:sp>
    </p:spTree>
    <p:extLst>
      <p:ext uri="{BB962C8B-B14F-4D97-AF65-F5344CB8AC3E}">
        <p14:creationId xmlns:p14="http://schemas.microsoft.com/office/powerpoint/2010/main" val="1421108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6BA17-BB66-9CEF-B2A5-DF8EEB20E08A}"/>
              </a:ext>
            </a:extLst>
          </p:cNvPr>
          <p:cNvSpPr>
            <a:spLocks noGrp="1"/>
          </p:cNvSpPr>
          <p:nvPr>
            <p:ph type="title"/>
          </p:nvPr>
        </p:nvSpPr>
        <p:spPr>
          <a:xfrm>
            <a:off x="457200" y="152400"/>
            <a:ext cx="8229600" cy="3048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322DFC-1445-49FA-F678-5256C6C61CE5}"/>
              </a:ext>
            </a:extLst>
          </p:cNvPr>
          <p:cNvSpPr>
            <a:spLocks noGrp="1"/>
          </p:cNvSpPr>
          <p:nvPr>
            <p:ph type="body" sz="half" idx="1"/>
          </p:nvPr>
        </p:nvSpPr>
        <p:spPr>
          <a:xfrm>
            <a:off x="457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4B30C2-2529-F693-50C2-694F987FD542}"/>
              </a:ext>
            </a:extLst>
          </p:cNvPr>
          <p:cNvSpPr>
            <a:spLocks noGrp="1"/>
          </p:cNvSpPr>
          <p:nvPr>
            <p:ph sz="quarter" idx="2"/>
          </p:nvPr>
        </p:nvSpPr>
        <p:spPr>
          <a:xfrm>
            <a:off x="4648200" y="533400"/>
            <a:ext cx="4038600" cy="2719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3872E19F-E842-3BBB-2C3B-6492F138377C}"/>
              </a:ext>
            </a:extLst>
          </p:cNvPr>
          <p:cNvSpPr>
            <a:spLocks noGrp="1"/>
          </p:cNvSpPr>
          <p:nvPr>
            <p:ph sz="quarter" idx="3"/>
          </p:nvPr>
        </p:nvSpPr>
        <p:spPr>
          <a:xfrm>
            <a:off x="4648200" y="3405188"/>
            <a:ext cx="4038600" cy="2720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585267F-130F-C558-0928-666D11116BF6}"/>
              </a:ext>
            </a:extLst>
          </p:cNvPr>
          <p:cNvSpPr>
            <a:spLocks noGrp="1"/>
          </p:cNvSpPr>
          <p:nvPr>
            <p:ph type="ftr" sz="quarter" idx="10"/>
          </p:nvPr>
        </p:nvSpPr>
        <p:spPr>
          <a:xfrm>
            <a:off x="0" y="6613525"/>
            <a:ext cx="2590800" cy="244475"/>
          </a:xfrm>
        </p:spPr>
        <p:txBody>
          <a:bodyPr/>
          <a:lstStyle>
            <a:lvl1pPr>
              <a:defRPr/>
            </a:lvl1pPr>
          </a:lstStyle>
          <a:p>
            <a:r>
              <a:rPr lang="en-US" altLang="en-US"/>
              <a:t>Biochemistry 3070 – Exploring Genes</a:t>
            </a:r>
          </a:p>
        </p:txBody>
      </p:sp>
      <p:sp>
        <p:nvSpPr>
          <p:cNvPr id="7" name="Slide Number Placeholder 6">
            <a:extLst>
              <a:ext uri="{FF2B5EF4-FFF2-40B4-BE49-F238E27FC236}">
                <a16:creationId xmlns:a16="http://schemas.microsoft.com/office/drawing/2014/main" id="{96A56D37-2DBB-42DB-D1B3-812DA3A2EEDB}"/>
              </a:ext>
            </a:extLst>
          </p:cNvPr>
          <p:cNvSpPr>
            <a:spLocks noGrp="1"/>
          </p:cNvSpPr>
          <p:nvPr>
            <p:ph type="sldNum" sz="quarter" idx="11"/>
          </p:nvPr>
        </p:nvSpPr>
        <p:spPr>
          <a:xfrm>
            <a:off x="8382000" y="6553200"/>
            <a:ext cx="533400" cy="304800"/>
          </a:xfrm>
        </p:spPr>
        <p:txBody>
          <a:bodyPr/>
          <a:lstStyle>
            <a:lvl1pPr>
              <a:defRPr/>
            </a:lvl1pPr>
          </a:lstStyle>
          <a:p>
            <a:fld id="{F3667AEE-DBCA-454F-BB51-FE32317B95E2}" type="slidenum">
              <a:rPr lang="en-US" altLang="en-US"/>
              <a:pPr/>
              <a:t>‹#›</a:t>
            </a:fld>
            <a:endParaRPr lang="en-US" altLang="en-US"/>
          </a:p>
        </p:txBody>
      </p:sp>
    </p:spTree>
    <p:extLst>
      <p:ext uri="{BB962C8B-B14F-4D97-AF65-F5344CB8AC3E}">
        <p14:creationId xmlns:p14="http://schemas.microsoft.com/office/powerpoint/2010/main" val="333511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0">
          <a:gsLst>
            <a:gs pos="0">
              <a:srgbClr val="00B0F0"/>
            </a:gs>
            <a:gs pos="100000">
              <a:srgbClr val="57FF57"/>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5B27-F60D-E85B-60D2-AA177D712A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DF78FD-CCE4-B755-AD48-D4288420D5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BBE7592-B3E3-354B-E6A9-91C0287BA30A}"/>
              </a:ext>
            </a:extLst>
          </p:cNvPr>
          <p:cNvSpPr>
            <a:spLocks noGrp="1"/>
          </p:cNvSpPr>
          <p:nvPr>
            <p:ph type="ftr" sz="quarter" idx="10"/>
          </p:nvPr>
        </p:nvSpPr>
        <p:spPr/>
        <p:txBody>
          <a:bodyPr/>
          <a:lstStyle>
            <a:lvl1pPr>
              <a:defRPr/>
            </a:lvl1pPr>
          </a:lstStyle>
          <a:p>
            <a:r>
              <a:rPr lang="en-US" altLang="en-US"/>
              <a:t>Biochemistry 3070 – Exploring Genes</a:t>
            </a:r>
          </a:p>
        </p:txBody>
      </p:sp>
      <p:sp>
        <p:nvSpPr>
          <p:cNvPr id="5" name="Slide Number Placeholder 4">
            <a:extLst>
              <a:ext uri="{FF2B5EF4-FFF2-40B4-BE49-F238E27FC236}">
                <a16:creationId xmlns:a16="http://schemas.microsoft.com/office/drawing/2014/main" id="{45387ED9-AE6F-8D4E-B3B9-12AA1B127CDD}"/>
              </a:ext>
            </a:extLst>
          </p:cNvPr>
          <p:cNvSpPr>
            <a:spLocks noGrp="1"/>
          </p:cNvSpPr>
          <p:nvPr>
            <p:ph type="sldNum" sz="quarter" idx="11"/>
          </p:nvPr>
        </p:nvSpPr>
        <p:spPr/>
        <p:txBody>
          <a:bodyPr/>
          <a:lstStyle>
            <a:lvl1pPr>
              <a:defRPr/>
            </a:lvl1pPr>
          </a:lstStyle>
          <a:p>
            <a:fld id="{6C8DB2C9-1C8C-4A49-9446-EA8837A876F1}" type="slidenum">
              <a:rPr lang="en-US" altLang="en-US"/>
              <a:pPr/>
              <a:t>‹#›</a:t>
            </a:fld>
            <a:endParaRPr lang="en-US" altLang="en-US"/>
          </a:p>
        </p:txBody>
      </p:sp>
    </p:spTree>
    <p:extLst>
      <p:ext uri="{BB962C8B-B14F-4D97-AF65-F5344CB8AC3E}">
        <p14:creationId xmlns:p14="http://schemas.microsoft.com/office/powerpoint/2010/main" val="3380476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F11C-5C58-D00B-44F0-F1ED926CBCB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C98887-92DC-F277-6F96-D1C7CE1017E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a:extLst>
              <a:ext uri="{FF2B5EF4-FFF2-40B4-BE49-F238E27FC236}">
                <a16:creationId xmlns:a16="http://schemas.microsoft.com/office/drawing/2014/main" id="{7CD281F9-E935-B4A5-4460-4AC593138785}"/>
              </a:ext>
            </a:extLst>
          </p:cNvPr>
          <p:cNvSpPr>
            <a:spLocks noGrp="1"/>
          </p:cNvSpPr>
          <p:nvPr>
            <p:ph type="ftr" sz="quarter" idx="10"/>
          </p:nvPr>
        </p:nvSpPr>
        <p:spPr/>
        <p:txBody>
          <a:bodyPr/>
          <a:lstStyle>
            <a:lvl1pPr>
              <a:defRPr/>
            </a:lvl1pPr>
          </a:lstStyle>
          <a:p>
            <a:r>
              <a:rPr lang="en-US" altLang="en-US"/>
              <a:t>Biochemistry 3070 – Exploring Genes</a:t>
            </a:r>
          </a:p>
        </p:txBody>
      </p:sp>
      <p:sp>
        <p:nvSpPr>
          <p:cNvPr id="5" name="Slide Number Placeholder 4">
            <a:extLst>
              <a:ext uri="{FF2B5EF4-FFF2-40B4-BE49-F238E27FC236}">
                <a16:creationId xmlns:a16="http://schemas.microsoft.com/office/drawing/2014/main" id="{6D2255A2-DDD9-FB79-246E-5DF3427C72E4}"/>
              </a:ext>
            </a:extLst>
          </p:cNvPr>
          <p:cNvSpPr>
            <a:spLocks noGrp="1"/>
          </p:cNvSpPr>
          <p:nvPr>
            <p:ph type="sldNum" sz="quarter" idx="11"/>
          </p:nvPr>
        </p:nvSpPr>
        <p:spPr/>
        <p:txBody>
          <a:bodyPr/>
          <a:lstStyle>
            <a:lvl1pPr>
              <a:defRPr/>
            </a:lvl1pPr>
          </a:lstStyle>
          <a:p>
            <a:fld id="{F4571776-E7F2-452A-8557-1A68B32B0293}" type="slidenum">
              <a:rPr lang="en-US" altLang="en-US"/>
              <a:pPr/>
              <a:t>‹#›</a:t>
            </a:fld>
            <a:endParaRPr lang="en-US" altLang="en-US"/>
          </a:p>
        </p:txBody>
      </p:sp>
    </p:spTree>
    <p:extLst>
      <p:ext uri="{BB962C8B-B14F-4D97-AF65-F5344CB8AC3E}">
        <p14:creationId xmlns:p14="http://schemas.microsoft.com/office/powerpoint/2010/main" val="224767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DAC8-78D3-7A92-EBBD-D2DCD6547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0E7A96-D4FF-269A-326A-897B6F1F5FE1}"/>
              </a:ext>
            </a:extLst>
          </p:cNvPr>
          <p:cNvSpPr>
            <a:spLocks noGrp="1"/>
          </p:cNvSpPr>
          <p:nvPr>
            <p:ph sz="half" idx="1"/>
          </p:nvPr>
        </p:nvSpPr>
        <p:spPr>
          <a:xfrm>
            <a:off x="457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C68B52-99B7-BC9C-7741-7BCBA1814833}"/>
              </a:ext>
            </a:extLst>
          </p:cNvPr>
          <p:cNvSpPr>
            <a:spLocks noGrp="1"/>
          </p:cNvSpPr>
          <p:nvPr>
            <p:ph sz="half" idx="2"/>
          </p:nvPr>
        </p:nvSpPr>
        <p:spPr>
          <a:xfrm>
            <a:off x="4648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42154CD-2653-1118-5892-6E9FA5F86581}"/>
              </a:ext>
            </a:extLst>
          </p:cNvPr>
          <p:cNvSpPr>
            <a:spLocks noGrp="1"/>
          </p:cNvSpPr>
          <p:nvPr>
            <p:ph type="ftr" sz="quarter" idx="10"/>
          </p:nvPr>
        </p:nvSpPr>
        <p:spPr/>
        <p:txBody>
          <a:bodyPr/>
          <a:lstStyle>
            <a:lvl1pPr>
              <a:defRPr/>
            </a:lvl1pPr>
          </a:lstStyle>
          <a:p>
            <a:r>
              <a:rPr lang="en-US" altLang="en-US"/>
              <a:t>Biochemistry 3070 – Exploring Genes</a:t>
            </a:r>
          </a:p>
        </p:txBody>
      </p:sp>
      <p:sp>
        <p:nvSpPr>
          <p:cNvPr id="6" name="Slide Number Placeholder 5">
            <a:extLst>
              <a:ext uri="{FF2B5EF4-FFF2-40B4-BE49-F238E27FC236}">
                <a16:creationId xmlns:a16="http://schemas.microsoft.com/office/drawing/2014/main" id="{4E0DB2A0-6DD1-E513-3972-1D1EF6B883E4}"/>
              </a:ext>
            </a:extLst>
          </p:cNvPr>
          <p:cNvSpPr>
            <a:spLocks noGrp="1"/>
          </p:cNvSpPr>
          <p:nvPr>
            <p:ph type="sldNum" sz="quarter" idx="11"/>
          </p:nvPr>
        </p:nvSpPr>
        <p:spPr/>
        <p:txBody>
          <a:bodyPr/>
          <a:lstStyle>
            <a:lvl1pPr>
              <a:defRPr/>
            </a:lvl1pPr>
          </a:lstStyle>
          <a:p>
            <a:fld id="{C75519D1-A2FC-4557-9360-2CEEF7570A4D}" type="slidenum">
              <a:rPr lang="en-US" altLang="en-US"/>
              <a:pPr/>
              <a:t>‹#›</a:t>
            </a:fld>
            <a:endParaRPr lang="en-US" altLang="en-US"/>
          </a:p>
        </p:txBody>
      </p:sp>
    </p:spTree>
    <p:extLst>
      <p:ext uri="{BB962C8B-B14F-4D97-AF65-F5344CB8AC3E}">
        <p14:creationId xmlns:p14="http://schemas.microsoft.com/office/powerpoint/2010/main" val="4256553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B94D2-9C33-B881-8CEF-AEFBD8CD642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EFD475-D874-94A8-660B-A729577F576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3C7F7E-C06D-E7BB-6649-2F319C3691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AE3BCB-82D6-C76A-60FE-1B5432A9315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F77AD8-62C4-A5DA-DC3C-83C12BDF7E8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E91D52D1-717E-C30E-8841-6D603E6D5A81}"/>
              </a:ext>
            </a:extLst>
          </p:cNvPr>
          <p:cNvSpPr>
            <a:spLocks noGrp="1"/>
          </p:cNvSpPr>
          <p:nvPr>
            <p:ph type="ftr" sz="quarter" idx="10"/>
          </p:nvPr>
        </p:nvSpPr>
        <p:spPr/>
        <p:txBody>
          <a:bodyPr/>
          <a:lstStyle>
            <a:lvl1pPr>
              <a:defRPr/>
            </a:lvl1pPr>
          </a:lstStyle>
          <a:p>
            <a:r>
              <a:rPr lang="en-US" altLang="en-US"/>
              <a:t>Biochemistry 3070 – Exploring Genes</a:t>
            </a:r>
          </a:p>
        </p:txBody>
      </p:sp>
      <p:sp>
        <p:nvSpPr>
          <p:cNvPr id="8" name="Slide Number Placeholder 7">
            <a:extLst>
              <a:ext uri="{FF2B5EF4-FFF2-40B4-BE49-F238E27FC236}">
                <a16:creationId xmlns:a16="http://schemas.microsoft.com/office/drawing/2014/main" id="{9A9280DF-E913-E033-F9F9-6A0ED8A9F96A}"/>
              </a:ext>
            </a:extLst>
          </p:cNvPr>
          <p:cNvSpPr>
            <a:spLocks noGrp="1"/>
          </p:cNvSpPr>
          <p:nvPr>
            <p:ph type="sldNum" sz="quarter" idx="11"/>
          </p:nvPr>
        </p:nvSpPr>
        <p:spPr/>
        <p:txBody>
          <a:bodyPr/>
          <a:lstStyle>
            <a:lvl1pPr>
              <a:defRPr/>
            </a:lvl1pPr>
          </a:lstStyle>
          <a:p>
            <a:fld id="{CC10A73B-EA41-484C-9B8C-7D66E101027C}" type="slidenum">
              <a:rPr lang="en-US" altLang="en-US"/>
              <a:pPr/>
              <a:t>‹#›</a:t>
            </a:fld>
            <a:endParaRPr lang="en-US" altLang="en-US"/>
          </a:p>
        </p:txBody>
      </p:sp>
    </p:spTree>
    <p:extLst>
      <p:ext uri="{BB962C8B-B14F-4D97-AF65-F5344CB8AC3E}">
        <p14:creationId xmlns:p14="http://schemas.microsoft.com/office/powerpoint/2010/main" val="59538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16C1-4C0A-0CDF-F89B-74A6C1C2F07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6698778-B861-AA45-32B9-9517C09961A2}"/>
              </a:ext>
            </a:extLst>
          </p:cNvPr>
          <p:cNvSpPr>
            <a:spLocks noGrp="1"/>
          </p:cNvSpPr>
          <p:nvPr>
            <p:ph type="ftr" sz="quarter" idx="10"/>
          </p:nvPr>
        </p:nvSpPr>
        <p:spPr/>
        <p:txBody>
          <a:bodyPr/>
          <a:lstStyle>
            <a:lvl1pPr>
              <a:defRPr/>
            </a:lvl1pPr>
          </a:lstStyle>
          <a:p>
            <a:r>
              <a:rPr lang="en-US" altLang="en-US"/>
              <a:t>Biochemistry 3070 – Exploring Genes</a:t>
            </a:r>
          </a:p>
        </p:txBody>
      </p:sp>
      <p:sp>
        <p:nvSpPr>
          <p:cNvPr id="4" name="Slide Number Placeholder 3">
            <a:extLst>
              <a:ext uri="{FF2B5EF4-FFF2-40B4-BE49-F238E27FC236}">
                <a16:creationId xmlns:a16="http://schemas.microsoft.com/office/drawing/2014/main" id="{BE322720-0D6B-099B-8C8C-8FC73ECC9250}"/>
              </a:ext>
            </a:extLst>
          </p:cNvPr>
          <p:cNvSpPr>
            <a:spLocks noGrp="1"/>
          </p:cNvSpPr>
          <p:nvPr>
            <p:ph type="sldNum" sz="quarter" idx="11"/>
          </p:nvPr>
        </p:nvSpPr>
        <p:spPr/>
        <p:txBody>
          <a:bodyPr/>
          <a:lstStyle>
            <a:lvl1pPr>
              <a:defRPr/>
            </a:lvl1pPr>
          </a:lstStyle>
          <a:p>
            <a:fld id="{F55AD9D6-4123-474F-9577-DF5FF66D34F2}" type="slidenum">
              <a:rPr lang="en-US" altLang="en-US"/>
              <a:pPr/>
              <a:t>‹#›</a:t>
            </a:fld>
            <a:endParaRPr lang="en-US" altLang="en-US"/>
          </a:p>
        </p:txBody>
      </p:sp>
    </p:spTree>
    <p:extLst>
      <p:ext uri="{BB962C8B-B14F-4D97-AF65-F5344CB8AC3E}">
        <p14:creationId xmlns:p14="http://schemas.microsoft.com/office/powerpoint/2010/main" val="1903064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3A73F0-AA42-7D01-84B6-E0FB581CE468}"/>
              </a:ext>
            </a:extLst>
          </p:cNvPr>
          <p:cNvSpPr>
            <a:spLocks noGrp="1"/>
          </p:cNvSpPr>
          <p:nvPr>
            <p:ph type="ftr" sz="quarter" idx="10"/>
          </p:nvPr>
        </p:nvSpPr>
        <p:spPr/>
        <p:txBody>
          <a:bodyPr/>
          <a:lstStyle>
            <a:lvl1pPr>
              <a:defRPr/>
            </a:lvl1pPr>
          </a:lstStyle>
          <a:p>
            <a:r>
              <a:rPr lang="en-US" altLang="en-US"/>
              <a:t>Biochemistry 3070 – Exploring Genes</a:t>
            </a:r>
          </a:p>
        </p:txBody>
      </p:sp>
      <p:sp>
        <p:nvSpPr>
          <p:cNvPr id="3" name="Slide Number Placeholder 2">
            <a:extLst>
              <a:ext uri="{FF2B5EF4-FFF2-40B4-BE49-F238E27FC236}">
                <a16:creationId xmlns:a16="http://schemas.microsoft.com/office/drawing/2014/main" id="{2105DEFC-8C22-8BC8-AF2C-FD9E88144D6C}"/>
              </a:ext>
            </a:extLst>
          </p:cNvPr>
          <p:cNvSpPr>
            <a:spLocks noGrp="1"/>
          </p:cNvSpPr>
          <p:nvPr>
            <p:ph type="sldNum" sz="quarter" idx="11"/>
          </p:nvPr>
        </p:nvSpPr>
        <p:spPr/>
        <p:txBody>
          <a:bodyPr/>
          <a:lstStyle>
            <a:lvl1pPr>
              <a:defRPr/>
            </a:lvl1pPr>
          </a:lstStyle>
          <a:p>
            <a:fld id="{1BAB37CF-5414-4DA8-96FF-475BA3FEC150}" type="slidenum">
              <a:rPr lang="en-US" altLang="en-US"/>
              <a:pPr/>
              <a:t>‹#›</a:t>
            </a:fld>
            <a:endParaRPr lang="en-US" altLang="en-US"/>
          </a:p>
        </p:txBody>
      </p:sp>
    </p:spTree>
    <p:extLst>
      <p:ext uri="{BB962C8B-B14F-4D97-AF65-F5344CB8AC3E}">
        <p14:creationId xmlns:p14="http://schemas.microsoft.com/office/powerpoint/2010/main" val="43064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972F-C62E-93C1-7BE6-5851204E22A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75DDD8-8024-2D02-CDBA-659FCA948FB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CB15B9-E11B-5A12-9E8B-A635BBE4976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A3C2BDC3-BC72-BCF4-A1A4-D39299C97020}"/>
              </a:ext>
            </a:extLst>
          </p:cNvPr>
          <p:cNvSpPr>
            <a:spLocks noGrp="1"/>
          </p:cNvSpPr>
          <p:nvPr>
            <p:ph type="ftr" sz="quarter" idx="10"/>
          </p:nvPr>
        </p:nvSpPr>
        <p:spPr/>
        <p:txBody>
          <a:bodyPr/>
          <a:lstStyle>
            <a:lvl1pPr>
              <a:defRPr/>
            </a:lvl1pPr>
          </a:lstStyle>
          <a:p>
            <a:r>
              <a:rPr lang="en-US" altLang="en-US"/>
              <a:t>Biochemistry 3070 – Exploring Genes</a:t>
            </a:r>
          </a:p>
        </p:txBody>
      </p:sp>
      <p:sp>
        <p:nvSpPr>
          <p:cNvPr id="6" name="Slide Number Placeholder 5">
            <a:extLst>
              <a:ext uri="{FF2B5EF4-FFF2-40B4-BE49-F238E27FC236}">
                <a16:creationId xmlns:a16="http://schemas.microsoft.com/office/drawing/2014/main" id="{815478F5-0435-5C59-C6E5-0314B2D7F5D7}"/>
              </a:ext>
            </a:extLst>
          </p:cNvPr>
          <p:cNvSpPr>
            <a:spLocks noGrp="1"/>
          </p:cNvSpPr>
          <p:nvPr>
            <p:ph type="sldNum" sz="quarter" idx="11"/>
          </p:nvPr>
        </p:nvSpPr>
        <p:spPr/>
        <p:txBody>
          <a:bodyPr/>
          <a:lstStyle>
            <a:lvl1pPr>
              <a:defRPr/>
            </a:lvl1pPr>
          </a:lstStyle>
          <a:p>
            <a:fld id="{CBA82F4B-1F5C-4369-9777-547C28CC68C9}" type="slidenum">
              <a:rPr lang="en-US" altLang="en-US"/>
              <a:pPr/>
              <a:t>‹#›</a:t>
            </a:fld>
            <a:endParaRPr lang="en-US" altLang="en-US"/>
          </a:p>
        </p:txBody>
      </p:sp>
    </p:spTree>
    <p:extLst>
      <p:ext uri="{BB962C8B-B14F-4D97-AF65-F5344CB8AC3E}">
        <p14:creationId xmlns:p14="http://schemas.microsoft.com/office/powerpoint/2010/main" val="257487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5D0D9-BA3C-9365-AA00-FE5F98A878F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3FCE53-3AF0-C968-6EB8-B0124ECBC84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40F524-0675-C3FD-F96D-BA30C134EF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D795054E-01E5-48A0-CDCB-ABBBC97284E3}"/>
              </a:ext>
            </a:extLst>
          </p:cNvPr>
          <p:cNvSpPr>
            <a:spLocks noGrp="1"/>
          </p:cNvSpPr>
          <p:nvPr>
            <p:ph type="ftr" sz="quarter" idx="10"/>
          </p:nvPr>
        </p:nvSpPr>
        <p:spPr/>
        <p:txBody>
          <a:bodyPr/>
          <a:lstStyle>
            <a:lvl1pPr>
              <a:defRPr/>
            </a:lvl1pPr>
          </a:lstStyle>
          <a:p>
            <a:r>
              <a:rPr lang="en-US" altLang="en-US"/>
              <a:t>Biochemistry 3070 – Exploring Genes</a:t>
            </a:r>
          </a:p>
        </p:txBody>
      </p:sp>
      <p:sp>
        <p:nvSpPr>
          <p:cNvPr id="6" name="Slide Number Placeholder 5">
            <a:extLst>
              <a:ext uri="{FF2B5EF4-FFF2-40B4-BE49-F238E27FC236}">
                <a16:creationId xmlns:a16="http://schemas.microsoft.com/office/drawing/2014/main" id="{FA232ACE-54F3-9BFF-BD53-9329A8D1AE12}"/>
              </a:ext>
            </a:extLst>
          </p:cNvPr>
          <p:cNvSpPr>
            <a:spLocks noGrp="1"/>
          </p:cNvSpPr>
          <p:nvPr>
            <p:ph type="sldNum" sz="quarter" idx="11"/>
          </p:nvPr>
        </p:nvSpPr>
        <p:spPr/>
        <p:txBody>
          <a:bodyPr/>
          <a:lstStyle>
            <a:lvl1pPr>
              <a:defRPr/>
            </a:lvl1pPr>
          </a:lstStyle>
          <a:p>
            <a:fld id="{40F9826A-03B3-4053-9D2A-14708E6AA40B}" type="slidenum">
              <a:rPr lang="en-US" altLang="en-US"/>
              <a:pPr/>
              <a:t>‹#›</a:t>
            </a:fld>
            <a:endParaRPr lang="en-US" altLang="en-US"/>
          </a:p>
        </p:txBody>
      </p:sp>
    </p:spTree>
    <p:extLst>
      <p:ext uri="{BB962C8B-B14F-4D97-AF65-F5344CB8AC3E}">
        <p14:creationId xmlns:p14="http://schemas.microsoft.com/office/powerpoint/2010/main" val="1279381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B0F0"/>
            </a:gs>
            <a:gs pos="100000">
              <a:srgbClr val="57FF57"/>
            </a:gs>
          </a:gsLst>
          <a:lin ang="2700000" scaled="1"/>
        </a:gradFill>
        <a:effectLst/>
      </p:bgPr>
    </p:bg>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3799C423-A289-BB67-F491-6115EB47FFF7}"/>
              </a:ext>
            </a:extLst>
          </p:cNvPr>
          <p:cNvSpPr>
            <a:spLocks noGrp="1" noChangeArrowheads="1"/>
          </p:cNvSpPr>
          <p:nvPr>
            <p:ph type="title"/>
          </p:nvPr>
        </p:nvSpPr>
        <p:spPr bwMode="auto">
          <a:xfrm>
            <a:off x="457200" y="152400"/>
            <a:ext cx="822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0707" name="Rectangle 3">
            <a:extLst>
              <a:ext uri="{FF2B5EF4-FFF2-40B4-BE49-F238E27FC236}">
                <a16:creationId xmlns:a16="http://schemas.microsoft.com/office/drawing/2014/main" id="{7EBDFC92-17EF-69D6-4A82-8F27CBE8A949}"/>
              </a:ext>
            </a:extLst>
          </p:cNvPr>
          <p:cNvSpPr>
            <a:spLocks noGrp="1" noChangeArrowheads="1"/>
          </p:cNvSpPr>
          <p:nvPr>
            <p:ph type="body" idx="1"/>
          </p:nvPr>
        </p:nvSpPr>
        <p:spPr bwMode="auto">
          <a:xfrm>
            <a:off x="457200" y="533400"/>
            <a:ext cx="8229600"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0709" name="Rectangle 5">
            <a:extLst>
              <a:ext uri="{FF2B5EF4-FFF2-40B4-BE49-F238E27FC236}">
                <a16:creationId xmlns:a16="http://schemas.microsoft.com/office/drawing/2014/main" id="{B35F4BF2-495D-5823-CC06-1F8A3486784C}"/>
              </a:ext>
            </a:extLst>
          </p:cNvPr>
          <p:cNvSpPr>
            <a:spLocks noGrp="1" noChangeArrowheads="1"/>
          </p:cNvSpPr>
          <p:nvPr>
            <p:ph type="ftr" sz="quarter" idx="3"/>
          </p:nvPr>
        </p:nvSpPr>
        <p:spPr bwMode="auto">
          <a:xfrm>
            <a:off x="0" y="6613525"/>
            <a:ext cx="2590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b="0" i="1">
                <a:solidFill>
                  <a:srgbClr val="0066CC"/>
                </a:solidFill>
              </a:defRPr>
            </a:lvl1pPr>
          </a:lstStyle>
          <a:p>
            <a:r>
              <a:rPr lang="en-US" altLang="en-US"/>
              <a:t>Biochemistry 3070 – Exploring Genes</a:t>
            </a:r>
          </a:p>
        </p:txBody>
      </p:sp>
      <p:sp>
        <p:nvSpPr>
          <p:cNvPr id="200710" name="Rectangle 6">
            <a:extLst>
              <a:ext uri="{FF2B5EF4-FFF2-40B4-BE49-F238E27FC236}">
                <a16:creationId xmlns:a16="http://schemas.microsoft.com/office/drawing/2014/main" id="{B8A6E7BA-025F-33D5-2978-F0A6F8CFF054}"/>
              </a:ext>
            </a:extLst>
          </p:cNvPr>
          <p:cNvSpPr>
            <a:spLocks noGrp="1" noChangeArrowheads="1"/>
          </p:cNvSpPr>
          <p:nvPr>
            <p:ph type="sldNum" sz="quarter" idx="4"/>
          </p:nvPr>
        </p:nvSpPr>
        <p:spPr bwMode="auto">
          <a:xfrm>
            <a:off x="8382000" y="6553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i="1">
                <a:solidFill>
                  <a:srgbClr val="0066CC"/>
                </a:solidFill>
              </a:defRPr>
            </a:lvl1pPr>
          </a:lstStyle>
          <a:p>
            <a:fld id="{44493DAB-7045-47D7-B630-5FE08B409D9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hf hdr="0" dt="0"/>
  <p:txStyles>
    <p:titleStyle>
      <a:lvl1pPr algn="l" rtl="0" fontAlgn="base">
        <a:spcBef>
          <a:spcPct val="0"/>
        </a:spcBef>
        <a:spcAft>
          <a:spcPct val="0"/>
        </a:spcAft>
        <a:defRPr i="1" kern="1200">
          <a:solidFill>
            <a:schemeClr val="tx2"/>
          </a:solidFill>
          <a:latin typeface="+mj-lt"/>
          <a:ea typeface="+mj-ea"/>
          <a:cs typeface="+mj-cs"/>
        </a:defRPr>
      </a:lvl1pPr>
      <a:lvl2pPr algn="l" rtl="0" fontAlgn="base">
        <a:spcBef>
          <a:spcPct val="0"/>
        </a:spcBef>
        <a:spcAft>
          <a:spcPct val="0"/>
        </a:spcAft>
        <a:defRPr i="1">
          <a:solidFill>
            <a:schemeClr val="tx2"/>
          </a:solidFill>
          <a:latin typeface="Arial" panose="020B0604020202020204" pitchFamily="34" charset="0"/>
        </a:defRPr>
      </a:lvl2pPr>
      <a:lvl3pPr algn="l" rtl="0" fontAlgn="base">
        <a:spcBef>
          <a:spcPct val="0"/>
        </a:spcBef>
        <a:spcAft>
          <a:spcPct val="0"/>
        </a:spcAft>
        <a:defRPr i="1">
          <a:solidFill>
            <a:schemeClr val="tx2"/>
          </a:solidFill>
          <a:latin typeface="Arial" panose="020B0604020202020204" pitchFamily="34" charset="0"/>
        </a:defRPr>
      </a:lvl3pPr>
      <a:lvl4pPr algn="l" rtl="0" fontAlgn="base">
        <a:spcBef>
          <a:spcPct val="0"/>
        </a:spcBef>
        <a:spcAft>
          <a:spcPct val="0"/>
        </a:spcAft>
        <a:defRPr i="1">
          <a:solidFill>
            <a:schemeClr val="tx2"/>
          </a:solidFill>
          <a:latin typeface="Arial" panose="020B0604020202020204" pitchFamily="34" charset="0"/>
        </a:defRPr>
      </a:lvl4pPr>
      <a:lvl5pPr algn="l" rtl="0" fontAlgn="base">
        <a:spcBef>
          <a:spcPct val="0"/>
        </a:spcBef>
        <a:spcAft>
          <a:spcPct val="0"/>
        </a:spcAft>
        <a:defRPr i="1">
          <a:solidFill>
            <a:schemeClr val="tx2"/>
          </a:solidFill>
          <a:latin typeface="Arial" panose="020B0604020202020204" pitchFamily="34" charset="0"/>
        </a:defRPr>
      </a:lvl5pPr>
      <a:lvl6pPr marL="457200" algn="l" rtl="0" fontAlgn="base">
        <a:spcBef>
          <a:spcPct val="0"/>
        </a:spcBef>
        <a:spcAft>
          <a:spcPct val="0"/>
        </a:spcAft>
        <a:defRPr i="1">
          <a:solidFill>
            <a:schemeClr val="tx2"/>
          </a:solidFill>
          <a:latin typeface="Arial" panose="020B0604020202020204" pitchFamily="34" charset="0"/>
        </a:defRPr>
      </a:lvl6pPr>
      <a:lvl7pPr marL="914400" algn="l" rtl="0" fontAlgn="base">
        <a:spcBef>
          <a:spcPct val="0"/>
        </a:spcBef>
        <a:spcAft>
          <a:spcPct val="0"/>
        </a:spcAft>
        <a:defRPr i="1">
          <a:solidFill>
            <a:schemeClr val="tx2"/>
          </a:solidFill>
          <a:latin typeface="Arial" panose="020B0604020202020204" pitchFamily="34" charset="0"/>
        </a:defRPr>
      </a:lvl7pPr>
      <a:lvl8pPr marL="1371600" algn="l" rtl="0" fontAlgn="base">
        <a:spcBef>
          <a:spcPct val="0"/>
        </a:spcBef>
        <a:spcAft>
          <a:spcPct val="0"/>
        </a:spcAft>
        <a:defRPr i="1">
          <a:solidFill>
            <a:schemeClr val="tx2"/>
          </a:solidFill>
          <a:latin typeface="Arial" panose="020B0604020202020204" pitchFamily="34" charset="0"/>
        </a:defRPr>
      </a:lvl8pPr>
      <a:lvl9pPr marL="1828800" algn="l" rtl="0" fontAlgn="base">
        <a:spcBef>
          <a:spcPct val="0"/>
        </a:spcBef>
        <a:spcAft>
          <a:spcPct val="0"/>
        </a:spcAft>
        <a:defRPr i="1">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SuAxDVBt7kQ\"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nanoporetech.com/ja/products/sequence/minion" TargetMode="External"/><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karymullis.com/"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image" Target="../media/image31.jpeg"/><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hyperlink" Target="http://web.mit.edu/" TargetMode="External"/><Relationship Id="rId4" Type="http://schemas.openxmlformats.org/officeDocument/2006/relationships/hyperlink" Target="http://nobelprize.org/chemistry"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6D800FB0-B71F-01FF-CEA8-C1459DFDC370}"/>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C3B0A0C5-9C27-7577-C54F-A4D55FAA7846}"/>
              </a:ext>
            </a:extLst>
          </p:cNvPr>
          <p:cNvSpPr>
            <a:spLocks noGrp="1"/>
          </p:cNvSpPr>
          <p:nvPr>
            <p:ph type="sldNum" sz="quarter" idx="11"/>
          </p:nvPr>
        </p:nvSpPr>
        <p:spPr/>
        <p:txBody>
          <a:bodyPr/>
          <a:lstStyle/>
          <a:p>
            <a:fld id="{116CC957-A4BE-4AFA-919E-6E10FE2A016F}" type="slidenum">
              <a:rPr lang="en-US" altLang="en-US"/>
              <a:pPr/>
              <a:t>1</a:t>
            </a:fld>
            <a:endParaRPr lang="en-US" altLang="en-US"/>
          </a:p>
        </p:txBody>
      </p:sp>
      <p:sp>
        <p:nvSpPr>
          <p:cNvPr id="209922" name="Rectangle 2">
            <a:extLst>
              <a:ext uri="{FF2B5EF4-FFF2-40B4-BE49-F238E27FC236}">
                <a16:creationId xmlns:a16="http://schemas.microsoft.com/office/drawing/2014/main" id="{E146BC26-E237-BF28-4E40-9F093A5BB1F9}"/>
              </a:ext>
            </a:extLst>
          </p:cNvPr>
          <p:cNvSpPr>
            <a:spLocks noGrp="1" noChangeArrowheads="1"/>
          </p:cNvSpPr>
          <p:nvPr>
            <p:ph type="title"/>
          </p:nvPr>
        </p:nvSpPr>
        <p:spPr>
          <a:xfrm>
            <a:off x="2209800" y="838200"/>
            <a:ext cx="4267200" cy="4038600"/>
          </a:xfrm>
        </p:spPr>
        <p:txBody>
          <a:bodyPr/>
          <a:lstStyle/>
          <a:p>
            <a:pPr algn="ctr"/>
            <a:r>
              <a:rPr lang="en-US" altLang="en-US" sz="6600" dirty="0"/>
              <a:t>Exploring Genes</a:t>
            </a:r>
          </a:p>
        </p:txBody>
      </p:sp>
      <p:sp>
        <p:nvSpPr>
          <p:cNvPr id="209924" name="Text Box 4">
            <a:extLst>
              <a:ext uri="{FF2B5EF4-FFF2-40B4-BE49-F238E27FC236}">
                <a16:creationId xmlns:a16="http://schemas.microsoft.com/office/drawing/2014/main" id="{9001B402-D86D-466B-5306-2B1271827D1B}"/>
              </a:ext>
            </a:extLst>
          </p:cNvPr>
          <p:cNvSpPr txBox="1">
            <a:spLocks noChangeArrowheads="1"/>
          </p:cNvSpPr>
          <p:nvPr/>
        </p:nvSpPr>
        <p:spPr bwMode="auto">
          <a:xfrm>
            <a:off x="152400" y="152400"/>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0" i="1"/>
              <a:t>Biochemistry 3070</a:t>
            </a:r>
          </a:p>
        </p:txBody>
      </p:sp>
      <p:pic>
        <p:nvPicPr>
          <p:cNvPr id="209926" name="Picture 6">
            <a:extLst>
              <a:ext uri="{FF2B5EF4-FFF2-40B4-BE49-F238E27FC236}">
                <a16:creationId xmlns:a16="http://schemas.microsoft.com/office/drawing/2014/main" id="{0F7ADFA4-BB00-761D-3577-04237F0BB1B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6400"/>
            <a:ext cx="998538"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9927" name="Picture 7">
            <a:extLst>
              <a:ext uri="{FF2B5EF4-FFF2-40B4-BE49-F238E27FC236}">
                <a16:creationId xmlns:a16="http://schemas.microsoft.com/office/drawing/2014/main" id="{2472ECA5-4669-4EAB-3C01-BF922DA3AE9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676400"/>
            <a:ext cx="998538"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4F0B047A-CCCF-79F7-1470-05869D00410B}"/>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E89DB67E-C93F-4BDA-55B2-99EB680744FF}"/>
              </a:ext>
            </a:extLst>
          </p:cNvPr>
          <p:cNvSpPr>
            <a:spLocks noGrp="1"/>
          </p:cNvSpPr>
          <p:nvPr>
            <p:ph type="sldNum" sz="quarter" idx="11"/>
          </p:nvPr>
        </p:nvSpPr>
        <p:spPr/>
        <p:txBody>
          <a:bodyPr/>
          <a:lstStyle/>
          <a:p>
            <a:fld id="{EB0A17F6-5671-41C7-A904-998A0E97F2A4}" type="slidenum">
              <a:rPr lang="en-US" altLang="en-US"/>
              <a:pPr/>
              <a:t>10</a:t>
            </a:fld>
            <a:endParaRPr lang="en-US" altLang="en-US"/>
          </a:p>
        </p:txBody>
      </p:sp>
      <p:sp>
        <p:nvSpPr>
          <p:cNvPr id="507906" name="Rectangle 2">
            <a:extLst>
              <a:ext uri="{FF2B5EF4-FFF2-40B4-BE49-F238E27FC236}">
                <a16:creationId xmlns:a16="http://schemas.microsoft.com/office/drawing/2014/main" id="{9453FDBB-F81D-A429-AF4C-EF500976E1C7}"/>
              </a:ext>
            </a:extLst>
          </p:cNvPr>
          <p:cNvSpPr>
            <a:spLocks noGrp="1" noChangeArrowheads="1"/>
          </p:cNvSpPr>
          <p:nvPr>
            <p:ph type="title"/>
          </p:nvPr>
        </p:nvSpPr>
        <p:spPr/>
        <p:txBody>
          <a:bodyPr/>
          <a:lstStyle/>
          <a:p>
            <a:r>
              <a:rPr lang="en-US" altLang="en-US" sz="1600"/>
              <a:t>Restriction Enzymes</a:t>
            </a:r>
          </a:p>
        </p:txBody>
      </p:sp>
      <p:pic>
        <p:nvPicPr>
          <p:cNvPr id="507909" name="Picture 5">
            <a:extLst>
              <a:ext uri="{FF2B5EF4-FFF2-40B4-BE49-F238E27FC236}">
                <a16:creationId xmlns:a16="http://schemas.microsoft.com/office/drawing/2014/main" id="{F51AEB3B-2F69-F449-94E9-2EC6A914B8C7}"/>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800600" y="228600"/>
            <a:ext cx="3276600" cy="640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7910" name="Text Box 6">
            <a:extLst>
              <a:ext uri="{FF2B5EF4-FFF2-40B4-BE49-F238E27FC236}">
                <a16:creationId xmlns:a16="http://schemas.microsoft.com/office/drawing/2014/main" id="{5C62FECF-F532-5E35-BBA9-00DCCCF86CA8}"/>
              </a:ext>
            </a:extLst>
          </p:cNvPr>
          <p:cNvSpPr txBox="1">
            <a:spLocks noChangeArrowheads="1"/>
          </p:cNvSpPr>
          <p:nvPr/>
        </p:nvSpPr>
        <p:spPr bwMode="auto">
          <a:xfrm>
            <a:off x="457200" y="8382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507911" name="Text Box 7">
            <a:extLst>
              <a:ext uri="{FF2B5EF4-FFF2-40B4-BE49-F238E27FC236}">
                <a16:creationId xmlns:a16="http://schemas.microsoft.com/office/drawing/2014/main" id="{A2B2C048-C39E-5F99-2DBE-73BAFF3D981D}"/>
              </a:ext>
            </a:extLst>
          </p:cNvPr>
          <p:cNvSpPr txBox="1">
            <a:spLocks noChangeArrowheads="1"/>
          </p:cNvSpPr>
          <p:nvPr/>
        </p:nvSpPr>
        <p:spPr bwMode="auto">
          <a:xfrm>
            <a:off x="457200" y="1219200"/>
            <a:ext cx="3962400" cy="545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0"/>
              <a:t>Specificities of commonly used restriction enzymes.</a:t>
            </a:r>
          </a:p>
          <a:p>
            <a:pPr>
              <a:spcBef>
                <a:spcPct val="50000"/>
              </a:spcBef>
            </a:pPr>
            <a:endParaRPr lang="en-US" altLang="en-US" sz="3200" b="0"/>
          </a:p>
          <a:p>
            <a:pPr>
              <a:spcBef>
                <a:spcPct val="50000"/>
              </a:spcBef>
            </a:pPr>
            <a:r>
              <a:rPr lang="en-US" altLang="en-US" sz="3200" b="0" i="1"/>
              <a:t>Note the twofold axis of symmetry at each site.</a:t>
            </a:r>
          </a:p>
          <a:p>
            <a:pPr>
              <a:spcBef>
                <a:spcPct val="50000"/>
              </a:spcBef>
            </a:pPr>
            <a:endParaRPr lang="en-US" altLang="en-US" sz="3200" b="0" i="1"/>
          </a:p>
          <a:p>
            <a:pPr>
              <a:spcBef>
                <a:spcPct val="50000"/>
              </a:spcBef>
            </a:pPr>
            <a:endParaRPr lang="en-US" altLang="en-US" sz="3200" b="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2807EE3E-C6FD-87D5-DA6F-1AFA3CB1DDCF}"/>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F95A0467-56F1-F0AD-94CB-29384C1454A6}"/>
              </a:ext>
            </a:extLst>
          </p:cNvPr>
          <p:cNvSpPr>
            <a:spLocks noGrp="1"/>
          </p:cNvSpPr>
          <p:nvPr>
            <p:ph type="sldNum" sz="quarter" idx="11"/>
          </p:nvPr>
        </p:nvSpPr>
        <p:spPr/>
        <p:txBody>
          <a:bodyPr/>
          <a:lstStyle/>
          <a:p>
            <a:fld id="{D032B9B0-6ADF-4E09-B8C6-799A58F4265A}" type="slidenum">
              <a:rPr lang="en-US" altLang="en-US"/>
              <a:pPr/>
              <a:t>11</a:t>
            </a:fld>
            <a:endParaRPr lang="en-US" altLang="en-US"/>
          </a:p>
        </p:txBody>
      </p:sp>
      <p:sp>
        <p:nvSpPr>
          <p:cNvPr id="508930" name="Rectangle 2">
            <a:extLst>
              <a:ext uri="{FF2B5EF4-FFF2-40B4-BE49-F238E27FC236}">
                <a16:creationId xmlns:a16="http://schemas.microsoft.com/office/drawing/2014/main" id="{3E3E38AD-E883-2B0E-DD4A-A22C20A24409}"/>
              </a:ext>
            </a:extLst>
          </p:cNvPr>
          <p:cNvSpPr>
            <a:spLocks noGrp="1" noChangeArrowheads="1"/>
          </p:cNvSpPr>
          <p:nvPr>
            <p:ph type="title"/>
          </p:nvPr>
        </p:nvSpPr>
        <p:spPr/>
        <p:txBody>
          <a:bodyPr/>
          <a:lstStyle/>
          <a:p>
            <a:r>
              <a:rPr lang="en-US" altLang="en-US" sz="1600"/>
              <a:t>Restriction Enzymes</a:t>
            </a:r>
          </a:p>
        </p:txBody>
      </p:sp>
      <p:sp>
        <p:nvSpPr>
          <p:cNvPr id="508931" name="Rectangle 3">
            <a:extLst>
              <a:ext uri="{FF2B5EF4-FFF2-40B4-BE49-F238E27FC236}">
                <a16:creationId xmlns:a16="http://schemas.microsoft.com/office/drawing/2014/main" id="{BB6FC7B6-D302-CD69-8BCC-0A332F025CEA}"/>
              </a:ext>
            </a:extLst>
          </p:cNvPr>
          <p:cNvSpPr>
            <a:spLocks noGrp="1" noChangeArrowheads="1"/>
          </p:cNvSpPr>
          <p:nvPr>
            <p:ph type="body" idx="1"/>
          </p:nvPr>
        </p:nvSpPr>
        <p:spPr>
          <a:xfrm>
            <a:off x="457200" y="533400"/>
            <a:ext cx="4114800" cy="5592763"/>
          </a:xfrm>
        </p:spPr>
        <p:txBody>
          <a:bodyPr/>
          <a:lstStyle/>
          <a:p>
            <a:r>
              <a:rPr lang="en-US" altLang="en-US" sz="2800"/>
              <a:t>Treating identical strands of DNA with different restriction enzymes yields different fragments.</a:t>
            </a:r>
          </a:p>
          <a:p>
            <a:r>
              <a:rPr lang="en-US" altLang="en-US" sz="2800"/>
              <a:t>These fragments may be separated in electrophoretic gels.</a:t>
            </a:r>
          </a:p>
          <a:p>
            <a:r>
              <a:rPr lang="en-US" altLang="en-US" sz="2800"/>
              <a:t>Staining with ethidium bromide allows detection of </a:t>
            </a:r>
            <a:r>
              <a:rPr lang="en-US" altLang="en-US" sz="2800" u="sng"/>
              <a:t>50ng</a:t>
            </a:r>
            <a:r>
              <a:rPr lang="en-US" altLang="en-US" sz="2800"/>
              <a:t> of DNA.</a:t>
            </a:r>
          </a:p>
        </p:txBody>
      </p:sp>
      <p:pic>
        <p:nvPicPr>
          <p:cNvPr id="508932" name="Picture 4">
            <a:extLst>
              <a:ext uri="{FF2B5EF4-FFF2-40B4-BE49-F238E27FC236}">
                <a16:creationId xmlns:a16="http://schemas.microsoft.com/office/drawing/2014/main" id="{B580EE54-AEF2-96EA-C3C4-A60307B34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2400"/>
            <a:ext cx="3438525" cy="6097588"/>
          </a:xfrm>
          <a:prstGeom prst="rect">
            <a:avLst/>
          </a:prstGeom>
          <a:noFill/>
          <a:extLst>
            <a:ext uri="{909E8E84-426E-40DD-AFC4-6F175D3DCCD1}">
              <a14:hiddenFill xmlns:a14="http://schemas.microsoft.com/office/drawing/2010/main">
                <a:solidFill>
                  <a:srgbClr val="FFFFFF"/>
                </a:solidFill>
              </a14:hiddenFill>
            </a:ext>
          </a:extLst>
        </p:spPr>
      </p:pic>
      <p:sp>
        <p:nvSpPr>
          <p:cNvPr id="508933" name="Text Box 5">
            <a:extLst>
              <a:ext uri="{FF2B5EF4-FFF2-40B4-BE49-F238E27FC236}">
                <a16:creationId xmlns:a16="http://schemas.microsoft.com/office/drawing/2014/main" id="{1D85BA1B-141B-EEEE-2073-25F527196E7C}"/>
              </a:ext>
            </a:extLst>
          </p:cNvPr>
          <p:cNvSpPr txBox="1">
            <a:spLocks noChangeArrowheads="1"/>
          </p:cNvSpPr>
          <p:nvPr/>
        </p:nvSpPr>
        <p:spPr bwMode="auto">
          <a:xfrm>
            <a:off x="3886200" y="63246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0" i="1"/>
              <a:t>SV40 (Viral) DNA cleaved with 3 different restriction enzymes.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ltLang="en-US"/>
              <a:t>Biochemistry 3070 – Nucleic Acids</a:t>
            </a:r>
          </a:p>
        </p:txBody>
      </p:sp>
      <p:sp>
        <p:nvSpPr>
          <p:cNvPr id="3" name="Slide Number Placeholder 2"/>
          <p:cNvSpPr>
            <a:spLocks noGrp="1"/>
          </p:cNvSpPr>
          <p:nvPr>
            <p:ph type="sldNum" sz="quarter" idx="11"/>
          </p:nvPr>
        </p:nvSpPr>
        <p:spPr/>
        <p:txBody>
          <a:bodyPr/>
          <a:lstStyle/>
          <a:p>
            <a:fld id="{5D29C246-E2DE-4003-AC51-AF08A4CD9C0E}" type="slidenum">
              <a:rPr lang="en-US" altLang="en-US" smtClean="0"/>
              <a:pPr/>
              <a:t>12</a:t>
            </a:fld>
            <a:endParaRPr lang="en-US" altLang="en-US"/>
          </a:p>
        </p:txBody>
      </p:sp>
      <p:pic>
        <p:nvPicPr>
          <p:cNvPr id="4" name="Picture 3"/>
          <p:cNvPicPr>
            <a:picLocks noChangeAspect="1"/>
          </p:cNvPicPr>
          <p:nvPr/>
        </p:nvPicPr>
        <p:blipFill>
          <a:blip r:embed="rId2"/>
          <a:stretch>
            <a:fillRect/>
          </a:stretch>
        </p:blipFill>
        <p:spPr>
          <a:xfrm>
            <a:off x="215153" y="1066800"/>
            <a:ext cx="8686800" cy="4521498"/>
          </a:xfrm>
          <a:prstGeom prst="rect">
            <a:avLst/>
          </a:prstGeom>
        </p:spPr>
      </p:pic>
      <p:sp>
        <p:nvSpPr>
          <p:cNvPr id="5" name="Rectangle 4"/>
          <p:cNvSpPr/>
          <p:nvPr/>
        </p:nvSpPr>
        <p:spPr>
          <a:xfrm>
            <a:off x="2286000" y="3105835"/>
            <a:ext cx="4572000" cy="646331"/>
          </a:xfrm>
          <a:prstGeom prst="rect">
            <a:avLst/>
          </a:prstGeom>
        </p:spPr>
        <p:txBody>
          <a:bodyPr>
            <a:spAutoFit/>
          </a:bodyPr>
          <a:lstStyle/>
          <a:p>
            <a:r>
              <a:rPr lang="en-US" dirty="0"/>
              <a:t>https://www.youtube.com/watch?v=SuAxDVBt7kQ</a:t>
            </a:r>
          </a:p>
        </p:txBody>
      </p:sp>
      <p:sp>
        <p:nvSpPr>
          <p:cNvPr id="6" name="TextBox 5"/>
          <p:cNvSpPr txBox="1"/>
          <p:nvPr/>
        </p:nvSpPr>
        <p:spPr>
          <a:xfrm>
            <a:off x="457200" y="5943600"/>
            <a:ext cx="7543800" cy="369332"/>
          </a:xfrm>
          <a:prstGeom prst="rect">
            <a:avLst/>
          </a:prstGeom>
          <a:noFill/>
        </p:spPr>
        <p:txBody>
          <a:bodyPr wrap="square" rtlCol="0">
            <a:spAutoFit/>
          </a:bodyPr>
          <a:lstStyle/>
          <a:p>
            <a:r>
              <a:rPr lang="en-US" i="1" dirty="0">
                <a:hlinkClick r:id="rId3"/>
              </a:rPr>
              <a:t>https://www.youtube.com/watch?v=SuAxDVBt7kQ\</a:t>
            </a:r>
            <a:r>
              <a:rPr lang="en-US" i="1" dirty="0"/>
              <a:t>      </a:t>
            </a:r>
            <a:r>
              <a:rPr lang="en-US" sz="1050" b="0" i="1" dirty="0">
                <a:solidFill>
                  <a:srgbClr val="00B0F0"/>
                </a:solidFill>
              </a:rPr>
              <a:t>10 minute video</a:t>
            </a:r>
            <a:endParaRPr lang="en-US" b="0" i="1" dirty="0">
              <a:solidFill>
                <a:srgbClr val="00B0F0"/>
              </a:solidFill>
            </a:endParaRPr>
          </a:p>
        </p:txBody>
      </p:sp>
      <p:sp>
        <p:nvSpPr>
          <p:cNvPr id="7" name="TextBox 6">
            <a:extLst>
              <a:ext uri="{FF2B5EF4-FFF2-40B4-BE49-F238E27FC236}">
                <a16:creationId xmlns:a16="http://schemas.microsoft.com/office/drawing/2014/main" id="{4AAC660B-6762-C400-16C5-49D71765E3EF}"/>
              </a:ext>
            </a:extLst>
          </p:cNvPr>
          <p:cNvSpPr txBox="1"/>
          <p:nvPr/>
        </p:nvSpPr>
        <p:spPr>
          <a:xfrm>
            <a:off x="304800" y="228600"/>
            <a:ext cx="8229600" cy="338554"/>
          </a:xfrm>
          <a:prstGeom prst="rect">
            <a:avLst/>
          </a:prstGeom>
          <a:noFill/>
        </p:spPr>
        <p:txBody>
          <a:bodyPr wrap="square" rtlCol="0">
            <a:spAutoFit/>
          </a:bodyPr>
          <a:lstStyle/>
          <a:p>
            <a:r>
              <a:rPr lang="en-US" sz="1600" b="0" i="1" dirty="0"/>
              <a:t>Nobel Prize in 2020 for CRISPR/Cas9 “Genetic Scissors”</a:t>
            </a:r>
          </a:p>
        </p:txBody>
      </p:sp>
    </p:spTree>
    <p:extLst>
      <p:ext uri="{BB962C8B-B14F-4D97-AF65-F5344CB8AC3E}">
        <p14:creationId xmlns:p14="http://schemas.microsoft.com/office/powerpoint/2010/main" val="3316513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2BF69-2052-9372-10EE-FA29100325CD}"/>
              </a:ext>
            </a:extLst>
          </p:cNvPr>
          <p:cNvSpPr>
            <a:spLocks noGrp="1"/>
          </p:cNvSpPr>
          <p:nvPr>
            <p:ph type="title"/>
          </p:nvPr>
        </p:nvSpPr>
        <p:spPr/>
        <p:txBody>
          <a:bodyPr/>
          <a:lstStyle/>
          <a:p>
            <a:r>
              <a:rPr lang="en-US" dirty="0"/>
              <a:t>Knockouts</a:t>
            </a:r>
          </a:p>
        </p:txBody>
      </p:sp>
      <p:sp>
        <p:nvSpPr>
          <p:cNvPr id="3" name="Footer Placeholder 2">
            <a:extLst>
              <a:ext uri="{FF2B5EF4-FFF2-40B4-BE49-F238E27FC236}">
                <a16:creationId xmlns:a16="http://schemas.microsoft.com/office/drawing/2014/main" id="{44641307-5BF0-86F8-2DEC-3F2DD4D49861}"/>
              </a:ext>
            </a:extLst>
          </p:cNvPr>
          <p:cNvSpPr>
            <a:spLocks noGrp="1"/>
          </p:cNvSpPr>
          <p:nvPr>
            <p:ph type="ftr" sz="quarter" idx="10"/>
          </p:nvPr>
        </p:nvSpPr>
        <p:spPr/>
        <p:txBody>
          <a:bodyPr/>
          <a:lstStyle/>
          <a:p>
            <a:r>
              <a:rPr lang="en-US" altLang="en-US"/>
              <a:t>Biochemistry 3070 – Exploring Genes</a:t>
            </a:r>
          </a:p>
        </p:txBody>
      </p:sp>
      <p:sp>
        <p:nvSpPr>
          <p:cNvPr id="4" name="Slide Number Placeholder 3">
            <a:extLst>
              <a:ext uri="{FF2B5EF4-FFF2-40B4-BE49-F238E27FC236}">
                <a16:creationId xmlns:a16="http://schemas.microsoft.com/office/drawing/2014/main" id="{0BDC606A-D661-AB3A-CECA-9110F519DFD7}"/>
              </a:ext>
            </a:extLst>
          </p:cNvPr>
          <p:cNvSpPr>
            <a:spLocks noGrp="1"/>
          </p:cNvSpPr>
          <p:nvPr>
            <p:ph type="sldNum" sz="quarter" idx="11"/>
          </p:nvPr>
        </p:nvSpPr>
        <p:spPr/>
        <p:txBody>
          <a:bodyPr/>
          <a:lstStyle/>
          <a:p>
            <a:fld id="{F55AD9D6-4123-474F-9577-DF5FF66D34F2}" type="slidenum">
              <a:rPr lang="en-US" altLang="en-US" smtClean="0"/>
              <a:pPr/>
              <a:t>13</a:t>
            </a:fld>
            <a:endParaRPr lang="en-US" altLang="en-US"/>
          </a:p>
        </p:txBody>
      </p:sp>
      <p:sp>
        <p:nvSpPr>
          <p:cNvPr id="5" name="TextBox 4">
            <a:extLst>
              <a:ext uri="{FF2B5EF4-FFF2-40B4-BE49-F238E27FC236}">
                <a16:creationId xmlns:a16="http://schemas.microsoft.com/office/drawing/2014/main" id="{7A9C32C3-9B9D-85AE-C2EB-62BD9DF2A5A3}"/>
              </a:ext>
            </a:extLst>
          </p:cNvPr>
          <p:cNvSpPr txBox="1"/>
          <p:nvPr/>
        </p:nvSpPr>
        <p:spPr>
          <a:xfrm>
            <a:off x="533400" y="762000"/>
            <a:ext cx="8153400" cy="5847755"/>
          </a:xfrm>
          <a:prstGeom prst="rect">
            <a:avLst/>
          </a:prstGeom>
          <a:noFill/>
        </p:spPr>
        <p:txBody>
          <a:bodyPr wrap="square" rtlCol="0">
            <a:spAutoFit/>
          </a:bodyPr>
          <a:lstStyle/>
          <a:p>
            <a:r>
              <a:rPr lang="en-US" sz="2000" b="0" dirty="0"/>
              <a:t>Researchers frequently want to “knockout” to keep it from producing its functional protein to study its function, as well as disease modeling and drug targeting, etc.</a:t>
            </a:r>
          </a:p>
          <a:p>
            <a:endParaRPr lang="en-US" sz="2000" b="0" dirty="0"/>
          </a:p>
          <a:p>
            <a:r>
              <a:rPr lang="en-US" sz="2000" b="0" dirty="0"/>
              <a:t>CRISPR-Cas9 is the most modern and efficient method to do this, using a  “guide RNA” to direct the CRISPR to cut the DNA is a specific location.  When the cell tries to repair this cut, it often makes mistakes (insertions or deletions), which scramble the genetic code and disable the gene.</a:t>
            </a:r>
          </a:p>
          <a:p>
            <a:endParaRPr lang="en-US" sz="2000" b="0" dirty="0"/>
          </a:p>
          <a:p>
            <a:r>
              <a:rPr lang="en-US" sz="2000" b="0" dirty="0"/>
              <a:t>Other techniques such as Homologous Recombination and Gene Trapping can also be used to knockout a gene, but are often not as specific as CRISPR.</a:t>
            </a:r>
          </a:p>
          <a:p>
            <a:endParaRPr lang="en-US" sz="2000" b="0" dirty="0"/>
          </a:p>
          <a:p>
            <a:r>
              <a:rPr lang="en-US" sz="2000" b="0" dirty="0"/>
              <a:t>Knockout experiments are the "gold standard" for determining gene function.</a:t>
            </a:r>
          </a:p>
          <a:p>
            <a:endParaRPr lang="en-US" b="0" dirty="0"/>
          </a:p>
          <a:p>
            <a:endParaRPr lang="en-US" b="0" dirty="0"/>
          </a:p>
          <a:p>
            <a:endParaRPr lang="en-US" b="0" dirty="0"/>
          </a:p>
        </p:txBody>
      </p:sp>
    </p:spTree>
    <p:extLst>
      <p:ext uri="{BB962C8B-B14F-4D97-AF65-F5344CB8AC3E}">
        <p14:creationId xmlns:p14="http://schemas.microsoft.com/office/powerpoint/2010/main" val="1550993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13AE4942-8606-505E-24B3-5FC20C0A05D3}"/>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8EA05627-DB22-5608-F9C8-9E786C6D80AF}"/>
              </a:ext>
            </a:extLst>
          </p:cNvPr>
          <p:cNvSpPr>
            <a:spLocks noGrp="1"/>
          </p:cNvSpPr>
          <p:nvPr>
            <p:ph type="sldNum" sz="quarter" idx="11"/>
          </p:nvPr>
        </p:nvSpPr>
        <p:spPr/>
        <p:txBody>
          <a:bodyPr/>
          <a:lstStyle/>
          <a:p>
            <a:fld id="{AD29041A-1C94-41C3-80E7-D24274E25046}" type="slidenum">
              <a:rPr lang="en-US" altLang="en-US"/>
              <a:pPr/>
              <a:t>14</a:t>
            </a:fld>
            <a:endParaRPr lang="en-US" altLang="en-US"/>
          </a:p>
        </p:txBody>
      </p:sp>
      <p:sp>
        <p:nvSpPr>
          <p:cNvPr id="509954" name="Rectangle 2">
            <a:extLst>
              <a:ext uri="{FF2B5EF4-FFF2-40B4-BE49-F238E27FC236}">
                <a16:creationId xmlns:a16="http://schemas.microsoft.com/office/drawing/2014/main" id="{946BD521-9D18-2C10-93C6-94C69D018559}"/>
              </a:ext>
            </a:extLst>
          </p:cNvPr>
          <p:cNvSpPr>
            <a:spLocks noGrp="1" noChangeArrowheads="1"/>
          </p:cNvSpPr>
          <p:nvPr>
            <p:ph type="title"/>
          </p:nvPr>
        </p:nvSpPr>
        <p:spPr/>
        <p:txBody>
          <a:bodyPr/>
          <a:lstStyle/>
          <a:p>
            <a:r>
              <a:rPr lang="en-US" altLang="en-US" sz="1600"/>
              <a:t>Southern Blotting of DNA Gels</a:t>
            </a:r>
          </a:p>
        </p:txBody>
      </p:sp>
      <p:sp>
        <p:nvSpPr>
          <p:cNvPr id="509955" name="Rectangle 3">
            <a:extLst>
              <a:ext uri="{FF2B5EF4-FFF2-40B4-BE49-F238E27FC236}">
                <a16:creationId xmlns:a16="http://schemas.microsoft.com/office/drawing/2014/main" id="{936EBBF7-59EF-6243-B2B2-06B1417206D4}"/>
              </a:ext>
            </a:extLst>
          </p:cNvPr>
          <p:cNvSpPr>
            <a:spLocks noGrp="1" noChangeArrowheads="1"/>
          </p:cNvSpPr>
          <p:nvPr>
            <p:ph type="body" idx="1"/>
          </p:nvPr>
        </p:nvSpPr>
        <p:spPr/>
        <p:txBody>
          <a:bodyPr/>
          <a:lstStyle/>
          <a:p>
            <a:r>
              <a:rPr lang="en-US" altLang="en-US"/>
              <a:t>“Southern blotting” may be used to identify specific fragments of DNA. </a:t>
            </a:r>
            <a:r>
              <a:rPr lang="en-US" altLang="en-US" sz="2400" i="1"/>
              <a:t>(Edwin Southern)</a:t>
            </a:r>
          </a:p>
          <a:p>
            <a:r>
              <a:rPr lang="en-US" altLang="en-US"/>
              <a:t>Following transfer of separated strands of DNA from the gel to a nitrocellulose sheet, a </a:t>
            </a:r>
            <a:r>
              <a:rPr lang="en-US" altLang="en-US" baseline="30000"/>
              <a:t>32</a:t>
            </a:r>
            <a:r>
              <a:rPr lang="en-US" altLang="en-US"/>
              <a:t>P-labeled “probe” with a complementary base sequence is hybridized to the target fragment.</a:t>
            </a:r>
          </a:p>
          <a:p>
            <a:r>
              <a:rPr lang="en-US" altLang="en-US"/>
              <a:t>After rinsing away the unbound probe, autoradiography reveals the location of the desired fragment on the sheet.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EA4DBAF1-C26B-096F-2F92-BF6D0161A54E}"/>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A5860BA2-79F7-6E85-16C3-CEBF393589E9}"/>
              </a:ext>
            </a:extLst>
          </p:cNvPr>
          <p:cNvSpPr>
            <a:spLocks noGrp="1"/>
          </p:cNvSpPr>
          <p:nvPr>
            <p:ph type="sldNum" sz="quarter" idx="11"/>
          </p:nvPr>
        </p:nvSpPr>
        <p:spPr/>
        <p:txBody>
          <a:bodyPr/>
          <a:lstStyle/>
          <a:p>
            <a:fld id="{512A5240-720F-4017-B635-3EE8F989FD69}" type="slidenum">
              <a:rPr lang="en-US" altLang="en-US"/>
              <a:pPr/>
              <a:t>15</a:t>
            </a:fld>
            <a:endParaRPr lang="en-US" altLang="en-US"/>
          </a:p>
        </p:txBody>
      </p:sp>
      <p:sp>
        <p:nvSpPr>
          <p:cNvPr id="510978" name="Rectangle 2">
            <a:extLst>
              <a:ext uri="{FF2B5EF4-FFF2-40B4-BE49-F238E27FC236}">
                <a16:creationId xmlns:a16="http://schemas.microsoft.com/office/drawing/2014/main" id="{2CC1FA2D-B08A-37CF-6133-704BB3D9FED7}"/>
              </a:ext>
            </a:extLst>
          </p:cNvPr>
          <p:cNvSpPr>
            <a:spLocks noGrp="1" noChangeArrowheads="1"/>
          </p:cNvSpPr>
          <p:nvPr>
            <p:ph type="title"/>
          </p:nvPr>
        </p:nvSpPr>
        <p:spPr/>
        <p:txBody>
          <a:bodyPr/>
          <a:lstStyle/>
          <a:p>
            <a:r>
              <a:rPr lang="en-US" altLang="en-US" sz="1600"/>
              <a:t>Southern Blotting of DNA Gels</a:t>
            </a:r>
          </a:p>
        </p:txBody>
      </p:sp>
      <p:pic>
        <p:nvPicPr>
          <p:cNvPr id="510980" name="Picture 4">
            <a:extLst>
              <a:ext uri="{FF2B5EF4-FFF2-40B4-BE49-F238E27FC236}">
                <a16:creationId xmlns:a16="http://schemas.microsoft.com/office/drawing/2014/main" id="{24ECD22F-1E06-5162-777E-1BB6BF8C2548}"/>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609600"/>
            <a:ext cx="8610600"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19C006C9-B1F7-8977-5337-C0407E98DE9F}"/>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24030D94-5197-2BAF-DB3E-2BAC981E2E0C}"/>
              </a:ext>
            </a:extLst>
          </p:cNvPr>
          <p:cNvSpPr>
            <a:spLocks noGrp="1"/>
          </p:cNvSpPr>
          <p:nvPr>
            <p:ph type="sldNum" sz="quarter" idx="11"/>
          </p:nvPr>
        </p:nvSpPr>
        <p:spPr/>
        <p:txBody>
          <a:bodyPr/>
          <a:lstStyle/>
          <a:p>
            <a:fld id="{310A6B37-C009-4E62-9BD1-5521535E584B}" type="slidenum">
              <a:rPr lang="en-US" altLang="en-US"/>
              <a:pPr/>
              <a:t>16</a:t>
            </a:fld>
            <a:endParaRPr lang="en-US" altLang="en-US"/>
          </a:p>
        </p:txBody>
      </p:sp>
      <p:sp>
        <p:nvSpPr>
          <p:cNvPr id="512002" name="Rectangle 2">
            <a:extLst>
              <a:ext uri="{FF2B5EF4-FFF2-40B4-BE49-F238E27FC236}">
                <a16:creationId xmlns:a16="http://schemas.microsoft.com/office/drawing/2014/main" id="{3F7D69EA-CA6B-4BC3-A43A-41054D9E1A8D}"/>
              </a:ext>
            </a:extLst>
          </p:cNvPr>
          <p:cNvSpPr>
            <a:spLocks noGrp="1" noChangeArrowheads="1"/>
          </p:cNvSpPr>
          <p:nvPr>
            <p:ph type="title"/>
          </p:nvPr>
        </p:nvSpPr>
        <p:spPr/>
        <p:txBody>
          <a:bodyPr/>
          <a:lstStyle/>
          <a:p>
            <a:r>
              <a:rPr lang="en-US" altLang="en-US" sz="1600"/>
              <a:t>Northern Blotting of RNA Gels</a:t>
            </a:r>
          </a:p>
        </p:txBody>
      </p:sp>
      <p:sp>
        <p:nvSpPr>
          <p:cNvPr id="512003" name="Rectangle 3">
            <a:extLst>
              <a:ext uri="{FF2B5EF4-FFF2-40B4-BE49-F238E27FC236}">
                <a16:creationId xmlns:a16="http://schemas.microsoft.com/office/drawing/2014/main" id="{912B6A81-640D-3967-80EE-F597ACEFEF2C}"/>
              </a:ext>
            </a:extLst>
          </p:cNvPr>
          <p:cNvSpPr>
            <a:spLocks noGrp="1" noChangeArrowheads="1"/>
          </p:cNvSpPr>
          <p:nvPr>
            <p:ph type="body" idx="1"/>
          </p:nvPr>
        </p:nvSpPr>
        <p:spPr>
          <a:xfrm>
            <a:off x="457200" y="762000"/>
            <a:ext cx="8229600" cy="5592763"/>
          </a:xfrm>
        </p:spPr>
        <p:txBody>
          <a:bodyPr/>
          <a:lstStyle/>
          <a:p>
            <a:r>
              <a:rPr lang="en-US" altLang="en-US"/>
              <a:t>RNA can also be analyzed via similar blotting techniques.</a:t>
            </a:r>
          </a:p>
          <a:p>
            <a:r>
              <a:rPr lang="en-US" altLang="en-US"/>
              <a:t>RNA molecules are separated in electrophoretic gels, then blotted onto polymeric sheets.  32P-labeled RNA probes form hybrids and are located via autoradiography.</a:t>
            </a:r>
          </a:p>
          <a:p>
            <a:r>
              <a:rPr lang="en-US" altLang="en-US"/>
              <a:t>Such RNA blots have been [whimsically] termed “</a:t>
            </a:r>
            <a:r>
              <a:rPr lang="en-US" altLang="en-US">
                <a:solidFill>
                  <a:srgbClr val="0000FF"/>
                </a:solidFill>
              </a:rPr>
              <a:t>Northern Blots</a:t>
            </a:r>
            <a:r>
              <a:rPr lang="en-US" altLang="en-US"/>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1F24C42-D43F-CF90-D01B-F60CD56D2A5F}"/>
              </a:ext>
            </a:extLst>
          </p:cNvPr>
          <p:cNvSpPr>
            <a:spLocks noGrp="1"/>
          </p:cNvSpPr>
          <p:nvPr>
            <p:ph type="ftr" sz="quarter" idx="10"/>
          </p:nvPr>
        </p:nvSpPr>
        <p:spPr/>
        <p:txBody>
          <a:bodyPr/>
          <a:lstStyle/>
          <a:p>
            <a:r>
              <a:rPr lang="en-US" altLang="en-US"/>
              <a:t>Biochemistry 3070 – Exploring Genes</a:t>
            </a:r>
          </a:p>
        </p:txBody>
      </p:sp>
      <p:sp>
        <p:nvSpPr>
          <p:cNvPr id="3" name="Slide Number Placeholder 5">
            <a:extLst>
              <a:ext uri="{FF2B5EF4-FFF2-40B4-BE49-F238E27FC236}">
                <a16:creationId xmlns:a16="http://schemas.microsoft.com/office/drawing/2014/main" id="{FCC22713-CB75-534A-02BE-D8763AEB11E4}"/>
              </a:ext>
            </a:extLst>
          </p:cNvPr>
          <p:cNvSpPr>
            <a:spLocks noGrp="1"/>
          </p:cNvSpPr>
          <p:nvPr>
            <p:ph type="sldNum" sz="quarter" idx="11"/>
          </p:nvPr>
        </p:nvSpPr>
        <p:spPr/>
        <p:txBody>
          <a:bodyPr/>
          <a:lstStyle/>
          <a:p>
            <a:fld id="{92367C6D-F9D2-4E22-B4D1-92C5B8A76018}" type="slidenum">
              <a:rPr lang="en-US" altLang="en-US"/>
              <a:pPr/>
              <a:t>17</a:t>
            </a:fld>
            <a:endParaRPr lang="en-US" altLang="en-US"/>
          </a:p>
        </p:txBody>
      </p:sp>
      <p:sp>
        <p:nvSpPr>
          <p:cNvPr id="513026" name="Rectangle 2">
            <a:extLst>
              <a:ext uri="{FF2B5EF4-FFF2-40B4-BE49-F238E27FC236}">
                <a16:creationId xmlns:a16="http://schemas.microsoft.com/office/drawing/2014/main" id="{3F67679B-E729-3A49-2E72-33DA88F8BD79}"/>
              </a:ext>
            </a:extLst>
          </p:cNvPr>
          <p:cNvSpPr>
            <a:spLocks noGrp="1" noChangeArrowheads="1"/>
          </p:cNvSpPr>
          <p:nvPr>
            <p:ph type="title"/>
          </p:nvPr>
        </p:nvSpPr>
        <p:spPr/>
        <p:txBody>
          <a:bodyPr/>
          <a:lstStyle/>
          <a:p>
            <a:r>
              <a:rPr lang="en-US" altLang="en-US" sz="1600"/>
              <a:t>Blotting Techniques</a:t>
            </a:r>
          </a:p>
        </p:txBody>
      </p:sp>
      <p:sp>
        <p:nvSpPr>
          <p:cNvPr id="513027" name="Rectangle 3">
            <a:extLst>
              <a:ext uri="{FF2B5EF4-FFF2-40B4-BE49-F238E27FC236}">
                <a16:creationId xmlns:a16="http://schemas.microsoft.com/office/drawing/2014/main" id="{D3BB26A5-0EC2-39CB-414D-B842D608DD92}"/>
              </a:ext>
            </a:extLst>
          </p:cNvPr>
          <p:cNvSpPr>
            <a:spLocks noGrp="1" noChangeArrowheads="1"/>
          </p:cNvSpPr>
          <p:nvPr>
            <p:ph type="body" sz="half" idx="1"/>
          </p:nvPr>
        </p:nvSpPr>
        <p:spPr>
          <a:xfrm>
            <a:off x="457200" y="533400"/>
            <a:ext cx="7315200" cy="533400"/>
          </a:xfrm>
        </p:spPr>
        <p:txBody>
          <a:bodyPr/>
          <a:lstStyle/>
          <a:p>
            <a:pPr>
              <a:buFontTx/>
              <a:buNone/>
            </a:pPr>
            <a:r>
              <a:rPr lang="en-US" altLang="en-US" sz="2400"/>
              <a:t>Review of Blotting Techniques:</a:t>
            </a:r>
          </a:p>
          <a:p>
            <a:pPr>
              <a:buFontTx/>
              <a:buNone/>
            </a:pPr>
            <a:endParaRPr lang="en-US" altLang="en-US" sz="2400"/>
          </a:p>
        </p:txBody>
      </p:sp>
      <p:graphicFrame>
        <p:nvGraphicFramePr>
          <p:cNvPr id="513088" name="Group 64">
            <a:extLst>
              <a:ext uri="{FF2B5EF4-FFF2-40B4-BE49-F238E27FC236}">
                <a16:creationId xmlns:a16="http://schemas.microsoft.com/office/drawing/2014/main" id="{BD214ADC-5D9A-EA6B-3D71-C69572F55E8B}"/>
              </a:ext>
            </a:extLst>
          </p:cNvPr>
          <p:cNvGraphicFramePr>
            <a:graphicFrameLocks noGrp="1"/>
          </p:cNvGraphicFramePr>
          <p:nvPr>
            <p:ph sz="half" idx="2"/>
          </p:nvPr>
        </p:nvGraphicFramePr>
        <p:xfrm>
          <a:off x="457200" y="1143000"/>
          <a:ext cx="8305800" cy="4276725"/>
        </p:xfrm>
        <a:graphic>
          <a:graphicData uri="http://schemas.openxmlformats.org/drawingml/2006/table">
            <a:tbl>
              <a:tblPr/>
              <a:tblGrid>
                <a:gridCol w="1447800">
                  <a:extLst>
                    <a:ext uri="{9D8B030D-6E8A-4147-A177-3AD203B41FA5}">
                      <a16:colId xmlns:a16="http://schemas.microsoft.com/office/drawing/2014/main" val="566148214"/>
                    </a:ext>
                  </a:extLst>
                </a:gridCol>
                <a:gridCol w="1371600">
                  <a:extLst>
                    <a:ext uri="{9D8B030D-6E8A-4147-A177-3AD203B41FA5}">
                      <a16:colId xmlns:a16="http://schemas.microsoft.com/office/drawing/2014/main" val="3991060728"/>
                    </a:ext>
                  </a:extLst>
                </a:gridCol>
                <a:gridCol w="2743200">
                  <a:extLst>
                    <a:ext uri="{9D8B030D-6E8A-4147-A177-3AD203B41FA5}">
                      <a16:colId xmlns:a16="http://schemas.microsoft.com/office/drawing/2014/main" val="1820164119"/>
                    </a:ext>
                  </a:extLst>
                </a:gridCol>
                <a:gridCol w="2743200">
                  <a:extLst>
                    <a:ext uri="{9D8B030D-6E8A-4147-A177-3AD203B41FA5}">
                      <a16:colId xmlns:a16="http://schemas.microsoft.com/office/drawing/2014/main" val="904204368"/>
                    </a:ext>
                  </a:extLst>
                </a:gridCol>
              </a:tblGrid>
              <a:tr h="685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Blot Type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Separates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Probe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Visualizaton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0967626"/>
                  </a:ext>
                </a:extLst>
              </a:tr>
              <a:tr h="1143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Southern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DNA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Complementary  </a:t>
                      </a:r>
                      <a:r>
                        <a:rPr kumimoji="0" lang="en-US" altLang="en-US" sz="2400" b="0" i="0" u="none" strike="noStrike" cap="none" normalizeH="0" baseline="30000">
                          <a:ln>
                            <a:noFill/>
                          </a:ln>
                          <a:solidFill>
                            <a:schemeClr val="tx1"/>
                          </a:solidFill>
                          <a:effectLst/>
                          <a:latin typeface="Arial" panose="020B0604020202020204" pitchFamily="34" charset="0"/>
                        </a:rPr>
                        <a:t>32</a:t>
                      </a:r>
                      <a:r>
                        <a:rPr kumimoji="0" lang="en-US" altLang="en-US" sz="2400" b="0" i="0" u="none" strike="noStrike" cap="none" normalizeH="0" baseline="0">
                          <a:ln>
                            <a:noFill/>
                          </a:ln>
                          <a:solidFill>
                            <a:schemeClr val="tx1"/>
                          </a:solidFill>
                          <a:effectLst/>
                          <a:latin typeface="Arial" panose="020B0604020202020204" pitchFamily="34" charset="0"/>
                        </a:rPr>
                        <a:t>P-</a:t>
                      </a:r>
                      <a:r>
                        <a:rPr kumimoji="0" lang="en-US" altLang="en-US" sz="2400" b="1" i="0" u="none" strike="noStrike" cap="none" normalizeH="0" baseline="0">
                          <a:ln>
                            <a:noFill/>
                          </a:ln>
                          <a:solidFill>
                            <a:schemeClr val="tx1"/>
                          </a:solidFill>
                          <a:effectLst/>
                          <a:latin typeface="Arial" panose="020B0604020202020204" pitchFamily="34" charset="0"/>
                        </a:rPr>
                        <a:t>DNA</a:t>
                      </a:r>
                      <a:r>
                        <a:rPr kumimoji="0" lang="en-US" altLang="en-US" sz="2400" b="0" i="0" u="none" strike="noStrike" cap="none" normalizeH="0" baseline="0">
                          <a:ln>
                            <a:noFill/>
                          </a:ln>
                          <a:solidFill>
                            <a:schemeClr val="tx1"/>
                          </a:solidFill>
                          <a:effectLst/>
                          <a:latin typeface="Arial" panose="020B0604020202020204" pitchFamily="34" charset="0"/>
                        </a:rPr>
                        <a:t> strand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Autoradiography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8125052"/>
                  </a:ext>
                </a:extLst>
              </a:tr>
              <a:tr h="1066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Northern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RNA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Complementary  </a:t>
                      </a:r>
                      <a:r>
                        <a:rPr kumimoji="0" lang="en-US" altLang="en-US" sz="2400" b="0" i="0" u="none" strike="noStrike" cap="none" normalizeH="0" baseline="30000">
                          <a:ln>
                            <a:noFill/>
                          </a:ln>
                          <a:solidFill>
                            <a:schemeClr val="tx1"/>
                          </a:solidFill>
                          <a:effectLst/>
                          <a:latin typeface="Arial" panose="020B0604020202020204" pitchFamily="34" charset="0"/>
                        </a:rPr>
                        <a:t>32</a:t>
                      </a:r>
                      <a:r>
                        <a:rPr kumimoji="0" lang="en-US" altLang="en-US" sz="2400" b="0" i="0" u="none" strike="noStrike" cap="none" normalizeH="0" baseline="0">
                          <a:ln>
                            <a:noFill/>
                          </a:ln>
                          <a:solidFill>
                            <a:schemeClr val="tx1"/>
                          </a:solidFill>
                          <a:effectLst/>
                          <a:latin typeface="Arial" panose="020B0604020202020204" pitchFamily="34" charset="0"/>
                        </a:rPr>
                        <a:t>P-</a:t>
                      </a:r>
                      <a:r>
                        <a:rPr kumimoji="0" lang="en-US" altLang="en-US" sz="2400" b="1" i="0" u="none" strike="noStrike" cap="none" normalizeH="0" baseline="0">
                          <a:ln>
                            <a:noFill/>
                          </a:ln>
                          <a:solidFill>
                            <a:schemeClr val="tx1"/>
                          </a:solidFill>
                          <a:effectLst/>
                          <a:latin typeface="Arial" panose="020B0604020202020204" pitchFamily="34" charset="0"/>
                        </a:rPr>
                        <a:t>RNA</a:t>
                      </a:r>
                      <a:r>
                        <a:rPr kumimoji="0" lang="en-US" altLang="en-US" sz="2400" b="0" i="0" u="none" strike="noStrike" cap="none" normalizeH="0" baseline="0">
                          <a:ln>
                            <a:noFill/>
                          </a:ln>
                          <a:solidFill>
                            <a:schemeClr val="tx1"/>
                          </a:solidFill>
                          <a:effectLst/>
                          <a:latin typeface="Arial" panose="020B0604020202020204" pitchFamily="34" charset="0"/>
                        </a:rPr>
                        <a:t> strand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Autoradiography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4043215"/>
                  </a:ext>
                </a:extLst>
              </a:tr>
              <a:tr h="13811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Western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Proteins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Antibody attached to radioactive label or enzyme </a:t>
                      </a:r>
                      <a:r>
                        <a:rPr kumimoji="0" lang="en-US" altLang="en-US" sz="2400" b="0" i="1" u="none" strike="noStrike" cap="none" normalizeH="0" baseline="0">
                          <a:ln>
                            <a:noFill/>
                          </a:ln>
                          <a:solidFill>
                            <a:schemeClr val="tx1"/>
                          </a:solidFill>
                          <a:effectLst/>
                          <a:latin typeface="Arial" panose="020B0604020202020204" pitchFamily="34" charset="0"/>
                        </a:rPr>
                        <a:t>(ELIZA)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Autoradiography or color change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9166740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2477083D-A599-D52D-26A0-63E15C66EB5F}"/>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C1878CD6-9E8C-6BEF-1D1E-9E867A521A4E}"/>
              </a:ext>
            </a:extLst>
          </p:cNvPr>
          <p:cNvSpPr>
            <a:spLocks noGrp="1"/>
          </p:cNvSpPr>
          <p:nvPr>
            <p:ph type="sldNum" sz="quarter" idx="11"/>
          </p:nvPr>
        </p:nvSpPr>
        <p:spPr/>
        <p:txBody>
          <a:bodyPr/>
          <a:lstStyle/>
          <a:p>
            <a:fld id="{34A87472-9157-4479-9557-8D5FE18D5E70}" type="slidenum">
              <a:rPr lang="en-US" altLang="en-US"/>
              <a:pPr/>
              <a:t>18</a:t>
            </a:fld>
            <a:endParaRPr lang="en-US" altLang="en-US"/>
          </a:p>
        </p:txBody>
      </p:sp>
      <p:sp>
        <p:nvSpPr>
          <p:cNvPr id="514050" name="Rectangle 2">
            <a:extLst>
              <a:ext uri="{FF2B5EF4-FFF2-40B4-BE49-F238E27FC236}">
                <a16:creationId xmlns:a16="http://schemas.microsoft.com/office/drawing/2014/main" id="{B6A7542C-896D-F9F6-B215-1F6DFEDBA2B0}"/>
              </a:ext>
            </a:extLst>
          </p:cNvPr>
          <p:cNvSpPr>
            <a:spLocks noGrp="1" noChangeArrowheads="1"/>
          </p:cNvSpPr>
          <p:nvPr>
            <p:ph type="title"/>
          </p:nvPr>
        </p:nvSpPr>
        <p:spPr/>
        <p:txBody>
          <a:bodyPr/>
          <a:lstStyle/>
          <a:p>
            <a:r>
              <a:rPr lang="en-US" altLang="en-US" sz="1200"/>
              <a:t>Sequencing DNA</a:t>
            </a:r>
          </a:p>
        </p:txBody>
      </p:sp>
      <p:sp>
        <p:nvSpPr>
          <p:cNvPr id="514051" name="Rectangle 3">
            <a:extLst>
              <a:ext uri="{FF2B5EF4-FFF2-40B4-BE49-F238E27FC236}">
                <a16:creationId xmlns:a16="http://schemas.microsoft.com/office/drawing/2014/main" id="{50012C8D-8E9D-1C11-EB21-A57C87FBFD2C}"/>
              </a:ext>
            </a:extLst>
          </p:cNvPr>
          <p:cNvSpPr>
            <a:spLocks noGrp="1" noChangeArrowheads="1"/>
          </p:cNvSpPr>
          <p:nvPr>
            <p:ph type="body" idx="1"/>
          </p:nvPr>
        </p:nvSpPr>
        <p:spPr/>
        <p:txBody>
          <a:bodyPr/>
          <a:lstStyle/>
          <a:p>
            <a:r>
              <a:rPr lang="en-US" altLang="en-US" sz="2800"/>
              <a:t>Nucleic acid fragments can be recovered and studied further.</a:t>
            </a:r>
          </a:p>
          <a:p>
            <a:r>
              <a:rPr lang="en-US" altLang="en-US" sz="2800"/>
              <a:t>For example, DNA fragments resulting from treatment with EcoRI can be recovered and then subjected to further treatments with other restriction enzymes to create smaller fragments.</a:t>
            </a:r>
          </a:p>
          <a:p>
            <a:r>
              <a:rPr lang="en-US" altLang="en-US" sz="2800"/>
              <a:t>Eventually, such smaller fragments can be sequenced in detail, revealing the exact base sequence.</a:t>
            </a:r>
          </a:p>
          <a:p>
            <a:r>
              <a:rPr lang="en-US" altLang="en-US" sz="2800"/>
              <a:t>Overlapping sequences are utilized to “map” the entire DNA sequence. </a:t>
            </a:r>
            <a:r>
              <a:rPr lang="en-US" altLang="en-US" sz="2800" i="1"/>
              <a:t>(Similar to protein sequencing, but on a much larger scale.)</a:t>
            </a:r>
            <a:r>
              <a:rPr lang="en-US" altLang="en-US" sz="280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F7CF97A5-53BA-46B5-E82C-455713F98CF0}"/>
              </a:ext>
            </a:extLst>
          </p:cNvPr>
          <p:cNvSpPr>
            <a:spLocks noGrp="1"/>
          </p:cNvSpPr>
          <p:nvPr>
            <p:ph type="ftr" sz="quarter" idx="10"/>
          </p:nvPr>
        </p:nvSpPr>
        <p:spPr/>
        <p:txBody>
          <a:bodyPr/>
          <a:lstStyle/>
          <a:p>
            <a:r>
              <a:rPr lang="en-US" altLang="en-US"/>
              <a:t>Biochemistry 3070 – Exploring Genes</a:t>
            </a:r>
          </a:p>
        </p:txBody>
      </p:sp>
      <p:sp>
        <p:nvSpPr>
          <p:cNvPr id="3" name="Slide Number Placeholder 5">
            <a:extLst>
              <a:ext uri="{FF2B5EF4-FFF2-40B4-BE49-F238E27FC236}">
                <a16:creationId xmlns:a16="http://schemas.microsoft.com/office/drawing/2014/main" id="{EF2B8902-62F6-28A4-148C-91265FE757FE}"/>
              </a:ext>
            </a:extLst>
          </p:cNvPr>
          <p:cNvSpPr>
            <a:spLocks noGrp="1"/>
          </p:cNvSpPr>
          <p:nvPr>
            <p:ph type="sldNum" sz="quarter" idx="11"/>
          </p:nvPr>
        </p:nvSpPr>
        <p:spPr/>
        <p:txBody>
          <a:bodyPr/>
          <a:lstStyle/>
          <a:p>
            <a:fld id="{9E45F0E3-8C7D-4D73-A9CB-B16C902FBFB5}" type="slidenum">
              <a:rPr lang="en-US" altLang="en-US"/>
              <a:pPr/>
              <a:t>19</a:t>
            </a:fld>
            <a:endParaRPr lang="en-US" altLang="en-US"/>
          </a:p>
        </p:txBody>
      </p:sp>
      <p:sp>
        <p:nvSpPr>
          <p:cNvPr id="515074" name="Rectangle 2">
            <a:extLst>
              <a:ext uri="{FF2B5EF4-FFF2-40B4-BE49-F238E27FC236}">
                <a16:creationId xmlns:a16="http://schemas.microsoft.com/office/drawing/2014/main" id="{86AE5579-E8DB-87C2-E925-AEA51C4F2114}"/>
              </a:ext>
            </a:extLst>
          </p:cNvPr>
          <p:cNvSpPr>
            <a:spLocks noGrp="1" noChangeArrowheads="1"/>
          </p:cNvSpPr>
          <p:nvPr>
            <p:ph type="title"/>
          </p:nvPr>
        </p:nvSpPr>
        <p:spPr/>
        <p:txBody>
          <a:bodyPr/>
          <a:lstStyle/>
          <a:p>
            <a:r>
              <a:rPr lang="en-US" altLang="en-US" sz="1400"/>
              <a:t>Sequencing DNA</a:t>
            </a:r>
          </a:p>
        </p:txBody>
      </p:sp>
      <p:sp>
        <p:nvSpPr>
          <p:cNvPr id="515075" name="Rectangle 3">
            <a:extLst>
              <a:ext uri="{FF2B5EF4-FFF2-40B4-BE49-F238E27FC236}">
                <a16:creationId xmlns:a16="http://schemas.microsoft.com/office/drawing/2014/main" id="{509A663D-6D56-8590-CDAB-B832FD56E4FC}"/>
              </a:ext>
            </a:extLst>
          </p:cNvPr>
          <p:cNvSpPr>
            <a:spLocks noGrp="1" noChangeArrowheads="1"/>
          </p:cNvSpPr>
          <p:nvPr>
            <p:ph type="body" sz="half" idx="1"/>
          </p:nvPr>
        </p:nvSpPr>
        <p:spPr>
          <a:xfrm>
            <a:off x="457200" y="381000"/>
            <a:ext cx="8153400" cy="685800"/>
          </a:xfrm>
        </p:spPr>
        <p:txBody>
          <a:bodyPr/>
          <a:lstStyle/>
          <a:p>
            <a:pPr>
              <a:lnSpc>
                <a:spcPct val="80000"/>
              </a:lnSpc>
              <a:buFontTx/>
              <a:buNone/>
            </a:pPr>
            <a:r>
              <a:rPr lang="en-US" altLang="en-US" sz="2000"/>
              <a:t>The complete genome of the </a:t>
            </a:r>
            <a:r>
              <a:rPr lang="en-US" altLang="en-US" sz="2000" i="1"/>
              <a:t>Haemophilus influenzae </a:t>
            </a:r>
            <a:r>
              <a:rPr lang="en-US" altLang="en-US" sz="2000"/>
              <a:t>bacterium</a:t>
            </a:r>
            <a:r>
              <a:rPr lang="en-US" altLang="en-US" sz="2000" i="1"/>
              <a:t>:</a:t>
            </a:r>
            <a:r>
              <a:rPr lang="en-US" altLang="en-US" sz="2000"/>
              <a:t>  </a:t>
            </a:r>
          </a:p>
          <a:p>
            <a:pPr>
              <a:lnSpc>
                <a:spcPct val="80000"/>
              </a:lnSpc>
              <a:buFontTx/>
              <a:buNone/>
            </a:pPr>
            <a:r>
              <a:rPr lang="en-US" altLang="en-US" sz="2000" i="1"/>
              <a:t>					1,830,137 base pairs;  1,740 proteins </a:t>
            </a:r>
          </a:p>
        </p:txBody>
      </p:sp>
      <p:pic>
        <p:nvPicPr>
          <p:cNvPr id="515076" name="Picture 4">
            <a:extLst>
              <a:ext uri="{FF2B5EF4-FFF2-40B4-BE49-F238E27FC236}">
                <a16:creationId xmlns:a16="http://schemas.microsoft.com/office/drawing/2014/main" id="{492B7542-708F-68B2-5969-BCDFF3233BC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0" y="1098550"/>
            <a:ext cx="5867400" cy="5684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F972EA67-E8A1-1999-E0CF-5BC006B6C71B}"/>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B32CF0B3-8E9D-8B67-6C60-1B96A2251CE4}"/>
              </a:ext>
            </a:extLst>
          </p:cNvPr>
          <p:cNvSpPr>
            <a:spLocks noGrp="1"/>
          </p:cNvSpPr>
          <p:nvPr>
            <p:ph type="sldNum" sz="quarter" idx="11"/>
          </p:nvPr>
        </p:nvSpPr>
        <p:spPr/>
        <p:txBody>
          <a:bodyPr/>
          <a:lstStyle/>
          <a:p>
            <a:fld id="{14FB6645-DF27-4F75-8829-E693646E8C01}" type="slidenum">
              <a:rPr lang="en-US" altLang="en-US"/>
              <a:pPr/>
              <a:t>2</a:t>
            </a:fld>
            <a:endParaRPr lang="en-US" altLang="en-US"/>
          </a:p>
        </p:txBody>
      </p:sp>
      <p:sp>
        <p:nvSpPr>
          <p:cNvPr id="498690" name="Rectangle 2">
            <a:extLst>
              <a:ext uri="{FF2B5EF4-FFF2-40B4-BE49-F238E27FC236}">
                <a16:creationId xmlns:a16="http://schemas.microsoft.com/office/drawing/2014/main" id="{156916D3-55B7-7A3E-A64F-9912C8777DD3}"/>
              </a:ext>
            </a:extLst>
          </p:cNvPr>
          <p:cNvSpPr>
            <a:spLocks noGrp="1" noChangeArrowheads="1"/>
          </p:cNvSpPr>
          <p:nvPr>
            <p:ph type="title"/>
          </p:nvPr>
        </p:nvSpPr>
        <p:spPr/>
        <p:txBody>
          <a:bodyPr/>
          <a:lstStyle/>
          <a:p>
            <a:r>
              <a:rPr lang="en-US" altLang="en-US" sz="1600"/>
              <a:t>Recombinant DNA Technology</a:t>
            </a:r>
          </a:p>
        </p:txBody>
      </p:sp>
      <p:sp>
        <p:nvSpPr>
          <p:cNvPr id="498691" name="Rectangle 3">
            <a:extLst>
              <a:ext uri="{FF2B5EF4-FFF2-40B4-BE49-F238E27FC236}">
                <a16:creationId xmlns:a16="http://schemas.microsoft.com/office/drawing/2014/main" id="{6D6D6E5D-385D-4F06-481C-03F2D5EA7817}"/>
              </a:ext>
            </a:extLst>
          </p:cNvPr>
          <p:cNvSpPr>
            <a:spLocks noGrp="1" noChangeArrowheads="1"/>
          </p:cNvSpPr>
          <p:nvPr>
            <p:ph type="body" idx="1"/>
          </p:nvPr>
        </p:nvSpPr>
        <p:spPr/>
        <p:txBody>
          <a:bodyPr/>
          <a:lstStyle/>
          <a:p>
            <a:r>
              <a:rPr lang="en-US" altLang="en-US"/>
              <a:t>Recombinant DNA technology has revolutionized biochemistry since its inception in the early 1970’s.</a:t>
            </a:r>
          </a:p>
          <a:p>
            <a:r>
              <a:rPr lang="en-US" altLang="en-US"/>
              <a:t>Utilizing enzymes that cut, join, and replicate DNA and/or RNA is a key concept in modern chemical and biological laboratories.</a:t>
            </a:r>
          </a:p>
          <a:p>
            <a:r>
              <a:rPr lang="en-US" altLang="en-US"/>
              <a:t>Synthesizing new and unique strands of nucleic acids offers a powerful tool in understanding cellular functions.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98ED22E4-59BA-4265-C113-E632698F1780}"/>
              </a:ext>
            </a:extLst>
          </p:cNvPr>
          <p:cNvSpPr>
            <a:spLocks noGrp="1"/>
          </p:cNvSpPr>
          <p:nvPr>
            <p:ph type="ftr" sz="quarter" idx="10"/>
          </p:nvPr>
        </p:nvSpPr>
        <p:spPr/>
        <p:txBody>
          <a:bodyPr/>
          <a:lstStyle/>
          <a:p>
            <a:r>
              <a:rPr lang="en-US" altLang="en-US"/>
              <a:t>Biochemistry 3070 – Exploring Genes</a:t>
            </a:r>
          </a:p>
        </p:txBody>
      </p:sp>
      <p:sp>
        <p:nvSpPr>
          <p:cNvPr id="3" name="Slide Number Placeholder 6">
            <a:extLst>
              <a:ext uri="{FF2B5EF4-FFF2-40B4-BE49-F238E27FC236}">
                <a16:creationId xmlns:a16="http://schemas.microsoft.com/office/drawing/2014/main" id="{B4CF846B-6C38-6E45-7CAC-C993F95B100C}"/>
              </a:ext>
            </a:extLst>
          </p:cNvPr>
          <p:cNvSpPr>
            <a:spLocks noGrp="1"/>
          </p:cNvSpPr>
          <p:nvPr>
            <p:ph type="sldNum" sz="quarter" idx="11"/>
          </p:nvPr>
        </p:nvSpPr>
        <p:spPr/>
        <p:txBody>
          <a:bodyPr/>
          <a:lstStyle/>
          <a:p>
            <a:fld id="{4C34CA1E-049B-492D-98F7-0EDCC40063CF}" type="slidenum">
              <a:rPr lang="en-US" altLang="en-US"/>
              <a:pPr/>
              <a:t>20</a:t>
            </a:fld>
            <a:endParaRPr lang="en-US" altLang="en-US"/>
          </a:p>
        </p:txBody>
      </p:sp>
      <p:sp>
        <p:nvSpPr>
          <p:cNvPr id="501762" name="Rectangle 2">
            <a:extLst>
              <a:ext uri="{FF2B5EF4-FFF2-40B4-BE49-F238E27FC236}">
                <a16:creationId xmlns:a16="http://schemas.microsoft.com/office/drawing/2014/main" id="{E5C32BF1-D3F6-89A3-D95D-0C0E13DEFEA6}"/>
              </a:ext>
            </a:extLst>
          </p:cNvPr>
          <p:cNvSpPr>
            <a:spLocks noGrp="1" noChangeArrowheads="1"/>
          </p:cNvSpPr>
          <p:nvPr>
            <p:ph type="title"/>
          </p:nvPr>
        </p:nvSpPr>
        <p:spPr/>
        <p:txBody>
          <a:bodyPr/>
          <a:lstStyle/>
          <a:p>
            <a:r>
              <a:rPr lang="en-US" altLang="en-US" sz="1400"/>
              <a:t>Sequencing DNA</a:t>
            </a:r>
          </a:p>
        </p:txBody>
      </p:sp>
      <p:sp>
        <p:nvSpPr>
          <p:cNvPr id="501763" name="Rectangle 3">
            <a:extLst>
              <a:ext uri="{FF2B5EF4-FFF2-40B4-BE49-F238E27FC236}">
                <a16:creationId xmlns:a16="http://schemas.microsoft.com/office/drawing/2014/main" id="{C5B84D53-9445-85B0-65DE-DCF86B5258F7}"/>
              </a:ext>
            </a:extLst>
          </p:cNvPr>
          <p:cNvSpPr>
            <a:spLocks noGrp="1" noChangeArrowheads="1"/>
          </p:cNvSpPr>
          <p:nvPr>
            <p:ph type="body" sz="half" idx="1"/>
          </p:nvPr>
        </p:nvSpPr>
        <p:spPr>
          <a:xfrm>
            <a:off x="457200" y="533400"/>
            <a:ext cx="7467600" cy="5592763"/>
          </a:xfrm>
        </p:spPr>
        <p:txBody>
          <a:bodyPr/>
          <a:lstStyle/>
          <a:p>
            <a:pPr marL="609600" indent="-609600">
              <a:lnSpc>
                <a:spcPct val="90000"/>
              </a:lnSpc>
              <a:buFontTx/>
              <a:buNone/>
            </a:pPr>
            <a:r>
              <a:rPr lang="en-US" altLang="en-US" sz="2400"/>
              <a:t>How do researchers sequence DNA?</a:t>
            </a:r>
          </a:p>
          <a:p>
            <a:pPr marL="609600" indent="-609600">
              <a:lnSpc>
                <a:spcPct val="90000"/>
              </a:lnSpc>
              <a:buFontTx/>
              <a:buNone/>
            </a:pPr>
            <a:r>
              <a:rPr lang="en-US" altLang="en-US" sz="2400" i="1" u="sng"/>
              <a:t>The Sanger Dideoxy Method:</a:t>
            </a:r>
          </a:p>
          <a:p>
            <a:pPr marL="609600" indent="-609600">
              <a:lnSpc>
                <a:spcPct val="90000"/>
              </a:lnSpc>
              <a:buFontTx/>
              <a:buNone/>
            </a:pPr>
            <a:r>
              <a:rPr lang="en-US" altLang="en-US" sz="2400" i="1"/>
              <a:t>	</a:t>
            </a:r>
            <a:r>
              <a:rPr lang="en-US" altLang="en-US" sz="2000" i="1"/>
              <a:t>Fredrick Sanger &amp; coworkers devised an ingenious method.  They interupted DNA replication by including small amounts of dideoxy analogs of nucleotide triphosphates:</a:t>
            </a:r>
          </a:p>
          <a:p>
            <a:pPr marL="609600" indent="-609600">
              <a:lnSpc>
                <a:spcPct val="90000"/>
              </a:lnSpc>
              <a:buFontTx/>
              <a:buNone/>
            </a:pPr>
            <a:endParaRPr lang="en-US" altLang="en-US" sz="2000" i="1"/>
          </a:p>
          <a:p>
            <a:pPr marL="609600" indent="-609600">
              <a:lnSpc>
                <a:spcPct val="90000"/>
              </a:lnSpc>
              <a:buFontTx/>
              <a:buNone/>
            </a:pPr>
            <a:endParaRPr lang="en-US" altLang="en-US" sz="2000" i="1"/>
          </a:p>
          <a:p>
            <a:pPr marL="609600" indent="-609600">
              <a:lnSpc>
                <a:spcPct val="90000"/>
              </a:lnSpc>
              <a:buFontTx/>
              <a:buNone/>
            </a:pPr>
            <a:endParaRPr lang="en-US" altLang="en-US" sz="2000" i="1"/>
          </a:p>
          <a:p>
            <a:pPr marL="609600" indent="-609600">
              <a:lnSpc>
                <a:spcPct val="90000"/>
              </a:lnSpc>
              <a:buFontTx/>
              <a:buNone/>
            </a:pPr>
            <a:endParaRPr lang="en-US" altLang="en-US" sz="2000" i="1"/>
          </a:p>
          <a:p>
            <a:pPr marL="609600" indent="-609600">
              <a:lnSpc>
                <a:spcPct val="90000"/>
              </a:lnSpc>
              <a:buFontTx/>
              <a:buNone/>
            </a:pPr>
            <a:endParaRPr lang="en-US" altLang="en-US" sz="2000" i="1"/>
          </a:p>
          <a:p>
            <a:pPr marL="609600" indent="-609600">
              <a:lnSpc>
                <a:spcPct val="90000"/>
              </a:lnSpc>
              <a:buFontTx/>
              <a:buNone/>
            </a:pPr>
            <a:r>
              <a:rPr lang="en-US" altLang="en-US" sz="2000" i="1"/>
              <a:t>	</a:t>
            </a:r>
          </a:p>
          <a:p>
            <a:pPr marL="609600" indent="-609600">
              <a:lnSpc>
                <a:spcPct val="90000"/>
              </a:lnSpc>
              <a:buFontTx/>
              <a:buNone/>
            </a:pPr>
            <a:r>
              <a:rPr lang="en-US" altLang="en-US" sz="2000" i="1"/>
              <a:t>	For example, when ddATP in added to a growing strand, replication stops immediately.  Various length strands are produced, all ending in adenine.</a:t>
            </a:r>
          </a:p>
          <a:p>
            <a:pPr marL="609600" indent="-609600">
              <a:lnSpc>
                <a:spcPct val="90000"/>
              </a:lnSpc>
            </a:pPr>
            <a:endParaRPr lang="en-US" altLang="en-US" sz="2000"/>
          </a:p>
          <a:p>
            <a:pPr marL="609600" indent="-609600">
              <a:lnSpc>
                <a:spcPct val="90000"/>
              </a:lnSpc>
            </a:pPr>
            <a:endParaRPr lang="en-US" altLang="en-US" sz="2400"/>
          </a:p>
        </p:txBody>
      </p:sp>
      <p:pic>
        <p:nvPicPr>
          <p:cNvPr id="501764" name="Picture 4">
            <a:extLst>
              <a:ext uri="{FF2B5EF4-FFF2-40B4-BE49-F238E27FC236}">
                <a16:creationId xmlns:a16="http://schemas.microsoft.com/office/drawing/2014/main" id="{09545B73-FE6C-70B0-2EE6-36AC5A082B44}"/>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362200" y="2590800"/>
            <a:ext cx="4038600" cy="1962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766" name="Picture 6" descr="Frederick Sanger">
            <a:extLst>
              <a:ext uri="{FF2B5EF4-FFF2-40B4-BE49-F238E27FC236}">
                <a16:creationId xmlns:a16="http://schemas.microsoft.com/office/drawing/2014/main" id="{ABE686DE-1D2D-8C51-173F-D701292CA4A1}"/>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391400" y="381000"/>
            <a:ext cx="1304925" cy="183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768" name="Text Box 8">
            <a:extLst>
              <a:ext uri="{FF2B5EF4-FFF2-40B4-BE49-F238E27FC236}">
                <a16:creationId xmlns:a16="http://schemas.microsoft.com/office/drawing/2014/main" id="{03F465E2-DAF8-C71E-66E5-1C3408A4492C}"/>
              </a:ext>
            </a:extLst>
          </p:cNvPr>
          <p:cNvSpPr txBox="1">
            <a:spLocks noChangeArrowheads="1"/>
          </p:cNvSpPr>
          <p:nvPr/>
        </p:nvSpPr>
        <p:spPr bwMode="auto">
          <a:xfrm>
            <a:off x="7315200" y="2438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t>Fredrick Sanger, Nobel Prize, 1980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52184B4C-C6F8-9C96-FA14-8AD208BC625B}"/>
              </a:ext>
            </a:extLst>
          </p:cNvPr>
          <p:cNvSpPr>
            <a:spLocks noGrp="1"/>
          </p:cNvSpPr>
          <p:nvPr>
            <p:ph type="ftr" sz="quarter" idx="10"/>
          </p:nvPr>
        </p:nvSpPr>
        <p:spPr/>
        <p:txBody>
          <a:bodyPr/>
          <a:lstStyle/>
          <a:p>
            <a:r>
              <a:rPr lang="en-US" altLang="en-US"/>
              <a:t>Biochemistry 3070 – Exploring Genes</a:t>
            </a:r>
          </a:p>
        </p:txBody>
      </p:sp>
      <p:sp>
        <p:nvSpPr>
          <p:cNvPr id="3" name="Slide Number Placeholder 5">
            <a:extLst>
              <a:ext uri="{FF2B5EF4-FFF2-40B4-BE49-F238E27FC236}">
                <a16:creationId xmlns:a16="http://schemas.microsoft.com/office/drawing/2014/main" id="{89DC3136-EEFB-A34D-2A80-C33C20171996}"/>
              </a:ext>
            </a:extLst>
          </p:cNvPr>
          <p:cNvSpPr>
            <a:spLocks noGrp="1"/>
          </p:cNvSpPr>
          <p:nvPr>
            <p:ph type="sldNum" sz="quarter" idx="11"/>
          </p:nvPr>
        </p:nvSpPr>
        <p:spPr/>
        <p:txBody>
          <a:bodyPr/>
          <a:lstStyle/>
          <a:p>
            <a:fld id="{EEABF367-970C-4DE3-B971-119EA3A32730}" type="slidenum">
              <a:rPr lang="en-US" altLang="en-US"/>
              <a:pPr/>
              <a:t>21</a:t>
            </a:fld>
            <a:endParaRPr lang="en-US" altLang="en-US"/>
          </a:p>
        </p:txBody>
      </p:sp>
      <p:sp>
        <p:nvSpPr>
          <p:cNvPr id="526338" name="Rectangle 2">
            <a:extLst>
              <a:ext uri="{FF2B5EF4-FFF2-40B4-BE49-F238E27FC236}">
                <a16:creationId xmlns:a16="http://schemas.microsoft.com/office/drawing/2014/main" id="{D95AC3C6-F71E-7B12-84FC-D2619C015421}"/>
              </a:ext>
            </a:extLst>
          </p:cNvPr>
          <p:cNvSpPr>
            <a:spLocks noGrp="1" noChangeArrowheads="1"/>
          </p:cNvSpPr>
          <p:nvPr>
            <p:ph type="title"/>
          </p:nvPr>
        </p:nvSpPr>
        <p:spPr/>
        <p:txBody>
          <a:bodyPr/>
          <a:lstStyle/>
          <a:p>
            <a:r>
              <a:rPr lang="en-US" altLang="en-US" sz="1400"/>
              <a:t>Sequencing DNA</a:t>
            </a:r>
          </a:p>
        </p:txBody>
      </p:sp>
      <p:sp>
        <p:nvSpPr>
          <p:cNvPr id="526339" name="Rectangle 3">
            <a:extLst>
              <a:ext uri="{FF2B5EF4-FFF2-40B4-BE49-F238E27FC236}">
                <a16:creationId xmlns:a16="http://schemas.microsoft.com/office/drawing/2014/main" id="{C20C5430-06CD-6B3E-80BD-0850655218B0}"/>
              </a:ext>
            </a:extLst>
          </p:cNvPr>
          <p:cNvSpPr>
            <a:spLocks noGrp="1" noChangeArrowheads="1"/>
          </p:cNvSpPr>
          <p:nvPr>
            <p:ph type="body" sz="half" idx="1"/>
          </p:nvPr>
        </p:nvSpPr>
        <p:spPr>
          <a:xfrm>
            <a:off x="-381000" y="533400"/>
            <a:ext cx="4114800" cy="6019800"/>
          </a:xfrm>
        </p:spPr>
        <p:txBody>
          <a:bodyPr/>
          <a:lstStyle/>
          <a:p>
            <a:pPr marL="609600" indent="-609600">
              <a:lnSpc>
                <a:spcPct val="90000"/>
              </a:lnSpc>
              <a:buFontTx/>
              <a:buNone/>
            </a:pPr>
            <a:r>
              <a:rPr lang="en-US" altLang="en-US" sz="2000" i="1"/>
              <a:t>	</a:t>
            </a:r>
            <a:r>
              <a:rPr lang="en-US" altLang="en-US" sz="2000" i="1" u="sng"/>
              <a:t>The Sanger Dideoxy Method:</a:t>
            </a:r>
          </a:p>
          <a:p>
            <a:pPr marL="609600" indent="-609600">
              <a:lnSpc>
                <a:spcPct val="90000"/>
              </a:lnSpc>
              <a:buFontTx/>
              <a:buNone/>
            </a:pPr>
            <a:r>
              <a:rPr lang="en-US" altLang="en-US" sz="2400" i="1"/>
              <a:t>	For example, when ddATP in added to a growing strand, replication stops immediately.  Various length strands are produced, all ending in adenine.</a:t>
            </a:r>
          </a:p>
          <a:p>
            <a:pPr marL="609600" indent="-609600">
              <a:lnSpc>
                <a:spcPct val="90000"/>
              </a:lnSpc>
              <a:buFontTx/>
              <a:buNone/>
            </a:pPr>
            <a:endParaRPr lang="en-US" altLang="en-US" sz="2400" i="1"/>
          </a:p>
          <a:p>
            <a:pPr marL="609600" indent="-609600">
              <a:lnSpc>
                <a:spcPct val="90000"/>
              </a:lnSpc>
              <a:buFontTx/>
              <a:buNone/>
            </a:pPr>
            <a:r>
              <a:rPr lang="en-US" altLang="en-US" sz="2400" i="1"/>
              <a:t>	Separate treatments using ddTTP, ddCTP, and ddGTP all yield strands with different molecular weights, terminating with these respective bases.</a:t>
            </a:r>
            <a:endParaRPr lang="en-US" altLang="en-US" sz="2800"/>
          </a:p>
        </p:txBody>
      </p:sp>
      <p:pic>
        <p:nvPicPr>
          <p:cNvPr id="526342" name="Picture 6">
            <a:extLst>
              <a:ext uri="{FF2B5EF4-FFF2-40B4-BE49-F238E27FC236}">
                <a16:creationId xmlns:a16="http://schemas.microsoft.com/office/drawing/2014/main" id="{7EF699F1-9845-F209-7130-0B4C4BA0398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46525" y="304800"/>
            <a:ext cx="5022850" cy="624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B97962F-A8C7-10EB-EB7F-CA8631F883DE}"/>
              </a:ext>
            </a:extLst>
          </p:cNvPr>
          <p:cNvSpPr>
            <a:spLocks noGrp="1"/>
          </p:cNvSpPr>
          <p:nvPr>
            <p:ph type="ftr" sz="quarter" idx="10"/>
          </p:nvPr>
        </p:nvSpPr>
        <p:spPr/>
        <p:txBody>
          <a:bodyPr/>
          <a:lstStyle/>
          <a:p>
            <a:r>
              <a:rPr lang="en-US" altLang="en-US"/>
              <a:t>Biochemistry 3070 – Exploring Genes</a:t>
            </a:r>
          </a:p>
        </p:txBody>
      </p:sp>
      <p:sp>
        <p:nvSpPr>
          <p:cNvPr id="3" name="Slide Number Placeholder 5">
            <a:extLst>
              <a:ext uri="{FF2B5EF4-FFF2-40B4-BE49-F238E27FC236}">
                <a16:creationId xmlns:a16="http://schemas.microsoft.com/office/drawing/2014/main" id="{1B9F3E89-3F0F-AC6C-9CA9-AB73C5CF1FB6}"/>
              </a:ext>
            </a:extLst>
          </p:cNvPr>
          <p:cNvSpPr>
            <a:spLocks noGrp="1"/>
          </p:cNvSpPr>
          <p:nvPr>
            <p:ph type="sldNum" sz="quarter" idx="11"/>
          </p:nvPr>
        </p:nvSpPr>
        <p:spPr/>
        <p:txBody>
          <a:bodyPr/>
          <a:lstStyle/>
          <a:p>
            <a:fld id="{FA5CDB9C-A4C3-492B-A86A-E1C4150E8938}" type="slidenum">
              <a:rPr lang="en-US" altLang="en-US"/>
              <a:pPr/>
              <a:t>22</a:t>
            </a:fld>
            <a:endParaRPr lang="en-US" altLang="en-US"/>
          </a:p>
        </p:txBody>
      </p:sp>
      <p:sp>
        <p:nvSpPr>
          <p:cNvPr id="525314" name="Rectangle 2">
            <a:extLst>
              <a:ext uri="{FF2B5EF4-FFF2-40B4-BE49-F238E27FC236}">
                <a16:creationId xmlns:a16="http://schemas.microsoft.com/office/drawing/2014/main" id="{E75E3566-3C56-46C4-3DBB-D9DD7A3E80BF}"/>
              </a:ext>
            </a:extLst>
          </p:cNvPr>
          <p:cNvSpPr>
            <a:spLocks noGrp="1" noChangeArrowheads="1"/>
          </p:cNvSpPr>
          <p:nvPr>
            <p:ph type="title"/>
          </p:nvPr>
        </p:nvSpPr>
        <p:spPr/>
        <p:txBody>
          <a:bodyPr/>
          <a:lstStyle/>
          <a:p>
            <a:r>
              <a:rPr lang="en-US" altLang="en-US" sz="1400"/>
              <a:t>Sequencing DNA</a:t>
            </a:r>
          </a:p>
        </p:txBody>
      </p:sp>
      <p:sp>
        <p:nvSpPr>
          <p:cNvPr id="525315" name="Rectangle 3">
            <a:extLst>
              <a:ext uri="{FF2B5EF4-FFF2-40B4-BE49-F238E27FC236}">
                <a16:creationId xmlns:a16="http://schemas.microsoft.com/office/drawing/2014/main" id="{D6B398CE-0E8F-19CB-1CCD-85A60DBA2EC2}"/>
              </a:ext>
            </a:extLst>
          </p:cNvPr>
          <p:cNvSpPr>
            <a:spLocks noGrp="1" noChangeArrowheads="1"/>
          </p:cNvSpPr>
          <p:nvPr>
            <p:ph type="body" sz="half" idx="1"/>
          </p:nvPr>
        </p:nvSpPr>
        <p:spPr>
          <a:xfrm>
            <a:off x="381000" y="381000"/>
            <a:ext cx="8458200" cy="6172200"/>
          </a:xfrm>
        </p:spPr>
        <p:txBody>
          <a:bodyPr/>
          <a:lstStyle/>
          <a:p>
            <a:pPr marL="609600" indent="-609600">
              <a:lnSpc>
                <a:spcPct val="90000"/>
              </a:lnSpc>
              <a:buFontTx/>
              <a:buNone/>
            </a:pPr>
            <a:r>
              <a:rPr lang="en-US" altLang="en-US" sz="2800" i="1" u="sng"/>
              <a:t>The Sanger Dideoxy Method(cont.):</a:t>
            </a:r>
          </a:p>
          <a:p>
            <a:pPr marL="609600" indent="-609600">
              <a:lnSpc>
                <a:spcPct val="90000"/>
              </a:lnSpc>
            </a:pPr>
            <a:r>
              <a:rPr lang="en-US" altLang="en-US" sz="2400" i="1"/>
              <a:t>By splitting the solution of a DNA fragment into four test tubes, and treating each with a different dideoxy analog, a complete collection of new, single stranded DNA strands are formed.  Each new strand has a different molecular weight and each ends with a dideoxy analog.</a:t>
            </a:r>
          </a:p>
          <a:p>
            <a:pPr marL="609600" indent="-609600">
              <a:lnSpc>
                <a:spcPct val="90000"/>
              </a:lnSpc>
            </a:pPr>
            <a:r>
              <a:rPr lang="en-US" altLang="en-US" sz="2400" i="1"/>
              <a:t>The four separate solutions are subjected to electrophoresis in individual lanes, separating them according to molecular weight (with larger strands moving slower than smaller ones).  After separation, the sequence may be read directly from the gel.</a:t>
            </a:r>
          </a:p>
          <a:p>
            <a:pPr marL="609600" indent="-609600">
              <a:lnSpc>
                <a:spcPct val="90000"/>
              </a:lnSpc>
            </a:pPr>
            <a:r>
              <a:rPr lang="en-US" altLang="en-US" sz="2400" i="1">
                <a:solidFill>
                  <a:srgbClr val="FF0000"/>
                </a:solidFill>
              </a:rPr>
              <a:t>Question:</a:t>
            </a:r>
            <a:r>
              <a:rPr lang="en-US" altLang="en-US" sz="2400" i="1"/>
              <a:t> Which end of the gel corresponds to the 5’ end… the </a:t>
            </a:r>
            <a:r>
              <a:rPr lang="en-US" altLang="en-US" sz="2400" i="1" u="sng"/>
              <a:t>top</a:t>
            </a:r>
            <a:r>
              <a:rPr lang="en-US" altLang="en-US" sz="2400" i="1"/>
              <a:t> or </a:t>
            </a:r>
            <a:r>
              <a:rPr lang="en-US" altLang="en-US" sz="2400" i="1" u="sng"/>
              <a:t>bottom</a:t>
            </a:r>
            <a:r>
              <a:rPr lang="en-US" altLang="en-US" sz="2400" i="1"/>
              <a:t> of the gel?</a:t>
            </a:r>
          </a:p>
          <a:p>
            <a:pPr marL="609600" indent="-609600">
              <a:lnSpc>
                <a:spcPct val="90000"/>
              </a:lnSpc>
            </a:pPr>
            <a:r>
              <a:rPr lang="en-US" altLang="en-US" sz="2400" i="1"/>
              <a:t>(Hint:  The shortest fragment is at the bottom of the gel.)</a:t>
            </a:r>
          </a:p>
          <a:p>
            <a:pPr marL="609600" indent="-609600">
              <a:lnSpc>
                <a:spcPct val="90000"/>
              </a:lnSpc>
            </a:pPr>
            <a:r>
              <a:rPr lang="en-US" altLang="en-US" sz="2400" i="1">
                <a:solidFill>
                  <a:srgbClr val="FF0000"/>
                </a:solidFill>
              </a:rPr>
              <a:t>Answer:</a:t>
            </a:r>
            <a:r>
              <a:rPr lang="en-US" altLang="en-US" sz="2400" i="1"/>
              <a:t>  The 5’end is at the bottom, since DNA replication occurs in the 5’ to 3’ direction. </a:t>
            </a:r>
            <a:endParaRPr lang="en-US" altLang="en-US" sz="2400"/>
          </a:p>
          <a:p>
            <a:pPr marL="609600" indent="-609600">
              <a:lnSpc>
                <a:spcPct val="90000"/>
              </a:lnSpc>
            </a:pP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5315">
                                            <p:txEl>
                                              <p:pRg st="0" end="0"/>
                                            </p:txEl>
                                          </p:spTgt>
                                        </p:tgtEl>
                                        <p:attrNameLst>
                                          <p:attrName>style.visibility</p:attrName>
                                        </p:attrNameLst>
                                      </p:cBhvr>
                                      <p:to>
                                        <p:strVal val="visible"/>
                                      </p:to>
                                    </p:set>
                                    <p:animEffect transition="in" filter="blinds(horizontal)">
                                      <p:cBhvr>
                                        <p:cTn id="7" dur="500"/>
                                        <p:tgtEl>
                                          <p:spTgt spid="525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5315">
                                            <p:txEl>
                                              <p:pRg st="1" end="1"/>
                                            </p:txEl>
                                          </p:spTgt>
                                        </p:tgtEl>
                                        <p:attrNameLst>
                                          <p:attrName>style.visibility</p:attrName>
                                        </p:attrNameLst>
                                      </p:cBhvr>
                                      <p:to>
                                        <p:strVal val="visible"/>
                                      </p:to>
                                    </p:set>
                                    <p:animEffect transition="in" filter="blinds(horizontal)">
                                      <p:cBhvr>
                                        <p:cTn id="12" dur="500"/>
                                        <p:tgtEl>
                                          <p:spTgt spid="525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5315">
                                            <p:txEl>
                                              <p:pRg st="2" end="2"/>
                                            </p:txEl>
                                          </p:spTgt>
                                        </p:tgtEl>
                                        <p:attrNameLst>
                                          <p:attrName>style.visibility</p:attrName>
                                        </p:attrNameLst>
                                      </p:cBhvr>
                                      <p:to>
                                        <p:strVal val="visible"/>
                                      </p:to>
                                    </p:set>
                                    <p:animEffect transition="in" filter="blinds(horizontal)">
                                      <p:cBhvr>
                                        <p:cTn id="17" dur="500"/>
                                        <p:tgtEl>
                                          <p:spTgt spid="525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25315">
                                            <p:txEl>
                                              <p:pRg st="3" end="3"/>
                                            </p:txEl>
                                          </p:spTgt>
                                        </p:tgtEl>
                                        <p:attrNameLst>
                                          <p:attrName>style.visibility</p:attrName>
                                        </p:attrNameLst>
                                      </p:cBhvr>
                                      <p:to>
                                        <p:strVal val="visible"/>
                                      </p:to>
                                    </p:set>
                                    <p:animEffect transition="in" filter="blinds(horizontal)">
                                      <p:cBhvr>
                                        <p:cTn id="22" dur="500"/>
                                        <p:tgtEl>
                                          <p:spTgt spid="5253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25315">
                                            <p:txEl>
                                              <p:pRg st="4" end="4"/>
                                            </p:txEl>
                                          </p:spTgt>
                                        </p:tgtEl>
                                        <p:attrNameLst>
                                          <p:attrName>style.visibility</p:attrName>
                                        </p:attrNameLst>
                                      </p:cBhvr>
                                      <p:to>
                                        <p:strVal val="visible"/>
                                      </p:to>
                                    </p:set>
                                    <p:animEffect transition="in" filter="blinds(horizontal)">
                                      <p:cBhvr>
                                        <p:cTn id="27" dur="500"/>
                                        <p:tgtEl>
                                          <p:spTgt spid="5253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25315">
                                            <p:txEl>
                                              <p:pRg st="5" end="5"/>
                                            </p:txEl>
                                          </p:spTgt>
                                        </p:tgtEl>
                                        <p:attrNameLst>
                                          <p:attrName>style.visibility</p:attrName>
                                        </p:attrNameLst>
                                      </p:cBhvr>
                                      <p:to>
                                        <p:strVal val="visible"/>
                                      </p:to>
                                    </p:set>
                                    <p:animEffect transition="in" filter="blinds(horizontal)">
                                      <p:cBhvr>
                                        <p:cTn id="32" dur="500"/>
                                        <p:tgtEl>
                                          <p:spTgt spid="525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BDEF1537-EA2D-5E3A-CA7E-4256268B1BA6}"/>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EA816044-5E74-2A33-02C8-F6D35DB5DC55}"/>
              </a:ext>
            </a:extLst>
          </p:cNvPr>
          <p:cNvSpPr>
            <a:spLocks noGrp="1"/>
          </p:cNvSpPr>
          <p:nvPr>
            <p:ph type="sldNum" sz="quarter" idx="11"/>
          </p:nvPr>
        </p:nvSpPr>
        <p:spPr/>
        <p:txBody>
          <a:bodyPr/>
          <a:lstStyle/>
          <a:p>
            <a:fld id="{5520690E-F90E-46AE-A1E5-1BC72B394BE9}" type="slidenum">
              <a:rPr lang="en-US" altLang="en-US"/>
              <a:pPr/>
              <a:t>23</a:t>
            </a:fld>
            <a:endParaRPr lang="en-US" altLang="en-US"/>
          </a:p>
        </p:txBody>
      </p:sp>
      <p:sp>
        <p:nvSpPr>
          <p:cNvPr id="502786" name="Rectangle 2">
            <a:extLst>
              <a:ext uri="{FF2B5EF4-FFF2-40B4-BE49-F238E27FC236}">
                <a16:creationId xmlns:a16="http://schemas.microsoft.com/office/drawing/2014/main" id="{8460AF60-73D7-A938-61BA-47B8B0C744D2}"/>
              </a:ext>
            </a:extLst>
          </p:cNvPr>
          <p:cNvSpPr>
            <a:spLocks noGrp="1" noChangeArrowheads="1"/>
          </p:cNvSpPr>
          <p:nvPr>
            <p:ph type="title"/>
          </p:nvPr>
        </p:nvSpPr>
        <p:spPr/>
        <p:txBody>
          <a:bodyPr/>
          <a:lstStyle/>
          <a:p>
            <a:r>
              <a:rPr lang="en-US" altLang="en-US" sz="1400"/>
              <a:t>Sequencing DNA</a:t>
            </a:r>
          </a:p>
        </p:txBody>
      </p:sp>
      <p:sp>
        <p:nvSpPr>
          <p:cNvPr id="502787" name="Rectangle 3">
            <a:extLst>
              <a:ext uri="{FF2B5EF4-FFF2-40B4-BE49-F238E27FC236}">
                <a16:creationId xmlns:a16="http://schemas.microsoft.com/office/drawing/2014/main" id="{1239DBB1-6592-45CA-1006-19B086918641}"/>
              </a:ext>
            </a:extLst>
          </p:cNvPr>
          <p:cNvSpPr>
            <a:spLocks noGrp="1" noChangeArrowheads="1"/>
          </p:cNvSpPr>
          <p:nvPr>
            <p:ph type="body" idx="1"/>
          </p:nvPr>
        </p:nvSpPr>
        <p:spPr>
          <a:xfrm>
            <a:off x="457200" y="533400"/>
            <a:ext cx="8229600" cy="5867400"/>
          </a:xfrm>
        </p:spPr>
        <p:txBody>
          <a:bodyPr/>
          <a:lstStyle/>
          <a:p>
            <a:pPr>
              <a:lnSpc>
                <a:spcPct val="90000"/>
              </a:lnSpc>
            </a:pPr>
            <a:r>
              <a:rPr lang="en-US" altLang="en-US" sz="2800"/>
              <a:t>The need for more rapid sequencing methods let to a relatively simple modification to this Sanger method.</a:t>
            </a:r>
          </a:p>
          <a:p>
            <a:pPr>
              <a:lnSpc>
                <a:spcPct val="90000"/>
              </a:lnSpc>
            </a:pPr>
            <a:r>
              <a:rPr lang="en-US" altLang="en-US" sz="2800"/>
              <a:t>A fluorescent tag is added to the primer. Identical primers with four different colored tags are prepared.  Then, a different colored primer is added to each of the four tubes.</a:t>
            </a:r>
          </a:p>
          <a:p>
            <a:pPr>
              <a:lnSpc>
                <a:spcPct val="90000"/>
              </a:lnSpc>
            </a:pPr>
            <a:r>
              <a:rPr lang="en-US" altLang="en-US" sz="2800"/>
              <a:t>After termination, each fragment is color coded, depending on its terminating base.</a:t>
            </a:r>
          </a:p>
          <a:p>
            <a:pPr>
              <a:lnSpc>
                <a:spcPct val="90000"/>
              </a:lnSpc>
            </a:pPr>
            <a:r>
              <a:rPr lang="en-US" altLang="en-US" sz="2800"/>
              <a:t>The contents of all four tubes are recombined and separated by capillary electrophoresis.  A laser-assisted fluorescence detector automatically reads the color to determine the sequence.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A056C58A-AF2A-F309-F1D5-C273E1485677}"/>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E4DEC1D7-9144-4AAD-3408-2A6279CE2264}"/>
              </a:ext>
            </a:extLst>
          </p:cNvPr>
          <p:cNvSpPr>
            <a:spLocks noGrp="1"/>
          </p:cNvSpPr>
          <p:nvPr>
            <p:ph type="sldNum" sz="quarter" idx="11"/>
          </p:nvPr>
        </p:nvSpPr>
        <p:spPr/>
        <p:txBody>
          <a:bodyPr/>
          <a:lstStyle/>
          <a:p>
            <a:fld id="{1EDC4BB0-CA30-4A6F-94E5-AD1BA4AB5F29}" type="slidenum">
              <a:rPr lang="en-US" altLang="en-US"/>
              <a:pPr/>
              <a:t>24</a:t>
            </a:fld>
            <a:endParaRPr lang="en-US" altLang="en-US"/>
          </a:p>
        </p:txBody>
      </p:sp>
      <p:sp>
        <p:nvSpPr>
          <p:cNvPr id="520194" name="Rectangle 2">
            <a:extLst>
              <a:ext uri="{FF2B5EF4-FFF2-40B4-BE49-F238E27FC236}">
                <a16:creationId xmlns:a16="http://schemas.microsoft.com/office/drawing/2014/main" id="{7268BB21-0F4C-D5AD-3B68-4094EC81B5D9}"/>
              </a:ext>
            </a:extLst>
          </p:cNvPr>
          <p:cNvSpPr>
            <a:spLocks noGrp="1" noChangeArrowheads="1"/>
          </p:cNvSpPr>
          <p:nvPr>
            <p:ph type="title"/>
          </p:nvPr>
        </p:nvSpPr>
        <p:spPr/>
        <p:txBody>
          <a:bodyPr/>
          <a:lstStyle/>
          <a:p>
            <a:r>
              <a:rPr lang="en-US" altLang="en-US" sz="1400"/>
              <a:t>Sequencing DNA</a:t>
            </a:r>
          </a:p>
        </p:txBody>
      </p:sp>
      <p:pic>
        <p:nvPicPr>
          <p:cNvPr id="520196" name="Picture 4">
            <a:extLst>
              <a:ext uri="{FF2B5EF4-FFF2-40B4-BE49-F238E27FC236}">
                <a16:creationId xmlns:a16="http://schemas.microsoft.com/office/drawing/2014/main" id="{10006B94-AF6D-C34D-CEC3-9DB8CB9A30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533400"/>
            <a:ext cx="7772400" cy="5927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A28B0-D472-B940-5D4B-ACBD0334D242}"/>
              </a:ext>
            </a:extLst>
          </p:cNvPr>
          <p:cNvSpPr>
            <a:spLocks noGrp="1"/>
          </p:cNvSpPr>
          <p:nvPr>
            <p:ph type="title"/>
          </p:nvPr>
        </p:nvSpPr>
        <p:spPr>
          <a:xfrm>
            <a:off x="457200" y="152400"/>
            <a:ext cx="2590800" cy="304800"/>
          </a:xfrm>
        </p:spPr>
        <p:txBody>
          <a:bodyPr/>
          <a:lstStyle/>
          <a:p>
            <a:r>
              <a:rPr lang="en-US" dirty="0"/>
              <a:t>Nanopore Sequencing</a:t>
            </a:r>
          </a:p>
        </p:txBody>
      </p:sp>
      <p:sp>
        <p:nvSpPr>
          <p:cNvPr id="3" name="Footer Placeholder 2">
            <a:extLst>
              <a:ext uri="{FF2B5EF4-FFF2-40B4-BE49-F238E27FC236}">
                <a16:creationId xmlns:a16="http://schemas.microsoft.com/office/drawing/2014/main" id="{6BDCBB7B-B996-6192-E72E-8C9DA9A7AE0F}"/>
              </a:ext>
            </a:extLst>
          </p:cNvPr>
          <p:cNvSpPr>
            <a:spLocks noGrp="1"/>
          </p:cNvSpPr>
          <p:nvPr>
            <p:ph type="ftr" sz="quarter" idx="10"/>
          </p:nvPr>
        </p:nvSpPr>
        <p:spPr/>
        <p:txBody>
          <a:bodyPr/>
          <a:lstStyle/>
          <a:p>
            <a:r>
              <a:rPr lang="en-US" altLang="en-US"/>
              <a:t>Biochemistry 3070 – Exploring Genes</a:t>
            </a:r>
          </a:p>
        </p:txBody>
      </p:sp>
      <p:sp>
        <p:nvSpPr>
          <p:cNvPr id="4" name="Slide Number Placeholder 3">
            <a:extLst>
              <a:ext uri="{FF2B5EF4-FFF2-40B4-BE49-F238E27FC236}">
                <a16:creationId xmlns:a16="http://schemas.microsoft.com/office/drawing/2014/main" id="{2949FE87-F322-0CC0-996F-29E0370683FA}"/>
              </a:ext>
            </a:extLst>
          </p:cNvPr>
          <p:cNvSpPr>
            <a:spLocks noGrp="1"/>
          </p:cNvSpPr>
          <p:nvPr>
            <p:ph type="sldNum" sz="quarter" idx="11"/>
          </p:nvPr>
        </p:nvSpPr>
        <p:spPr/>
        <p:txBody>
          <a:bodyPr/>
          <a:lstStyle/>
          <a:p>
            <a:fld id="{F55AD9D6-4123-474F-9577-DF5FF66D34F2}" type="slidenum">
              <a:rPr lang="en-US" altLang="en-US" smtClean="0"/>
              <a:pPr/>
              <a:t>25</a:t>
            </a:fld>
            <a:endParaRPr lang="en-US" altLang="en-US"/>
          </a:p>
        </p:txBody>
      </p:sp>
      <p:sp>
        <p:nvSpPr>
          <p:cNvPr id="5" name="TextBox 4">
            <a:extLst>
              <a:ext uri="{FF2B5EF4-FFF2-40B4-BE49-F238E27FC236}">
                <a16:creationId xmlns:a16="http://schemas.microsoft.com/office/drawing/2014/main" id="{BC91E74B-AD59-25D2-3D26-20E7A47D181B}"/>
              </a:ext>
            </a:extLst>
          </p:cNvPr>
          <p:cNvSpPr txBox="1"/>
          <p:nvPr/>
        </p:nvSpPr>
        <p:spPr>
          <a:xfrm>
            <a:off x="228600" y="609600"/>
            <a:ext cx="8458200" cy="5355312"/>
          </a:xfrm>
          <a:prstGeom prst="rect">
            <a:avLst/>
          </a:prstGeom>
          <a:noFill/>
        </p:spPr>
        <p:txBody>
          <a:bodyPr wrap="square" rtlCol="0">
            <a:spAutoFit/>
          </a:bodyPr>
          <a:lstStyle/>
          <a:p>
            <a:r>
              <a:rPr lang="en-US" b="0" dirty="0"/>
              <a:t>As of 2025, the most modern and rapid biochemical method for DNA sequencing is Nanopore Sequencing sometimes referred to as the "Third-Generation" method. It sequences single molecules of DNA in real-time without the need for traditional chemical labels or massive amplification… at a rate of </a:t>
            </a:r>
          </a:p>
          <a:p>
            <a:r>
              <a:rPr lang="en-US" b="0" dirty="0"/>
              <a:t>                                </a:t>
            </a:r>
            <a:r>
              <a:rPr lang="en-US" sz="2000" i="1" u="sng" dirty="0"/>
              <a:t>~ 600 base pairs / second!</a:t>
            </a:r>
          </a:p>
          <a:p>
            <a:endParaRPr lang="en-US" b="0" dirty="0"/>
          </a:p>
          <a:p>
            <a:r>
              <a:rPr lang="en-US" b="0" dirty="0"/>
              <a:t>Unlike previous methods that used light or pH changes, Nanopore sequencing uses ionic current.</a:t>
            </a:r>
          </a:p>
          <a:p>
            <a:pPr marL="285750" indent="-285750">
              <a:buFont typeface="Arial" panose="020B0604020202020204" pitchFamily="34" charset="0"/>
              <a:buChar char="•"/>
            </a:pPr>
            <a:r>
              <a:rPr lang="en-US" dirty="0"/>
              <a:t>Nanopore</a:t>
            </a:r>
            <a:r>
              <a:rPr lang="en-US" b="0" dirty="0"/>
              <a:t>: A tiny protein pore (often an engineered version of alpha-hemolysin) is embedded in an electrically resistant synthetic membrane.</a:t>
            </a:r>
          </a:p>
          <a:p>
            <a:pPr marL="285750" indent="-285750">
              <a:buFont typeface="Arial" panose="020B0604020202020204" pitchFamily="34" charset="0"/>
              <a:buChar char="•"/>
            </a:pPr>
            <a:r>
              <a:rPr lang="en-US" dirty="0"/>
              <a:t>Current</a:t>
            </a:r>
            <a:r>
              <a:rPr lang="en-US" b="0" dirty="0"/>
              <a:t>: A constant voltage is applied across the membrane, creating a steady flow of ions (current) through the pore.</a:t>
            </a:r>
          </a:p>
          <a:p>
            <a:pPr marL="285750" indent="-285750">
              <a:buFont typeface="Arial" panose="020B0604020202020204" pitchFamily="34" charset="0"/>
              <a:buChar char="•"/>
            </a:pPr>
            <a:r>
              <a:rPr lang="en-US" dirty="0"/>
              <a:t>Unzipping</a:t>
            </a:r>
            <a:r>
              <a:rPr lang="en-US" b="0" dirty="0"/>
              <a:t>: the enzyme, helicase, binds to the double-stranded DNA, unzips it, and feeds a single strand through the nanopore at a controlled speed.</a:t>
            </a:r>
          </a:p>
          <a:p>
            <a:pPr marL="285750" indent="-285750">
              <a:buFont typeface="Arial" panose="020B0604020202020204" pitchFamily="34" charset="0"/>
              <a:buChar char="•"/>
            </a:pPr>
            <a:r>
              <a:rPr lang="en-US" dirty="0"/>
              <a:t>Signal</a:t>
            </a:r>
            <a:r>
              <a:rPr lang="en-US" b="0" dirty="0"/>
              <a:t>: As each nucleotide (A, T, C, or G) passes through the constriction of the pore, it physically blocks the ion flow to a different degree.</a:t>
            </a:r>
          </a:p>
          <a:p>
            <a:pPr marL="285750" indent="-285750">
              <a:buFont typeface="Arial" panose="020B0604020202020204" pitchFamily="34" charset="0"/>
              <a:buChar char="•"/>
            </a:pPr>
            <a:r>
              <a:rPr lang="en-US" b="0" dirty="0"/>
              <a:t>Each base creates a unique "squiggle" in the electrical signal.</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p:txBody>
      </p:sp>
    </p:spTree>
    <p:extLst>
      <p:ext uri="{BB962C8B-B14F-4D97-AF65-F5344CB8AC3E}">
        <p14:creationId xmlns:p14="http://schemas.microsoft.com/office/powerpoint/2010/main" val="1534678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8C080-571A-554A-8E4E-57934E0A10B8}"/>
              </a:ext>
            </a:extLst>
          </p:cNvPr>
          <p:cNvSpPr>
            <a:spLocks noGrp="1"/>
          </p:cNvSpPr>
          <p:nvPr>
            <p:ph type="title"/>
          </p:nvPr>
        </p:nvSpPr>
        <p:spPr/>
        <p:txBody>
          <a:bodyPr/>
          <a:lstStyle/>
          <a:p>
            <a:r>
              <a:rPr lang="en-US" dirty="0"/>
              <a:t>Nanopore Sequencing</a:t>
            </a:r>
          </a:p>
        </p:txBody>
      </p:sp>
      <p:sp>
        <p:nvSpPr>
          <p:cNvPr id="3" name="Footer Placeholder 2">
            <a:extLst>
              <a:ext uri="{FF2B5EF4-FFF2-40B4-BE49-F238E27FC236}">
                <a16:creationId xmlns:a16="http://schemas.microsoft.com/office/drawing/2014/main" id="{91575826-84B7-4B3F-58DE-5691683871BE}"/>
              </a:ext>
            </a:extLst>
          </p:cNvPr>
          <p:cNvSpPr>
            <a:spLocks noGrp="1"/>
          </p:cNvSpPr>
          <p:nvPr>
            <p:ph type="ftr" sz="quarter" idx="10"/>
          </p:nvPr>
        </p:nvSpPr>
        <p:spPr/>
        <p:txBody>
          <a:bodyPr/>
          <a:lstStyle/>
          <a:p>
            <a:r>
              <a:rPr lang="en-US" altLang="en-US"/>
              <a:t>Biochemistry 3070 – Exploring Genes</a:t>
            </a:r>
          </a:p>
        </p:txBody>
      </p:sp>
      <p:sp>
        <p:nvSpPr>
          <p:cNvPr id="4" name="Slide Number Placeholder 3">
            <a:extLst>
              <a:ext uri="{FF2B5EF4-FFF2-40B4-BE49-F238E27FC236}">
                <a16:creationId xmlns:a16="http://schemas.microsoft.com/office/drawing/2014/main" id="{3AB95278-8144-628F-987E-497C02C79366}"/>
              </a:ext>
            </a:extLst>
          </p:cNvPr>
          <p:cNvSpPr>
            <a:spLocks noGrp="1"/>
          </p:cNvSpPr>
          <p:nvPr>
            <p:ph type="sldNum" sz="quarter" idx="11"/>
          </p:nvPr>
        </p:nvSpPr>
        <p:spPr/>
        <p:txBody>
          <a:bodyPr/>
          <a:lstStyle/>
          <a:p>
            <a:fld id="{F55AD9D6-4123-474F-9577-DF5FF66D34F2}" type="slidenum">
              <a:rPr lang="en-US" altLang="en-US" smtClean="0"/>
              <a:pPr/>
              <a:t>26</a:t>
            </a:fld>
            <a:endParaRPr lang="en-US" altLang="en-US"/>
          </a:p>
        </p:txBody>
      </p:sp>
      <p:graphicFrame>
        <p:nvGraphicFramePr>
          <p:cNvPr id="7" name="Table 6">
            <a:extLst>
              <a:ext uri="{FF2B5EF4-FFF2-40B4-BE49-F238E27FC236}">
                <a16:creationId xmlns:a16="http://schemas.microsoft.com/office/drawing/2014/main" id="{5BA877DE-42BA-6113-A196-E322BE0D3350}"/>
              </a:ext>
            </a:extLst>
          </p:cNvPr>
          <p:cNvGraphicFramePr>
            <a:graphicFrameLocks noGrp="1"/>
          </p:cNvGraphicFramePr>
          <p:nvPr>
            <p:extLst>
              <p:ext uri="{D42A27DB-BD31-4B8C-83A1-F6EECF244321}">
                <p14:modId xmlns:p14="http://schemas.microsoft.com/office/powerpoint/2010/main" val="992469072"/>
              </p:ext>
            </p:extLst>
          </p:nvPr>
        </p:nvGraphicFramePr>
        <p:xfrm>
          <a:off x="4121150" y="311497"/>
          <a:ext cx="4527550" cy="1828800"/>
        </p:xfrm>
        <a:graphic>
          <a:graphicData uri="http://schemas.openxmlformats.org/drawingml/2006/table">
            <a:tbl>
              <a:tblPr/>
              <a:tblGrid>
                <a:gridCol w="1331632">
                  <a:extLst>
                    <a:ext uri="{9D8B030D-6E8A-4147-A177-3AD203B41FA5}">
                      <a16:colId xmlns:a16="http://schemas.microsoft.com/office/drawing/2014/main" val="3676654879"/>
                    </a:ext>
                  </a:extLst>
                </a:gridCol>
                <a:gridCol w="3195918">
                  <a:extLst>
                    <a:ext uri="{9D8B030D-6E8A-4147-A177-3AD203B41FA5}">
                      <a16:colId xmlns:a16="http://schemas.microsoft.com/office/drawing/2014/main" val="40694360"/>
                    </a:ext>
                  </a:extLst>
                </a:gridCol>
              </a:tblGrid>
              <a:tr h="0">
                <a:tc>
                  <a:txBody>
                    <a:bodyPr/>
                    <a:lstStyle/>
                    <a:p>
                      <a:r>
                        <a:rPr lang="en-US" sz="1400" b="1" u="sng">
                          <a:effectLst/>
                          <a:latin typeface="Google Sans Text"/>
                        </a:rPr>
                        <a:t>Feature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lang="en-US" sz="1400" b="1" u="sng" dirty="0">
                          <a:effectLst/>
                          <a:latin typeface="Google Sans Text"/>
                        </a:rPr>
                        <a:t>Modern Nanopore (ONT)</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7691301"/>
                  </a:ext>
                </a:extLst>
              </a:tr>
              <a:tr h="0">
                <a:tc>
                  <a:txBody>
                    <a:bodyPr/>
                    <a:lstStyle/>
                    <a:p>
                      <a:r>
                        <a:rPr lang="en-US" sz="1400" b="0">
                          <a:effectLst/>
                          <a:latin typeface="Google Sans Text"/>
                        </a:rPr>
                        <a:t>Read Length</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lang="en-US" sz="1400" b="0" dirty="0">
                          <a:effectLst/>
                          <a:latin typeface="Google Sans Text"/>
                        </a:rPr>
                        <a:t>Ultra-long (up to 4 million bases)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52611365"/>
                  </a:ext>
                </a:extLst>
              </a:tr>
              <a:tr h="0">
                <a:tc>
                  <a:txBody>
                    <a:bodyPr/>
                    <a:lstStyle/>
                    <a:p>
                      <a:r>
                        <a:rPr lang="en-US" sz="1400" b="0">
                          <a:effectLst/>
                          <a:latin typeface="Google Sans Text"/>
                        </a:rPr>
                        <a:t>Speed</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lang="en-US" sz="1400" b="0">
                          <a:effectLst/>
                          <a:latin typeface="Google Sans Text"/>
                        </a:rPr>
                        <a:t>Real-time (results stream as it's read)</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48425802"/>
                  </a:ext>
                </a:extLst>
              </a:tr>
              <a:tr h="0">
                <a:tc>
                  <a:txBody>
                    <a:bodyPr/>
                    <a:lstStyle/>
                    <a:p>
                      <a:r>
                        <a:rPr lang="en-US" sz="1400" b="0">
                          <a:effectLst/>
                          <a:latin typeface="Google Sans Text"/>
                        </a:rPr>
                        <a:t>Preparation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lang="en-US" sz="1400" b="0" dirty="0">
                          <a:effectLst/>
                          <a:latin typeface="Google Sans Text"/>
                        </a:rPr>
                        <a:t>Minimal (no PCR required)</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35883540"/>
                  </a:ext>
                </a:extLst>
              </a:tr>
              <a:tr h="0">
                <a:tc>
                  <a:txBody>
                    <a:bodyPr/>
                    <a:lstStyle/>
                    <a:p>
                      <a:r>
                        <a:rPr lang="en-US" sz="1400" b="0">
                          <a:effectLst/>
                          <a:latin typeface="Google Sans Text"/>
                        </a:rPr>
                        <a:t>Portability</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lang="en-US" sz="1400" b="0">
                          <a:effectLst/>
                          <a:latin typeface="Google Sans Text"/>
                        </a:rPr>
                        <a:t>Devices as small as a USB drive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61470521"/>
                  </a:ext>
                </a:extLst>
              </a:tr>
              <a:tr h="0">
                <a:tc>
                  <a:txBody>
                    <a:bodyPr/>
                    <a:lstStyle/>
                    <a:p>
                      <a:r>
                        <a:rPr lang="en-US" sz="1400" b="0" dirty="0">
                          <a:effectLst/>
                          <a:latin typeface="Google Sans Text"/>
                        </a:rPr>
                        <a:t>Modifications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lang="en-US" sz="1400" b="0" dirty="0">
                          <a:effectLst/>
                          <a:latin typeface="Google Sans Text"/>
                        </a:rPr>
                        <a:t>Can detect methylation directly</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69510472"/>
                  </a:ext>
                </a:extLst>
              </a:tr>
            </a:tbl>
          </a:graphicData>
        </a:graphic>
      </p:graphicFrame>
      <p:sp>
        <p:nvSpPr>
          <p:cNvPr id="8" name="Rectangle 1">
            <a:extLst>
              <a:ext uri="{FF2B5EF4-FFF2-40B4-BE49-F238E27FC236}">
                <a16:creationId xmlns:a16="http://schemas.microsoft.com/office/drawing/2014/main" id="{B0C68B2D-50BD-D973-2D75-4F5EDEDE82DA}"/>
              </a:ext>
            </a:extLst>
          </p:cNvPr>
          <p:cNvSpPr>
            <a:spLocks noChangeArrowheads="1"/>
          </p:cNvSpPr>
          <p:nvPr/>
        </p:nvSpPr>
        <p:spPr bwMode="auto">
          <a:xfrm>
            <a:off x="592519" y="568522"/>
            <a:ext cx="3336290"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Oxford Nanopore Technologies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err="1"/>
              <a:t>MinIon</a:t>
            </a:r>
            <a:r>
              <a:rPr lang="en-US" altLang="en-US" b="0" dirty="0"/>
              <a:t>:  </a:t>
            </a:r>
            <a:r>
              <a:rPr lang="en-US" altLang="en-US" b="0" u="sng" dirty="0"/>
              <a:t>$2,999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  Fits in the palm of your hand</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0" dirty="0"/>
              <a:t>  Weighs only 130 g</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0" dirty="0"/>
              <a:t>  Bacterial whole genome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  Full length 16s rRNA</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0" dirty="0"/>
              <a:t>  Whole transcriptome (cDNA)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  Transcriptomes (direct RNA)</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0" dirty="0"/>
              <a:t>  DNA or RNA (longest &gt;4Mb</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C7F2ADA8-6770-DF67-1FF4-E6DFE93657E8}"/>
              </a:ext>
            </a:extLst>
          </p:cNvPr>
          <p:cNvPicPr>
            <a:picLocks noChangeAspect="1"/>
          </p:cNvPicPr>
          <p:nvPr/>
        </p:nvPicPr>
        <p:blipFill>
          <a:blip r:embed="rId2"/>
          <a:stretch>
            <a:fillRect/>
          </a:stretch>
        </p:blipFill>
        <p:spPr>
          <a:xfrm>
            <a:off x="4226688" y="2315671"/>
            <a:ext cx="4145152" cy="4225752"/>
          </a:xfrm>
          <a:prstGeom prst="rect">
            <a:avLst/>
          </a:prstGeom>
        </p:spPr>
      </p:pic>
      <p:sp>
        <p:nvSpPr>
          <p:cNvPr id="11" name="TextBox 10">
            <a:extLst>
              <a:ext uri="{FF2B5EF4-FFF2-40B4-BE49-F238E27FC236}">
                <a16:creationId xmlns:a16="http://schemas.microsoft.com/office/drawing/2014/main" id="{6BD59777-F76C-90E5-65A1-B972F1A516AF}"/>
              </a:ext>
            </a:extLst>
          </p:cNvPr>
          <p:cNvSpPr txBox="1"/>
          <p:nvPr/>
        </p:nvSpPr>
        <p:spPr>
          <a:xfrm>
            <a:off x="304800" y="6078379"/>
            <a:ext cx="4572000" cy="246221"/>
          </a:xfrm>
          <a:prstGeom prst="rect">
            <a:avLst/>
          </a:prstGeom>
          <a:noFill/>
        </p:spPr>
        <p:txBody>
          <a:bodyPr wrap="square">
            <a:spAutoFit/>
          </a:bodyPr>
          <a:lstStyle/>
          <a:p>
            <a:r>
              <a:rPr lang="en-US" sz="1000" b="0" i="1" dirty="0">
                <a:solidFill>
                  <a:srgbClr val="009999"/>
                </a:solidFill>
                <a:hlinkClick r:id="rId3">
                  <a:extLst>
                    <a:ext uri="{A12FA001-AC4F-418D-AE19-62706E023703}">
                      <ahyp:hlinkClr xmlns:ahyp="http://schemas.microsoft.com/office/drawing/2018/hyperlinkcolor" val="tx"/>
                    </a:ext>
                  </a:extLst>
                </a:hlinkClick>
              </a:rPr>
              <a:t>https://nanoporetech.com/ja/products/sequence/</a:t>
            </a:r>
            <a:r>
              <a:rPr lang="en-US" sz="1000" b="0" i="1" dirty="0">
                <a:solidFill>
                  <a:srgbClr val="0000FF"/>
                </a:solidFill>
                <a:hlinkClick r:id="rId3">
                  <a:extLst>
                    <a:ext uri="{A12FA001-AC4F-418D-AE19-62706E023703}">
                      <ahyp:hlinkClr xmlns:ahyp="http://schemas.microsoft.com/office/drawing/2018/hyperlinkcolor" val="tx"/>
                    </a:ext>
                  </a:extLst>
                </a:hlinkClick>
              </a:rPr>
              <a:t>minion</a:t>
            </a:r>
            <a:r>
              <a:rPr lang="en-US" sz="1000" b="0" i="1" dirty="0">
                <a:solidFill>
                  <a:srgbClr val="0000FF"/>
                </a:solidFill>
              </a:rPr>
              <a:t> </a:t>
            </a:r>
          </a:p>
        </p:txBody>
      </p:sp>
      <p:pic>
        <p:nvPicPr>
          <p:cNvPr id="14" name="Picture 13">
            <a:extLst>
              <a:ext uri="{FF2B5EF4-FFF2-40B4-BE49-F238E27FC236}">
                <a16:creationId xmlns:a16="http://schemas.microsoft.com/office/drawing/2014/main" id="{C83545F7-0B6D-1745-6108-BD236A9B93ED}"/>
              </a:ext>
            </a:extLst>
          </p:cNvPr>
          <p:cNvPicPr>
            <a:picLocks noChangeAspect="1"/>
          </p:cNvPicPr>
          <p:nvPr/>
        </p:nvPicPr>
        <p:blipFill>
          <a:blip r:embed="rId4"/>
          <a:stretch>
            <a:fillRect/>
          </a:stretch>
        </p:blipFill>
        <p:spPr>
          <a:xfrm>
            <a:off x="237867" y="2957391"/>
            <a:ext cx="3883283" cy="3186446"/>
          </a:xfrm>
          <a:prstGeom prst="rect">
            <a:avLst/>
          </a:prstGeom>
        </p:spPr>
      </p:pic>
    </p:spTree>
    <p:extLst>
      <p:ext uri="{BB962C8B-B14F-4D97-AF65-F5344CB8AC3E}">
        <p14:creationId xmlns:p14="http://schemas.microsoft.com/office/powerpoint/2010/main" val="2448243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C9959-A378-0B8A-EB29-83EB91E8C2C5}"/>
              </a:ext>
            </a:extLst>
          </p:cNvPr>
          <p:cNvSpPr>
            <a:spLocks noGrp="1"/>
          </p:cNvSpPr>
          <p:nvPr>
            <p:ph type="title"/>
          </p:nvPr>
        </p:nvSpPr>
        <p:spPr>
          <a:xfrm>
            <a:off x="152400" y="50165"/>
            <a:ext cx="2590800" cy="304800"/>
          </a:xfrm>
        </p:spPr>
        <p:txBody>
          <a:bodyPr/>
          <a:lstStyle/>
          <a:p>
            <a:r>
              <a:rPr lang="en-US" dirty="0"/>
              <a:t>Nanopore Multiplexing</a:t>
            </a:r>
          </a:p>
        </p:txBody>
      </p:sp>
      <p:sp>
        <p:nvSpPr>
          <p:cNvPr id="3" name="Footer Placeholder 2">
            <a:extLst>
              <a:ext uri="{FF2B5EF4-FFF2-40B4-BE49-F238E27FC236}">
                <a16:creationId xmlns:a16="http://schemas.microsoft.com/office/drawing/2014/main" id="{A668BEB5-3BDD-61A2-CD07-995D145481F9}"/>
              </a:ext>
            </a:extLst>
          </p:cNvPr>
          <p:cNvSpPr>
            <a:spLocks noGrp="1"/>
          </p:cNvSpPr>
          <p:nvPr>
            <p:ph type="ftr" sz="quarter" idx="10"/>
          </p:nvPr>
        </p:nvSpPr>
        <p:spPr/>
        <p:txBody>
          <a:bodyPr/>
          <a:lstStyle/>
          <a:p>
            <a:r>
              <a:rPr lang="en-US" altLang="en-US"/>
              <a:t>Biochemistry 3070 – Exploring Genes</a:t>
            </a:r>
          </a:p>
        </p:txBody>
      </p:sp>
      <p:sp>
        <p:nvSpPr>
          <p:cNvPr id="4" name="Slide Number Placeholder 3">
            <a:extLst>
              <a:ext uri="{FF2B5EF4-FFF2-40B4-BE49-F238E27FC236}">
                <a16:creationId xmlns:a16="http://schemas.microsoft.com/office/drawing/2014/main" id="{7D280CE7-5DCB-4CEF-3504-5C02B2159F99}"/>
              </a:ext>
            </a:extLst>
          </p:cNvPr>
          <p:cNvSpPr>
            <a:spLocks noGrp="1"/>
          </p:cNvSpPr>
          <p:nvPr>
            <p:ph type="sldNum" sz="quarter" idx="11"/>
          </p:nvPr>
        </p:nvSpPr>
        <p:spPr/>
        <p:txBody>
          <a:bodyPr/>
          <a:lstStyle/>
          <a:p>
            <a:fld id="{F55AD9D6-4123-474F-9577-DF5FF66D34F2}" type="slidenum">
              <a:rPr lang="en-US" altLang="en-US" smtClean="0"/>
              <a:pPr/>
              <a:t>27</a:t>
            </a:fld>
            <a:endParaRPr lang="en-US" altLang="en-US"/>
          </a:p>
        </p:txBody>
      </p:sp>
      <p:sp>
        <p:nvSpPr>
          <p:cNvPr id="6" name="TextBox 5">
            <a:extLst>
              <a:ext uri="{FF2B5EF4-FFF2-40B4-BE49-F238E27FC236}">
                <a16:creationId xmlns:a16="http://schemas.microsoft.com/office/drawing/2014/main" id="{A9E73F9A-758D-0748-97C7-CD339A7C03EF}"/>
              </a:ext>
            </a:extLst>
          </p:cNvPr>
          <p:cNvSpPr txBox="1"/>
          <p:nvPr/>
        </p:nvSpPr>
        <p:spPr>
          <a:xfrm>
            <a:off x="157480" y="683785"/>
            <a:ext cx="8534400" cy="1323439"/>
          </a:xfrm>
          <a:prstGeom prst="rect">
            <a:avLst/>
          </a:prstGeom>
          <a:noFill/>
        </p:spPr>
        <p:txBody>
          <a:bodyPr wrap="square">
            <a:spAutoFit/>
          </a:bodyPr>
          <a:lstStyle/>
          <a:p>
            <a:r>
              <a:rPr lang="en-US" sz="1600" dirty="0"/>
              <a:t>Multiplexing</a:t>
            </a:r>
            <a:r>
              <a:rPr lang="en-US" sz="1600" b="0" dirty="0"/>
              <a:t>: </a:t>
            </a:r>
          </a:p>
          <a:p>
            <a:r>
              <a:rPr lang="en-US" sz="1600" b="0" dirty="0"/>
              <a:t>Sequencing multiple samples simultaneously on a single flow cell.</a:t>
            </a:r>
          </a:p>
          <a:p>
            <a:r>
              <a:rPr lang="en-US" sz="1600" b="0" dirty="0"/>
              <a:t>In nanopore sequencing, this is achieved by "</a:t>
            </a:r>
            <a:r>
              <a:rPr lang="en-US" sz="1600" dirty="0"/>
              <a:t>tagging</a:t>
            </a:r>
            <a:r>
              <a:rPr lang="en-US" sz="1600" b="0" dirty="0"/>
              <a:t>" each sample with a unique DNA signature before they are pooled together.  The process relies on a biochemical step called </a:t>
            </a:r>
            <a:r>
              <a:rPr lang="en-US" sz="1600" u="sng" dirty="0"/>
              <a:t>barcoding</a:t>
            </a:r>
            <a:r>
              <a:rPr lang="en-US" sz="1600" b="0" dirty="0"/>
              <a:t>.</a:t>
            </a:r>
          </a:p>
        </p:txBody>
      </p:sp>
      <p:sp>
        <p:nvSpPr>
          <p:cNvPr id="8" name="TextBox 7">
            <a:extLst>
              <a:ext uri="{FF2B5EF4-FFF2-40B4-BE49-F238E27FC236}">
                <a16:creationId xmlns:a16="http://schemas.microsoft.com/office/drawing/2014/main" id="{F8709FB8-3FC4-5C4C-6D3E-AEC96EF0C62E}"/>
              </a:ext>
            </a:extLst>
          </p:cNvPr>
          <p:cNvSpPr txBox="1"/>
          <p:nvPr/>
        </p:nvSpPr>
        <p:spPr>
          <a:xfrm>
            <a:off x="114300" y="2209800"/>
            <a:ext cx="8534400" cy="3539430"/>
          </a:xfrm>
          <a:prstGeom prst="rect">
            <a:avLst/>
          </a:prstGeom>
          <a:noFill/>
        </p:spPr>
        <p:txBody>
          <a:bodyPr wrap="square">
            <a:spAutoFit/>
          </a:bodyPr>
          <a:lstStyle/>
          <a:p>
            <a:pPr marL="285750" indent="-285750">
              <a:buFont typeface="Arial" panose="020B0604020202020204" pitchFamily="34" charset="0"/>
              <a:buChar char="•"/>
            </a:pPr>
            <a:r>
              <a:rPr lang="en-US" sz="1600" dirty="0"/>
              <a:t>Barcode Attachment</a:t>
            </a:r>
            <a:r>
              <a:rPr lang="en-US" sz="1600" b="0" dirty="0"/>
              <a:t>: Each individual sample is </a:t>
            </a:r>
            <a:r>
              <a:rPr lang="en-US" sz="1600" b="0" u="sng" dirty="0"/>
              <a:t>prepared separately </a:t>
            </a:r>
            <a:r>
              <a:rPr lang="en-US" sz="1600" b="0" dirty="0"/>
              <a:t>in its own tube.         A unique synthetic DNA sequence—the "barcode"—is attached to the ends of the DNA fragments using ligase.</a:t>
            </a:r>
          </a:p>
          <a:p>
            <a:pPr marL="285750" indent="-285750">
              <a:buFont typeface="Arial" panose="020B0604020202020204" pitchFamily="34" charset="0"/>
              <a:buChar char="•"/>
            </a:pPr>
            <a:r>
              <a:rPr lang="en-US" sz="1600" dirty="0"/>
              <a:t>Pooling</a:t>
            </a:r>
            <a:r>
              <a:rPr lang="en-US" sz="1600" b="0" dirty="0"/>
              <a:t>: Once every sample has its own specific barcode, all the samples are mixed together into a single tube.</a:t>
            </a:r>
          </a:p>
          <a:p>
            <a:pPr marL="285750" indent="-285750">
              <a:buFont typeface="Arial" panose="020B0604020202020204" pitchFamily="34" charset="0"/>
              <a:buChar char="•"/>
            </a:pPr>
            <a:r>
              <a:rPr lang="en-US" sz="1600" dirty="0"/>
              <a:t>Loading:</a:t>
            </a:r>
            <a:r>
              <a:rPr lang="en-US" sz="1600" b="0" dirty="0"/>
              <a:t> The combined pool of barcoded DNA is loaded onto a single Flow Cell.  Because the nanopore reads individual DNA strands one by one, it doesn't care that the strands came from different </a:t>
            </a:r>
            <a:r>
              <a:rPr lang="en-US" sz="1600" b="0" dirty="0" err="1"/>
              <a:t>sources.It</a:t>
            </a:r>
            <a:r>
              <a:rPr lang="en-US" sz="1600" b="0" dirty="0"/>
              <a:t> simply processes the "soup" of DNA, reading the barcode first and then the rest of the genetic sequence.</a:t>
            </a:r>
          </a:p>
          <a:p>
            <a:endParaRPr lang="en-US" sz="1600" b="0" dirty="0"/>
          </a:p>
          <a:p>
            <a:pPr marL="285750" indent="-285750">
              <a:buFont typeface="Arial" panose="020B0604020202020204" pitchFamily="34" charset="0"/>
              <a:buChar char="•"/>
            </a:pPr>
            <a:r>
              <a:rPr lang="en-US" sz="1600" dirty="0"/>
              <a:t>Massive Scaling</a:t>
            </a:r>
            <a:r>
              <a:rPr lang="en-US" sz="1600" b="0" dirty="0"/>
              <a:t>: </a:t>
            </a:r>
          </a:p>
          <a:p>
            <a:r>
              <a:rPr lang="en-US" sz="1600" b="0" dirty="0"/>
              <a:t>     Modern kits allow for the multiplexing of up to </a:t>
            </a:r>
            <a:r>
              <a:rPr lang="en-US" sz="1600" u="sng" dirty="0"/>
              <a:t>96</a:t>
            </a:r>
            <a:r>
              <a:rPr lang="en-US" sz="1600" b="0" u="sng" dirty="0"/>
              <a:t> samples on a small </a:t>
            </a:r>
            <a:r>
              <a:rPr lang="en-US" sz="1600" b="0" u="sng" dirty="0" err="1"/>
              <a:t>MinION</a:t>
            </a:r>
            <a:r>
              <a:rPr lang="en-US" sz="1600" b="0" u="sng" dirty="0"/>
              <a:t> flow cell</a:t>
            </a:r>
            <a:r>
              <a:rPr lang="en-US" sz="1600" b="0" dirty="0"/>
              <a:t>, </a:t>
            </a:r>
          </a:p>
          <a:p>
            <a:r>
              <a:rPr lang="en-US" sz="1600" b="0" dirty="0"/>
              <a:t>          or </a:t>
            </a:r>
          </a:p>
          <a:p>
            <a:pPr marL="285750" indent="-285750">
              <a:buFont typeface="Arial" panose="020B0604020202020204" pitchFamily="34" charset="0"/>
              <a:buChar char="•"/>
            </a:pPr>
            <a:r>
              <a:rPr lang="en-US" sz="1600" b="0" dirty="0"/>
              <a:t>As many as </a:t>
            </a:r>
            <a:r>
              <a:rPr lang="en-US" sz="1600" u="sng" dirty="0"/>
              <a:t>2,304</a:t>
            </a:r>
            <a:r>
              <a:rPr lang="en-US" sz="1600" b="0" u="sng" dirty="0"/>
              <a:t> samples on high-throughput systems</a:t>
            </a:r>
            <a:r>
              <a:rPr lang="en-US" sz="1600" b="0" dirty="0"/>
              <a:t>.</a:t>
            </a:r>
          </a:p>
        </p:txBody>
      </p:sp>
    </p:spTree>
    <p:extLst>
      <p:ext uri="{BB962C8B-B14F-4D97-AF65-F5344CB8AC3E}">
        <p14:creationId xmlns:p14="http://schemas.microsoft.com/office/powerpoint/2010/main" val="1139523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8B001841-978F-63ED-8107-156D87546BB1}"/>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AC26656E-2D66-64D3-79A4-BCA150977DC5}"/>
              </a:ext>
            </a:extLst>
          </p:cNvPr>
          <p:cNvSpPr>
            <a:spLocks noGrp="1"/>
          </p:cNvSpPr>
          <p:nvPr>
            <p:ph type="sldNum" sz="quarter" idx="11"/>
          </p:nvPr>
        </p:nvSpPr>
        <p:spPr/>
        <p:txBody>
          <a:bodyPr/>
          <a:lstStyle/>
          <a:p>
            <a:fld id="{E9AC9350-E798-48D9-B476-E361B935570B}" type="slidenum">
              <a:rPr lang="en-US" altLang="en-US"/>
              <a:pPr/>
              <a:t>28</a:t>
            </a:fld>
            <a:endParaRPr lang="en-US" altLang="en-US"/>
          </a:p>
        </p:txBody>
      </p:sp>
      <p:sp>
        <p:nvSpPr>
          <p:cNvPr id="521218" name="Rectangle 2">
            <a:extLst>
              <a:ext uri="{FF2B5EF4-FFF2-40B4-BE49-F238E27FC236}">
                <a16:creationId xmlns:a16="http://schemas.microsoft.com/office/drawing/2014/main" id="{705AA1F8-74AF-E73D-76DB-8D66B4847FFD}"/>
              </a:ext>
            </a:extLst>
          </p:cNvPr>
          <p:cNvSpPr>
            <a:spLocks noGrp="1" noChangeArrowheads="1"/>
          </p:cNvSpPr>
          <p:nvPr>
            <p:ph type="title"/>
          </p:nvPr>
        </p:nvSpPr>
        <p:spPr/>
        <p:txBody>
          <a:bodyPr/>
          <a:lstStyle/>
          <a:p>
            <a:r>
              <a:rPr lang="en-US" altLang="en-US" sz="1600"/>
              <a:t>Synthetic DNA</a:t>
            </a:r>
          </a:p>
        </p:txBody>
      </p:sp>
      <p:sp>
        <p:nvSpPr>
          <p:cNvPr id="521219" name="Rectangle 3">
            <a:extLst>
              <a:ext uri="{FF2B5EF4-FFF2-40B4-BE49-F238E27FC236}">
                <a16:creationId xmlns:a16="http://schemas.microsoft.com/office/drawing/2014/main" id="{BB93FF41-D17B-D59F-E444-D9E08C03C296}"/>
              </a:ext>
            </a:extLst>
          </p:cNvPr>
          <p:cNvSpPr>
            <a:spLocks noGrp="1" noChangeArrowheads="1"/>
          </p:cNvSpPr>
          <p:nvPr>
            <p:ph type="body" idx="1"/>
          </p:nvPr>
        </p:nvSpPr>
        <p:spPr/>
        <p:txBody>
          <a:bodyPr/>
          <a:lstStyle/>
          <a:p>
            <a:r>
              <a:rPr lang="en-US" altLang="en-US"/>
              <a:t>DNA can be readily synthesized by automated techniques.</a:t>
            </a:r>
          </a:p>
          <a:p>
            <a:r>
              <a:rPr lang="en-US" altLang="en-US"/>
              <a:t>Some well-funded laboratories have their own bench-top automated synthesizers.</a:t>
            </a:r>
          </a:p>
          <a:p>
            <a:r>
              <a:rPr lang="en-US" altLang="en-US"/>
              <a:t>Other laboratories order specific DNA sequences from companies that offer inexpensive, custom syntheses (often for less than $1/base pair) and can deliver within 1-3 days.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5F8D-9544-3941-0B38-6EA6F5397CC7}"/>
              </a:ext>
            </a:extLst>
          </p:cNvPr>
          <p:cNvSpPr>
            <a:spLocks noGrp="1"/>
          </p:cNvSpPr>
          <p:nvPr>
            <p:ph type="title"/>
          </p:nvPr>
        </p:nvSpPr>
        <p:spPr/>
        <p:txBody>
          <a:bodyPr/>
          <a:lstStyle/>
          <a:p>
            <a:r>
              <a:rPr lang="en-US" dirty="0"/>
              <a:t>DNA Synthesizers for Laboratories</a:t>
            </a:r>
          </a:p>
        </p:txBody>
      </p:sp>
      <p:sp>
        <p:nvSpPr>
          <p:cNvPr id="3" name="Footer Placeholder 2">
            <a:extLst>
              <a:ext uri="{FF2B5EF4-FFF2-40B4-BE49-F238E27FC236}">
                <a16:creationId xmlns:a16="http://schemas.microsoft.com/office/drawing/2014/main" id="{526FF6D2-8945-EFE6-0D25-1BABCF40EDE9}"/>
              </a:ext>
            </a:extLst>
          </p:cNvPr>
          <p:cNvSpPr>
            <a:spLocks noGrp="1"/>
          </p:cNvSpPr>
          <p:nvPr>
            <p:ph type="ftr" sz="quarter" idx="10"/>
          </p:nvPr>
        </p:nvSpPr>
        <p:spPr/>
        <p:txBody>
          <a:bodyPr/>
          <a:lstStyle/>
          <a:p>
            <a:r>
              <a:rPr lang="en-US" altLang="en-US"/>
              <a:t>Biochemistry 3070 – Exploring Genes</a:t>
            </a:r>
          </a:p>
        </p:txBody>
      </p:sp>
      <p:sp>
        <p:nvSpPr>
          <p:cNvPr id="4" name="Slide Number Placeholder 3">
            <a:extLst>
              <a:ext uri="{FF2B5EF4-FFF2-40B4-BE49-F238E27FC236}">
                <a16:creationId xmlns:a16="http://schemas.microsoft.com/office/drawing/2014/main" id="{86BDF135-0D51-2137-6E1C-BF12DAE5F9D8}"/>
              </a:ext>
            </a:extLst>
          </p:cNvPr>
          <p:cNvSpPr>
            <a:spLocks noGrp="1"/>
          </p:cNvSpPr>
          <p:nvPr>
            <p:ph type="sldNum" sz="quarter" idx="11"/>
          </p:nvPr>
        </p:nvSpPr>
        <p:spPr/>
        <p:txBody>
          <a:bodyPr/>
          <a:lstStyle/>
          <a:p>
            <a:fld id="{F55AD9D6-4123-474F-9577-DF5FF66D34F2}" type="slidenum">
              <a:rPr lang="en-US" altLang="en-US" smtClean="0"/>
              <a:pPr/>
              <a:t>29</a:t>
            </a:fld>
            <a:endParaRPr lang="en-US" altLang="en-US"/>
          </a:p>
        </p:txBody>
      </p:sp>
      <p:pic>
        <p:nvPicPr>
          <p:cNvPr id="6" name="Picture 5">
            <a:extLst>
              <a:ext uri="{FF2B5EF4-FFF2-40B4-BE49-F238E27FC236}">
                <a16:creationId xmlns:a16="http://schemas.microsoft.com/office/drawing/2014/main" id="{349AF182-258C-54C2-1A9D-AD70D2A3CFF8}"/>
              </a:ext>
            </a:extLst>
          </p:cNvPr>
          <p:cNvPicPr>
            <a:picLocks noChangeAspect="1"/>
          </p:cNvPicPr>
          <p:nvPr/>
        </p:nvPicPr>
        <p:blipFill>
          <a:blip r:embed="rId2"/>
          <a:stretch>
            <a:fillRect/>
          </a:stretch>
        </p:blipFill>
        <p:spPr>
          <a:xfrm>
            <a:off x="152400" y="762000"/>
            <a:ext cx="3229426" cy="4172532"/>
          </a:xfrm>
          <a:prstGeom prst="rect">
            <a:avLst/>
          </a:prstGeom>
        </p:spPr>
      </p:pic>
      <p:pic>
        <p:nvPicPr>
          <p:cNvPr id="8" name="Picture 7">
            <a:extLst>
              <a:ext uri="{FF2B5EF4-FFF2-40B4-BE49-F238E27FC236}">
                <a16:creationId xmlns:a16="http://schemas.microsoft.com/office/drawing/2014/main" id="{CFB9D8FC-7DA1-36A9-DD3F-D37D4C12619D}"/>
              </a:ext>
            </a:extLst>
          </p:cNvPr>
          <p:cNvPicPr>
            <a:picLocks noChangeAspect="1"/>
          </p:cNvPicPr>
          <p:nvPr/>
        </p:nvPicPr>
        <p:blipFill>
          <a:blip r:embed="rId3"/>
          <a:stretch>
            <a:fillRect/>
          </a:stretch>
        </p:blipFill>
        <p:spPr>
          <a:xfrm>
            <a:off x="5655365" y="152401"/>
            <a:ext cx="3031435" cy="3048000"/>
          </a:xfrm>
          <a:prstGeom prst="rect">
            <a:avLst/>
          </a:prstGeom>
        </p:spPr>
      </p:pic>
      <p:pic>
        <p:nvPicPr>
          <p:cNvPr id="10" name="Picture 9">
            <a:extLst>
              <a:ext uri="{FF2B5EF4-FFF2-40B4-BE49-F238E27FC236}">
                <a16:creationId xmlns:a16="http://schemas.microsoft.com/office/drawing/2014/main" id="{9125012C-FE9B-AE91-48BF-462F1ED55D01}"/>
              </a:ext>
            </a:extLst>
          </p:cNvPr>
          <p:cNvPicPr>
            <a:picLocks noChangeAspect="1"/>
          </p:cNvPicPr>
          <p:nvPr/>
        </p:nvPicPr>
        <p:blipFill>
          <a:blip r:embed="rId4"/>
          <a:stretch>
            <a:fillRect/>
          </a:stretch>
        </p:blipFill>
        <p:spPr>
          <a:xfrm>
            <a:off x="3381826" y="2730210"/>
            <a:ext cx="3031435" cy="3918875"/>
          </a:xfrm>
          <a:prstGeom prst="rect">
            <a:avLst/>
          </a:prstGeom>
        </p:spPr>
      </p:pic>
      <p:pic>
        <p:nvPicPr>
          <p:cNvPr id="12" name="Picture 11">
            <a:extLst>
              <a:ext uri="{FF2B5EF4-FFF2-40B4-BE49-F238E27FC236}">
                <a16:creationId xmlns:a16="http://schemas.microsoft.com/office/drawing/2014/main" id="{8E43B16A-67EA-C949-76CF-7AEBA680441F}"/>
              </a:ext>
            </a:extLst>
          </p:cNvPr>
          <p:cNvPicPr>
            <a:picLocks noChangeAspect="1"/>
          </p:cNvPicPr>
          <p:nvPr/>
        </p:nvPicPr>
        <p:blipFill>
          <a:blip r:embed="rId5"/>
          <a:stretch>
            <a:fillRect/>
          </a:stretch>
        </p:blipFill>
        <p:spPr>
          <a:xfrm>
            <a:off x="6566689" y="3584332"/>
            <a:ext cx="2561487" cy="2544296"/>
          </a:xfrm>
          <a:prstGeom prst="rect">
            <a:avLst/>
          </a:prstGeom>
        </p:spPr>
      </p:pic>
    </p:spTree>
    <p:extLst>
      <p:ext uri="{BB962C8B-B14F-4D97-AF65-F5344CB8AC3E}">
        <p14:creationId xmlns:p14="http://schemas.microsoft.com/office/powerpoint/2010/main" val="2847247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60E5167E-0279-7A26-E6FF-DE9B69FAEA0A}"/>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A371365F-8440-6A5D-ADC1-72CA67BA6F62}"/>
              </a:ext>
            </a:extLst>
          </p:cNvPr>
          <p:cNvSpPr>
            <a:spLocks noGrp="1"/>
          </p:cNvSpPr>
          <p:nvPr>
            <p:ph type="sldNum" sz="quarter" idx="11"/>
          </p:nvPr>
        </p:nvSpPr>
        <p:spPr/>
        <p:txBody>
          <a:bodyPr/>
          <a:lstStyle/>
          <a:p>
            <a:fld id="{36447299-B7C2-4807-B949-191248E90E3F}" type="slidenum">
              <a:rPr lang="en-US" altLang="en-US"/>
              <a:pPr/>
              <a:t>3</a:t>
            </a:fld>
            <a:endParaRPr lang="en-US" altLang="en-US"/>
          </a:p>
        </p:txBody>
      </p:sp>
      <p:sp>
        <p:nvSpPr>
          <p:cNvPr id="499714" name="Rectangle 2">
            <a:extLst>
              <a:ext uri="{FF2B5EF4-FFF2-40B4-BE49-F238E27FC236}">
                <a16:creationId xmlns:a16="http://schemas.microsoft.com/office/drawing/2014/main" id="{46A34DD0-6731-490D-A307-77B5EB9D1A18}"/>
              </a:ext>
            </a:extLst>
          </p:cNvPr>
          <p:cNvSpPr>
            <a:spLocks noGrp="1" noChangeArrowheads="1"/>
          </p:cNvSpPr>
          <p:nvPr>
            <p:ph type="title"/>
          </p:nvPr>
        </p:nvSpPr>
        <p:spPr/>
        <p:txBody>
          <a:bodyPr/>
          <a:lstStyle/>
          <a:p>
            <a:r>
              <a:rPr lang="en-US" altLang="en-US" sz="1600"/>
              <a:t>Nucleic Acid Hybridization</a:t>
            </a:r>
          </a:p>
        </p:txBody>
      </p:sp>
      <p:sp>
        <p:nvSpPr>
          <p:cNvPr id="499715" name="Rectangle 3">
            <a:extLst>
              <a:ext uri="{FF2B5EF4-FFF2-40B4-BE49-F238E27FC236}">
                <a16:creationId xmlns:a16="http://schemas.microsoft.com/office/drawing/2014/main" id="{05579E83-D6DF-549E-8D7A-62726C668AC9}"/>
              </a:ext>
            </a:extLst>
          </p:cNvPr>
          <p:cNvSpPr>
            <a:spLocks noGrp="1" noChangeArrowheads="1"/>
          </p:cNvSpPr>
          <p:nvPr>
            <p:ph type="body" idx="1"/>
          </p:nvPr>
        </p:nvSpPr>
        <p:spPr/>
        <p:txBody>
          <a:bodyPr/>
          <a:lstStyle/>
          <a:p>
            <a:r>
              <a:rPr lang="en-US" altLang="en-US"/>
              <a:t>Another powerful concept in studying genes is the complementary binding of the bases in either DNA or RNA.</a:t>
            </a:r>
          </a:p>
          <a:p>
            <a:r>
              <a:rPr lang="en-US" altLang="en-US" u="sng">
                <a:solidFill>
                  <a:srgbClr val="0000FF"/>
                </a:solidFill>
              </a:rPr>
              <a:t>Hybridization</a:t>
            </a:r>
            <a:r>
              <a:rPr lang="en-US" altLang="en-US"/>
              <a:t> between complementary strands of nucleic acids allows researchers to identify specific locations, identify specific strands of DNA or RNA, and observe changes in the structure of nucleic acids.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C7888D6B-A977-66AE-C2F3-2A563F8797ED}"/>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61E7602E-984B-6B33-F0B8-970C36CA4FBC}"/>
              </a:ext>
            </a:extLst>
          </p:cNvPr>
          <p:cNvSpPr>
            <a:spLocks noGrp="1"/>
          </p:cNvSpPr>
          <p:nvPr>
            <p:ph type="sldNum" sz="quarter" idx="11"/>
          </p:nvPr>
        </p:nvSpPr>
        <p:spPr/>
        <p:txBody>
          <a:bodyPr/>
          <a:lstStyle/>
          <a:p>
            <a:fld id="{1E29E9D5-B24B-41CB-962F-559511FB02B7}" type="slidenum">
              <a:rPr lang="en-US" altLang="en-US"/>
              <a:pPr/>
              <a:t>30</a:t>
            </a:fld>
            <a:endParaRPr lang="en-US" altLang="en-US"/>
          </a:p>
        </p:txBody>
      </p:sp>
      <p:sp>
        <p:nvSpPr>
          <p:cNvPr id="522242" name="Rectangle 2">
            <a:extLst>
              <a:ext uri="{FF2B5EF4-FFF2-40B4-BE49-F238E27FC236}">
                <a16:creationId xmlns:a16="http://schemas.microsoft.com/office/drawing/2014/main" id="{3AED0ECC-537D-23EF-8F6A-ECE4E22BD187}"/>
              </a:ext>
            </a:extLst>
          </p:cNvPr>
          <p:cNvSpPr>
            <a:spLocks noGrp="1" noChangeArrowheads="1"/>
          </p:cNvSpPr>
          <p:nvPr>
            <p:ph type="title"/>
          </p:nvPr>
        </p:nvSpPr>
        <p:spPr/>
        <p:txBody>
          <a:bodyPr/>
          <a:lstStyle/>
          <a:p>
            <a:r>
              <a:rPr lang="en-US" sz="1800" b="1" kern="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Purchasing Custom DNA Sequences</a:t>
            </a:r>
            <a:endParaRPr lang="en-US" altLang="en-US" sz="1600" dirty="0"/>
          </a:p>
        </p:txBody>
      </p:sp>
      <p:sp>
        <p:nvSpPr>
          <p:cNvPr id="522243" name="Rectangle 3">
            <a:extLst>
              <a:ext uri="{FF2B5EF4-FFF2-40B4-BE49-F238E27FC236}">
                <a16:creationId xmlns:a16="http://schemas.microsoft.com/office/drawing/2014/main" id="{89A9C8EA-0B79-E745-48D2-4642867872E1}"/>
              </a:ext>
            </a:extLst>
          </p:cNvPr>
          <p:cNvSpPr>
            <a:spLocks noGrp="1" noChangeArrowheads="1"/>
          </p:cNvSpPr>
          <p:nvPr>
            <p:ph type="body" idx="1"/>
          </p:nvPr>
        </p:nvSpPr>
        <p:spPr>
          <a:xfrm>
            <a:off x="650240" y="756920"/>
            <a:ext cx="8229600" cy="5943600"/>
          </a:xfrm>
        </p:spPr>
        <p:txBody>
          <a:bodyPr/>
          <a:lstStyle/>
          <a:p>
            <a:pPr marL="0" marR="0" indent="0">
              <a:spcBef>
                <a:spcPts val="0"/>
              </a:spcBef>
              <a:spcAft>
                <a:spcPts val="0"/>
              </a:spcAft>
              <a:buNone/>
            </a:pPr>
            <a:r>
              <a:rPr lang="en-US" sz="1800" b="1" kern="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What Can Be Ordered: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kern="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Oligonucleotides (Oligos): Short, single-stranded DNA sequences (typically up to 200 bases) used for PCR primers and probes.</a:t>
            </a:r>
            <a:endParaRPr lang="en-US" sz="1800" kern="100" dirty="0">
              <a:solidFill>
                <a:srgbClr val="0A0A0A"/>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kern="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Gene Fragments: Double-stranded DNA (dsDNA) that you can clone yourself (e.g., IDT's </a:t>
            </a:r>
            <a:r>
              <a:rPr lang="en-US" sz="1800" kern="0" dirty="0" err="1">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gBlocks</a:t>
            </a:r>
            <a:r>
              <a:rPr lang="en-US" sz="1800" kern="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 or Twist's Gene Fragments).</a:t>
            </a:r>
            <a:endParaRPr lang="en-US" sz="1800" kern="100" dirty="0">
              <a:solidFill>
                <a:srgbClr val="0A0A0A"/>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kern="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Cloned Genes: The DNA sequence is pre-inserted into a vector (plasmid) of your choice and sequence-verified by the provider. </a:t>
            </a:r>
            <a:endParaRPr lang="en-US" sz="1800" kern="100" dirty="0">
              <a:solidFill>
                <a:srgbClr val="0A0A0A"/>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Cost: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of January, 2026, the cost for custom DNA sequences prices range from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$0.07 to $0.40 per base pair (bp)</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for standard sequences.</a:t>
            </a:r>
          </a:p>
          <a:p>
            <a:pPr marL="342900" marR="0" lvl="0" indent="-342900">
              <a:lnSpc>
                <a:spcPts val="1800"/>
              </a:lnSpc>
              <a:spcBef>
                <a:spcPts val="0"/>
              </a:spcBef>
              <a:spcAft>
                <a:spcPts val="900"/>
              </a:spcAft>
              <a:buFont typeface="Symbol" panose="05050102010706020507" pitchFamily="18" charset="2"/>
              <a:buChar char=""/>
            </a:pPr>
            <a:r>
              <a:rPr lang="en-US" sz="1800" kern="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Large bulk orders (pools) can be as low as </a:t>
            </a:r>
            <a:r>
              <a:rPr lang="en-US" sz="1800" b="1" kern="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$0.02/base</a:t>
            </a:r>
            <a:r>
              <a:rPr lang="en-US" sz="1800" kern="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 for very large libraries.</a:t>
            </a:r>
            <a:endParaRPr lang="en-US" sz="1800" kern="100" dirty="0">
              <a:solidFill>
                <a:srgbClr val="0A0A0A"/>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Turnaround Time:</a:t>
            </a:r>
          </a:p>
          <a:p>
            <a:pPr marL="342900" marR="0" lvl="0" indent="-342900">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Twist Bioscience:  Express Genes ship in 2-4 business days</a:t>
            </a:r>
          </a:p>
          <a:p>
            <a:pPr marL="342900" marR="0" lvl="0" indent="-342900">
              <a:spcBef>
                <a:spcPts val="0"/>
              </a:spcBef>
              <a:spcAft>
                <a:spcPts val="0"/>
              </a:spcAft>
              <a:buFont typeface="Symbol" panose="05050102010706020507" pitchFamily="18" charset="2"/>
              <a:buChar char=""/>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GenScript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FLASH Gene ships in 4 business days </a:t>
            </a:r>
          </a:p>
          <a:p>
            <a:pPr marL="342900" marR="0" lvl="0" indent="-342900">
              <a:spcBef>
                <a:spcPts val="0"/>
              </a:spcBef>
              <a:spcAft>
                <a:spcPts val="0"/>
              </a:spcAft>
              <a:buFont typeface="Symbol" panose="05050102010706020507" pitchFamily="18" charset="2"/>
              <a:buChar char=""/>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Azenta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(GENEWIZ):  Next-day delivery of unmodified oligos.</a:t>
            </a:r>
          </a:p>
          <a:p>
            <a:pPr>
              <a:lnSpc>
                <a:spcPct val="80000"/>
              </a:lnSpc>
              <a:buFontTx/>
              <a:buNone/>
            </a:pPr>
            <a:endParaRPr lang="en-US" altLang="en-US"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E39F6AE6-AAC2-96C9-E887-9A105915BBFD}"/>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2FC73643-5B0C-608E-8D0F-59C38F2881C9}"/>
              </a:ext>
            </a:extLst>
          </p:cNvPr>
          <p:cNvSpPr>
            <a:spLocks noGrp="1"/>
          </p:cNvSpPr>
          <p:nvPr>
            <p:ph type="sldNum" sz="quarter" idx="11"/>
          </p:nvPr>
        </p:nvSpPr>
        <p:spPr/>
        <p:txBody>
          <a:bodyPr/>
          <a:lstStyle/>
          <a:p>
            <a:fld id="{4C0F3828-1869-4396-B24F-839D0CEFFC0B}" type="slidenum">
              <a:rPr lang="en-US" altLang="en-US"/>
              <a:pPr/>
              <a:t>31</a:t>
            </a:fld>
            <a:endParaRPr lang="en-US" altLang="en-US"/>
          </a:p>
        </p:txBody>
      </p:sp>
      <p:sp>
        <p:nvSpPr>
          <p:cNvPr id="523266" name="Rectangle 2">
            <a:extLst>
              <a:ext uri="{FF2B5EF4-FFF2-40B4-BE49-F238E27FC236}">
                <a16:creationId xmlns:a16="http://schemas.microsoft.com/office/drawing/2014/main" id="{08905693-0B4D-D6B0-F4F0-B6C6A3E6CB37}"/>
              </a:ext>
            </a:extLst>
          </p:cNvPr>
          <p:cNvSpPr>
            <a:spLocks noGrp="1" noChangeArrowheads="1"/>
          </p:cNvSpPr>
          <p:nvPr>
            <p:ph type="title"/>
          </p:nvPr>
        </p:nvSpPr>
        <p:spPr/>
        <p:txBody>
          <a:bodyPr/>
          <a:lstStyle/>
          <a:p>
            <a:r>
              <a:rPr lang="en-US" altLang="en-US" sz="1600"/>
              <a:t>Polymerase Chain Reaction (PCR)</a:t>
            </a:r>
          </a:p>
        </p:txBody>
      </p:sp>
      <p:sp>
        <p:nvSpPr>
          <p:cNvPr id="523267" name="Rectangle 3">
            <a:extLst>
              <a:ext uri="{FF2B5EF4-FFF2-40B4-BE49-F238E27FC236}">
                <a16:creationId xmlns:a16="http://schemas.microsoft.com/office/drawing/2014/main" id="{0BD3918A-0495-8CFE-0D9F-46A6B40573DC}"/>
              </a:ext>
            </a:extLst>
          </p:cNvPr>
          <p:cNvSpPr>
            <a:spLocks noGrp="1" noChangeArrowheads="1"/>
          </p:cNvSpPr>
          <p:nvPr>
            <p:ph type="body" idx="1"/>
          </p:nvPr>
        </p:nvSpPr>
        <p:spPr/>
        <p:txBody>
          <a:bodyPr/>
          <a:lstStyle/>
          <a:p>
            <a:r>
              <a:rPr lang="en-US" altLang="en-US"/>
              <a:t>The biggest challenge in early studies of DNA was the small quantities available to researchers (usually one copy per cell).</a:t>
            </a:r>
          </a:p>
          <a:p>
            <a:r>
              <a:rPr lang="en-US" altLang="en-US"/>
              <a:t>The only option was to harvest DNA from large quantities of tissues or cells.</a:t>
            </a:r>
          </a:p>
          <a:p>
            <a:r>
              <a:rPr lang="en-US" altLang="en-US"/>
              <a:t>A single technique revolutionized DNA studies.</a:t>
            </a:r>
          </a:p>
          <a:p>
            <a:r>
              <a:rPr lang="en-US" altLang="en-US"/>
              <a:t>In 1984 Kary Mullis devised the method now called the “polymerase chain reaction” or “PCR.”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5294DB8-764B-8C0A-CB62-BB90DFEBE1F7}"/>
              </a:ext>
            </a:extLst>
          </p:cNvPr>
          <p:cNvSpPr>
            <a:spLocks noGrp="1"/>
          </p:cNvSpPr>
          <p:nvPr>
            <p:ph type="ftr" sz="quarter" idx="10"/>
          </p:nvPr>
        </p:nvSpPr>
        <p:spPr/>
        <p:txBody>
          <a:bodyPr/>
          <a:lstStyle/>
          <a:p>
            <a:r>
              <a:rPr lang="en-US" altLang="en-US"/>
              <a:t>Biochemistry 3070 – Exploring Genes</a:t>
            </a:r>
          </a:p>
        </p:txBody>
      </p:sp>
      <p:sp>
        <p:nvSpPr>
          <p:cNvPr id="3" name="Slide Number Placeholder 5">
            <a:extLst>
              <a:ext uri="{FF2B5EF4-FFF2-40B4-BE49-F238E27FC236}">
                <a16:creationId xmlns:a16="http://schemas.microsoft.com/office/drawing/2014/main" id="{06B5A875-CD45-F6C3-336E-97C21B6A919E}"/>
              </a:ext>
            </a:extLst>
          </p:cNvPr>
          <p:cNvSpPr>
            <a:spLocks noGrp="1"/>
          </p:cNvSpPr>
          <p:nvPr>
            <p:ph type="sldNum" sz="quarter" idx="11"/>
          </p:nvPr>
        </p:nvSpPr>
        <p:spPr/>
        <p:txBody>
          <a:bodyPr/>
          <a:lstStyle/>
          <a:p>
            <a:fld id="{4C514F9A-1A76-4B61-B2DE-11E1704821C5}" type="slidenum">
              <a:rPr lang="en-US" altLang="en-US"/>
              <a:pPr/>
              <a:t>32</a:t>
            </a:fld>
            <a:endParaRPr lang="en-US" altLang="en-US"/>
          </a:p>
        </p:txBody>
      </p:sp>
      <p:sp>
        <p:nvSpPr>
          <p:cNvPr id="528386" name="Rectangle 2">
            <a:extLst>
              <a:ext uri="{FF2B5EF4-FFF2-40B4-BE49-F238E27FC236}">
                <a16:creationId xmlns:a16="http://schemas.microsoft.com/office/drawing/2014/main" id="{D6665C19-C9A9-E2BE-AF31-F0EA02B92F3D}"/>
              </a:ext>
            </a:extLst>
          </p:cNvPr>
          <p:cNvSpPr>
            <a:spLocks noGrp="1" noChangeArrowheads="1"/>
          </p:cNvSpPr>
          <p:nvPr>
            <p:ph type="title"/>
          </p:nvPr>
        </p:nvSpPr>
        <p:spPr/>
        <p:txBody>
          <a:bodyPr/>
          <a:lstStyle/>
          <a:p>
            <a:r>
              <a:rPr lang="en-US" altLang="en-US" sz="1600"/>
              <a:t>Polymerase Chain Reaction (PCR)</a:t>
            </a:r>
          </a:p>
        </p:txBody>
      </p:sp>
      <p:pic>
        <p:nvPicPr>
          <p:cNvPr id="528388" name="Picture 4">
            <a:extLst>
              <a:ext uri="{FF2B5EF4-FFF2-40B4-BE49-F238E27FC236}">
                <a16:creationId xmlns:a16="http://schemas.microsoft.com/office/drawing/2014/main" id="{586A3134-2C9C-A834-AB83-8D1A8976430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0" y="228600"/>
            <a:ext cx="2713038" cy="403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8390" name="Text Box 6">
            <a:extLst>
              <a:ext uri="{FF2B5EF4-FFF2-40B4-BE49-F238E27FC236}">
                <a16:creationId xmlns:a16="http://schemas.microsoft.com/office/drawing/2014/main" id="{DF70E5BA-99BE-8CC5-5CFB-B46B0275D069}"/>
              </a:ext>
            </a:extLst>
          </p:cNvPr>
          <p:cNvSpPr txBox="1">
            <a:spLocks noChangeArrowheads="1"/>
          </p:cNvSpPr>
          <p:nvPr/>
        </p:nvSpPr>
        <p:spPr bwMode="auto">
          <a:xfrm>
            <a:off x="228600" y="990600"/>
            <a:ext cx="4800600" cy="536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Kary Banks Mullis:</a:t>
            </a:r>
          </a:p>
          <a:p>
            <a:r>
              <a:rPr lang="en-US" altLang="en-US"/>
              <a:t>1944-</a:t>
            </a:r>
          </a:p>
          <a:p>
            <a:r>
              <a:rPr lang="en-US" altLang="en-US"/>
              <a:t>Chemist / Surfer</a:t>
            </a:r>
          </a:p>
          <a:p>
            <a:r>
              <a:rPr lang="en-US" altLang="en-US"/>
              <a:t>(B.S. degree in chemistry )</a:t>
            </a:r>
          </a:p>
          <a:p>
            <a:endParaRPr lang="en-US" altLang="en-US"/>
          </a:p>
          <a:p>
            <a:endParaRPr lang="en-US" altLang="en-US" sz="2000"/>
          </a:p>
          <a:p>
            <a:endParaRPr lang="en-US" altLang="en-US" sz="2000"/>
          </a:p>
          <a:p>
            <a:endParaRPr lang="en-US" altLang="en-US" sz="2000"/>
          </a:p>
          <a:p>
            <a:endParaRPr lang="en-US" altLang="en-US" sz="2000"/>
          </a:p>
          <a:p>
            <a:endParaRPr lang="en-US" altLang="en-US" sz="2000"/>
          </a:p>
          <a:p>
            <a:r>
              <a:rPr lang="en-US" altLang="en-US" sz="2000"/>
              <a:t>1993 Nobel Prize in Chemistry</a:t>
            </a:r>
            <a:r>
              <a:rPr lang="en-US" altLang="en-US" sz="2400"/>
              <a:t> </a:t>
            </a:r>
            <a:r>
              <a:rPr lang="en-US" altLang="en-US"/>
              <a:t>for his invention of the polymerase chain reaction (PCR) method.</a:t>
            </a:r>
          </a:p>
          <a:p>
            <a:r>
              <a:rPr lang="en-US" altLang="en-US" i="1"/>
              <a:t>His work "hastened the rapid development of genetic engineering" and "greatly stimulated biochemical research and opened the way for new applications in medicine and biology."</a:t>
            </a:r>
            <a:endParaRPr lang="en-US" altLang="en-US" sz="2800"/>
          </a:p>
        </p:txBody>
      </p:sp>
      <p:pic>
        <p:nvPicPr>
          <p:cNvPr id="528391" name="Picture 7">
            <a:extLst>
              <a:ext uri="{FF2B5EF4-FFF2-40B4-BE49-F238E27FC236}">
                <a16:creationId xmlns:a16="http://schemas.microsoft.com/office/drawing/2014/main" id="{EBFB4564-89B5-B748-3FB0-D15DD36D083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4419600"/>
            <a:ext cx="2857500" cy="214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2EC8E8C0-99A7-F20A-CF50-0C0459D5D485}"/>
              </a:ext>
            </a:extLst>
          </p:cNvPr>
          <p:cNvSpPr>
            <a:spLocks noGrp="1"/>
          </p:cNvSpPr>
          <p:nvPr>
            <p:ph type="ftr" sz="quarter" idx="10"/>
          </p:nvPr>
        </p:nvSpPr>
        <p:spPr/>
        <p:txBody>
          <a:bodyPr/>
          <a:lstStyle/>
          <a:p>
            <a:r>
              <a:rPr lang="en-US" altLang="en-US"/>
              <a:t>Biochemistry 3070 – Exploring Genes</a:t>
            </a:r>
          </a:p>
        </p:txBody>
      </p:sp>
      <p:sp>
        <p:nvSpPr>
          <p:cNvPr id="3" name="Slide Number Placeholder 5">
            <a:extLst>
              <a:ext uri="{FF2B5EF4-FFF2-40B4-BE49-F238E27FC236}">
                <a16:creationId xmlns:a16="http://schemas.microsoft.com/office/drawing/2014/main" id="{565B05CA-FF8A-5D74-3EC3-53CDF333A3C0}"/>
              </a:ext>
            </a:extLst>
          </p:cNvPr>
          <p:cNvSpPr>
            <a:spLocks noGrp="1"/>
          </p:cNvSpPr>
          <p:nvPr>
            <p:ph type="sldNum" sz="quarter" idx="11"/>
          </p:nvPr>
        </p:nvSpPr>
        <p:spPr/>
        <p:txBody>
          <a:bodyPr/>
          <a:lstStyle/>
          <a:p>
            <a:fld id="{B32EBF15-9C11-4315-A188-35ECB707B8EA}" type="slidenum">
              <a:rPr lang="en-US" altLang="en-US"/>
              <a:pPr/>
              <a:t>33</a:t>
            </a:fld>
            <a:endParaRPr lang="en-US" altLang="en-US"/>
          </a:p>
        </p:txBody>
      </p:sp>
      <p:sp>
        <p:nvSpPr>
          <p:cNvPr id="529413" name="Rectangle 5">
            <a:extLst>
              <a:ext uri="{FF2B5EF4-FFF2-40B4-BE49-F238E27FC236}">
                <a16:creationId xmlns:a16="http://schemas.microsoft.com/office/drawing/2014/main" id="{8E9FC457-6D71-16F6-1761-02AEEAC29F54}"/>
              </a:ext>
            </a:extLst>
          </p:cNvPr>
          <p:cNvSpPr>
            <a:spLocks noGrp="1" noChangeArrowheads="1"/>
          </p:cNvSpPr>
          <p:nvPr>
            <p:ph type="title"/>
          </p:nvPr>
        </p:nvSpPr>
        <p:spPr/>
        <p:txBody>
          <a:bodyPr/>
          <a:lstStyle/>
          <a:p>
            <a:r>
              <a:rPr lang="en-US" altLang="en-US" sz="1600"/>
              <a:t>Polymerase Chain Reaction (PCR)</a:t>
            </a:r>
          </a:p>
        </p:txBody>
      </p:sp>
      <p:sp>
        <p:nvSpPr>
          <p:cNvPr id="529411" name="Rectangle 3">
            <a:extLst>
              <a:ext uri="{FF2B5EF4-FFF2-40B4-BE49-F238E27FC236}">
                <a16:creationId xmlns:a16="http://schemas.microsoft.com/office/drawing/2014/main" id="{F667A112-C3E7-C8EC-0378-95265574A81B}"/>
              </a:ext>
            </a:extLst>
          </p:cNvPr>
          <p:cNvSpPr>
            <a:spLocks noGrp="1" noChangeArrowheads="1"/>
          </p:cNvSpPr>
          <p:nvPr>
            <p:ph type="body" sz="half" idx="1"/>
          </p:nvPr>
        </p:nvSpPr>
        <p:spPr>
          <a:xfrm>
            <a:off x="457200" y="533400"/>
            <a:ext cx="4648200" cy="5562600"/>
          </a:xfrm>
        </p:spPr>
        <p:txBody>
          <a:bodyPr/>
          <a:lstStyle/>
          <a:p>
            <a:pPr>
              <a:lnSpc>
                <a:spcPct val="80000"/>
              </a:lnSpc>
              <a:buFontTx/>
              <a:buNone/>
            </a:pPr>
            <a:r>
              <a:rPr lang="en-US" altLang="en-US" sz="2000" b="1"/>
              <a:t>Kerry Mullis</a:t>
            </a:r>
            <a:r>
              <a:rPr lang="en-US" altLang="en-US" sz="1800"/>
              <a:t> – (</a:t>
            </a:r>
            <a:r>
              <a:rPr lang="en-US" altLang="en-US" sz="1800" i="1"/>
              <a:t>In his younger years:) </a:t>
            </a:r>
          </a:p>
          <a:p>
            <a:pPr>
              <a:lnSpc>
                <a:spcPct val="80000"/>
              </a:lnSpc>
              <a:buFontTx/>
              <a:buNone/>
            </a:pPr>
            <a:r>
              <a:rPr lang="en-US" altLang="en-US" sz="1400" i="1"/>
              <a:t>Source:</a:t>
            </a:r>
            <a:r>
              <a:rPr lang="en-US" altLang="en-US" sz="1800" i="1"/>
              <a:t>          </a:t>
            </a:r>
            <a:r>
              <a:rPr lang="en-US" altLang="en-US" sz="1600" i="1">
                <a:hlinkClick r:id="rId2"/>
              </a:rPr>
              <a:t>http://www.karymullis.com/</a:t>
            </a:r>
            <a:endParaRPr lang="en-US" altLang="en-US" sz="1600" i="1"/>
          </a:p>
          <a:p>
            <a:pPr>
              <a:lnSpc>
                <a:spcPct val="80000"/>
              </a:lnSpc>
              <a:buFontTx/>
              <a:buNone/>
            </a:pPr>
            <a:endParaRPr lang="en-US" altLang="en-US" sz="1800"/>
          </a:p>
          <a:p>
            <a:pPr>
              <a:lnSpc>
                <a:spcPct val="80000"/>
              </a:lnSpc>
              <a:buFontTx/>
              <a:buNone/>
            </a:pPr>
            <a:r>
              <a:rPr lang="en-US" altLang="en-US" sz="1800"/>
              <a:t>"Every November when I was young, my mother would give my brothers and me a pile of catalogues and let us pick what we wanted for Christmas. It was in one of those catalogues that I found a Gilbert Chemistry Set. Something about tubes filled with things with exotic names intrigued me. My objective with that set was to figure out what things I might put together to cause an explosion.</a:t>
            </a:r>
          </a:p>
          <a:p>
            <a:pPr>
              <a:lnSpc>
                <a:spcPct val="80000"/>
              </a:lnSpc>
              <a:buFontTx/>
              <a:buNone/>
            </a:pPr>
            <a:r>
              <a:rPr lang="en-US" altLang="en-US" sz="1800"/>
              <a:t>"I discovered that whatever chemicals might be missing from the set could be bought at the local drugstore. In the 1950s in Columbia, South Carolina, it was considered okay for kids to play with weird things. We could go down to the hardware store and buy 100 feet of dynamite fuse, and the clerk would just smile and say, 'What are you kids going to do? Blow up the bank?'</a:t>
            </a:r>
          </a:p>
        </p:txBody>
      </p:sp>
      <p:pic>
        <p:nvPicPr>
          <p:cNvPr id="529412" name="Picture 4">
            <a:extLst>
              <a:ext uri="{FF2B5EF4-FFF2-40B4-BE49-F238E27FC236}">
                <a16:creationId xmlns:a16="http://schemas.microsoft.com/office/drawing/2014/main" id="{3BEB48D0-3E88-3EA0-5617-CB6D1CFFEBA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81600" y="1676400"/>
            <a:ext cx="3471863" cy="3733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23FE8F61-C88F-8674-4FA3-F465F715852B}"/>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51AD8B40-DB5C-76B8-636C-44938C5865C4}"/>
              </a:ext>
            </a:extLst>
          </p:cNvPr>
          <p:cNvSpPr>
            <a:spLocks noGrp="1"/>
          </p:cNvSpPr>
          <p:nvPr>
            <p:ph type="sldNum" sz="quarter" idx="11"/>
          </p:nvPr>
        </p:nvSpPr>
        <p:spPr/>
        <p:txBody>
          <a:bodyPr/>
          <a:lstStyle/>
          <a:p>
            <a:fld id="{D5CAB835-3794-4180-BB6E-60D8F41428BC}" type="slidenum">
              <a:rPr lang="en-US" altLang="en-US"/>
              <a:pPr/>
              <a:t>34</a:t>
            </a:fld>
            <a:endParaRPr lang="en-US" altLang="en-US"/>
          </a:p>
        </p:txBody>
      </p:sp>
      <p:sp>
        <p:nvSpPr>
          <p:cNvPr id="534530" name="Rectangle 2">
            <a:extLst>
              <a:ext uri="{FF2B5EF4-FFF2-40B4-BE49-F238E27FC236}">
                <a16:creationId xmlns:a16="http://schemas.microsoft.com/office/drawing/2014/main" id="{9C81C397-7ED8-D30B-29FB-2C8A5D129BA8}"/>
              </a:ext>
            </a:extLst>
          </p:cNvPr>
          <p:cNvSpPr>
            <a:spLocks noGrp="1" noChangeArrowheads="1"/>
          </p:cNvSpPr>
          <p:nvPr>
            <p:ph type="title"/>
          </p:nvPr>
        </p:nvSpPr>
        <p:spPr/>
        <p:txBody>
          <a:bodyPr/>
          <a:lstStyle/>
          <a:p>
            <a:r>
              <a:rPr lang="en-US" altLang="en-US"/>
              <a:t>Polymerase Chain Reaction (PCR)</a:t>
            </a:r>
          </a:p>
        </p:txBody>
      </p:sp>
      <p:pic>
        <p:nvPicPr>
          <p:cNvPr id="534532" name="Picture 4">
            <a:extLst>
              <a:ext uri="{FF2B5EF4-FFF2-40B4-BE49-F238E27FC236}">
                <a16:creationId xmlns:a16="http://schemas.microsoft.com/office/drawing/2014/main" id="{96D5CFEE-ABD3-B216-D043-44F9FD5EEC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57275" y="533400"/>
            <a:ext cx="7029450" cy="5592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10567A1C-9941-82AD-34F6-F61295D4C364}"/>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B019BEFF-7BFC-010C-BAE7-3E760DEFE1D9}"/>
              </a:ext>
            </a:extLst>
          </p:cNvPr>
          <p:cNvSpPr>
            <a:spLocks noGrp="1"/>
          </p:cNvSpPr>
          <p:nvPr>
            <p:ph type="sldNum" sz="quarter" idx="11"/>
          </p:nvPr>
        </p:nvSpPr>
        <p:spPr/>
        <p:txBody>
          <a:bodyPr/>
          <a:lstStyle/>
          <a:p>
            <a:fld id="{EB130988-A2EB-491B-B51F-886F126A94C1}" type="slidenum">
              <a:rPr lang="en-US" altLang="en-US"/>
              <a:pPr/>
              <a:t>35</a:t>
            </a:fld>
            <a:endParaRPr lang="en-US" altLang="en-US"/>
          </a:p>
        </p:txBody>
      </p:sp>
      <p:sp>
        <p:nvSpPr>
          <p:cNvPr id="546818" name="Rectangle 2">
            <a:extLst>
              <a:ext uri="{FF2B5EF4-FFF2-40B4-BE49-F238E27FC236}">
                <a16:creationId xmlns:a16="http://schemas.microsoft.com/office/drawing/2014/main" id="{CF2698B3-3005-CA76-7A55-388A881BE1FA}"/>
              </a:ext>
            </a:extLst>
          </p:cNvPr>
          <p:cNvSpPr>
            <a:spLocks noGrp="1" noChangeArrowheads="1"/>
          </p:cNvSpPr>
          <p:nvPr>
            <p:ph type="title"/>
          </p:nvPr>
        </p:nvSpPr>
        <p:spPr/>
        <p:txBody>
          <a:bodyPr/>
          <a:lstStyle/>
          <a:p>
            <a:r>
              <a:rPr lang="en-US" altLang="en-US"/>
              <a:t>Polymerase Chain Reaction (PCR)</a:t>
            </a:r>
          </a:p>
        </p:txBody>
      </p:sp>
      <p:pic>
        <p:nvPicPr>
          <p:cNvPr id="546820" name="Picture 4">
            <a:extLst>
              <a:ext uri="{FF2B5EF4-FFF2-40B4-BE49-F238E27FC236}">
                <a16:creationId xmlns:a16="http://schemas.microsoft.com/office/drawing/2014/main" id="{002FE943-D137-02E7-BB09-609C7C3CB4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41488" y="533400"/>
            <a:ext cx="6107112" cy="6035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652BD537-701B-8B04-DA69-983EF1D6FE1B}"/>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2CC5993A-7827-9DAD-38B9-1F5EDEFC0BDB}"/>
              </a:ext>
            </a:extLst>
          </p:cNvPr>
          <p:cNvSpPr>
            <a:spLocks noGrp="1"/>
          </p:cNvSpPr>
          <p:nvPr>
            <p:ph type="sldNum" sz="quarter" idx="11"/>
          </p:nvPr>
        </p:nvSpPr>
        <p:spPr/>
        <p:txBody>
          <a:bodyPr/>
          <a:lstStyle/>
          <a:p>
            <a:fld id="{4558033C-3E5A-47A7-A32B-0D1DA8F377AD}" type="slidenum">
              <a:rPr lang="en-US" altLang="en-US"/>
              <a:pPr/>
              <a:t>36</a:t>
            </a:fld>
            <a:endParaRPr lang="en-US" altLang="en-US"/>
          </a:p>
        </p:txBody>
      </p:sp>
      <p:sp>
        <p:nvSpPr>
          <p:cNvPr id="547842" name="Rectangle 2">
            <a:extLst>
              <a:ext uri="{FF2B5EF4-FFF2-40B4-BE49-F238E27FC236}">
                <a16:creationId xmlns:a16="http://schemas.microsoft.com/office/drawing/2014/main" id="{153425E9-C54A-65C3-BFF7-93093BB02164}"/>
              </a:ext>
            </a:extLst>
          </p:cNvPr>
          <p:cNvSpPr>
            <a:spLocks noGrp="1" noChangeArrowheads="1"/>
          </p:cNvSpPr>
          <p:nvPr>
            <p:ph type="title"/>
          </p:nvPr>
        </p:nvSpPr>
        <p:spPr/>
        <p:txBody>
          <a:bodyPr/>
          <a:lstStyle/>
          <a:p>
            <a:r>
              <a:rPr lang="en-US" altLang="en-US"/>
              <a:t>Polymerase Chain Reaction (PCR)</a:t>
            </a:r>
          </a:p>
        </p:txBody>
      </p:sp>
      <p:pic>
        <p:nvPicPr>
          <p:cNvPr id="547844" name="Picture 4">
            <a:extLst>
              <a:ext uri="{FF2B5EF4-FFF2-40B4-BE49-F238E27FC236}">
                <a16:creationId xmlns:a16="http://schemas.microsoft.com/office/drawing/2014/main" id="{9058480A-2938-808D-EE02-8C280478E3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12963" y="533400"/>
            <a:ext cx="5294312" cy="601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A1684771-11AE-582E-E81B-BD4E13EA9D87}"/>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DD829A17-0966-79B0-B179-E18E8F40B21A}"/>
              </a:ext>
            </a:extLst>
          </p:cNvPr>
          <p:cNvSpPr>
            <a:spLocks noGrp="1"/>
          </p:cNvSpPr>
          <p:nvPr>
            <p:ph type="sldNum" sz="quarter" idx="11"/>
          </p:nvPr>
        </p:nvSpPr>
        <p:spPr/>
        <p:txBody>
          <a:bodyPr/>
          <a:lstStyle/>
          <a:p>
            <a:fld id="{FA62D04C-AAC3-45F3-859C-77CA72587708}" type="slidenum">
              <a:rPr lang="en-US" altLang="en-US"/>
              <a:pPr/>
              <a:t>37</a:t>
            </a:fld>
            <a:endParaRPr lang="en-US" altLang="en-US"/>
          </a:p>
        </p:txBody>
      </p:sp>
      <p:sp>
        <p:nvSpPr>
          <p:cNvPr id="524290" name="Rectangle 2">
            <a:extLst>
              <a:ext uri="{FF2B5EF4-FFF2-40B4-BE49-F238E27FC236}">
                <a16:creationId xmlns:a16="http://schemas.microsoft.com/office/drawing/2014/main" id="{FA59B2CE-D153-1F02-90C8-03CD2F3C968E}"/>
              </a:ext>
            </a:extLst>
          </p:cNvPr>
          <p:cNvSpPr>
            <a:spLocks noGrp="1" noChangeArrowheads="1"/>
          </p:cNvSpPr>
          <p:nvPr>
            <p:ph type="title"/>
          </p:nvPr>
        </p:nvSpPr>
        <p:spPr/>
        <p:txBody>
          <a:bodyPr/>
          <a:lstStyle/>
          <a:p>
            <a:r>
              <a:rPr lang="en-US" altLang="en-US"/>
              <a:t>PCR</a:t>
            </a:r>
          </a:p>
        </p:txBody>
      </p:sp>
      <p:pic>
        <p:nvPicPr>
          <p:cNvPr id="524292" name="Picture 4">
            <a:extLst>
              <a:ext uri="{FF2B5EF4-FFF2-40B4-BE49-F238E27FC236}">
                <a16:creationId xmlns:a16="http://schemas.microsoft.com/office/drawing/2014/main" id="{92332339-EE0E-89D1-92BE-07D2B8FE67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00600" y="152400"/>
            <a:ext cx="3581400" cy="647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4294" name="Text Box 6">
            <a:extLst>
              <a:ext uri="{FF2B5EF4-FFF2-40B4-BE49-F238E27FC236}">
                <a16:creationId xmlns:a16="http://schemas.microsoft.com/office/drawing/2014/main" id="{E2730592-F1B4-175D-EAD1-4728A1D9BEF3}"/>
              </a:ext>
            </a:extLst>
          </p:cNvPr>
          <p:cNvSpPr txBox="1">
            <a:spLocks noChangeArrowheads="1"/>
          </p:cNvSpPr>
          <p:nvPr/>
        </p:nvSpPr>
        <p:spPr bwMode="auto">
          <a:xfrm>
            <a:off x="381000" y="685800"/>
            <a:ext cx="40386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Each round of the PCR amplification takes only a few minutes and can be automated in a simple, desktop PCR “cycler.”</a:t>
            </a:r>
          </a:p>
          <a:p>
            <a:pPr>
              <a:spcBef>
                <a:spcPct val="50000"/>
              </a:spcBef>
            </a:pPr>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559A920D-D18B-4E70-CDD3-4CEFE4316FAF}"/>
              </a:ext>
            </a:extLst>
          </p:cNvPr>
          <p:cNvSpPr>
            <a:spLocks noGrp="1"/>
          </p:cNvSpPr>
          <p:nvPr>
            <p:ph type="ftr" sz="quarter" idx="10"/>
          </p:nvPr>
        </p:nvSpPr>
        <p:spPr/>
        <p:txBody>
          <a:bodyPr/>
          <a:lstStyle/>
          <a:p>
            <a:r>
              <a:rPr lang="en-US" altLang="en-US"/>
              <a:t>Biochemistry 3070 – Exploring Genes</a:t>
            </a:r>
          </a:p>
        </p:txBody>
      </p:sp>
      <p:sp>
        <p:nvSpPr>
          <p:cNvPr id="3" name="Slide Number Placeholder 6">
            <a:extLst>
              <a:ext uri="{FF2B5EF4-FFF2-40B4-BE49-F238E27FC236}">
                <a16:creationId xmlns:a16="http://schemas.microsoft.com/office/drawing/2014/main" id="{8F88D179-F84B-CF49-3C6F-2903731DE693}"/>
              </a:ext>
            </a:extLst>
          </p:cNvPr>
          <p:cNvSpPr>
            <a:spLocks noGrp="1"/>
          </p:cNvSpPr>
          <p:nvPr>
            <p:ph type="sldNum" sz="quarter" idx="11"/>
          </p:nvPr>
        </p:nvSpPr>
        <p:spPr/>
        <p:txBody>
          <a:bodyPr/>
          <a:lstStyle/>
          <a:p>
            <a:fld id="{3AD4F6D9-6746-4B55-AC38-27BFD5CD208E}" type="slidenum">
              <a:rPr lang="en-US" altLang="en-US"/>
              <a:pPr/>
              <a:t>38</a:t>
            </a:fld>
            <a:endParaRPr lang="en-US" altLang="en-US"/>
          </a:p>
        </p:txBody>
      </p:sp>
      <p:sp>
        <p:nvSpPr>
          <p:cNvPr id="567312" name="Rectangle 16">
            <a:extLst>
              <a:ext uri="{FF2B5EF4-FFF2-40B4-BE49-F238E27FC236}">
                <a16:creationId xmlns:a16="http://schemas.microsoft.com/office/drawing/2014/main" id="{2888BCDC-6F14-A455-58BC-8E0A0562317F}"/>
              </a:ext>
            </a:extLst>
          </p:cNvPr>
          <p:cNvSpPr>
            <a:spLocks noGrp="1" noChangeArrowheads="1"/>
          </p:cNvSpPr>
          <p:nvPr>
            <p:ph type="title"/>
          </p:nvPr>
        </p:nvSpPr>
        <p:spPr>
          <a:xfrm>
            <a:off x="147775" y="76518"/>
            <a:ext cx="8229600" cy="304800"/>
          </a:xfrm>
        </p:spPr>
        <p:txBody>
          <a:bodyPr/>
          <a:lstStyle/>
          <a:p>
            <a:r>
              <a:rPr lang="en-US" altLang="en-US" sz="1800" dirty="0"/>
              <a:t>Examples of PCR Desk-top </a:t>
            </a:r>
            <a:r>
              <a:rPr lang="en-US" altLang="en-US" sz="1800" dirty="0" err="1"/>
              <a:t>thermo</a:t>
            </a:r>
            <a:r>
              <a:rPr lang="en-US" altLang="en-US" sz="1800" dirty="0"/>
              <a:t> cyclers:</a:t>
            </a:r>
            <a:endParaRPr lang="en-US" altLang="en-US" dirty="0"/>
          </a:p>
        </p:txBody>
      </p:sp>
      <p:sp>
        <p:nvSpPr>
          <p:cNvPr id="6" name="AutoShape 2">
            <a:extLst>
              <a:ext uri="{FF2B5EF4-FFF2-40B4-BE49-F238E27FC236}">
                <a16:creationId xmlns:a16="http://schemas.microsoft.com/office/drawing/2014/main" id="{3AB57CF0-1378-8642-0762-ABDD36F9E9F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D999EC0F-77E4-D014-9E41-CEA9E7CA947F}"/>
              </a:ext>
            </a:extLst>
          </p:cNvPr>
          <p:cNvPicPr>
            <a:picLocks noChangeAspect="1"/>
          </p:cNvPicPr>
          <p:nvPr/>
        </p:nvPicPr>
        <p:blipFill>
          <a:blip r:embed="rId2"/>
          <a:stretch>
            <a:fillRect/>
          </a:stretch>
        </p:blipFill>
        <p:spPr>
          <a:xfrm>
            <a:off x="190445" y="1137356"/>
            <a:ext cx="1538220" cy="2273891"/>
          </a:xfrm>
          <a:prstGeom prst="rect">
            <a:avLst/>
          </a:prstGeom>
        </p:spPr>
      </p:pic>
      <p:sp>
        <p:nvSpPr>
          <p:cNvPr id="9" name="AutoShape 4">
            <a:extLst>
              <a:ext uri="{FF2B5EF4-FFF2-40B4-BE49-F238E27FC236}">
                <a16:creationId xmlns:a16="http://schemas.microsoft.com/office/drawing/2014/main" id="{97781F82-2E69-0B0F-CCC4-282EB57CBD9F}"/>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AAD04487-1039-2039-6EBF-C390FFDC6C5B}"/>
              </a:ext>
            </a:extLst>
          </p:cNvPr>
          <p:cNvPicPr>
            <a:picLocks noChangeAspect="1"/>
          </p:cNvPicPr>
          <p:nvPr/>
        </p:nvPicPr>
        <p:blipFill>
          <a:blip r:embed="rId3"/>
          <a:stretch>
            <a:fillRect/>
          </a:stretch>
        </p:blipFill>
        <p:spPr>
          <a:xfrm>
            <a:off x="587679" y="3526106"/>
            <a:ext cx="3128418" cy="2858062"/>
          </a:xfrm>
          <a:prstGeom prst="rect">
            <a:avLst/>
          </a:prstGeom>
        </p:spPr>
      </p:pic>
      <p:pic>
        <p:nvPicPr>
          <p:cNvPr id="13" name="Picture 12">
            <a:extLst>
              <a:ext uri="{FF2B5EF4-FFF2-40B4-BE49-F238E27FC236}">
                <a16:creationId xmlns:a16="http://schemas.microsoft.com/office/drawing/2014/main" id="{F77277D0-E96C-9115-66EF-AE3637D1C12A}"/>
              </a:ext>
            </a:extLst>
          </p:cNvPr>
          <p:cNvPicPr>
            <a:picLocks noChangeAspect="1"/>
          </p:cNvPicPr>
          <p:nvPr/>
        </p:nvPicPr>
        <p:blipFill>
          <a:blip r:embed="rId4"/>
          <a:stretch>
            <a:fillRect/>
          </a:stretch>
        </p:blipFill>
        <p:spPr>
          <a:xfrm>
            <a:off x="1849181" y="1013881"/>
            <a:ext cx="2074110" cy="1879662"/>
          </a:xfrm>
          <a:prstGeom prst="rect">
            <a:avLst/>
          </a:prstGeom>
        </p:spPr>
      </p:pic>
      <p:pic>
        <p:nvPicPr>
          <p:cNvPr id="19" name="Picture 18">
            <a:extLst>
              <a:ext uri="{FF2B5EF4-FFF2-40B4-BE49-F238E27FC236}">
                <a16:creationId xmlns:a16="http://schemas.microsoft.com/office/drawing/2014/main" id="{9FAE447F-86AF-B234-F197-671240211A76}"/>
              </a:ext>
            </a:extLst>
          </p:cNvPr>
          <p:cNvPicPr>
            <a:picLocks noChangeAspect="1"/>
          </p:cNvPicPr>
          <p:nvPr/>
        </p:nvPicPr>
        <p:blipFill>
          <a:blip r:embed="rId5"/>
          <a:stretch>
            <a:fillRect/>
          </a:stretch>
        </p:blipFill>
        <p:spPr>
          <a:xfrm>
            <a:off x="4086477" y="1398298"/>
            <a:ext cx="4828923" cy="485010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A7AE7A4A-DC9D-A908-A17D-EC99EF92BDE9}"/>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C666B6D0-2030-CD77-7C1E-CA818F72DEAB}"/>
              </a:ext>
            </a:extLst>
          </p:cNvPr>
          <p:cNvSpPr>
            <a:spLocks noGrp="1"/>
          </p:cNvSpPr>
          <p:nvPr>
            <p:ph type="sldNum" sz="quarter" idx="11"/>
          </p:nvPr>
        </p:nvSpPr>
        <p:spPr/>
        <p:txBody>
          <a:bodyPr/>
          <a:lstStyle/>
          <a:p>
            <a:fld id="{F1F8A603-091E-40C8-ADA1-5EE034CDEF3E}" type="slidenum">
              <a:rPr lang="en-US" altLang="en-US"/>
              <a:pPr/>
              <a:t>39</a:t>
            </a:fld>
            <a:endParaRPr lang="en-US" altLang="en-US"/>
          </a:p>
        </p:txBody>
      </p:sp>
      <p:sp>
        <p:nvSpPr>
          <p:cNvPr id="535554" name="Rectangle 2">
            <a:extLst>
              <a:ext uri="{FF2B5EF4-FFF2-40B4-BE49-F238E27FC236}">
                <a16:creationId xmlns:a16="http://schemas.microsoft.com/office/drawing/2014/main" id="{11AEC896-7D81-AFB5-1169-0A4DB863118A}"/>
              </a:ext>
            </a:extLst>
          </p:cNvPr>
          <p:cNvSpPr>
            <a:spLocks noGrp="1" noChangeArrowheads="1"/>
          </p:cNvSpPr>
          <p:nvPr>
            <p:ph type="title"/>
          </p:nvPr>
        </p:nvSpPr>
        <p:spPr/>
        <p:txBody>
          <a:bodyPr/>
          <a:lstStyle/>
          <a:p>
            <a:r>
              <a:rPr lang="en-US" altLang="en-US"/>
              <a:t>Polymerase Chain Reaction (PCR)</a:t>
            </a:r>
          </a:p>
        </p:txBody>
      </p:sp>
      <p:pic>
        <p:nvPicPr>
          <p:cNvPr id="535556" name="Picture 4">
            <a:extLst>
              <a:ext uri="{FF2B5EF4-FFF2-40B4-BE49-F238E27FC236}">
                <a16:creationId xmlns:a16="http://schemas.microsoft.com/office/drawing/2014/main" id="{D27F3A62-E67F-EB1C-07D0-211C7E7A7C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53000" y="533400"/>
            <a:ext cx="3713163" cy="5592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5558" name="Text Box 6">
            <a:extLst>
              <a:ext uri="{FF2B5EF4-FFF2-40B4-BE49-F238E27FC236}">
                <a16:creationId xmlns:a16="http://schemas.microsoft.com/office/drawing/2014/main" id="{694AD976-92EB-3EF2-3109-6F49DA90594A}"/>
              </a:ext>
            </a:extLst>
          </p:cNvPr>
          <p:cNvSpPr txBox="1">
            <a:spLocks noChangeArrowheads="1"/>
          </p:cNvSpPr>
          <p:nvPr/>
        </p:nvSpPr>
        <p:spPr bwMode="auto">
          <a:xfrm>
            <a:off x="381000" y="762000"/>
            <a:ext cx="41148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Example of “CSI” DNA matching in forensics applications:</a:t>
            </a:r>
          </a:p>
          <a:p>
            <a:pPr>
              <a:spcBef>
                <a:spcPct val="50000"/>
              </a:spcBef>
            </a:pPr>
            <a:r>
              <a:rPr lang="en-US" altLang="en-US"/>
              <a:t>PCR-amplified fragments of DNA from blood stains used in evidence for a murder investigation:</a:t>
            </a:r>
          </a:p>
          <a:p>
            <a:pPr>
              <a:spcBef>
                <a:spcPct val="50000"/>
              </a:spcBef>
            </a:pPr>
            <a:r>
              <a:rPr lang="en-US" altLang="en-US"/>
              <a:t>Outside Lanes: Controls</a:t>
            </a:r>
          </a:p>
          <a:p>
            <a:pPr>
              <a:spcBef>
                <a:spcPct val="50000"/>
              </a:spcBef>
            </a:pPr>
            <a:r>
              <a:rPr lang="en-US" altLang="en-US" u="sng"/>
              <a:t>D</a:t>
            </a:r>
            <a:r>
              <a:rPr lang="en-US" altLang="en-US"/>
              <a:t> = defendant’s blood</a:t>
            </a:r>
          </a:p>
          <a:p>
            <a:pPr>
              <a:spcBef>
                <a:spcPct val="50000"/>
              </a:spcBef>
            </a:pPr>
            <a:r>
              <a:rPr lang="en-US" altLang="en-US" u="sng"/>
              <a:t>Jeans</a:t>
            </a:r>
            <a:r>
              <a:rPr lang="en-US" altLang="en-US"/>
              <a:t> = blood stains from defendant’s pants</a:t>
            </a:r>
          </a:p>
          <a:p>
            <a:pPr>
              <a:spcBef>
                <a:spcPct val="50000"/>
              </a:spcBef>
            </a:pPr>
            <a:r>
              <a:rPr lang="en-US" altLang="en-US" u="sng"/>
              <a:t>Shirt</a:t>
            </a:r>
            <a:r>
              <a:rPr lang="en-US" altLang="en-US"/>
              <a:t> = blood stains from defendant’s shirt</a:t>
            </a:r>
          </a:p>
          <a:p>
            <a:pPr>
              <a:spcBef>
                <a:spcPct val="50000"/>
              </a:spcBef>
            </a:pPr>
            <a:r>
              <a:rPr lang="en-US" altLang="en-US" u="sng"/>
              <a:t>V</a:t>
            </a:r>
            <a:r>
              <a:rPr lang="en-US" altLang="en-US"/>
              <a:t> = victim’s blood</a:t>
            </a:r>
          </a:p>
          <a:p>
            <a:pPr>
              <a:spcBef>
                <a:spcPct val="50000"/>
              </a:spcBef>
            </a:pP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F3F3E6F1-6E1F-F836-5D31-FFB481575AB4}"/>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D7E25D28-6DB4-AF8B-974F-A61CB84767AB}"/>
              </a:ext>
            </a:extLst>
          </p:cNvPr>
          <p:cNvSpPr>
            <a:spLocks noGrp="1"/>
          </p:cNvSpPr>
          <p:nvPr>
            <p:ph type="sldNum" sz="quarter" idx="11"/>
          </p:nvPr>
        </p:nvSpPr>
        <p:spPr/>
        <p:txBody>
          <a:bodyPr/>
          <a:lstStyle/>
          <a:p>
            <a:fld id="{604CC153-CB18-40B2-9B63-55F66C85933D}" type="slidenum">
              <a:rPr lang="en-US" altLang="en-US"/>
              <a:pPr/>
              <a:t>4</a:t>
            </a:fld>
            <a:endParaRPr lang="en-US" altLang="en-US"/>
          </a:p>
        </p:txBody>
      </p:sp>
      <p:sp>
        <p:nvSpPr>
          <p:cNvPr id="500738" name="Rectangle 2">
            <a:extLst>
              <a:ext uri="{FF2B5EF4-FFF2-40B4-BE49-F238E27FC236}">
                <a16:creationId xmlns:a16="http://schemas.microsoft.com/office/drawing/2014/main" id="{C9374A6E-8180-7C4F-DA30-85B2146EED06}"/>
              </a:ext>
            </a:extLst>
          </p:cNvPr>
          <p:cNvSpPr>
            <a:spLocks noGrp="1" noChangeArrowheads="1"/>
          </p:cNvSpPr>
          <p:nvPr>
            <p:ph type="title"/>
          </p:nvPr>
        </p:nvSpPr>
        <p:spPr/>
        <p:txBody>
          <a:bodyPr/>
          <a:lstStyle/>
          <a:p>
            <a:r>
              <a:rPr lang="en-US" altLang="en-US" sz="1600"/>
              <a:t>Basic Tools of Gene Exploration</a:t>
            </a:r>
          </a:p>
        </p:txBody>
      </p:sp>
      <p:sp>
        <p:nvSpPr>
          <p:cNvPr id="500739" name="Rectangle 3">
            <a:extLst>
              <a:ext uri="{FF2B5EF4-FFF2-40B4-BE49-F238E27FC236}">
                <a16:creationId xmlns:a16="http://schemas.microsoft.com/office/drawing/2014/main" id="{21763BAE-F5D3-9E7B-5BBE-E2103D6ED34A}"/>
              </a:ext>
            </a:extLst>
          </p:cNvPr>
          <p:cNvSpPr>
            <a:spLocks noGrp="1" noChangeArrowheads="1"/>
          </p:cNvSpPr>
          <p:nvPr>
            <p:ph type="body" idx="1"/>
          </p:nvPr>
        </p:nvSpPr>
        <p:spPr>
          <a:xfrm>
            <a:off x="304800" y="533400"/>
            <a:ext cx="8610600" cy="5943600"/>
          </a:xfrm>
        </p:spPr>
        <p:txBody>
          <a:bodyPr/>
          <a:lstStyle/>
          <a:p>
            <a:pPr marL="609600" indent="-609600">
              <a:lnSpc>
                <a:spcPct val="80000"/>
              </a:lnSpc>
              <a:buFontTx/>
              <a:buNone/>
            </a:pPr>
            <a:r>
              <a:rPr lang="en-US" altLang="en-US" sz="2800" i="1"/>
              <a:t>Basic Techniques of Biotechnology:</a:t>
            </a:r>
          </a:p>
          <a:p>
            <a:pPr marL="609600" indent="-609600">
              <a:lnSpc>
                <a:spcPct val="80000"/>
              </a:lnSpc>
              <a:buFontTx/>
              <a:buAutoNum type="arabicPeriod"/>
            </a:pPr>
            <a:r>
              <a:rPr lang="en-US" altLang="en-US" sz="2800" u="sng"/>
              <a:t>Restriction enzymes</a:t>
            </a:r>
            <a:r>
              <a:rPr lang="en-US" altLang="en-US" sz="2800"/>
              <a:t> – cut DNA at specific sites</a:t>
            </a:r>
          </a:p>
          <a:p>
            <a:pPr marL="609600" indent="-609600">
              <a:lnSpc>
                <a:spcPct val="80000"/>
              </a:lnSpc>
              <a:buFontTx/>
              <a:buAutoNum type="arabicPeriod"/>
            </a:pPr>
            <a:r>
              <a:rPr lang="en-US" altLang="en-US" sz="2800" u="sng"/>
              <a:t>Blotting techniques</a:t>
            </a:r>
            <a:r>
              <a:rPr lang="en-US" altLang="en-US" sz="2800"/>
              <a:t> – separate and identify regions of DNA and RNA</a:t>
            </a:r>
          </a:p>
          <a:p>
            <a:pPr marL="609600" indent="-609600">
              <a:lnSpc>
                <a:spcPct val="80000"/>
              </a:lnSpc>
              <a:buFontTx/>
              <a:buAutoNum type="arabicPeriod"/>
            </a:pPr>
            <a:r>
              <a:rPr lang="en-US" altLang="en-US" sz="2800" u="sng"/>
              <a:t>DNA Sequencing</a:t>
            </a:r>
            <a:r>
              <a:rPr lang="en-US" altLang="en-US" sz="2800"/>
              <a:t> – Automated methods allow rapid and accurate sequencing of bases in nucleic acid polymers.</a:t>
            </a:r>
          </a:p>
          <a:p>
            <a:pPr marL="609600" indent="-609600">
              <a:lnSpc>
                <a:spcPct val="80000"/>
              </a:lnSpc>
              <a:buFontTx/>
              <a:buAutoNum type="arabicPeriod"/>
            </a:pPr>
            <a:r>
              <a:rPr lang="en-US" altLang="en-US" sz="2800" u="sng"/>
              <a:t>Solid-phase synthesis of nucleic acids</a:t>
            </a:r>
            <a:r>
              <a:rPr lang="en-US" altLang="en-US" sz="2800"/>
              <a:t> – de novo synthesis of precise sequences</a:t>
            </a:r>
          </a:p>
          <a:p>
            <a:pPr marL="609600" indent="-609600">
              <a:lnSpc>
                <a:spcPct val="80000"/>
              </a:lnSpc>
              <a:buFontTx/>
              <a:buAutoNum type="arabicPeriod"/>
            </a:pPr>
            <a:r>
              <a:rPr lang="en-US" altLang="en-US" sz="2800" u="sng"/>
              <a:t>Polymerase Chain Reaction (PCR)</a:t>
            </a:r>
            <a:r>
              <a:rPr lang="en-US" altLang="en-US" sz="2800"/>
              <a:t> – amplifies segments of DNA, permitting charaterization and manipulation.</a:t>
            </a:r>
          </a:p>
          <a:p>
            <a:pPr marL="609600" indent="-609600">
              <a:lnSpc>
                <a:spcPct val="80000"/>
              </a:lnSpc>
              <a:buFontTx/>
              <a:buAutoNum type="arabicPeriod"/>
            </a:pPr>
            <a:r>
              <a:rPr lang="en-US" altLang="en-US" sz="2800" u="sng"/>
              <a:t>Computers</a:t>
            </a:r>
            <a:r>
              <a:rPr lang="en-US" altLang="en-US" sz="2800"/>
              <a:t> – storage and manipulation of large quantities of information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4605A083-E880-165E-C35B-0ACF6EAD574A}"/>
              </a:ext>
            </a:extLst>
          </p:cNvPr>
          <p:cNvSpPr>
            <a:spLocks noGrp="1"/>
          </p:cNvSpPr>
          <p:nvPr>
            <p:ph type="ftr" sz="quarter" idx="10"/>
          </p:nvPr>
        </p:nvSpPr>
        <p:spPr/>
        <p:txBody>
          <a:bodyPr/>
          <a:lstStyle/>
          <a:p>
            <a:r>
              <a:rPr lang="en-US" altLang="en-US"/>
              <a:t>Biochemistry 3070 – Exploring Genes</a:t>
            </a:r>
          </a:p>
        </p:txBody>
      </p:sp>
      <p:sp>
        <p:nvSpPr>
          <p:cNvPr id="3" name="Slide Number Placeholder 6">
            <a:extLst>
              <a:ext uri="{FF2B5EF4-FFF2-40B4-BE49-F238E27FC236}">
                <a16:creationId xmlns:a16="http://schemas.microsoft.com/office/drawing/2014/main" id="{AABB7CC8-A620-7845-C679-A9D4CF231D1C}"/>
              </a:ext>
            </a:extLst>
          </p:cNvPr>
          <p:cNvSpPr>
            <a:spLocks noGrp="1"/>
          </p:cNvSpPr>
          <p:nvPr>
            <p:ph type="sldNum" sz="quarter" idx="11"/>
          </p:nvPr>
        </p:nvSpPr>
        <p:spPr/>
        <p:txBody>
          <a:bodyPr/>
          <a:lstStyle/>
          <a:p>
            <a:fld id="{C934A0D5-838A-42A0-8976-7F7F898D132C}" type="slidenum">
              <a:rPr lang="en-US" altLang="en-US"/>
              <a:pPr/>
              <a:t>40</a:t>
            </a:fld>
            <a:endParaRPr lang="en-US" altLang="en-US"/>
          </a:p>
        </p:txBody>
      </p:sp>
      <p:sp>
        <p:nvSpPr>
          <p:cNvPr id="541698" name="Rectangle 2">
            <a:extLst>
              <a:ext uri="{FF2B5EF4-FFF2-40B4-BE49-F238E27FC236}">
                <a16:creationId xmlns:a16="http://schemas.microsoft.com/office/drawing/2014/main" id="{62C34494-082E-068C-2796-3AA5DF5F4058}"/>
              </a:ext>
            </a:extLst>
          </p:cNvPr>
          <p:cNvSpPr>
            <a:spLocks noGrp="1" noChangeArrowheads="1"/>
          </p:cNvSpPr>
          <p:nvPr>
            <p:ph type="title"/>
          </p:nvPr>
        </p:nvSpPr>
        <p:spPr/>
        <p:txBody>
          <a:bodyPr/>
          <a:lstStyle/>
          <a:p>
            <a:r>
              <a:rPr lang="en-US" altLang="en-US"/>
              <a:t>Recombinant DNA Technology</a:t>
            </a:r>
          </a:p>
        </p:txBody>
      </p:sp>
      <p:sp>
        <p:nvSpPr>
          <p:cNvPr id="541699" name="Rectangle 3">
            <a:extLst>
              <a:ext uri="{FF2B5EF4-FFF2-40B4-BE49-F238E27FC236}">
                <a16:creationId xmlns:a16="http://schemas.microsoft.com/office/drawing/2014/main" id="{C388D1C0-A176-C21E-4774-8FDC9FDD854D}"/>
              </a:ext>
            </a:extLst>
          </p:cNvPr>
          <p:cNvSpPr>
            <a:spLocks noGrp="1" noChangeArrowheads="1"/>
          </p:cNvSpPr>
          <p:nvPr>
            <p:ph type="body" sz="half" idx="1"/>
          </p:nvPr>
        </p:nvSpPr>
        <p:spPr>
          <a:xfrm>
            <a:off x="457200" y="533400"/>
            <a:ext cx="8229600" cy="5592763"/>
          </a:xfrm>
        </p:spPr>
        <p:txBody>
          <a:bodyPr/>
          <a:lstStyle/>
          <a:p>
            <a:pPr>
              <a:buFontTx/>
              <a:buNone/>
            </a:pPr>
            <a:r>
              <a:rPr lang="en-US" altLang="en-US" sz="2400" u="sng"/>
              <a:t>Recombinant DNA technology</a:t>
            </a:r>
            <a:r>
              <a:rPr lang="en-US" altLang="en-US" sz="2400"/>
              <a:t> </a:t>
            </a:r>
            <a:r>
              <a:rPr lang="en-US" altLang="en-US" sz="2000"/>
              <a:t>was born in the early 1970’s, led by Paul Berg, Herbert Boyer, and Stanley Cohen.</a:t>
            </a:r>
          </a:p>
        </p:txBody>
      </p:sp>
      <p:pic>
        <p:nvPicPr>
          <p:cNvPr id="541738" name="Picture 42" descr="Stanley Cohen">
            <a:extLst>
              <a:ext uri="{FF2B5EF4-FFF2-40B4-BE49-F238E27FC236}">
                <a16:creationId xmlns:a16="http://schemas.microsoft.com/office/drawing/2014/main" id="{8BFE662B-9180-D4CD-53B3-28094038D0D0}"/>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81000" y="3276600"/>
            <a:ext cx="1143000" cy="1611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1702" name="Picture 6" descr="Paul Berg">
            <a:extLst>
              <a:ext uri="{FF2B5EF4-FFF2-40B4-BE49-F238E27FC236}">
                <a16:creationId xmlns:a16="http://schemas.microsoft.com/office/drawing/2014/main" id="{FB323943-A7FB-74CF-2E3A-6B533A3D9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1143000" cy="1611313"/>
          </a:xfrm>
          <a:prstGeom prst="rect">
            <a:avLst/>
          </a:prstGeom>
          <a:noFill/>
          <a:extLst>
            <a:ext uri="{909E8E84-426E-40DD-AFC4-6F175D3DCCD1}">
              <a14:hiddenFill xmlns:a14="http://schemas.microsoft.com/office/drawing/2010/main">
                <a:solidFill>
                  <a:srgbClr val="FFFFFF"/>
                </a:solidFill>
              </a14:hiddenFill>
            </a:ext>
          </a:extLst>
        </p:spPr>
      </p:pic>
      <p:sp>
        <p:nvSpPr>
          <p:cNvPr id="541736" name="Text Box 40">
            <a:extLst>
              <a:ext uri="{FF2B5EF4-FFF2-40B4-BE49-F238E27FC236}">
                <a16:creationId xmlns:a16="http://schemas.microsoft.com/office/drawing/2014/main" id="{D4119B31-4D69-F8CC-0005-A17EF2A3D466}"/>
              </a:ext>
            </a:extLst>
          </p:cNvPr>
          <p:cNvSpPr txBox="1">
            <a:spLocks noChangeArrowheads="1"/>
          </p:cNvSpPr>
          <p:nvPr/>
        </p:nvSpPr>
        <p:spPr bwMode="auto">
          <a:xfrm>
            <a:off x="2133600" y="1752600"/>
            <a:ext cx="6629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Paul Berg: Nobel Prize (1980) for his fundamental studies of the biochemistry of nucleic acids, with particular regard to recombinant-DNA                              </a:t>
            </a:r>
            <a:r>
              <a:rPr lang="en-US" altLang="en-US" sz="1200" i="1"/>
              <a:t>http://nobelprize.org/chemistry </a:t>
            </a:r>
          </a:p>
        </p:txBody>
      </p:sp>
      <p:sp>
        <p:nvSpPr>
          <p:cNvPr id="541741" name="Text Box 45">
            <a:extLst>
              <a:ext uri="{FF2B5EF4-FFF2-40B4-BE49-F238E27FC236}">
                <a16:creationId xmlns:a16="http://schemas.microsoft.com/office/drawing/2014/main" id="{64C36ACC-19A4-66C3-3085-F36322EAA170}"/>
              </a:ext>
            </a:extLst>
          </p:cNvPr>
          <p:cNvSpPr txBox="1">
            <a:spLocks noChangeArrowheads="1"/>
          </p:cNvSpPr>
          <p:nvPr/>
        </p:nvSpPr>
        <p:spPr bwMode="auto">
          <a:xfrm>
            <a:off x="2743200" y="3505200"/>
            <a:ext cx="6096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Stanley Cohen:  Nobel Prize (1986) “for his discovery of growth factors.”                     </a:t>
            </a:r>
            <a:r>
              <a:rPr lang="en-US" altLang="en-US" sz="1200" i="1">
                <a:hlinkClick r:id="rId4"/>
              </a:rPr>
              <a:t>http://nobelprize.org/chemistry</a:t>
            </a:r>
            <a:r>
              <a:rPr lang="en-US" altLang="en-US" sz="1200" i="1"/>
              <a:t>   </a:t>
            </a:r>
          </a:p>
          <a:p>
            <a:pPr>
              <a:spcBef>
                <a:spcPct val="50000"/>
              </a:spcBef>
            </a:pPr>
            <a:r>
              <a:rPr lang="en-US" altLang="en-US" sz="1200" i="1"/>
              <a:t>			               </a:t>
            </a:r>
            <a:r>
              <a:rPr lang="en-US" altLang="en-US" sz="1200" i="1">
                <a:hlinkClick r:id="rId5"/>
              </a:rPr>
              <a:t>http://web.mit.edu/</a:t>
            </a:r>
            <a:endParaRPr lang="en-US" altLang="en-US" sz="1200" i="1"/>
          </a:p>
        </p:txBody>
      </p:sp>
      <p:pic>
        <p:nvPicPr>
          <p:cNvPr id="541746" name="Picture 50" descr="Herbert Boyer">
            <a:extLst>
              <a:ext uri="{FF2B5EF4-FFF2-40B4-BE49-F238E27FC236}">
                <a16:creationId xmlns:a16="http://schemas.microsoft.com/office/drawing/2014/main" id="{4F502930-64A9-C26B-86BC-B9FBC054D527}"/>
              </a:ext>
            </a:extLst>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914400" y="4965700"/>
            <a:ext cx="1143000" cy="1620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1749" name="Picture 53" descr="Stanley Cohen">
            <a:extLst>
              <a:ext uri="{FF2B5EF4-FFF2-40B4-BE49-F238E27FC236}">
                <a16:creationId xmlns:a16="http://schemas.microsoft.com/office/drawing/2014/main" id="{378FF25B-44E4-CE8E-6F96-24DCDA547C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3276600"/>
            <a:ext cx="1047750" cy="1600200"/>
          </a:xfrm>
          <a:prstGeom prst="rect">
            <a:avLst/>
          </a:prstGeom>
          <a:noFill/>
          <a:extLst>
            <a:ext uri="{909E8E84-426E-40DD-AFC4-6F175D3DCCD1}">
              <a14:hiddenFill xmlns:a14="http://schemas.microsoft.com/office/drawing/2010/main">
                <a:solidFill>
                  <a:srgbClr val="FFFFFF"/>
                </a:solidFill>
              </a14:hiddenFill>
            </a:ext>
          </a:extLst>
        </p:spPr>
      </p:pic>
      <p:sp>
        <p:nvSpPr>
          <p:cNvPr id="541750" name="Text Box 54">
            <a:extLst>
              <a:ext uri="{FF2B5EF4-FFF2-40B4-BE49-F238E27FC236}">
                <a16:creationId xmlns:a16="http://schemas.microsoft.com/office/drawing/2014/main" id="{2C980F19-46DC-348C-DD47-C493D9323995}"/>
              </a:ext>
            </a:extLst>
          </p:cNvPr>
          <p:cNvSpPr txBox="1">
            <a:spLocks noChangeArrowheads="1"/>
          </p:cNvSpPr>
          <p:nvPr/>
        </p:nvSpPr>
        <p:spPr bwMode="auto">
          <a:xfrm>
            <a:off x="2209800" y="5029200"/>
            <a:ext cx="6553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Herbert Boyer:  $500,000 Albany Medical Center Prize in Medicine and Biomedical Research (shared with Stanley Cohen). </a:t>
            </a:r>
          </a:p>
          <a:p>
            <a:pPr>
              <a:spcBef>
                <a:spcPct val="50000"/>
              </a:spcBef>
            </a:pPr>
            <a:r>
              <a:rPr lang="en-US" altLang="en-US" sz="1200" i="1"/>
              <a:t>		     	                           </a:t>
            </a:r>
            <a:r>
              <a:rPr lang="en-US" altLang="en-US" sz="1200" i="1">
                <a:hlinkClick r:id="rId5"/>
              </a:rPr>
              <a:t>http://web.mit.edu/</a:t>
            </a:r>
            <a:endParaRPr lang="en-US" altLang="en-US" sz="1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4DF88F8A-43CD-4E1A-EA3E-851F5B5C6CEF}"/>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6E9598C3-3535-470D-F417-0E19E340FDDE}"/>
              </a:ext>
            </a:extLst>
          </p:cNvPr>
          <p:cNvSpPr>
            <a:spLocks noGrp="1"/>
          </p:cNvSpPr>
          <p:nvPr>
            <p:ph type="sldNum" sz="quarter" idx="11"/>
          </p:nvPr>
        </p:nvSpPr>
        <p:spPr/>
        <p:txBody>
          <a:bodyPr/>
          <a:lstStyle/>
          <a:p>
            <a:fld id="{384307D4-EC54-4FE3-89D0-2DA7CE42A298}" type="slidenum">
              <a:rPr lang="en-US" altLang="en-US"/>
              <a:pPr/>
              <a:t>41</a:t>
            </a:fld>
            <a:endParaRPr lang="en-US" altLang="en-US"/>
          </a:p>
        </p:txBody>
      </p:sp>
      <p:sp>
        <p:nvSpPr>
          <p:cNvPr id="542722" name="Rectangle 2">
            <a:extLst>
              <a:ext uri="{FF2B5EF4-FFF2-40B4-BE49-F238E27FC236}">
                <a16:creationId xmlns:a16="http://schemas.microsoft.com/office/drawing/2014/main" id="{3EDB5697-9F14-3BAB-013C-8B6ED8FA066E}"/>
              </a:ext>
            </a:extLst>
          </p:cNvPr>
          <p:cNvSpPr>
            <a:spLocks noGrp="1" noChangeArrowheads="1"/>
          </p:cNvSpPr>
          <p:nvPr>
            <p:ph type="title"/>
          </p:nvPr>
        </p:nvSpPr>
        <p:spPr/>
        <p:txBody>
          <a:bodyPr/>
          <a:lstStyle/>
          <a:p>
            <a:r>
              <a:rPr lang="en-US" altLang="en-US"/>
              <a:t>Recombinant DNA Technology</a:t>
            </a:r>
          </a:p>
        </p:txBody>
      </p:sp>
      <p:sp>
        <p:nvSpPr>
          <p:cNvPr id="542723" name="Rectangle 3">
            <a:extLst>
              <a:ext uri="{FF2B5EF4-FFF2-40B4-BE49-F238E27FC236}">
                <a16:creationId xmlns:a16="http://schemas.microsoft.com/office/drawing/2014/main" id="{DED25785-C03D-396E-F25B-89212D323EC3}"/>
              </a:ext>
            </a:extLst>
          </p:cNvPr>
          <p:cNvSpPr>
            <a:spLocks noGrp="1" noChangeArrowheads="1"/>
          </p:cNvSpPr>
          <p:nvPr>
            <p:ph type="body" idx="1"/>
          </p:nvPr>
        </p:nvSpPr>
        <p:spPr/>
        <p:txBody>
          <a:bodyPr/>
          <a:lstStyle/>
          <a:p>
            <a:pPr>
              <a:lnSpc>
                <a:spcPct val="90000"/>
              </a:lnSpc>
            </a:pPr>
            <a:r>
              <a:rPr lang="en-US" altLang="en-US">
                <a:solidFill>
                  <a:srgbClr val="0000FF"/>
                </a:solidFill>
              </a:rPr>
              <a:t>Recombinant DNA</a:t>
            </a:r>
            <a:r>
              <a:rPr lang="en-US" altLang="en-US"/>
              <a:t> is essentially composed of DNA strands that have been cut and then “recombined” with new inserts of foreign DNA. </a:t>
            </a:r>
          </a:p>
          <a:p>
            <a:pPr>
              <a:lnSpc>
                <a:spcPct val="90000"/>
              </a:lnSpc>
            </a:pPr>
            <a:r>
              <a:rPr lang="en-US" altLang="en-US"/>
              <a:t>Recombinant DNA experiments usually involve the use of a “</a:t>
            </a:r>
            <a:r>
              <a:rPr lang="en-US" altLang="en-US">
                <a:solidFill>
                  <a:srgbClr val="0000FF"/>
                </a:solidFill>
              </a:rPr>
              <a:t>vector</a:t>
            </a:r>
            <a:r>
              <a:rPr lang="en-US" altLang="en-US"/>
              <a:t>.”  A vector is a segment of DNA that can replicate autonomously in a host cell.</a:t>
            </a:r>
          </a:p>
          <a:p>
            <a:pPr>
              <a:lnSpc>
                <a:spcPct val="90000"/>
              </a:lnSpc>
            </a:pPr>
            <a:r>
              <a:rPr lang="en-US" altLang="en-US"/>
              <a:t>Bacterial </a:t>
            </a:r>
            <a:r>
              <a:rPr lang="en-US" altLang="en-US">
                <a:solidFill>
                  <a:srgbClr val="0000FF"/>
                </a:solidFill>
              </a:rPr>
              <a:t>plasmids</a:t>
            </a:r>
            <a:r>
              <a:rPr lang="en-US" altLang="en-US"/>
              <a:t> are excellent vectors.  Plasmids are relatively short, circular DNA molecules that act as accessory chromosomes in bacteria.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A347BCD7-BC09-168E-1A06-80BEF7C512A4}"/>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803E8B75-E619-80A0-47AB-CE34A69D8D8C}"/>
              </a:ext>
            </a:extLst>
          </p:cNvPr>
          <p:cNvSpPr>
            <a:spLocks noGrp="1"/>
          </p:cNvSpPr>
          <p:nvPr>
            <p:ph type="sldNum" sz="quarter" idx="11"/>
          </p:nvPr>
        </p:nvSpPr>
        <p:spPr/>
        <p:txBody>
          <a:bodyPr/>
          <a:lstStyle/>
          <a:p>
            <a:fld id="{DDCA2D01-D562-4630-A4DC-9B269603D3ED}" type="slidenum">
              <a:rPr lang="en-US" altLang="en-US"/>
              <a:pPr/>
              <a:t>42</a:t>
            </a:fld>
            <a:endParaRPr lang="en-US" altLang="en-US"/>
          </a:p>
        </p:txBody>
      </p:sp>
      <p:sp>
        <p:nvSpPr>
          <p:cNvPr id="543746" name="Rectangle 2">
            <a:extLst>
              <a:ext uri="{FF2B5EF4-FFF2-40B4-BE49-F238E27FC236}">
                <a16:creationId xmlns:a16="http://schemas.microsoft.com/office/drawing/2014/main" id="{EF38A60E-F9C3-F999-B6EB-C6F822927E22}"/>
              </a:ext>
            </a:extLst>
          </p:cNvPr>
          <p:cNvSpPr>
            <a:spLocks noGrp="1" noChangeArrowheads="1"/>
          </p:cNvSpPr>
          <p:nvPr>
            <p:ph type="title"/>
          </p:nvPr>
        </p:nvSpPr>
        <p:spPr/>
        <p:txBody>
          <a:bodyPr/>
          <a:lstStyle/>
          <a:p>
            <a:r>
              <a:rPr lang="en-US" altLang="en-US"/>
              <a:t>Recombinant DNA Technology</a:t>
            </a:r>
          </a:p>
        </p:txBody>
      </p:sp>
      <p:sp>
        <p:nvSpPr>
          <p:cNvPr id="543747" name="Rectangle 3">
            <a:extLst>
              <a:ext uri="{FF2B5EF4-FFF2-40B4-BE49-F238E27FC236}">
                <a16:creationId xmlns:a16="http://schemas.microsoft.com/office/drawing/2014/main" id="{8F667F18-D48A-FF84-DEC9-CD4A8A98CBD6}"/>
              </a:ext>
            </a:extLst>
          </p:cNvPr>
          <p:cNvSpPr>
            <a:spLocks noGrp="1" noChangeArrowheads="1"/>
          </p:cNvSpPr>
          <p:nvPr>
            <p:ph type="body" idx="1"/>
          </p:nvPr>
        </p:nvSpPr>
        <p:spPr/>
        <p:txBody>
          <a:bodyPr/>
          <a:lstStyle/>
          <a:p>
            <a:pPr>
              <a:lnSpc>
                <a:spcPct val="80000"/>
              </a:lnSpc>
            </a:pPr>
            <a:r>
              <a:rPr lang="en-US" altLang="en-US" sz="2800"/>
              <a:t>One elegant way of splicing new DNA into a plasmid vector, is to treat the vector with a restriction enzyme that splits the double helix and leaves short segments of single stranded DNA (some times called “</a:t>
            </a:r>
            <a:r>
              <a:rPr lang="en-US" altLang="en-US" sz="2800">
                <a:solidFill>
                  <a:srgbClr val="0000FF"/>
                </a:solidFill>
              </a:rPr>
              <a:t>sticky ends</a:t>
            </a:r>
            <a:r>
              <a:rPr lang="en-US" altLang="en-US" sz="2800"/>
              <a:t>” or “cohesive ends.”)</a:t>
            </a:r>
          </a:p>
          <a:p>
            <a:pPr>
              <a:lnSpc>
                <a:spcPct val="80000"/>
              </a:lnSpc>
            </a:pPr>
            <a:r>
              <a:rPr lang="en-US" altLang="en-US" sz="2800"/>
              <a:t>The segment of DNA to added to the plasmid is also treated with the same restriction enzyme, leaving complementary sticky ends.</a:t>
            </a:r>
          </a:p>
          <a:p>
            <a:pPr>
              <a:lnSpc>
                <a:spcPct val="80000"/>
              </a:lnSpc>
            </a:pPr>
            <a:r>
              <a:rPr lang="en-US" altLang="en-US" sz="2800"/>
              <a:t>When mixed, the two treated strands form complementary base pairing between their ‘sticky” ends.  The two strands can then be joined with </a:t>
            </a:r>
            <a:r>
              <a:rPr lang="en-US" altLang="en-US" sz="2800">
                <a:solidFill>
                  <a:srgbClr val="0000FF"/>
                </a:solidFill>
              </a:rPr>
              <a:t>ligase</a:t>
            </a:r>
            <a:r>
              <a:rPr lang="en-US" altLang="en-US" sz="2800"/>
              <a:t> enzyme, effectively “splicing” the two segments together.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3BF33D7E-E602-C414-B81A-E9DA6D54A051}"/>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4FCA4473-DFAA-CEA4-61DB-52ABF9C09D60}"/>
              </a:ext>
            </a:extLst>
          </p:cNvPr>
          <p:cNvSpPr>
            <a:spLocks noGrp="1"/>
          </p:cNvSpPr>
          <p:nvPr>
            <p:ph type="sldNum" sz="quarter" idx="11"/>
          </p:nvPr>
        </p:nvSpPr>
        <p:spPr/>
        <p:txBody>
          <a:bodyPr/>
          <a:lstStyle/>
          <a:p>
            <a:fld id="{A46B3AD3-2B99-4145-9DF3-6A85024AA39D}" type="slidenum">
              <a:rPr lang="en-US" altLang="en-US"/>
              <a:pPr/>
              <a:t>43</a:t>
            </a:fld>
            <a:endParaRPr lang="en-US" altLang="en-US"/>
          </a:p>
        </p:txBody>
      </p:sp>
      <p:sp>
        <p:nvSpPr>
          <p:cNvPr id="544770" name="Rectangle 2">
            <a:extLst>
              <a:ext uri="{FF2B5EF4-FFF2-40B4-BE49-F238E27FC236}">
                <a16:creationId xmlns:a16="http://schemas.microsoft.com/office/drawing/2014/main" id="{C4B57199-7B3F-08B3-8FA9-E18C18F2357C}"/>
              </a:ext>
            </a:extLst>
          </p:cNvPr>
          <p:cNvSpPr>
            <a:spLocks noGrp="1" noChangeArrowheads="1"/>
          </p:cNvSpPr>
          <p:nvPr>
            <p:ph type="title"/>
          </p:nvPr>
        </p:nvSpPr>
        <p:spPr/>
        <p:txBody>
          <a:bodyPr/>
          <a:lstStyle/>
          <a:p>
            <a:r>
              <a:rPr lang="en-US" altLang="en-US"/>
              <a:t>Recombinant DNA Technology</a:t>
            </a:r>
          </a:p>
        </p:txBody>
      </p:sp>
      <p:pic>
        <p:nvPicPr>
          <p:cNvPr id="544772" name="Picture 4">
            <a:extLst>
              <a:ext uri="{FF2B5EF4-FFF2-40B4-BE49-F238E27FC236}">
                <a16:creationId xmlns:a16="http://schemas.microsoft.com/office/drawing/2014/main" id="{97B17C21-CC8E-CB5D-EFB9-CB37B3D0D8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838200"/>
            <a:ext cx="8229600" cy="5253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4C99AE03-576B-559F-B617-DE4DD8E7CCB0}"/>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B0801B99-775C-7600-C8C6-E82356D2F961}"/>
              </a:ext>
            </a:extLst>
          </p:cNvPr>
          <p:cNvSpPr>
            <a:spLocks noGrp="1"/>
          </p:cNvSpPr>
          <p:nvPr>
            <p:ph type="sldNum" sz="quarter" idx="11"/>
          </p:nvPr>
        </p:nvSpPr>
        <p:spPr/>
        <p:txBody>
          <a:bodyPr/>
          <a:lstStyle/>
          <a:p>
            <a:fld id="{156F130D-0001-4794-B06C-D650A35585E5}" type="slidenum">
              <a:rPr lang="en-US" altLang="en-US"/>
              <a:pPr/>
              <a:t>44</a:t>
            </a:fld>
            <a:endParaRPr lang="en-US" altLang="en-US"/>
          </a:p>
        </p:txBody>
      </p:sp>
      <p:sp>
        <p:nvSpPr>
          <p:cNvPr id="545794" name="Rectangle 2">
            <a:extLst>
              <a:ext uri="{FF2B5EF4-FFF2-40B4-BE49-F238E27FC236}">
                <a16:creationId xmlns:a16="http://schemas.microsoft.com/office/drawing/2014/main" id="{BDAA9611-9BD6-16ED-6914-4ACCC14FCAE1}"/>
              </a:ext>
            </a:extLst>
          </p:cNvPr>
          <p:cNvSpPr>
            <a:spLocks noGrp="1" noChangeArrowheads="1"/>
          </p:cNvSpPr>
          <p:nvPr>
            <p:ph type="title"/>
          </p:nvPr>
        </p:nvSpPr>
        <p:spPr/>
        <p:txBody>
          <a:bodyPr/>
          <a:lstStyle/>
          <a:p>
            <a:r>
              <a:rPr lang="en-US" altLang="en-US"/>
              <a:t>Recombinant DNA Technology</a:t>
            </a:r>
          </a:p>
        </p:txBody>
      </p:sp>
      <p:graphicFrame>
        <p:nvGraphicFramePr>
          <p:cNvPr id="545795" name="Object 3">
            <a:extLst>
              <a:ext uri="{FF2B5EF4-FFF2-40B4-BE49-F238E27FC236}">
                <a16:creationId xmlns:a16="http://schemas.microsoft.com/office/drawing/2014/main" id="{C32A0305-F4D7-AC21-F942-D8A05E81DC78}"/>
              </a:ext>
            </a:extLst>
          </p:cNvPr>
          <p:cNvGraphicFramePr>
            <a:graphicFrameLocks noGrp="1" noChangeAspect="1"/>
          </p:cNvGraphicFramePr>
          <p:nvPr>
            <p:ph idx="1"/>
          </p:nvPr>
        </p:nvGraphicFramePr>
        <p:xfrm>
          <a:off x="2924175" y="457200"/>
          <a:ext cx="3541713" cy="6172200"/>
        </p:xfrm>
        <a:graphic>
          <a:graphicData uri="http://schemas.openxmlformats.org/presentationml/2006/ole">
            <mc:AlternateContent xmlns:mc="http://schemas.openxmlformats.org/markup-compatibility/2006">
              <mc:Choice xmlns:v="urn:schemas-microsoft-com:vml" Requires="v">
                <p:oleObj name="Bitmap Image" r:id="rId2" imgW="2000000" imgH="3486637" progId="Paint.Picture">
                  <p:embed/>
                </p:oleObj>
              </mc:Choice>
              <mc:Fallback>
                <p:oleObj name="Bitmap Image" r:id="rId2" imgW="2000000" imgH="3486637" progId="Paint.Picture">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175" y="457200"/>
                        <a:ext cx="3541713" cy="617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42B56422-CEA4-F9B0-EBE3-A2334CBB50C8}"/>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202744E6-DA18-BDD0-EFDF-11CDF04CD0A8}"/>
              </a:ext>
            </a:extLst>
          </p:cNvPr>
          <p:cNvSpPr>
            <a:spLocks noGrp="1"/>
          </p:cNvSpPr>
          <p:nvPr>
            <p:ph type="sldNum" sz="quarter" idx="11"/>
          </p:nvPr>
        </p:nvSpPr>
        <p:spPr/>
        <p:txBody>
          <a:bodyPr/>
          <a:lstStyle/>
          <a:p>
            <a:fld id="{1AD5E81A-BDC2-424E-98CB-6C82374461B3}" type="slidenum">
              <a:rPr lang="en-US" altLang="en-US"/>
              <a:pPr/>
              <a:t>45</a:t>
            </a:fld>
            <a:endParaRPr lang="en-US" altLang="en-US"/>
          </a:p>
        </p:txBody>
      </p:sp>
      <p:sp>
        <p:nvSpPr>
          <p:cNvPr id="536578" name="Rectangle 2">
            <a:extLst>
              <a:ext uri="{FF2B5EF4-FFF2-40B4-BE49-F238E27FC236}">
                <a16:creationId xmlns:a16="http://schemas.microsoft.com/office/drawing/2014/main" id="{7C237869-B1F7-478A-07CA-09CBF52E24FF}"/>
              </a:ext>
            </a:extLst>
          </p:cNvPr>
          <p:cNvSpPr>
            <a:spLocks noGrp="1" noChangeArrowheads="1"/>
          </p:cNvSpPr>
          <p:nvPr>
            <p:ph type="title"/>
          </p:nvPr>
        </p:nvSpPr>
        <p:spPr/>
        <p:txBody>
          <a:bodyPr/>
          <a:lstStyle/>
          <a:p>
            <a:r>
              <a:rPr lang="en-US" altLang="en-US"/>
              <a:t>Recombinant DNA Technology</a:t>
            </a:r>
          </a:p>
        </p:txBody>
      </p:sp>
      <p:pic>
        <p:nvPicPr>
          <p:cNvPr id="536580" name="Picture 4">
            <a:extLst>
              <a:ext uri="{FF2B5EF4-FFF2-40B4-BE49-F238E27FC236}">
                <a16:creationId xmlns:a16="http://schemas.microsoft.com/office/drawing/2014/main" id="{B52206C0-74EE-FE12-1BAB-0F40419263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08163" y="533400"/>
            <a:ext cx="5526087" cy="5592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BF7A8B04-B4D6-089F-7834-A8F171AA7C05}"/>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A4176610-B5D1-0F6F-1838-7EC1686ECBF8}"/>
              </a:ext>
            </a:extLst>
          </p:cNvPr>
          <p:cNvSpPr>
            <a:spLocks noGrp="1"/>
          </p:cNvSpPr>
          <p:nvPr>
            <p:ph type="sldNum" sz="quarter" idx="11"/>
          </p:nvPr>
        </p:nvSpPr>
        <p:spPr/>
        <p:txBody>
          <a:bodyPr/>
          <a:lstStyle/>
          <a:p>
            <a:fld id="{7786B23C-C23B-4B2C-A5FD-FA9627F58EDA}" type="slidenum">
              <a:rPr lang="en-US" altLang="en-US"/>
              <a:pPr/>
              <a:t>46</a:t>
            </a:fld>
            <a:endParaRPr lang="en-US" altLang="en-US"/>
          </a:p>
        </p:txBody>
      </p:sp>
      <p:sp>
        <p:nvSpPr>
          <p:cNvPr id="559106" name="Rectangle 2">
            <a:extLst>
              <a:ext uri="{FF2B5EF4-FFF2-40B4-BE49-F238E27FC236}">
                <a16:creationId xmlns:a16="http://schemas.microsoft.com/office/drawing/2014/main" id="{A7BA6EB4-BBA2-7958-2967-773348461A5F}"/>
              </a:ext>
            </a:extLst>
          </p:cNvPr>
          <p:cNvSpPr>
            <a:spLocks noGrp="1" noChangeArrowheads="1"/>
          </p:cNvSpPr>
          <p:nvPr>
            <p:ph type="title"/>
          </p:nvPr>
        </p:nvSpPr>
        <p:spPr/>
        <p:txBody>
          <a:bodyPr/>
          <a:lstStyle/>
          <a:p>
            <a:r>
              <a:rPr lang="en-US" altLang="en-US"/>
              <a:t>Recombinant DNA Technology</a:t>
            </a:r>
          </a:p>
        </p:txBody>
      </p:sp>
      <p:sp>
        <p:nvSpPr>
          <p:cNvPr id="559107" name="Rectangle 3">
            <a:extLst>
              <a:ext uri="{FF2B5EF4-FFF2-40B4-BE49-F238E27FC236}">
                <a16:creationId xmlns:a16="http://schemas.microsoft.com/office/drawing/2014/main" id="{2135B5DC-5F73-BE02-E0C3-50F7AAE8D73E}"/>
              </a:ext>
            </a:extLst>
          </p:cNvPr>
          <p:cNvSpPr>
            <a:spLocks noGrp="1" noChangeArrowheads="1"/>
          </p:cNvSpPr>
          <p:nvPr>
            <p:ph type="body" idx="1"/>
          </p:nvPr>
        </p:nvSpPr>
        <p:spPr/>
        <p:txBody>
          <a:bodyPr/>
          <a:lstStyle/>
          <a:p>
            <a:pPr>
              <a:lnSpc>
                <a:spcPct val="90000"/>
              </a:lnSpc>
            </a:pPr>
            <a:r>
              <a:rPr lang="en-US" altLang="en-US"/>
              <a:t>After new recombinant DNA molecules have been produced, they must be introduced into a host organism.</a:t>
            </a:r>
          </a:p>
          <a:p>
            <a:pPr>
              <a:lnSpc>
                <a:spcPct val="90000"/>
              </a:lnSpc>
            </a:pPr>
            <a:r>
              <a:rPr lang="en-US" altLang="en-US"/>
              <a:t>Bacterial plasmid vectors can be introduced through a variety of methods:</a:t>
            </a:r>
          </a:p>
          <a:p>
            <a:pPr>
              <a:lnSpc>
                <a:spcPct val="90000"/>
              </a:lnSpc>
            </a:pPr>
            <a:r>
              <a:rPr lang="en-US" altLang="en-US">
                <a:solidFill>
                  <a:srgbClr val="0000FF"/>
                </a:solidFill>
              </a:rPr>
              <a:t>Chemical Treatments</a:t>
            </a:r>
            <a:r>
              <a:rPr lang="en-US" altLang="en-US"/>
              <a:t> of host cells can make them “leaky,” allowing the plasmid vectors to sneak into the organism.</a:t>
            </a:r>
          </a:p>
          <a:p>
            <a:pPr>
              <a:lnSpc>
                <a:spcPct val="90000"/>
              </a:lnSpc>
            </a:pPr>
            <a:r>
              <a:rPr lang="en-US" altLang="en-US">
                <a:solidFill>
                  <a:srgbClr val="0000FF"/>
                </a:solidFill>
              </a:rPr>
              <a:t>Electroporation</a:t>
            </a:r>
            <a:r>
              <a:rPr lang="en-US" altLang="en-US"/>
              <a:t> involves shooting small gold particles coated with DNA plasmids into cells.</a:t>
            </a:r>
          </a:p>
          <a:p>
            <a:pPr>
              <a:lnSpc>
                <a:spcPct val="90000"/>
              </a:lnSpc>
              <a:buFontTx/>
              <a:buNone/>
            </a:pPr>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BD38C25-ECE0-8E9C-9788-A801629D271D}"/>
              </a:ext>
            </a:extLst>
          </p:cNvPr>
          <p:cNvSpPr>
            <a:spLocks noGrp="1"/>
          </p:cNvSpPr>
          <p:nvPr>
            <p:ph type="ftr" sz="quarter" idx="10"/>
          </p:nvPr>
        </p:nvSpPr>
        <p:spPr/>
        <p:txBody>
          <a:bodyPr/>
          <a:lstStyle/>
          <a:p>
            <a:r>
              <a:rPr lang="en-US" altLang="en-US"/>
              <a:t>Biochemistry 3070 – Exploring Genes</a:t>
            </a:r>
          </a:p>
        </p:txBody>
      </p:sp>
      <p:sp>
        <p:nvSpPr>
          <p:cNvPr id="3" name="Slide Number Placeholder 5">
            <a:extLst>
              <a:ext uri="{FF2B5EF4-FFF2-40B4-BE49-F238E27FC236}">
                <a16:creationId xmlns:a16="http://schemas.microsoft.com/office/drawing/2014/main" id="{7EEEDCEF-7DEE-0216-8AD5-20EE15058ACF}"/>
              </a:ext>
            </a:extLst>
          </p:cNvPr>
          <p:cNvSpPr>
            <a:spLocks noGrp="1"/>
          </p:cNvSpPr>
          <p:nvPr>
            <p:ph type="sldNum" sz="quarter" idx="11"/>
          </p:nvPr>
        </p:nvSpPr>
        <p:spPr/>
        <p:txBody>
          <a:bodyPr/>
          <a:lstStyle/>
          <a:p>
            <a:fld id="{F2781C63-26B2-4797-A210-1C30E0A88D5B}" type="slidenum">
              <a:rPr lang="en-US" altLang="en-US"/>
              <a:pPr/>
              <a:t>47</a:t>
            </a:fld>
            <a:endParaRPr lang="en-US" altLang="en-US"/>
          </a:p>
        </p:txBody>
      </p:sp>
      <p:sp>
        <p:nvSpPr>
          <p:cNvPr id="537602" name="Rectangle 2">
            <a:extLst>
              <a:ext uri="{FF2B5EF4-FFF2-40B4-BE49-F238E27FC236}">
                <a16:creationId xmlns:a16="http://schemas.microsoft.com/office/drawing/2014/main" id="{38BBE753-CF68-D228-7ACF-93EE1F479A20}"/>
              </a:ext>
            </a:extLst>
          </p:cNvPr>
          <p:cNvSpPr>
            <a:spLocks noGrp="1" noChangeArrowheads="1"/>
          </p:cNvSpPr>
          <p:nvPr>
            <p:ph type="title"/>
          </p:nvPr>
        </p:nvSpPr>
        <p:spPr/>
        <p:txBody>
          <a:bodyPr/>
          <a:lstStyle/>
          <a:p>
            <a:r>
              <a:rPr lang="en-US" altLang="en-US"/>
              <a:t>Recombinant DNA Technology</a:t>
            </a:r>
          </a:p>
        </p:txBody>
      </p:sp>
      <p:sp>
        <p:nvSpPr>
          <p:cNvPr id="537603" name="Rectangle 3">
            <a:extLst>
              <a:ext uri="{FF2B5EF4-FFF2-40B4-BE49-F238E27FC236}">
                <a16:creationId xmlns:a16="http://schemas.microsoft.com/office/drawing/2014/main" id="{575081CB-10B1-0C78-7C97-8DBAAB8E06AD}"/>
              </a:ext>
            </a:extLst>
          </p:cNvPr>
          <p:cNvSpPr>
            <a:spLocks noGrp="1" noChangeArrowheads="1"/>
          </p:cNvSpPr>
          <p:nvPr>
            <p:ph type="body" sz="half" idx="1"/>
          </p:nvPr>
        </p:nvSpPr>
        <p:spPr>
          <a:xfrm>
            <a:off x="457200" y="381000"/>
            <a:ext cx="8382000" cy="533400"/>
          </a:xfrm>
        </p:spPr>
        <p:txBody>
          <a:bodyPr/>
          <a:lstStyle/>
          <a:p>
            <a:pPr>
              <a:buFontTx/>
              <a:buNone/>
            </a:pPr>
            <a:r>
              <a:rPr lang="en-US" altLang="en-US" sz="2000"/>
              <a:t>Lambda Phage also carries an excellent DNA vector:</a:t>
            </a:r>
          </a:p>
        </p:txBody>
      </p:sp>
      <p:pic>
        <p:nvPicPr>
          <p:cNvPr id="537604" name="Picture 4">
            <a:extLst>
              <a:ext uri="{FF2B5EF4-FFF2-40B4-BE49-F238E27FC236}">
                <a16:creationId xmlns:a16="http://schemas.microsoft.com/office/drawing/2014/main" id="{5B35E235-9CDF-ACBD-D9CC-4689D00830B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52600" y="838200"/>
            <a:ext cx="4800600" cy="4579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7606" name="Text Box 6">
            <a:extLst>
              <a:ext uri="{FF2B5EF4-FFF2-40B4-BE49-F238E27FC236}">
                <a16:creationId xmlns:a16="http://schemas.microsoft.com/office/drawing/2014/main" id="{9E2B94AC-BDEF-B12C-7005-372097122BFB}"/>
              </a:ext>
            </a:extLst>
          </p:cNvPr>
          <p:cNvSpPr txBox="1">
            <a:spLocks noChangeArrowheads="1"/>
          </p:cNvSpPr>
          <p:nvPr/>
        </p:nvSpPr>
        <p:spPr bwMode="auto">
          <a:xfrm>
            <a:off x="533400" y="5410200"/>
            <a:ext cx="8305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Insertion into host cells is easily accomplished for host cells normally targeted by the virus.  The virus binds to the surface and then injects its DNA contents into the host cell.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0339E7D-E268-275E-BEDD-DD9C7F89819E}"/>
              </a:ext>
            </a:extLst>
          </p:cNvPr>
          <p:cNvSpPr>
            <a:spLocks noGrp="1"/>
          </p:cNvSpPr>
          <p:nvPr>
            <p:ph type="ftr" sz="quarter" idx="10"/>
          </p:nvPr>
        </p:nvSpPr>
        <p:spPr/>
        <p:txBody>
          <a:bodyPr/>
          <a:lstStyle/>
          <a:p>
            <a:r>
              <a:rPr lang="en-US" altLang="en-US"/>
              <a:t>Biochemistry 3070 – Exploring Genes</a:t>
            </a:r>
          </a:p>
        </p:txBody>
      </p:sp>
      <p:sp>
        <p:nvSpPr>
          <p:cNvPr id="3" name="Slide Number Placeholder 5">
            <a:extLst>
              <a:ext uri="{FF2B5EF4-FFF2-40B4-BE49-F238E27FC236}">
                <a16:creationId xmlns:a16="http://schemas.microsoft.com/office/drawing/2014/main" id="{734601FF-F347-09FD-132B-6C60701163E7}"/>
              </a:ext>
            </a:extLst>
          </p:cNvPr>
          <p:cNvSpPr>
            <a:spLocks noGrp="1"/>
          </p:cNvSpPr>
          <p:nvPr>
            <p:ph type="sldNum" sz="quarter" idx="11"/>
          </p:nvPr>
        </p:nvSpPr>
        <p:spPr/>
        <p:txBody>
          <a:bodyPr/>
          <a:lstStyle/>
          <a:p>
            <a:fld id="{1FFCA349-5F44-4261-B43F-CAF647615656}" type="slidenum">
              <a:rPr lang="en-US" altLang="en-US"/>
              <a:pPr/>
              <a:t>48</a:t>
            </a:fld>
            <a:endParaRPr lang="en-US" altLang="en-US"/>
          </a:p>
        </p:txBody>
      </p:sp>
      <p:sp>
        <p:nvSpPr>
          <p:cNvPr id="560130" name="Rectangle 2">
            <a:extLst>
              <a:ext uri="{FF2B5EF4-FFF2-40B4-BE49-F238E27FC236}">
                <a16:creationId xmlns:a16="http://schemas.microsoft.com/office/drawing/2014/main" id="{49C0D228-90B2-E95A-F012-8FF6BF1B4E4E}"/>
              </a:ext>
            </a:extLst>
          </p:cNvPr>
          <p:cNvSpPr>
            <a:spLocks noGrp="1" noChangeArrowheads="1"/>
          </p:cNvSpPr>
          <p:nvPr>
            <p:ph type="title"/>
          </p:nvPr>
        </p:nvSpPr>
        <p:spPr/>
        <p:txBody>
          <a:bodyPr/>
          <a:lstStyle/>
          <a:p>
            <a:r>
              <a:rPr lang="en-US" altLang="en-US"/>
              <a:t>Recombinant DNA Technology</a:t>
            </a:r>
          </a:p>
        </p:txBody>
      </p:sp>
      <p:sp>
        <p:nvSpPr>
          <p:cNvPr id="560131" name="Rectangle 3">
            <a:extLst>
              <a:ext uri="{FF2B5EF4-FFF2-40B4-BE49-F238E27FC236}">
                <a16:creationId xmlns:a16="http://schemas.microsoft.com/office/drawing/2014/main" id="{453118F2-F640-679F-2B7F-3EEB41E7A760}"/>
              </a:ext>
            </a:extLst>
          </p:cNvPr>
          <p:cNvSpPr>
            <a:spLocks noGrp="1" noChangeArrowheads="1"/>
          </p:cNvSpPr>
          <p:nvPr>
            <p:ph type="body" sz="half" idx="1"/>
          </p:nvPr>
        </p:nvSpPr>
        <p:spPr>
          <a:xfrm>
            <a:off x="228600" y="533400"/>
            <a:ext cx="8915400" cy="457200"/>
          </a:xfrm>
        </p:spPr>
        <p:txBody>
          <a:bodyPr/>
          <a:lstStyle/>
          <a:p>
            <a:pPr>
              <a:buFontTx/>
              <a:buNone/>
            </a:pPr>
            <a:r>
              <a:rPr lang="en-US" altLang="en-US" sz="2000"/>
              <a:t>Complementary DNA prepared from mRNA can be expressed in host cells:</a:t>
            </a:r>
          </a:p>
        </p:txBody>
      </p:sp>
      <p:pic>
        <p:nvPicPr>
          <p:cNvPr id="560132" name="Picture 4">
            <a:extLst>
              <a:ext uri="{FF2B5EF4-FFF2-40B4-BE49-F238E27FC236}">
                <a16:creationId xmlns:a16="http://schemas.microsoft.com/office/drawing/2014/main" id="{4051F77E-E287-6B0F-6EA7-23C544B87AF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 y="1752600"/>
            <a:ext cx="8991600" cy="3200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8EFDA393-A278-4459-BF96-931B2453140C}"/>
              </a:ext>
            </a:extLst>
          </p:cNvPr>
          <p:cNvSpPr>
            <a:spLocks noGrp="1"/>
          </p:cNvSpPr>
          <p:nvPr>
            <p:ph type="ftr" sz="quarter" idx="10"/>
          </p:nvPr>
        </p:nvSpPr>
        <p:spPr/>
        <p:txBody>
          <a:bodyPr/>
          <a:lstStyle/>
          <a:p>
            <a:r>
              <a:rPr lang="en-US" altLang="en-US"/>
              <a:t>Biochemistry 3070 – Exploring Genes</a:t>
            </a:r>
          </a:p>
        </p:txBody>
      </p:sp>
      <p:sp>
        <p:nvSpPr>
          <p:cNvPr id="3" name="Slide Number Placeholder 6">
            <a:extLst>
              <a:ext uri="{FF2B5EF4-FFF2-40B4-BE49-F238E27FC236}">
                <a16:creationId xmlns:a16="http://schemas.microsoft.com/office/drawing/2014/main" id="{21B46B25-39FF-3B61-A589-86FBACCBE494}"/>
              </a:ext>
            </a:extLst>
          </p:cNvPr>
          <p:cNvSpPr>
            <a:spLocks noGrp="1"/>
          </p:cNvSpPr>
          <p:nvPr>
            <p:ph type="sldNum" sz="quarter" idx="11"/>
          </p:nvPr>
        </p:nvSpPr>
        <p:spPr/>
        <p:txBody>
          <a:bodyPr/>
          <a:lstStyle/>
          <a:p>
            <a:fld id="{B8ED7B97-79B2-4AB4-B332-0FD177C9DCAC}" type="slidenum">
              <a:rPr lang="en-US" altLang="en-US"/>
              <a:pPr/>
              <a:t>49</a:t>
            </a:fld>
            <a:endParaRPr lang="en-US" altLang="en-US"/>
          </a:p>
        </p:txBody>
      </p:sp>
      <p:sp>
        <p:nvSpPr>
          <p:cNvPr id="561154" name="Rectangle 2">
            <a:extLst>
              <a:ext uri="{FF2B5EF4-FFF2-40B4-BE49-F238E27FC236}">
                <a16:creationId xmlns:a16="http://schemas.microsoft.com/office/drawing/2014/main" id="{91BEEE09-47DF-8E69-A800-496CFB1313E9}"/>
              </a:ext>
            </a:extLst>
          </p:cNvPr>
          <p:cNvSpPr>
            <a:spLocks noGrp="1" noChangeArrowheads="1"/>
          </p:cNvSpPr>
          <p:nvPr>
            <p:ph type="title"/>
          </p:nvPr>
        </p:nvSpPr>
        <p:spPr/>
        <p:txBody>
          <a:bodyPr/>
          <a:lstStyle/>
          <a:p>
            <a:r>
              <a:rPr lang="en-US" altLang="en-US"/>
              <a:t>Recombinant DNA Technology</a:t>
            </a:r>
          </a:p>
        </p:txBody>
      </p:sp>
      <p:sp>
        <p:nvSpPr>
          <p:cNvPr id="561155" name="Rectangle 3">
            <a:extLst>
              <a:ext uri="{FF2B5EF4-FFF2-40B4-BE49-F238E27FC236}">
                <a16:creationId xmlns:a16="http://schemas.microsoft.com/office/drawing/2014/main" id="{2A4EC6A1-3DE3-9164-92FD-B696AA91E45F}"/>
              </a:ext>
            </a:extLst>
          </p:cNvPr>
          <p:cNvSpPr>
            <a:spLocks noGrp="1" noChangeArrowheads="1"/>
          </p:cNvSpPr>
          <p:nvPr>
            <p:ph type="body" sz="half" idx="1"/>
          </p:nvPr>
        </p:nvSpPr>
        <p:spPr>
          <a:xfrm>
            <a:off x="457200" y="533400"/>
            <a:ext cx="8382000" cy="685800"/>
          </a:xfrm>
        </p:spPr>
        <p:txBody>
          <a:bodyPr/>
          <a:lstStyle/>
          <a:p>
            <a:pPr>
              <a:buFontTx/>
              <a:buNone/>
            </a:pPr>
            <a:r>
              <a:rPr lang="en-US" altLang="en-US" sz="1800"/>
              <a:t>Recombinant DNA can be injected into fertilized eggs, and then be expressed in the organism.</a:t>
            </a:r>
          </a:p>
        </p:txBody>
      </p:sp>
      <p:pic>
        <p:nvPicPr>
          <p:cNvPr id="561156" name="Picture 4">
            <a:extLst>
              <a:ext uri="{FF2B5EF4-FFF2-40B4-BE49-F238E27FC236}">
                <a16:creationId xmlns:a16="http://schemas.microsoft.com/office/drawing/2014/main" id="{4494E16C-3789-6502-D3D1-0CC385B1943D}"/>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57200" y="1143000"/>
            <a:ext cx="3200400" cy="2919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1158" name="Picture 6">
            <a:extLst>
              <a:ext uri="{FF2B5EF4-FFF2-40B4-BE49-F238E27FC236}">
                <a16:creationId xmlns:a16="http://schemas.microsoft.com/office/drawing/2014/main" id="{5244AE84-16C0-0EB6-1C59-9AAD4EAF56D1}"/>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57200" y="4214813"/>
            <a:ext cx="3276600" cy="2282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1160" name="Picture 8">
            <a:extLst>
              <a:ext uri="{FF2B5EF4-FFF2-40B4-BE49-F238E27FC236}">
                <a16:creationId xmlns:a16="http://schemas.microsoft.com/office/drawing/2014/main" id="{E44AF10F-A377-968A-CC49-E55E8698D9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371600"/>
            <a:ext cx="4724400" cy="4543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DE7FF80E-817B-C866-9D5F-C2878DDDCC1A}"/>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CBAAD94E-0B62-B079-0DF0-0E247ABA32FB}"/>
              </a:ext>
            </a:extLst>
          </p:cNvPr>
          <p:cNvSpPr>
            <a:spLocks noGrp="1"/>
          </p:cNvSpPr>
          <p:nvPr>
            <p:ph type="sldNum" sz="quarter" idx="11"/>
          </p:nvPr>
        </p:nvSpPr>
        <p:spPr/>
        <p:txBody>
          <a:bodyPr/>
          <a:lstStyle/>
          <a:p>
            <a:fld id="{327887EE-E0B9-4E74-8B3B-47C222BC9804}" type="slidenum">
              <a:rPr lang="en-US" altLang="en-US"/>
              <a:pPr/>
              <a:t>5</a:t>
            </a:fld>
            <a:endParaRPr lang="en-US" altLang="en-US"/>
          </a:p>
        </p:txBody>
      </p:sp>
      <p:sp>
        <p:nvSpPr>
          <p:cNvPr id="503810" name="Rectangle 2">
            <a:extLst>
              <a:ext uri="{FF2B5EF4-FFF2-40B4-BE49-F238E27FC236}">
                <a16:creationId xmlns:a16="http://schemas.microsoft.com/office/drawing/2014/main" id="{D4AB2C63-D832-C719-F62E-AA0A549786D2}"/>
              </a:ext>
            </a:extLst>
          </p:cNvPr>
          <p:cNvSpPr>
            <a:spLocks noGrp="1" noChangeArrowheads="1"/>
          </p:cNvSpPr>
          <p:nvPr>
            <p:ph type="title"/>
          </p:nvPr>
        </p:nvSpPr>
        <p:spPr/>
        <p:txBody>
          <a:bodyPr/>
          <a:lstStyle/>
          <a:p>
            <a:r>
              <a:rPr lang="en-US" altLang="en-US" sz="1600"/>
              <a:t>Restriction Enzymes</a:t>
            </a:r>
          </a:p>
        </p:txBody>
      </p:sp>
      <p:sp>
        <p:nvSpPr>
          <p:cNvPr id="503811" name="Rectangle 3">
            <a:extLst>
              <a:ext uri="{FF2B5EF4-FFF2-40B4-BE49-F238E27FC236}">
                <a16:creationId xmlns:a16="http://schemas.microsoft.com/office/drawing/2014/main" id="{172540A3-9C0F-A322-361C-338B4D5FA5B1}"/>
              </a:ext>
            </a:extLst>
          </p:cNvPr>
          <p:cNvSpPr>
            <a:spLocks noGrp="1" noChangeArrowheads="1"/>
          </p:cNvSpPr>
          <p:nvPr>
            <p:ph type="body" idx="1"/>
          </p:nvPr>
        </p:nvSpPr>
        <p:spPr>
          <a:xfrm>
            <a:off x="457200" y="685800"/>
            <a:ext cx="8229600" cy="5592763"/>
          </a:xfrm>
        </p:spPr>
        <p:txBody>
          <a:bodyPr/>
          <a:lstStyle/>
          <a:p>
            <a:pPr>
              <a:lnSpc>
                <a:spcPct val="90000"/>
              </a:lnSpc>
            </a:pPr>
            <a:r>
              <a:rPr lang="en-US" altLang="en-US"/>
              <a:t>Restriction enzymes (“</a:t>
            </a:r>
            <a:r>
              <a:rPr lang="en-US" altLang="en-US" i="1"/>
              <a:t>restriction endonucleases”</a:t>
            </a:r>
            <a:r>
              <a:rPr lang="en-US" altLang="en-US"/>
              <a:t>) recognize specific sequences of duplex DNA and cleave both strands at this location.</a:t>
            </a:r>
          </a:p>
          <a:p>
            <a:pPr>
              <a:lnSpc>
                <a:spcPct val="90000"/>
              </a:lnSpc>
            </a:pPr>
            <a:r>
              <a:rPr lang="en-US" altLang="en-US"/>
              <a:t>Restriction enzymes are found in wide variety of prokaryotes, where they protect the cell by cleaving foreign DNA molecules.</a:t>
            </a:r>
          </a:p>
          <a:p>
            <a:pPr>
              <a:lnSpc>
                <a:spcPct val="90000"/>
              </a:lnSpc>
            </a:pPr>
            <a:r>
              <a:rPr lang="en-US" altLang="en-US"/>
              <a:t>The cell’s own DNA is not cleaved because the sites recognized by its own restriction enzymes are methylated.  </a:t>
            </a:r>
          </a:p>
          <a:p>
            <a:pPr>
              <a:lnSpc>
                <a:spcPct val="90000"/>
              </a:lnSpc>
            </a:pPr>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9F60EA0E-C23A-D30A-2A21-ED54C30FBCCA}"/>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E478A900-F961-1827-10DF-B3F462CA3A16}"/>
              </a:ext>
            </a:extLst>
          </p:cNvPr>
          <p:cNvSpPr>
            <a:spLocks noGrp="1"/>
          </p:cNvSpPr>
          <p:nvPr>
            <p:ph type="sldNum" sz="quarter" idx="11"/>
          </p:nvPr>
        </p:nvSpPr>
        <p:spPr/>
        <p:txBody>
          <a:bodyPr/>
          <a:lstStyle/>
          <a:p>
            <a:fld id="{5E0CB669-A64B-4AFC-9252-BDD1D58C0504}" type="slidenum">
              <a:rPr lang="en-US" altLang="en-US"/>
              <a:pPr/>
              <a:t>50</a:t>
            </a:fld>
            <a:endParaRPr lang="en-US" altLang="en-US"/>
          </a:p>
        </p:txBody>
      </p:sp>
      <p:sp>
        <p:nvSpPr>
          <p:cNvPr id="562178" name="Rectangle 2">
            <a:extLst>
              <a:ext uri="{FF2B5EF4-FFF2-40B4-BE49-F238E27FC236}">
                <a16:creationId xmlns:a16="http://schemas.microsoft.com/office/drawing/2014/main" id="{8003BA39-9826-25F5-7B19-7270F07609F8}"/>
              </a:ext>
            </a:extLst>
          </p:cNvPr>
          <p:cNvSpPr>
            <a:spLocks noGrp="1" noChangeArrowheads="1"/>
          </p:cNvSpPr>
          <p:nvPr>
            <p:ph type="title"/>
          </p:nvPr>
        </p:nvSpPr>
        <p:spPr/>
        <p:txBody>
          <a:bodyPr/>
          <a:lstStyle/>
          <a:p>
            <a:r>
              <a:rPr lang="en-US" altLang="en-US"/>
              <a:t>Recombinant DNA Technology</a:t>
            </a:r>
          </a:p>
        </p:txBody>
      </p:sp>
      <p:sp>
        <p:nvSpPr>
          <p:cNvPr id="562179" name="Rectangle 3">
            <a:extLst>
              <a:ext uri="{FF2B5EF4-FFF2-40B4-BE49-F238E27FC236}">
                <a16:creationId xmlns:a16="http://schemas.microsoft.com/office/drawing/2014/main" id="{D8F83F2D-322C-4883-3D15-F1103F51274E}"/>
              </a:ext>
            </a:extLst>
          </p:cNvPr>
          <p:cNvSpPr>
            <a:spLocks noGrp="1" noChangeArrowheads="1"/>
          </p:cNvSpPr>
          <p:nvPr>
            <p:ph type="body" idx="1"/>
          </p:nvPr>
        </p:nvSpPr>
        <p:spPr/>
        <p:txBody>
          <a:bodyPr/>
          <a:lstStyle/>
          <a:p>
            <a:pPr marL="609600" indent="-609600">
              <a:buFontTx/>
              <a:buNone/>
            </a:pPr>
            <a:r>
              <a:rPr lang="en-US" altLang="en-US"/>
              <a:t>Novel proteins with new functions can be created through directed changes in DNA:</a:t>
            </a:r>
          </a:p>
          <a:p>
            <a:pPr marL="2209800" lvl="4" indent="-381000">
              <a:buFontTx/>
              <a:buAutoNum type="arabicPeriod"/>
            </a:pPr>
            <a:r>
              <a:rPr lang="en-US" altLang="en-US" sz="3600"/>
              <a:t>Deletions</a:t>
            </a:r>
          </a:p>
          <a:p>
            <a:pPr marL="2209800" lvl="4" indent="-381000">
              <a:buFontTx/>
              <a:buAutoNum type="arabicPeriod"/>
            </a:pPr>
            <a:r>
              <a:rPr lang="en-US" altLang="en-US" sz="3600"/>
              <a:t>Substitutions</a:t>
            </a:r>
          </a:p>
          <a:p>
            <a:pPr marL="2209800" lvl="4" indent="-381000">
              <a:buFontTx/>
              <a:buAutoNum type="arabicPeriod"/>
            </a:pPr>
            <a:r>
              <a:rPr lang="en-US" altLang="en-US" sz="3600"/>
              <a:t>Insertions</a:t>
            </a:r>
          </a:p>
          <a:p>
            <a:pPr marL="2209800" lvl="4" indent="-381000">
              <a:buFontTx/>
              <a:buAutoNum type="arabicPeriod"/>
            </a:pPr>
            <a:r>
              <a:rPr lang="en-US" altLang="en-US" sz="3600"/>
              <a:t>Designer Genes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801A57B4-F1A5-926F-BE6F-6B5EF8C1C3DC}"/>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DBCBCCBF-0080-3826-B140-314414E3B10E}"/>
              </a:ext>
            </a:extLst>
          </p:cNvPr>
          <p:cNvSpPr>
            <a:spLocks noGrp="1"/>
          </p:cNvSpPr>
          <p:nvPr>
            <p:ph type="sldNum" sz="quarter" idx="11"/>
          </p:nvPr>
        </p:nvSpPr>
        <p:spPr/>
        <p:txBody>
          <a:bodyPr/>
          <a:lstStyle/>
          <a:p>
            <a:fld id="{3CE265A9-3926-441E-A820-6FCE7FCE8DB0}" type="slidenum">
              <a:rPr lang="en-US" altLang="en-US"/>
              <a:pPr/>
              <a:t>51</a:t>
            </a:fld>
            <a:endParaRPr lang="en-US" altLang="en-US"/>
          </a:p>
        </p:txBody>
      </p:sp>
      <p:sp>
        <p:nvSpPr>
          <p:cNvPr id="270338" name="Rectangle 2">
            <a:extLst>
              <a:ext uri="{FF2B5EF4-FFF2-40B4-BE49-F238E27FC236}">
                <a16:creationId xmlns:a16="http://schemas.microsoft.com/office/drawing/2014/main" id="{E930B010-BA71-2B01-6CC2-6B5A943FBAF7}"/>
              </a:ext>
            </a:extLst>
          </p:cNvPr>
          <p:cNvSpPr>
            <a:spLocks noGrp="1" noChangeArrowheads="1"/>
          </p:cNvSpPr>
          <p:nvPr>
            <p:ph type="title"/>
          </p:nvPr>
        </p:nvSpPr>
        <p:spPr/>
        <p:txBody>
          <a:bodyPr/>
          <a:lstStyle/>
          <a:p>
            <a:endParaRPr lang="en-US" altLang="en-US"/>
          </a:p>
        </p:txBody>
      </p:sp>
      <p:sp>
        <p:nvSpPr>
          <p:cNvPr id="270339" name="Rectangle 3">
            <a:extLst>
              <a:ext uri="{FF2B5EF4-FFF2-40B4-BE49-F238E27FC236}">
                <a16:creationId xmlns:a16="http://schemas.microsoft.com/office/drawing/2014/main" id="{F2BC0984-BBB2-BF65-B12E-846A6C8131F6}"/>
              </a:ext>
            </a:extLst>
          </p:cNvPr>
          <p:cNvSpPr>
            <a:spLocks noGrp="1" noChangeArrowheads="1"/>
          </p:cNvSpPr>
          <p:nvPr>
            <p:ph type="body" idx="1"/>
          </p:nvPr>
        </p:nvSpPr>
        <p:spPr>
          <a:xfrm>
            <a:off x="533400" y="1371600"/>
            <a:ext cx="7924800" cy="5257800"/>
          </a:xfrm>
        </p:spPr>
        <p:txBody>
          <a:bodyPr/>
          <a:lstStyle/>
          <a:p>
            <a:pPr algn="ctr">
              <a:lnSpc>
                <a:spcPct val="90000"/>
              </a:lnSpc>
              <a:buFontTx/>
              <a:buNone/>
            </a:pPr>
            <a:r>
              <a:rPr lang="en-US" altLang="en-US" sz="2800" i="1"/>
              <a:t>End of Lecture Slides </a:t>
            </a:r>
          </a:p>
          <a:p>
            <a:pPr algn="ctr">
              <a:lnSpc>
                <a:spcPct val="90000"/>
              </a:lnSpc>
              <a:buFontTx/>
              <a:buNone/>
            </a:pPr>
            <a:r>
              <a:rPr lang="en-US" altLang="en-US" sz="2800" i="1"/>
              <a:t>for</a:t>
            </a:r>
          </a:p>
          <a:p>
            <a:pPr algn="ctr">
              <a:lnSpc>
                <a:spcPct val="90000"/>
              </a:lnSpc>
              <a:buFontTx/>
              <a:buNone/>
            </a:pPr>
            <a:r>
              <a:rPr lang="en-US" altLang="en-US" sz="2800" i="1"/>
              <a:t>Exploring Genes</a:t>
            </a:r>
          </a:p>
          <a:p>
            <a:pPr>
              <a:lnSpc>
                <a:spcPct val="90000"/>
              </a:lnSpc>
              <a:buFontTx/>
              <a:buNone/>
            </a:pPr>
            <a:endParaRPr lang="en-US" altLang="en-US" sz="2800" i="1"/>
          </a:p>
          <a:p>
            <a:pPr>
              <a:lnSpc>
                <a:spcPct val="90000"/>
              </a:lnSpc>
              <a:buFontTx/>
              <a:buNone/>
            </a:pPr>
            <a:endParaRPr lang="en-US" altLang="en-US" sz="2800" i="1"/>
          </a:p>
          <a:p>
            <a:pPr>
              <a:lnSpc>
                <a:spcPct val="90000"/>
              </a:lnSpc>
              <a:buFontTx/>
              <a:buNone/>
            </a:pPr>
            <a:endParaRPr lang="en-US" altLang="en-US" sz="2800" i="1"/>
          </a:p>
          <a:p>
            <a:pPr>
              <a:lnSpc>
                <a:spcPct val="90000"/>
              </a:lnSpc>
              <a:buFontTx/>
              <a:buNone/>
            </a:pPr>
            <a:endParaRPr lang="en-US" altLang="en-US" sz="2800" i="1"/>
          </a:p>
          <a:p>
            <a:pPr>
              <a:lnSpc>
                <a:spcPct val="90000"/>
              </a:lnSpc>
              <a:buFontTx/>
              <a:buNone/>
            </a:pPr>
            <a:endParaRPr lang="en-US" altLang="en-US" sz="2800" i="1"/>
          </a:p>
          <a:p>
            <a:pPr>
              <a:lnSpc>
                <a:spcPct val="90000"/>
              </a:lnSpc>
              <a:buFontTx/>
              <a:buNone/>
            </a:pPr>
            <a:endParaRPr lang="en-US" altLang="en-US" sz="2800" i="1"/>
          </a:p>
          <a:p>
            <a:pPr>
              <a:lnSpc>
                <a:spcPct val="90000"/>
              </a:lnSpc>
              <a:buFontTx/>
              <a:buNone/>
            </a:pPr>
            <a:endParaRPr lang="en-US" altLang="en-US" sz="2800" i="1"/>
          </a:p>
          <a:p>
            <a:pPr>
              <a:lnSpc>
                <a:spcPct val="90000"/>
              </a:lnSpc>
              <a:buFontTx/>
              <a:buNone/>
            </a:pPr>
            <a:r>
              <a:rPr lang="en-US" altLang="en-US" sz="1200" i="1"/>
              <a:t>Credits:  Most of the diagrams used in these slides were taken from Stryer, et.al, Biochemistry, 5</a:t>
            </a:r>
            <a:r>
              <a:rPr lang="en-US" altLang="en-US" sz="1200" i="1" baseline="30000"/>
              <a:t>th</a:t>
            </a:r>
            <a:r>
              <a:rPr lang="en-US" altLang="en-US" sz="1200" i="1"/>
              <a:t> Ed., Freeman Press, Chapter 6  (in our course textbook).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F934BEE1-15C9-04F3-7444-155F3057B45B}"/>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C2F7F314-E0C7-D465-2BD5-07D721A93027}"/>
              </a:ext>
            </a:extLst>
          </p:cNvPr>
          <p:cNvSpPr>
            <a:spLocks noGrp="1"/>
          </p:cNvSpPr>
          <p:nvPr>
            <p:ph type="sldNum" sz="quarter" idx="11"/>
          </p:nvPr>
        </p:nvSpPr>
        <p:spPr/>
        <p:txBody>
          <a:bodyPr/>
          <a:lstStyle/>
          <a:p>
            <a:fld id="{E98F2053-23AE-41C5-850A-B0822ABA9B54}" type="slidenum">
              <a:rPr lang="en-US" altLang="en-US"/>
              <a:pPr/>
              <a:t>6</a:t>
            </a:fld>
            <a:endParaRPr lang="en-US" altLang="en-US"/>
          </a:p>
        </p:txBody>
      </p:sp>
      <p:sp>
        <p:nvSpPr>
          <p:cNvPr id="504834" name="Rectangle 2">
            <a:extLst>
              <a:ext uri="{FF2B5EF4-FFF2-40B4-BE49-F238E27FC236}">
                <a16:creationId xmlns:a16="http://schemas.microsoft.com/office/drawing/2014/main" id="{4457F053-E149-581B-4532-FD527C68D94B}"/>
              </a:ext>
            </a:extLst>
          </p:cNvPr>
          <p:cNvSpPr>
            <a:spLocks noGrp="1" noChangeArrowheads="1"/>
          </p:cNvSpPr>
          <p:nvPr>
            <p:ph type="title"/>
          </p:nvPr>
        </p:nvSpPr>
        <p:spPr/>
        <p:txBody>
          <a:bodyPr/>
          <a:lstStyle/>
          <a:p>
            <a:r>
              <a:rPr lang="en-US" altLang="en-US" sz="1600"/>
              <a:t>Restriction Enzymes</a:t>
            </a:r>
          </a:p>
        </p:txBody>
      </p:sp>
      <p:sp>
        <p:nvSpPr>
          <p:cNvPr id="504835" name="Rectangle 3">
            <a:extLst>
              <a:ext uri="{FF2B5EF4-FFF2-40B4-BE49-F238E27FC236}">
                <a16:creationId xmlns:a16="http://schemas.microsoft.com/office/drawing/2014/main" id="{7D22CCC7-D32B-BE71-F0B0-7D65B41CEAD1}"/>
              </a:ext>
            </a:extLst>
          </p:cNvPr>
          <p:cNvSpPr>
            <a:spLocks noGrp="1" noChangeArrowheads="1"/>
          </p:cNvSpPr>
          <p:nvPr>
            <p:ph type="body" idx="1"/>
          </p:nvPr>
        </p:nvSpPr>
        <p:spPr/>
        <p:txBody>
          <a:bodyPr/>
          <a:lstStyle/>
          <a:p>
            <a:pPr>
              <a:lnSpc>
                <a:spcPct val="90000"/>
              </a:lnSpc>
            </a:pPr>
            <a:r>
              <a:rPr lang="en-US" altLang="en-US"/>
              <a:t>Many restriction enzymes recognized specific sequences containing four to eight base pairs and hydrolyze a phosphodiester bond in each strand near this sequence.</a:t>
            </a:r>
          </a:p>
          <a:p>
            <a:pPr>
              <a:lnSpc>
                <a:spcPct val="90000"/>
              </a:lnSpc>
            </a:pPr>
            <a:r>
              <a:rPr lang="en-US" altLang="en-US"/>
              <a:t>These sites possess a unique characteristic:  They possess a twofold rotational symmetry (</a:t>
            </a:r>
            <a:r>
              <a:rPr lang="en-US" altLang="en-US" i="1"/>
              <a:t>C</a:t>
            </a:r>
            <a:r>
              <a:rPr lang="en-US" altLang="en-US" i="1" baseline="-25000"/>
              <a:t>2v</a:t>
            </a:r>
            <a:r>
              <a:rPr lang="en-US" altLang="en-US"/>
              <a:t>).</a:t>
            </a:r>
          </a:p>
          <a:p>
            <a:pPr>
              <a:lnSpc>
                <a:spcPct val="90000"/>
              </a:lnSpc>
            </a:pPr>
            <a:r>
              <a:rPr lang="en-US" altLang="en-US"/>
              <a:t>Such symmetry is often called a “</a:t>
            </a:r>
            <a:r>
              <a:rPr lang="en-US" altLang="en-US">
                <a:solidFill>
                  <a:srgbClr val="0000FF"/>
                </a:solidFill>
              </a:rPr>
              <a:t>palindrome</a:t>
            </a:r>
            <a:r>
              <a:rPr lang="en-US" altLang="en-US"/>
              <a:t>.” (derived from the Greek “</a:t>
            </a:r>
            <a:r>
              <a:rPr lang="en-US" altLang="en-US" i="1"/>
              <a:t>palindromos</a:t>
            </a:r>
            <a:r>
              <a:rPr lang="en-US" altLang="en-US"/>
              <a:t>,” to run back again.)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FB86804E-245C-0537-C9AD-3E90992A2499}"/>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D7FF9253-75C1-47B9-79E1-81171F52C58F}"/>
              </a:ext>
            </a:extLst>
          </p:cNvPr>
          <p:cNvSpPr>
            <a:spLocks noGrp="1"/>
          </p:cNvSpPr>
          <p:nvPr>
            <p:ph type="sldNum" sz="quarter" idx="11"/>
          </p:nvPr>
        </p:nvSpPr>
        <p:spPr/>
        <p:txBody>
          <a:bodyPr/>
          <a:lstStyle/>
          <a:p>
            <a:fld id="{98E99C03-3766-4490-88BB-DBCC4756D9A7}" type="slidenum">
              <a:rPr lang="en-US" altLang="en-US"/>
              <a:pPr/>
              <a:t>7</a:t>
            </a:fld>
            <a:endParaRPr lang="en-US" altLang="en-US"/>
          </a:p>
        </p:txBody>
      </p:sp>
      <p:sp>
        <p:nvSpPr>
          <p:cNvPr id="505858" name="Rectangle 2">
            <a:extLst>
              <a:ext uri="{FF2B5EF4-FFF2-40B4-BE49-F238E27FC236}">
                <a16:creationId xmlns:a16="http://schemas.microsoft.com/office/drawing/2014/main" id="{4FE54136-DFC0-33C2-C8E4-C6A25E7C3B01}"/>
              </a:ext>
            </a:extLst>
          </p:cNvPr>
          <p:cNvSpPr>
            <a:spLocks noGrp="1" noChangeArrowheads="1"/>
          </p:cNvSpPr>
          <p:nvPr>
            <p:ph type="title"/>
          </p:nvPr>
        </p:nvSpPr>
        <p:spPr/>
        <p:txBody>
          <a:bodyPr/>
          <a:lstStyle/>
          <a:p>
            <a:r>
              <a:rPr lang="en-US" altLang="en-US" sz="1600"/>
              <a:t>Palindromes</a:t>
            </a:r>
          </a:p>
        </p:txBody>
      </p:sp>
      <p:sp>
        <p:nvSpPr>
          <p:cNvPr id="505859" name="Rectangle 3">
            <a:extLst>
              <a:ext uri="{FF2B5EF4-FFF2-40B4-BE49-F238E27FC236}">
                <a16:creationId xmlns:a16="http://schemas.microsoft.com/office/drawing/2014/main" id="{B4DF4AB8-6167-69BB-A78B-6C2874F01330}"/>
              </a:ext>
            </a:extLst>
          </p:cNvPr>
          <p:cNvSpPr>
            <a:spLocks noGrp="1" noChangeArrowheads="1"/>
          </p:cNvSpPr>
          <p:nvPr>
            <p:ph type="body" idx="1"/>
          </p:nvPr>
        </p:nvSpPr>
        <p:spPr>
          <a:xfrm>
            <a:off x="457200" y="533400"/>
            <a:ext cx="8229600" cy="5943600"/>
          </a:xfrm>
        </p:spPr>
        <p:txBody>
          <a:bodyPr/>
          <a:lstStyle/>
          <a:p>
            <a:pPr>
              <a:buFontTx/>
              <a:buNone/>
            </a:pPr>
            <a:r>
              <a:rPr lang="en-US" altLang="en-US" sz="2800"/>
              <a:t>Examples of palindromes in the English language:</a:t>
            </a:r>
          </a:p>
          <a:p>
            <a:pPr>
              <a:buFontTx/>
              <a:buNone/>
            </a:pPr>
            <a:r>
              <a:rPr lang="en-US" altLang="en-US"/>
              <a:t>	</a:t>
            </a:r>
          </a:p>
          <a:p>
            <a:pPr>
              <a:buFontTx/>
              <a:buNone/>
            </a:pPr>
            <a:r>
              <a:rPr lang="en-US" altLang="en-US"/>
              <a:t>		MOM</a:t>
            </a:r>
          </a:p>
          <a:p>
            <a:pPr>
              <a:buFontTx/>
              <a:buNone/>
            </a:pPr>
            <a:r>
              <a:rPr lang="en-US" altLang="en-US"/>
              <a:t>		DAD</a:t>
            </a:r>
          </a:p>
          <a:p>
            <a:pPr>
              <a:buFontTx/>
              <a:buNone/>
            </a:pPr>
            <a:r>
              <a:rPr lang="en-US" altLang="en-US"/>
              <a:t>		RADAR</a:t>
            </a:r>
          </a:p>
          <a:p>
            <a:pPr>
              <a:buFontTx/>
              <a:buNone/>
            </a:pPr>
            <a:r>
              <a:rPr lang="en-US" altLang="en-US"/>
              <a:t>		MADAM, I’M ADAM</a:t>
            </a:r>
          </a:p>
          <a:p>
            <a:pPr>
              <a:buFontTx/>
              <a:buNone/>
            </a:pPr>
            <a:r>
              <a:rPr lang="en-US" altLang="en-US"/>
              <a:t>		A MAN, A PLAN, A CANAL, PANAMA</a:t>
            </a:r>
          </a:p>
          <a:p>
            <a:endParaRPr lang="en-US" altLang="en-US" i="1"/>
          </a:p>
          <a:p>
            <a:pPr>
              <a:buFontTx/>
              <a:buNone/>
            </a:pPr>
            <a:r>
              <a:rPr lang="en-US" altLang="en-US" i="1"/>
              <a:t>What other palindromes can you think of?</a:t>
            </a:r>
          </a:p>
          <a:p>
            <a:pPr>
              <a:buFontTx/>
              <a:buNone/>
            </a:pPr>
            <a:r>
              <a:rPr lang="en-US" altLang="en-US"/>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AD13411A-D815-B333-DBB2-6246665229CF}"/>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EBBEB4D7-95E4-9670-7020-938C2067088D}"/>
              </a:ext>
            </a:extLst>
          </p:cNvPr>
          <p:cNvSpPr>
            <a:spLocks noGrp="1"/>
          </p:cNvSpPr>
          <p:nvPr>
            <p:ph type="sldNum" sz="quarter" idx="11"/>
          </p:nvPr>
        </p:nvSpPr>
        <p:spPr/>
        <p:txBody>
          <a:bodyPr/>
          <a:lstStyle/>
          <a:p>
            <a:fld id="{9576EBCF-C277-4298-B154-750695D12F7A}" type="slidenum">
              <a:rPr lang="en-US" altLang="en-US"/>
              <a:pPr/>
              <a:t>8</a:t>
            </a:fld>
            <a:endParaRPr lang="en-US" altLang="en-US"/>
          </a:p>
        </p:txBody>
      </p:sp>
      <p:sp>
        <p:nvSpPr>
          <p:cNvPr id="516098" name="Rectangle 2">
            <a:extLst>
              <a:ext uri="{FF2B5EF4-FFF2-40B4-BE49-F238E27FC236}">
                <a16:creationId xmlns:a16="http://schemas.microsoft.com/office/drawing/2014/main" id="{A15790B9-061F-84B9-F3E0-67AB3DB2A8DB}"/>
              </a:ext>
            </a:extLst>
          </p:cNvPr>
          <p:cNvSpPr>
            <a:spLocks noGrp="1" noChangeArrowheads="1"/>
          </p:cNvSpPr>
          <p:nvPr>
            <p:ph type="title"/>
          </p:nvPr>
        </p:nvSpPr>
        <p:spPr/>
        <p:txBody>
          <a:bodyPr/>
          <a:lstStyle/>
          <a:p>
            <a:r>
              <a:rPr lang="en-US" altLang="en-US" sz="1600"/>
              <a:t>Restriction Enzymes – Palindromic Sites</a:t>
            </a:r>
          </a:p>
        </p:txBody>
      </p:sp>
      <p:pic>
        <p:nvPicPr>
          <p:cNvPr id="516100" name="Picture 4">
            <a:extLst>
              <a:ext uri="{FF2B5EF4-FFF2-40B4-BE49-F238E27FC236}">
                <a16:creationId xmlns:a16="http://schemas.microsoft.com/office/drawing/2014/main" id="{E8FA7C68-FCAD-FDD5-89A7-B879CB1A2133}"/>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873125"/>
            <a:ext cx="8229600" cy="4913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EFBA0ADF-93D6-CBEA-63DE-D58FBFAABB25}"/>
              </a:ext>
            </a:extLst>
          </p:cNvPr>
          <p:cNvSpPr>
            <a:spLocks noGrp="1"/>
          </p:cNvSpPr>
          <p:nvPr>
            <p:ph type="ftr" sz="quarter" idx="10"/>
          </p:nvPr>
        </p:nvSpPr>
        <p:spPr/>
        <p:txBody>
          <a:bodyPr/>
          <a:lstStyle/>
          <a:p>
            <a:r>
              <a:rPr lang="en-US" altLang="en-US"/>
              <a:t>Biochemistry 3070 – Exploring Genes</a:t>
            </a:r>
          </a:p>
        </p:txBody>
      </p:sp>
      <p:sp>
        <p:nvSpPr>
          <p:cNvPr id="3" name="Slide Number Placeholder 4">
            <a:extLst>
              <a:ext uri="{FF2B5EF4-FFF2-40B4-BE49-F238E27FC236}">
                <a16:creationId xmlns:a16="http://schemas.microsoft.com/office/drawing/2014/main" id="{BFA6E210-32EA-D566-FDC8-FC63F641BDB6}"/>
              </a:ext>
            </a:extLst>
          </p:cNvPr>
          <p:cNvSpPr>
            <a:spLocks noGrp="1"/>
          </p:cNvSpPr>
          <p:nvPr>
            <p:ph type="sldNum" sz="quarter" idx="11"/>
          </p:nvPr>
        </p:nvSpPr>
        <p:spPr/>
        <p:txBody>
          <a:bodyPr/>
          <a:lstStyle/>
          <a:p>
            <a:fld id="{CFD46BFB-0686-48F6-8DE8-1381150A2786}" type="slidenum">
              <a:rPr lang="en-US" altLang="en-US"/>
              <a:pPr/>
              <a:t>9</a:t>
            </a:fld>
            <a:endParaRPr lang="en-US" altLang="en-US"/>
          </a:p>
        </p:txBody>
      </p:sp>
      <p:sp>
        <p:nvSpPr>
          <p:cNvPr id="506882" name="Rectangle 2">
            <a:extLst>
              <a:ext uri="{FF2B5EF4-FFF2-40B4-BE49-F238E27FC236}">
                <a16:creationId xmlns:a16="http://schemas.microsoft.com/office/drawing/2014/main" id="{4710486F-2C52-02B3-CA01-F2495F186694}"/>
              </a:ext>
            </a:extLst>
          </p:cNvPr>
          <p:cNvSpPr>
            <a:spLocks noGrp="1" noChangeArrowheads="1"/>
          </p:cNvSpPr>
          <p:nvPr>
            <p:ph type="title"/>
          </p:nvPr>
        </p:nvSpPr>
        <p:spPr/>
        <p:txBody>
          <a:bodyPr/>
          <a:lstStyle/>
          <a:p>
            <a:r>
              <a:rPr lang="en-US" altLang="en-US" sz="1600"/>
              <a:t>Restriction Enzymes</a:t>
            </a:r>
          </a:p>
        </p:txBody>
      </p:sp>
      <p:sp>
        <p:nvSpPr>
          <p:cNvPr id="506883" name="Rectangle 3">
            <a:extLst>
              <a:ext uri="{FF2B5EF4-FFF2-40B4-BE49-F238E27FC236}">
                <a16:creationId xmlns:a16="http://schemas.microsoft.com/office/drawing/2014/main" id="{8A76F414-3B54-E7BA-1E4B-FB21D14B25EE}"/>
              </a:ext>
            </a:extLst>
          </p:cNvPr>
          <p:cNvSpPr>
            <a:spLocks noGrp="1" noChangeArrowheads="1"/>
          </p:cNvSpPr>
          <p:nvPr>
            <p:ph type="body" idx="1"/>
          </p:nvPr>
        </p:nvSpPr>
        <p:spPr/>
        <p:txBody>
          <a:bodyPr/>
          <a:lstStyle/>
          <a:p>
            <a:r>
              <a:rPr lang="en-US" altLang="en-US"/>
              <a:t>More than 100 restriction enzymes have been isolated and characterized.</a:t>
            </a:r>
          </a:p>
          <a:p>
            <a:r>
              <a:rPr lang="en-US" altLang="en-US"/>
              <a:t>They are named according to the organism that synthesizes them:</a:t>
            </a:r>
          </a:p>
          <a:p>
            <a:pPr lvl="1">
              <a:buFontTx/>
              <a:buNone/>
            </a:pPr>
            <a:r>
              <a:rPr lang="en-US" altLang="en-US"/>
              <a:t>				</a:t>
            </a:r>
            <a:r>
              <a:rPr lang="en-US" altLang="en-US" b="1"/>
              <a:t>EcoRI:</a:t>
            </a:r>
          </a:p>
          <a:p>
            <a:pPr lvl="1">
              <a:buFontTx/>
              <a:buNone/>
            </a:pPr>
            <a:r>
              <a:rPr lang="en-US" altLang="en-US" sz="2400"/>
              <a:t>Synthesized by </a:t>
            </a:r>
            <a:r>
              <a:rPr lang="en-US" altLang="en-US" sz="2400" i="1" u="sng"/>
              <a:t>E. co</a:t>
            </a:r>
            <a:r>
              <a:rPr lang="en-US" altLang="en-US" sz="2400" i="1"/>
              <a:t>li</a:t>
            </a:r>
            <a:r>
              <a:rPr lang="en-US" altLang="en-US" sz="2400"/>
              <a:t>, strain “</a:t>
            </a:r>
            <a:r>
              <a:rPr lang="en-US" altLang="en-US" sz="2400" u="sng"/>
              <a:t>R</a:t>
            </a:r>
            <a:r>
              <a:rPr lang="en-US" altLang="en-US" sz="2400"/>
              <a:t>,” restriction enzyme #1</a:t>
            </a:r>
          </a:p>
          <a:p>
            <a:r>
              <a:rPr lang="en-US" altLang="en-US"/>
              <a:t>EcoRI’s cleavage site</a:t>
            </a:r>
            <a:r>
              <a:rPr lang="en-US" altLang="en-US" sz="2800"/>
              <a:t>:</a:t>
            </a:r>
          </a:p>
          <a:p>
            <a:pPr>
              <a:buFontTx/>
              <a:buNone/>
            </a:pPr>
            <a:r>
              <a:rPr lang="en-US" altLang="en-US" sz="2800"/>
              <a:t>						    </a:t>
            </a:r>
          </a:p>
        </p:txBody>
      </p:sp>
      <p:pic>
        <p:nvPicPr>
          <p:cNvPr id="506884" name="Picture 4">
            <a:extLst>
              <a:ext uri="{FF2B5EF4-FFF2-40B4-BE49-F238E27FC236}">
                <a16:creationId xmlns:a16="http://schemas.microsoft.com/office/drawing/2014/main" id="{D079D047-63E3-C853-889D-F0AF6B05B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343400"/>
            <a:ext cx="3971925" cy="1790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2898</TotalTime>
  <Words>3346</Words>
  <Application>Microsoft Office PowerPoint</Application>
  <PresentationFormat>On-screen Show (4:3)</PresentationFormat>
  <Paragraphs>382</Paragraphs>
  <Slides>51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8" baseType="lpstr">
      <vt:lpstr>Aptos</vt:lpstr>
      <vt:lpstr>Arial</vt:lpstr>
      <vt:lpstr>Google Sans Text</vt:lpstr>
      <vt:lpstr>Roboto</vt:lpstr>
      <vt:lpstr>Symbol</vt:lpstr>
      <vt:lpstr>Default Design</vt:lpstr>
      <vt:lpstr>Bitmap Image</vt:lpstr>
      <vt:lpstr>Exploring Genes</vt:lpstr>
      <vt:lpstr>Recombinant DNA Technology</vt:lpstr>
      <vt:lpstr>Nucleic Acid Hybridization</vt:lpstr>
      <vt:lpstr>Basic Tools of Gene Exploration</vt:lpstr>
      <vt:lpstr>Restriction Enzymes</vt:lpstr>
      <vt:lpstr>Restriction Enzymes</vt:lpstr>
      <vt:lpstr>Palindromes</vt:lpstr>
      <vt:lpstr>Restriction Enzymes – Palindromic Sites</vt:lpstr>
      <vt:lpstr>Restriction Enzymes</vt:lpstr>
      <vt:lpstr>Restriction Enzymes</vt:lpstr>
      <vt:lpstr>Restriction Enzymes</vt:lpstr>
      <vt:lpstr>PowerPoint Presentation</vt:lpstr>
      <vt:lpstr>Knockouts</vt:lpstr>
      <vt:lpstr>Southern Blotting of DNA Gels</vt:lpstr>
      <vt:lpstr>Southern Blotting of DNA Gels</vt:lpstr>
      <vt:lpstr>Northern Blotting of RNA Gels</vt:lpstr>
      <vt:lpstr>Blotting Techniques</vt:lpstr>
      <vt:lpstr>Sequencing DNA</vt:lpstr>
      <vt:lpstr>Sequencing DNA</vt:lpstr>
      <vt:lpstr>Sequencing DNA</vt:lpstr>
      <vt:lpstr>Sequencing DNA</vt:lpstr>
      <vt:lpstr>Sequencing DNA</vt:lpstr>
      <vt:lpstr>Sequencing DNA</vt:lpstr>
      <vt:lpstr>Sequencing DNA</vt:lpstr>
      <vt:lpstr>Nanopore Sequencing</vt:lpstr>
      <vt:lpstr>Nanopore Sequencing</vt:lpstr>
      <vt:lpstr>Nanopore Multiplexing</vt:lpstr>
      <vt:lpstr>Synthetic DNA</vt:lpstr>
      <vt:lpstr>DNA Synthesizers for Laboratories</vt:lpstr>
      <vt:lpstr>Purchasing Custom DNA Sequences</vt:lpstr>
      <vt:lpstr>Polymerase Chain Reaction (PCR)</vt:lpstr>
      <vt:lpstr>Polymerase Chain Reaction (PCR)</vt:lpstr>
      <vt:lpstr>Polymerase Chain Reaction (PCR)</vt:lpstr>
      <vt:lpstr>Polymerase Chain Reaction (PCR)</vt:lpstr>
      <vt:lpstr>Polymerase Chain Reaction (PCR)</vt:lpstr>
      <vt:lpstr>Polymerase Chain Reaction (PCR)</vt:lpstr>
      <vt:lpstr>PCR</vt:lpstr>
      <vt:lpstr>Examples of PCR Desk-top thermo cyclers:</vt:lpstr>
      <vt:lpstr>Polymerase Chain Reaction (PCR)</vt:lpstr>
      <vt:lpstr>Recombinant DNA Technology</vt:lpstr>
      <vt:lpstr>Recombinant DNA Technology</vt:lpstr>
      <vt:lpstr>Recombinant DNA Technology</vt:lpstr>
      <vt:lpstr>Recombinant DNA Technology</vt:lpstr>
      <vt:lpstr>Recombinant DNA Technology</vt:lpstr>
      <vt:lpstr>Recombinant DNA Technology</vt:lpstr>
      <vt:lpstr>Recombinant DNA Technology</vt:lpstr>
      <vt:lpstr>Recombinant DNA Technology</vt:lpstr>
      <vt:lpstr>Recombinant DNA Technology</vt:lpstr>
      <vt:lpstr>Recombinant DNA Technology</vt:lpstr>
      <vt:lpstr>Recombinant DNA Technology</vt:lpstr>
      <vt:lpstr>PowerPoint Presentation</vt:lpstr>
    </vt:vector>
  </TitlesOfParts>
  <Company>Weber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ewalker</dc:creator>
  <cp:lastModifiedBy>Owner</cp:lastModifiedBy>
  <cp:revision>201</cp:revision>
  <dcterms:created xsi:type="dcterms:W3CDTF">2004-08-30T17:27:51Z</dcterms:created>
  <dcterms:modified xsi:type="dcterms:W3CDTF">2026-01-01T17:00:43Z</dcterms:modified>
</cp:coreProperties>
</file>