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62"/>
  </p:notesMasterIdLst>
  <p:handoutMasterIdLst>
    <p:handoutMasterId r:id="rId63"/>
  </p:handoutMasterIdLst>
  <p:sldIdLst>
    <p:sldId id="257" r:id="rId2"/>
    <p:sldId id="438" r:id="rId3"/>
    <p:sldId id="464" r:id="rId4"/>
    <p:sldId id="465" r:id="rId5"/>
    <p:sldId id="479"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80" r:id="rId19"/>
    <p:sldId id="481" r:id="rId20"/>
    <p:sldId id="482" r:id="rId21"/>
    <p:sldId id="483" r:id="rId22"/>
    <p:sldId id="484" r:id="rId23"/>
    <p:sldId id="485" r:id="rId24"/>
    <p:sldId id="487" r:id="rId25"/>
    <p:sldId id="488" r:id="rId26"/>
    <p:sldId id="489" r:id="rId27"/>
    <p:sldId id="506" r:id="rId28"/>
    <p:sldId id="495" r:id="rId29"/>
    <p:sldId id="496" r:id="rId30"/>
    <p:sldId id="501" r:id="rId31"/>
    <p:sldId id="498" r:id="rId32"/>
    <p:sldId id="499" r:id="rId33"/>
    <p:sldId id="507" r:id="rId34"/>
    <p:sldId id="528" r:id="rId35"/>
    <p:sldId id="497" r:id="rId36"/>
    <p:sldId id="502" r:id="rId37"/>
    <p:sldId id="503" r:id="rId38"/>
    <p:sldId id="491" r:id="rId39"/>
    <p:sldId id="492" r:id="rId40"/>
    <p:sldId id="530" r:id="rId41"/>
    <p:sldId id="493" r:id="rId42"/>
    <p:sldId id="486" r:id="rId43"/>
    <p:sldId id="508" r:id="rId44"/>
    <p:sldId id="524" r:id="rId45"/>
    <p:sldId id="525" r:id="rId46"/>
    <p:sldId id="531" r:id="rId47"/>
    <p:sldId id="526" r:id="rId48"/>
    <p:sldId id="527" r:id="rId49"/>
    <p:sldId id="509" r:id="rId50"/>
    <p:sldId id="510" r:id="rId51"/>
    <p:sldId id="511" r:id="rId52"/>
    <p:sldId id="512" r:id="rId53"/>
    <p:sldId id="513" r:id="rId54"/>
    <p:sldId id="517" r:id="rId55"/>
    <p:sldId id="518" r:id="rId56"/>
    <p:sldId id="519" r:id="rId57"/>
    <p:sldId id="520" r:id="rId58"/>
    <p:sldId id="521" r:id="rId59"/>
    <p:sldId id="529" r:id="rId60"/>
    <p:sldId id="310" r:id="rId61"/>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C0C0C0"/>
    <a:srgbClr val="FFFFB7"/>
    <a:srgbClr val="FFFF93"/>
    <a:srgbClr val="0066CC"/>
    <a:srgbClr val="FF3399"/>
    <a:srgbClr val="CC00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93" autoAdjust="0"/>
  </p:normalViewPr>
  <p:slideViewPr>
    <p:cSldViewPr>
      <p:cViewPr varScale="1">
        <p:scale>
          <a:sx n="94" d="100"/>
          <a:sy n="94" d="100"/>
        </p:scale>
        <p:origin x="73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033F4737-F2D6-808C-300A-A17F2910E123}"/>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Exploring Genes  Edward Walker</a:t>
            </a:r>
          </a:p>
        </p:txBody>
      </p:sp>
      <p:sp>
        <p:nvSpPr>
          <p:cNvPr id="291843" name="Rectangle 3">
            <a:extLst>
              <a:ext uri="{FF2B5EF4-FFF2-40B4-BE49-F238E27FC236}">
                <a16:creationId xmlns:a16="http://schemas.microsoft.com/office/drawing/2014/main" id="{B94EE5F1-0857-49DD-EDAB-066EC77C3F65}"/>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EF397032-3EDF-4766-8F41-E52EC93ECE4B}" type="datetime1">
              <a:rPr lang="en-US"/>
              <a:pPr>
                <a:defRPr/>
              </a:pPr>
              <a:t>1/3/2026</a:t>
            </a:fld>
            <a:endParaRPr lang="en-US"/>
          </a:p>
        </p:txBody>
      </p:sp>
      <p:sp>
        <p:nvSpPr>
          <p:cNvPr id="291844" name="Rectangle 4">
            <a:extLst>
              <a:ext uri="{FF2B5EF4-FFF2-40B4-BE49-F238E27FC236}">
                <a16:creationId xmlns:a16="http://schemas.microsoft.com/office/drawing/2014/main" id="{2255FCBD-EDA8-0301-D245-29BB7917FB4E}"/>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91845" name="Rectangle 5">
            <a:extLst>
              <a:ext uri="{FF2B5EF4-FFF2-40B4-BE49-F238E27FC236}">
                <a16:creationId xmlns:a16="http://schemas.microsoft.com/office/drawing/2014/main" id="{593898C0-D6E8-8DDC-A287-12739BD52A95}"/>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BA912F1-A7D5-4447-A287-7D776C4F8AD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13C62487-40EA-058F-943E-57EFC879D771}"/>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Exploring Genes  Edward Walker</a:t>
            </a:r>
          </a:p>
        </p:txBody>
      </p:sp>
      <p:sp>
        <p:nvSpPr>
          <p:cNvPr id="210947" name="Rectangle 3">
            <a:extLst>
              <a:ext uri="{FF2B5EF4-FFF2-40B4-BE49-F238E27FC236}">
                <a16:creationId xmlns:a16="http://schemas.microsoft.com/office/drawing/2014/main" id="{C29570DA-F595-C6B8-5D2C-D1183C9080D0}"/>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37D749B1-FC5B-4280-8EB8-E2C159EB8A12}" type="datetime1">
              <a:rPr lang="en-US"/>
              <a:pPr>
                <a:defRPr/>
              </a:pPr>
              <a:t>1/3/2026</a:t>
            </a:fld>
            <a:endParaRPr lang="en-US"/>
          </a:p>
        </p:txBody>
      </p:sp>
      <p:sp>
        <p:nvSpPr>
          <p:cNvPr id="60420" name="Rectangle 4">
            <a:extLst>
              <a:ext uri="{FF2B5EF4-FFF2-40B4-BE49-F238E27FC236}">
                <a16:creationId xmlns:a16="http://schemas.microsoft.com/office/drawing/2014/main" id="{D62777A7-1EEC-710F-C677-F347EFA9E2E2}"/>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9" name="Rectangle 5">
            <a:extLst>
              <a:ext uri="{FF2B5EF4-FFF2-40B4-BE49-F238E27FC236}">
                <a16:creationId xmlns:a16="http://schemas.microsoft.com/office/drawing/2014/main" id="{A793F983-835E-519F-3336-1BCADEA4243F}"/>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0950" name="Rectangle 6">
            <a:extLst>
              <a:ext uri="{FF2B5EF4-FFF2-40B4-BE49-F238E27FC236}">
                <a16:creationId xmlns:a16="http://schemas.microsoft.com/office/drawing/2014/main" id="{6D804F6E-0C19-84CA-DDD4-7B432AFEEADB}"/>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10951" name="Rectangle 7">
            <a:extLst>
              <a:ext uri="{FF2B5EF4-FFF2-40B4-BE49-F238E27FC236}">
                <a16:creationId xmlns:a16="http://schemas.microsoft.com/office/drawing/2014/main" id="{9F48738C-1EC7-CB60-BA84-4AFBA99BDE94}"/>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4E5AE160-140B-47CE-8E9A-73341E2C9372}"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BAF9D12-92ED-CE2A-BDF8-7487D7716FE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Biochem 3070 - Exploring Genes  Edward Walker</a:t>
            </a:r>
          </a:p>
        </p:txBody>
      </p:sp>
      <p:sp>
        <p:nvSpPr>
          <p:cNvPr id="61443" name="Rectangle 3">
            <a:extLst>
              <a:ext uri="{FF2B5EF4-FFF2-40B4-BE49-F238E27FC236}">
                <a16:creationId xmlns:a16="http://schemas.microsoft.com/office/drawing/2014/main" id="{1354A7C7-9A76-0794-B1E3-7DFF6B760E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BB0FE23-245F-42B6-B51F-29892A09CF67}" type="datetime1">
              <a:rPr lang="en-US" altLang="en-US" b="0"/>
              <a:pPr eaLnBrk="1" hangingPunct="1"/>
              <a:t>1/3/2026</a:t>
            </a:fld>
            <a:endParaRPr lang="en-US" altLang="en-US" b="0"/>
          </a:p>
        </p:txBody>
      </p:sp>
      <p:sp>
        <p:nvSpPr>
          <p:cNvPr id="61444" name="Rectangle 7">
            <a:extLst>
              <a:ext uri="{FF2B5EF4-FFF2-40B4-BE49-F238E27FC236}">
                <a16:creationId xmlns:a16="http://schemas.microsoft.com/office/drawing/2014/main" id="{FF2D8297-C9B8-2ED5-898A-D5325A07F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516319C-BC82-4E03-8855-131FD461CD94}" type="slidenum">
              <a:rPr lang="en-US" altLang="en-US" b="0"/>
              <a:pPr eaLnBrk="1" hangingPunct="1"/>
              <a:t>1</a:t>
            </a:fld>
            <a:endParaRPr lang="en-US" altLang="en-US" b="0"/>
          </a:p>
        </p:txBody>
      </p:sp>
      <p:sp>
        <p:nvSpPr>
          <p:cNvPr id="61445" name="Rectangle 2">
            <a:extLst>
              <a:ext uri="{FF2B5EF4-FFF2-40B4-BE49-F238E27FC236}">
                <a16:creationId xmlns:a16="http://schemas.microsoft.com/office/drawing/2014/main" id="{C9F9129F-0C16-8E3C-F6DA-1F91FB4F13DD}"/>
              </a:ext>
            </a:extLst>
          </p:cNvPr>
          <p:cNvSpPr>
            <a:spLocks noGrp="1" noRot="1" noChangeAspect="1" noChangeArrowheads="1" noTextEdit="1"/>
          </p:cNvSpPr>
          <p:nvPr>
            <p:ph type="sldImg"/>
          </p:nvPr>
        </p:nvSpPr>
        <p:spPr>
          <a:ln/>
        </p:spPr>
      </p:sp>
      <p:sp>
        <p:nvSpPr>
          <p:cNvPr id="61446" name="Rectangle 3">
            <a:extLst>
              <a:ext uri="{FF2B5EF4-FFF2-40B4-BE49-F238E27FC236}">
                <a16:creationId xmlns:a16="http://schemas.microsoft.com/office/drawing/2014/main" id="{553811E1-FC13-B3C7-738C-7578A97E9A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46DEE2C-2607-506E-569E-F51F52334D49}"/>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5" name="Rectangle 6">
            <a:extLst>
              <a:ext uri="{FF2B5EF4-FFF2-40B4-BE49-F238E27FC236}">
                <a16:creationId xmlns:a16="http://schemas.microsoft.com/office/drawing/2014/main" id="{6826146E-E5B9-8278-64DC-E2463AEC752B}"/>
              </a:ext>
            </a:extLst>
          </p:cNvPr>
          <p:cNvSpPr>
            <a:spLocks noGrp="1" noChangeArrowheads="1"/>
          </p:cNvSpPr>
          <p:nvPr>
            <p:ph type="sldNum" sz="quarter" idx="11"/>
          </p:nvPr>
        </p:nvSpPr>
        <p:spPr>
          <a:ln/>
        </p:spPr>
        <p:txBody>
          <a:bodyPr/>
          <a:lstStyle>
            <a:lvl1pPr>
              <a:defRPr/>
            </a:lvl1pPr>
          </a:lstStyle>
          <a:p>
            <a:fld id="{B2BE8734-84AC-4C51-BDDB-BA578BF76721}" type="slidenum">
              <a:rPr lang="en-US" altLang="en-US"/>
              <a:pPr/>
              <a:t>‹#›</a:t>
            </a:fld>
            <a:endParaRPr lang="en-US" altLang="en-US"/>
          </a:p>
        </p:txBody>
      </p:sp>
    </p:spTree>
    <p:extLst>
      <p:ext uri="{BB962C8B-B14F-4D97-AF65-F5344CB8AC3E}">
        <p14:creationId xmlns:p14="http://schemas.microsoft.com/office/powerpoint/2010/main" val="423931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FE61798-FE45-2F82-CB92-E3EA83F73F33}"/>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5" name="Rectangle 6">
            <a:extLst>
              <a:ext uri="{FF2B5EF4-FFF2-40B4-BE49-F238E27FC236}">
                <a16:creationId xmlns:a16="http://schemas.microsoft.com/office/drawing/2014/main" id="{AE8948F5-8794-4895-DE4A-24555CB9CF05}"/>
              </a:ext>
            </a:extLst>
          </p:cNvPr>
          <p:cNvSpPr>
            <a:spLocks noGrp="1" noChangeArrowheads="1"/>
          </p:cNvSpPr>
          <p:nvPr>
            <p:ph type="sldNum" sz="quarter" idx="11"/>
          </p:nvPr>
        </p:nvSpPr>
        <p:spPr>
          <a:ln/>
        </p:spPr>
        <p:txBody>
          <a:bodyPr/>
          <a:lstStyle>
            <a:lvl1pPr>
              <a:defRPr/>
            </a:lvl1pPr>
          </a:lstStyle>
          <a:p>
            <a:fld id="{FB6085F0-F79D-4CE7-AC7C-1B41ABA69F65}" type="slidenum">
              <a:rPr lang="en-US" altLang="en-US"/>
              <a:pPr/>
              <a:t>‹#›</a:t>
            </a:fld>
            <a:endParaRPr lang="en-US" altLang="en-US"/>
          </a:p>
        </p:txBody>
      </p:sp>
    </p:spTree>
    <p:extLst>
      <p:ext uri="{BB962C8B-B14F-4D97-AF65-F5344CB8AC3E}">
        <p14:creationId xmlns:p14="http://schemas.microsoft.com/office/powerpoint/2010/main" val="22714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4B6C1A2-8EB5-A20D-9812-059497F7CB33}"/>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5" name="Rectangle 6">
            <a:extLst>
              <a:ext uri="{FF2B5EF4-FFF2-40B4-BE49-F238E27FC236}">
                <a16:creationId xmlns:a16="http://schemas.microsoft.com/office/drawing/2014/main" id="{86B49671-1767-35EE-C7D5-40213858C764}"/>
              </a:ext>
            </a:extLst>
          </p:cNvPr>
          <p:cNvSpPr>
            <a:spLocks noGrp="1" noChangeArrowheads="1"/>
          </p:cNvSpPr>
          <p:nvPr>
            <p:ph type="sldNum" sz="quarter" idx="11"/>
          </p:nvPr>
        </p:nvSpPr>
        <p:spPr>
          <a:ln/>
        </p:spPr>
        <p:txBody>
          <a:bodyPr/>
          <a:lstStyle>
            <a:lvl1pPr>
              <a:defRPr/>
            </a:lvl1pPr>
          </a:lstStyle>
          <a:p>
            <a:fld id="{2EC63D2A-E6CF-4ED3-949F-5DEFD516F15C}" type="slidenum">
              <a:rPr lang="en-US" altLang="en-US"/>
              <a:pPr/>
              <a:t>‹#›</a:t>
            </a:fld>
            <a:endParaRPr lang="en-US" altLang="en-US"/>
          </a:p>
        </p:txBody>
      </p:sp>
    </p:spTree>
    <p:extLst>
      <p:ext uri="{BB962C8B-B14F-4D97-AF65-F5344CB8AC3E}">
        <p14:creationId xmlns:p14="http://schemas.microsoft.com/office/powerpoint/2010/main" val="37762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B2313CD-FDA3-D3F3-77BD-7D00E1010BDB}"/>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6" name="Rectangle 6">
            <a:extLst>
              <a:ext uri="{FF2B5EF4-FFF2-40B4-BE49-F238E27FC236}">
                <a16:creationId xmlns:a16="http://schemas.microsoft.com/office/drawing/2014/main" id="{EB405D78-047A-5299-8209-ACC66ACA83B6}"/>
              </a:ext>
            </a:extLst>
          </p:cNvPr>
          <p:cNvSpPr>
            <a:spLocks noGrp="1" noChangeArrowheads="1"/>
          </p:cNvSpPr>
          <p:nvPr>
            <p:ph type="sldNum" sz="quarter" idx="11"/>
          </p:nvPr>
        </p:nvSpPr>
        <p:spPr>
          <a:ln/>
        </p:spPr>
        <p:txBody>
          <a:bodyPr/>
          <a:lstStyle>
            <a:lvl1pPr>
              <a:defRPr/>
            </a:lvl1pPr>
          </a:lstStyle>
          <a:p>
            <a:fld id="{4860D6C6-FABA-4ADE-967A-ABA4F0278D93}" type="slidenum">
              <a:rPr lang="en-US" altLang="en-US"/>
              <a:pPr/>
              <a:t>‹#›</a:t>
            </a:fld>
            <a:endParaRPr lang="en-US" altLang="en-US"/>
          </a:p>
        </p:txBody>
      </p:sp>
    </p:spTree>
    <p:extLst>
      <p:ext uri="{BB962C8B-B14F-4D97-AF65-F5344CB8AC3E}">
        <p14:creationId xmlns:p14="http://schemas.microsoft.com/office/powerpoint/2010/main" val="424153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2939A74-2E80-8DFA-8791-36FB90B4BABC}"/>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7" name="Rectangle 6">
            <a:extLst>
              <a:ext uri="{FF2B5EF4-FFF2-40B4-BE49-F238E27FC236}">
                <a16:creationId xmlns:a16="http://schemas.microsoft.com/office/drawing/2014/main" id="{C7F9C20F-7325-1DBF-548E-1B0E8300B444}"/>
              </a:ext>
            </a:extLst>
          </p:cNvPr>
          <p:cNvSpPr>
            <a:spLocks noGrp="1" noChangeArrowheads="1"/>
          </p:cNvSpPr>
          <p:nvPr>
            <p:ph type="sldNum" sz="quarter" idx="11"/>
          </p:nvPr>
        </p:nvSpPr>
        <p:spPr>
          <a:ln/>
        </p:spPr>
        <p:txBody>
          <a:bodyPr/>
          <a:lstStyle>
            <a:lvl1pPr>
              <a:defRPr/>
            </a:lvl1pPr>
          </a:lstStyle>
          <a:p>
            <a:fld id="{1EB63423-9EA4-4D44-9099-3B0A331B1645}" type="slidenum">
              <a:rPr lang="en-US" altLang="en-US"/>
              <a:pPr/>
              <a:t>‹#›</a:t>
            </a:fld>
            <a:endParaRPr lang="en-US" altLang="en-US"/>
          </a:p>
        </p:txBody>
      </p:sp>
    </p:spTree>
    <p:extLst>
      <p:ext uri="{BB962C8B-B14F-4D97-AF65-F5344CB8AC3E}">
        <p14:creationId xmlns:p14="http://schemas.microsoft.com/office/powerpoint/2010/main" val="383381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BF81AE-8C05-CE6F-B42C-E741B512FCD6}"/>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5" name="Rectangle 6">
            <a:extLst>
              <a:ext uri="{FF2B5EF4-FFF2-40B4-BE49-F238E27FC236}">
                <a16:creationId xmlns:a16="http://schemas.microsoft.com/office/drawing/2014/main" id="{FE45F9F8-9157-E092-08C7-823356C52B78}"/>
              </a:ext>
            </a:extLst>
          </p:cNvPr>
          <p:cNvSpPr>
            <a:spLocks noGrp="1" noChangeArrowheads="1"/>
          </p:cNvSpPr>
          <p:nvPr>
            <p:ph type="sldNum" sz="quarter" idx="11"/>
          </p:nvPr>
        </p:nvSpPr>
        <p:spPr>
          <a:ln/>
        </p:spPr>
        <p:txBody>
          <a:bodyPr/>
          <a:lstStyle>
            <a:lvl1pPr>
              <a:defRPr/>
            </a:lvl1pPr>
          </a:lstStyle>
          <a:p>
            <a:fld id="{7B8B1D56-FD54-441E-9D6B-787EBE6BF7CC}" type="slidenum">
              <a:rPr lang="en-US" altLang="en-US"/>
              <a:pPr/>
              <a:t>‹#›</a:t>
            </a:fld>
            <a:endParaRPr lang="en-US" altLang="en-US"/>
          </a:p>
        </p:txBody>
      </p:sp>
    </p:spTree>
    <p:extLst>
      <p:ext uri="{BB962C8B-B14F-4D97-AF65-F5344CB8AC3E}">
        <p14:creationId xmlns:p14="http://schemas.microsoft.com/office/powerpoint/2010/main" val="418083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A5261FD-C171-DF9D-DB7D-40EA59994F31}"/>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5" name="Rectangle 6">
            <a:extLst>
              <a:ext uri="{FF2B5EF4-FFF2-40B4-BE49-F238E27FC236}">
                <a16:creationId xmlns:a16="http://schemas.microsoft.com/office/drawing/2014/main" id="{B724C679-0724-BD17-A36C-E23507FE1BEA}"/>
              </a:ext>
            </a:extLst>
          </p:cNvPr>
          <p:cNvSpPr>
            <a:spLocks noGrp="1" noChangeArrowheads="1"/>
          </p:cNvSpPr>
          <p:nvPr>
            <p:ph type="sldNum" sz="quarter" idx="11"/>
          </p:nvPr>
        </p:nvSpPr>
        <p:spPr>
          <a:ln/>
        </p:spPr>
        <p:txBody>
          <a:bodyPr/>
          <a:lstStyle>
            <a:lvl1pPr>
              <a:defRPr/>
            </a:lvl1pPr>
          </a:lstStyle>
          <a:p>
            <a:fld id="{BCDD796E-752A-4B3D-A38B-CBBC757D70F9}" type="slidenum">
              <a:rPr lang="en-US" altLang="en-US"/>
              <a:pPr/>
              <a:t>‹#›</a:t>
            </a:fld>
            <a:endParaRPr lang="en-US" altLang="en-US"/>
          </a:p>
        </p:txBody>
      </p:sp>
    </p:spTree>
    <p:extLst>
      <p:ext uri="{BB962C8B-B14F-4D97-AF65-F5344CB8AC3E}">
        <p14:creationId xmlns:p14="http://schemas.microsoft.com/office/powerpoint/2010/main" val="333421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59947AA-535F-9D36-A18B-D6F6238F7B68}"/>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6" name="Rectangle 6">
            <a:extLst>
              <a:ext uri="{FF2B5EF4-FFF2-40B4-BE49-F238E27FC236}">
                <a16:creationId xmlns:a16="http://schemas.microsoft.com/office/drawing/2014/main" id="{74F26687-FBC0-B62D-9BFE-5ED5A184EE1E}"/>
              </a:ext>
            </a:extLst>
          </p:cNvPr>
          <p:cNvSpPr>
            <a:spLocks noGrp="1" noChangeArrowheads="1"/>
          </p:cNvSpPr>
          <p:nvPr>
            <p:ph type="sldNum" sz="quarter" idx="11"/>
          </p:nvPr>
        </p:nvSpPr>
        <p:spPr>
          <a:ln/>
        </p:spPr>
        <p:txBody>
          <a:bodyPr/>
          <a:lstStyle>
            <a:lvl1pPr>
              <a:defRPr/>
            </a:lvl1pPr>
          </a:lstStyle>
          <a:p>
            <a:fld id="{760D3E0E-560B-4343-9F0D-83A9476C8146}" type="slidenum">
              <a:rPr lang="en-US" altLang="en-US"/>
              <a:pPr/>
              <a:t>‹#›</a:t>
            </a:fld>
            <a:endParaRPr lang="en-US" altLang="en-US"/>
          </a:p>
        </p:txBody>
      </p:sp>
    </p:spTree>
    <p:extLst>
      <p:ext uri="{BB962C8B-B14F-4D97-AF65-F5344CB8AC3E}">
        <p14:creationId xmlns:p14="http://schemas.microsoft.com/office/powerpoint/2010/main" val="16303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EA9EB3D-6BA1-54C6-2D82-8929FB30E04F}"/>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8" name="Rectangle 6">
            <a:extLst>
              <a:ext uri="{FF2B5EF4-FFF2-40B4-BE49-F238E27FC236}">
                <a16:creationId xmlns:a16="http://schemas.microsoft.com/office/drawing/2014/main" id="{F81045C6-0AF7-AEF5-1B9C-C87896B7B970}"/>
              </a:ext>
            </a:extLst>
          </p:cNvPr>
          <p:cNvSpPr>
            <a:spLocks noGrp="1" noChangeArrowheads="1"/>
          </p:cNvSpPr>
          <p:nvPr>
            <p:ph type="sldNum" sz="quarter" idx="11"/>
          </p:nvPr>
        </p:nvSpPr>
        <p:spPr>
          <a:ln/>
        </p:spPr>
        <p:txBody>
          <a:bodyPr/>
          <a:lstStyle>
            <a:lvl1pPr>
              <a:defRPr/>
            </a:lvl1pPr>
          </a:lstStyle>
          <a:p>
            <a:fld id="{6C06B6BB-1AD8-4882-B3D4-C46ED7EEE4DD}" type="slidenum">
              <a:rPr lang="en-US" altLang="en-US"/>
              <a:pPr/>
              <a:t>‹#›</a:t>
            </a:fld>
            <a:endParaRPr lang="en-US" altLang="en-US"/>
          </a:p>
        </p:txBody>
      </p:sp>
    </p:spTree>
    <p:extLst>
      <p:ext uri="{BB962C8B-B14F-4D97-AF65-F5344CB8AC3E}">
        <p14:creationId xmlns:p14="http://schemas.microsoft.com/office/powerpoint/2010/main" val="388695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EBEBC7C-DA3D-B4E9-E570-D1957F6AB9A6}"/>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4" name="Rectangle 6">
            <a:extLst>
              <a:ext uri="{FF2B5EF4-FFF2-40B4-BE49-F238E27FC236}">
                <a16:creationId xmlns:a16="http://schemas.microsoft.com/office/drawing/2014/main" id="{FEFCCB84-BF73-7571-21BB-0D2F018662F9}"/>
              </a:ext>
            </a:extLst>
          </p:cNvPr>
          <p:cNvSpPr>
            <a:spLocks noGrp="1" noChangeArrowheads="1"/>
          </p:cNvSpPr>
          <p:nvPr>
            <p:ph type="sldNum" sz="quarter" idx="11"/>
          </p:nvPr>
        </p:nvSpPr>
        <p:spPr>
          <a:ln/>
        </p:spPr>
        <p:txBody>
          <a:bodyPr/>
          <a:lstStyle>
            <a:lvl1pPr>
              <a:defRPr/>
            </a:lvl1pPr>
          </a:lstStyle>
          <a:p>
            <a:fld id="{B76A4588-0227-4A29-98A6-6A5D08ED0314}" type="slidenum">
              <a:rPr lang="en-US" altLang="en-US"/>
              <a:pPr/>
              <a:t>‹#›</a:t>
            </a:fld>
            <a:endParaRPr lang="en-US" altLang="en-US"/>
          </a:p>
        </p:txBody>
      </p:sp>
    </p:spTree>
    <p:extLst>
      <p:ext uri="{BB962C8B-B14F-4D97-AF65-F5344CB8AC3E}">
        <p14:creationId xmlns:p14="http://schemas.microsoft.com/office/powerpoint/2010/main" val="387094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F889D3C-5E68-7E73-7154-720D8D57ACE3}"/>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3" name="Rectangle 6">
            <a:extLst>
              <a:ext uri="{FF2B5EF4-FFF2-40B4-BE49-F238E27FC236}">
                <a16:creationId xmlns:a16="http://schemas.microsoft.com/office/drawing/2014/main" id="{40DA716A-9635-51F1-0C64-25CE310AFC14}"/>
              </a:ext>
            </a:extLst>
          </p:cNvPr>
          <p:cNvSpPr>
            <a:spLocks noGrp="1" noChangeArrowheads="1"/>
          </p:cNvSpPr>
          <p:nvPr>
            <p:ph type="sldNum" sz="quarter" idx="11"/>
          </p:nvPr>
        </p:nvSpPr>
        <p:spPr>
          <a:ln/>
        </p:spPr>
        <p:txBody>
          <a:bodyPr/>
          <a:lstStyle>
            <a:lvl1pPr>
              <a:defRPr/>
            </a:lvl1pPr>
          </a:lstStyle>
          <a:p>
            <a:fld id="{F5465E73-AC6E-419C-ACCF-1ADA3D9B9424}" type="slidenum">
              <a:rPr lang="en-US" altLang="en-US"/>
              <a:pPr/>
              <a:t>‹#›</a:t>
            </a:fld>
            <a:endParaRPr lang="en-US" altLang="en-US"/>
          </a:p>
        </p:txBody>
      </p:sp>
    </p:spTree>
    <p:extLst>
      <p:ext uri="{BB962C8B-B14F-4D97-AF65-F5344CB8AC3E}">
        <p14:creationId xmlns:p14="http://schemas.microsoft.com/office/powerpoint/2010/main" val="198951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2FEFD47-F5B6-C6C9-8D8F-666EC958D2F8}"/>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6" name="Rectangle 6">
            <a:extLst>
              <a:ext uri="{FF2B5EF4-FFF2-40B4-BE49-F238E27FC236}">
                <a16:creationId xmlns:a16="http://schemas.microsoft.com/office/drawing/2014/main" id="{CB5B13EB-3335-842D-24BC-CD8445651BE2}"/>
              </a:ext>
            </a:extLst>
          </p:cNvPr>
          <p:cNvSpPr>
            <a:spLocks noGrp="1" noChangeArrowheads="1"/>
          </p:cNvSpPr>
          <p:nvPr>
            <p:ph type="sldNum" sz="quarter" idx="11"/>
          </p:nvPr>
        </p:nvSpPr>
        <p:spPr>
          <a:ln/>
        </p:spPr>
        <p:txBody>
          <a:bodyPr/>
          <a:lstStyle>
            <a:lvl1pPr>
              <a:defRPr/>
            </a:lvl1pPr>
          </a:lstStyle>
          <a:p>
            <a:fld id="{6094EA5A-FB06-4A1B-AE0E-C773B1C0FE3F}" type="slidenum">
              <a:rPr lang="en-US" altLang="en-US"/>
              <a:pPr/>
              <a:t>‹#›</a:t>
            </a:fld>
            <a:endParaRPr lang="en-US" altLang="en-US"/>
          </a:p>
        </p:txBody>
      </p:sp>
    </p:spTree>
    <p:extLst>
      <p:ext uri="{BB962C8B-B14F-4D97-AF65-F5344CB8AC3E}">
        <p14:creationId xmlns:p14="http://schemas.microsoft.com/office/powerpoint/2010/main" val="18555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043CA64-C810-FD74-05C1-A7AF67CF22AB}"/>
              </a:ext>
            </a:extLst>
          </p:cNvPr>
          <p:cNvSpPr>
            <a:spLocks noGrp="1" noChangeArrowheads="1"/>
          </p:cNvSpPr>
          <p:nvPr>
            <p:ph type="ftr" sz="quarter" idx="10"/>
          </p:nvPr>
        </p:nvSpPr>
        <p:spPr>
          <a:ln/>
        </p:spPr>
        <p:txBody>
          <a:bodyPr/>
          <a:lstStyle>
            <a:lvl1pPr>
              <a:defRPr/>
            </a:lvl1pPr>
          </a:lstStyle>
          <a:p>
            <a:pPr>
              <a:defRPr/>
            </a:pPr>
            <a:r>
              <a:rPr lang="en-US"/>
              <a:t>Biochemistry 3070 – Enzymes</a:t>
            </a:r>
          </a:p>
        </p:txBody>
      </p:sp>
      <p:sp>
        <p:nvSpPr>
          <p:cNvPr id="6" name="Rectangle 6">
            <a:extLst>
              <a:ext uri="{FF2B5EF4-FFF2-40B4-BE49-F238E27FC236}">
                <a16:creationId xmlns:a16="http://schemas.microsoft.com/office/drawing/2014/main" id="{F77AC74A-2B9C-DCBA-1ACB-D2C0C36C3F12}"/>
              </a:ext>
            </a:extLst>
          </p:cNvPr>
          <p:cNvSpPr>
            <a:spLocks noGrp="1" noChangeArrowheads="1"/>
          </p:cNvSpPr>
          <p:nvPr>
            <p:ph type="sldNum" sz="quarter" idx="11"/>
          </p:nvPr>
        </p:nvSpPr>
        <p:spPr>
          <a:ln/>
        </p:spPr>
        <p:txBody>
          <a:bodyPr/>
          <a:lstStyle>
            <a:lvl1pPr>
              <a:defRPr/>
            </a:lvl1pPr>
          </a:lstStyle>
          <a:p>
            <a:fld id="{6BDA9155-8F9A-4391-976A-99BFD9DE24B8}" type="slidenum">
              <a:rPr lang="en-US" altLang="en-US"/>
              <a:pPr/>
              <a:t>‹#›</a:t>
            </a:fld>
            <a:endParaRPr lang="en-US" altLang="en-US"/>
          </a:p>
        </p:txBody>
      </p:sp>
    </p:spTree>
    <p:extLst>
      <p:ext uri="{BB962C8B-B14F-4D97-AF65-F5344CB8AC3E}">
        <p14:creationId xmlns:p14="http://schemas.microsoft.com/office/powerpoint/2010/main" val="194879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817EC9-9CC7-3093-BC40-04B649E219B5}"/>
              </a:ext>
            </a:extLst>
          </p:cNvPr>
          <p:cNvSpPr>
            <a:spLocks noGrp="1" noChangeArrowheads="1"/>
          </p:cNvSpPr>
          <p:nvPr>
            <p:ph type="title"/>
          </p:nvPr>
        </p:nvSpPr>
        <p:spPr bwMode="auto">
          <a:xfrm>
            <a:off x="457200" y="152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Rectangle 3">
            <a:extLst>
              <a:ext uri="{FF2B5EF4-FFF2-40B4-BE49-F238E27FC236}">
                <a16:creationId xmlns:a16="http://schemas.microsoft.com/office/drawing/2014/main" id="{88B921BD-78BB-8FE2-4E82-08B98E618E92}"/>
              </a:ext>
            </a:extLst>
          </p:cNvPr>
          <p:cNvSpPr>
            <a:spLocks noGrp="1" noChangeArrowheads="1"/>
          </p:cNvSpPr>
          <p:nvPr>
            <p:ph type="body" idx="1"/>
          </p:nvPr>
        </p:nvSpPr>
        <p:spPr bwMode="auto">
          <a:xfrm>
            <a:off x="457200" y="533400"/>
            <a:ext cx="82296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D15F629B-21C4-3E69-0200-02DFA8E75213}"/>
              </a:ext>
            </a:extLst>
          </p:cNvPr>
          <p:cNvSpPr>
            <a:spLocks noGrp="1" noChangeArrowheads="1"/>
          </p:cNvSpPr>
          <p:nvPr>
            <p:ph type="ftr" sz="quarter" idx="3"/>
          </p:nvPr>
        </p:nvSpPr>
        <p:spPr bwMode="auto">
          <a:xfrm>
            <a:off x="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i="1" smtClean="0">
                <a:solidFill>
                  <a:srgbClr val="0066CC"/>
                </a:solidFill>
                <a:latin typeface="Arial" charset="0"/>
              </a:defRPr>
            </a:lvl1pPr>
          </a:lstStyle>
          <a:p>
            <a:pPr>
              <a:defRPr/>
            </a:pPr>
            <a:r>
              <a:rPr lang="en-US"/>
              <a:t>Biochemistry 3070 – Enzymes</a:t>
            </a:r>
          </a:p>
        </p:txBody>
      </p:sp>
      <p:sp>
        <p:nvSpPr>
          <p:cNvPr id="200710" name="Rectangle 6">
            <a:extLst>
              <a:ext uri="{FF2B5EF4-FFF2-40B4-BE49-F238E27FC236}">
                <a16:creationId xmlns:a16="http://schemas.microsoft.com/office/drawing/2014/main" id="{A96232DC-F0DE-CD39-E5E3-D5ADD9C07F50}"/>
              </a:ext>
            </a:extLst>
          </p:cNvPr>
          <p:cNvSpPr>
            <a:spLocks noGrp="1" noChangeArrowheads="1"/>
          </p:cNvSpPr>
          <p:nvPr>
            <p:ph type="sldNum" sz="quarter" idx="4"/>
          </p:nvPr>
        </p:nvSpPr>
        <p:spPr bwMode="auto">
          <a:xfrm>
            <a:off x="83820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63D6A6B9-7B90-410D-90E1-D3D4E1A7D2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dt="0"/>
  <p:txStyles>
    <p:titleStyle>
      <a:lvl1pPr algn="l" rtl="0" eaLnBrk="0" fontAlgn="base" hangingPunct="0">
        <a:spcBef>
          <a:spcPct val="0"/>
        </a:spcBef>
        <a:spcAft>
          <a:spcPct val="0"/>
        </a:spcAft>
        <a:defRPr i="1">
          <a:solidFill>
            <a:schemeClr val="tx2"/>
          </a:solidFill>
          <a:latin typeface="+mj-lt"/>
          <a:ea typeface="+mj-ea"/>
          <a:cs typeface="+mj-cs"/>
        </a:defRPr>
      </a:lvl1pPr>
      <a:lvl2pPr algn="l" rtl="0" eaLnBrk="0" fontAlgn="base" hangingPunct="0">
        <a:spcBef>
          <a:spcPct val="0"/>
        </a:spcBef>
        <a:spcAft>
          <a:spcPct val="0"/>
        </a:spcAft>
        <a:defRPr i="1">
          <a:solidFill>
            <a:schemeClr val="tx2"/>
          </a:solidFill>
          <a:latin typeface="Arial" charset="0"/>
        </a:defRPr>
      </a:lvl2pPr>
      <a:lvl3pPr algn="l" rtl="0" eaLnBrk="0" fontAlgn="base" hangingPunct="0">
        <a:spcBef>
          <a:spcPct val="0"/>
        </a:spcBef>
        <a:spcAft>
          <a:spcPct val="0"/>
        </a:spcAft>
        <a:defRPr i="1">
          <a:solidFill>
            <a:schemeClr val="tx2"/>
          </a:solidFill>
          <a:latin typeface="Arial" charset="0"/>
        </a:defRPr>
      </a:lvl3pPr>
      <a:lvl4pPr algn="l" rtl="0" eaLnBrk="0" fontAlgn="base" hangingPunct="0">
        <a:spcBef>
          <a:spcPct val="0"/>
        </a:spcBef>
        <a:spcAft>
          <a:spcPct val="0"/>
        </a:spcAft>
        <a:defRPr i="1">
          <a:solidFill>
            <a:schemeClr val="tx2"/>
          </a:solidFill>
          <a:latin typeface="Arial" charset="0"/>
        </a:defRPr>
      </a:lvl4pPr>
      <a:lvl5pPr algn="l" rtl="0" eaLnBrk="0" fontAlgn="base" hangingPunct="0">
        <a:spcBef>
          <a:spcPct val="0"/>
        </a:spcBef>
        <a:spcAft>
          <a:spcPct val="0"/>
        </a:spcAft>
        <a:defRPr i="1">
          <a:solidFill>
            <a:schemeClr val="tx2"/>
          </a:solidFill>
          <a:latin typeface="Arial" charset="0"/>
        </a:defRPr>
      </a:lvl5pPr>
      <a:lvl6pPr marL="457200" algn="l" rtl="0" fontAlgn="base">
        <a:spcBef>
          <a:spcPct val="0"/>
        </a:spcBef>
        <a:spcAft>
          <a:spcPct val="0"/>
        </a:spcAft>
        <a:defRPr i="1">
          <a:solidFill>
            <a:schemeClr val="tx2"/>
          </a:solidFill>
          <a:latin typeface="Arial" charset="0"/>
        </a:defRPr>
      </a:lvl6pPr>
      <a:lvl7pPr marL="914400" algn="l" rtl="0" fontAlgn="base">
        <a:spcBef>
          <a:spcPct val="0"/>
        </a:spcBef>
        <a:spcAft>
          <a:spcPct val="0"/>
        </a:spcAft>
        <a:defRPr i="1">
          <a:solidFill>
            <a:schemeClr val="tx2"/>
          </a:solidFill>
          <a:latin typeface="Arial" charset="0"/>
        </a:defRPr>
      </a:lvl7pPr>
      <a:lvl8pPr marL="1371600" algn="l" rtl="0" fontAlgn="base">
        <a:spcBef>
          <a:spcPct val="0"/>
        </a:spcBef>
        <a:spcAft>
          <a:spcPct val="0"/>
        </a:spcAft>
        <a:defRPr i="1">
          <a:solidFill>
            <a:schemeClr val="tx2"/>
          </a:solidFill>
          <a:latin typeface="Arial" charset="0"/>
        </a:defRPr>
      </a:lvl8pPr>
      <a:lvl9pPr marL="1828800" algn="l" rtl="0" fontAlgn="base">
        <a:spcBef>
          <a:spcPct val="0"/>
        </a:spcBef>
        <a:spcAft>
          <a:spcPct val="0"/>
        </a:spcAft>
        <a:defRPr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13.xml"/><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K3axU2b0dD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13.bin"/><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oleObject" Target="../embeddings/oleObject14.bin"/><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15.bin"/><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embeddings/oleObject16.bin"/><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hyperlink" Target="https://www.youtube.com/watch?v=jlyy1gN2UN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5A7C1F58-C36E-3879-6788-2EFDA8BDF1E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2531" name="Slide Number Placeholder 4">
            <a:extLst>
              <a:ext uri="{FF2B5EF4-FFF2-40B4-BE49-F238E27FC236}">
                <a16:creationId xmlns:a16="http://schemas.microsoft.com/office/drawing/2014/main" id="{82F31260-BAB4-81DB-C8FE-52374ED26E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68F0B59-CF62-475C-8844-2462960EEAE1}" type="slidenum">
              <a:rPr lang="en-US" altLang="en-US" b="0">
                <a:solidFill>
                  <a:srgbClr val="0066CC"/>
                </a:solidFill>
              </a:rPr>
              <a:pPr eaLnBrk="1" hangingPunct="1"/>
              <a:t>1</a:t>
            </a:fld>
            <a:endParaRPr lang="en-US" altLang="en-US" b="0">
              <a:solidFill>
                <a:srgbClr val="0066CC"/>
              </a:solidFill>
            </a:endParaRPr>
          </a:p>
        </p:txBody>
      </p:sp>
      <p:sp>
        <p:nvSpPr>
          <p:cNvPr id="22532" name="Rectangle 2">
            <a:extLst>
              <a:ext uri="{FF2B5EF4-FFF2-40B4-BE49-F238E27FC236}">
                <a16:creationId xmlns:a16="http://schemas.microsoft.com/office/drawing/2014/main" id="{59969DD8-AAA4-8DEA-031B-97A6BF1C0767}"/>
              </a:ext>
            </a:extLst>
          </p:cNvPr>
          <p:cNvSpPr>
            <a:spLocks noGrp="1" noChangeArrowheads="1"/>
          </p:cNvSpPr>
          <p:nvPr>
            <p:ph type="title"/>
          </p:nvPr>
        </p:nvSpPr>
        <p:spPr>
          <a:xfrm>
            <a:off x="533400" y="838200"/>
            <a:ext cx="8077200" cy="5715000"/>
          </a:xfrm>
        </p:spPr>
        <p:txBody>
          <a:bodyPr/>
          <a:lstStyle/>
          <a:p>
            <a:pPr algn="ctr" eaLnBrk="1" hangingPunct="1"/>
            <a:r>
              <a:rPr lang="en-US" altLang="en-US" sz="8000" dirty="0"/>
              <a:t>Enzymes</a:t>
            </a:r>
            <a:br>
              <a:rPr lang="en-US" altLang="en-US" sz="5400" dirty="0"/>
            </a:br>
            <a:br>
              <a:rPr lang="en-US" altLang="en-US" sz="5400" dirty="0"/>
            </a:br>
            <a:br>
              <a:rPr lang="en-US" altLang="en-US" sz="5400" dirty="0"/>
            </a:br>
            <a:r>
              <a:rPr lang="en-US" altLang="en-US" sz="2800" dirty="0"/>
              <a:t>10</a:t>
            </a:r>
            <a:r>
              <a:rPr lang="en-US" altLang="en-US" sz="2800" baseline="30000" dirty="0"/>
              <a:t>th</a:t>
            </a:r>
            <a:r>
              <a:rPr lang="en-US" altLang="en-US" sz="2800" dirty="0"/>
              <a:t> ed. Chapters 5, 6, 7</a:t>
            </a:r>
            <a:endParaRPr lang="en-US" altLang="en-US" sz="5400" dirty="0"/>
          </a:p>
        </p:txBody>
      </p:sp>
      <p:sp>
        <p:nvSpPr>
          <p:cNvPr id="22533" name="Text Box 4">
            <a:extLst>
              <a:ext uri="{FF2B5EF4-FFF2-40B4-BE49-F238E27FC236}">
                <a16:creationId xmlns:a16="http://schemas.microsoft.com/office/drawing/2014/main" id="{7B4C401A-1905-C89B-C4C4-563F7B6FBC11}"/>
              </a:ext>
            </a:extLst>
          </p:cNvPr>
          <p:cNvSpPr txBox="1">
            <a:spLocks noChangeArrowheads="1"/>
          </p:cNvSpPr>
          <p:nvPr/>
        </p:nvSpPr>
        <p:spPr bwMode="auto">
          <a:xfrm>
            <a:off x="152400" y="152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Biochemistry 3070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a:extLst>
              <a:ext uri="{FF2B5EF4-FFF2-40B4-BE49-F238E27FC236}">
                <a16:creationId xmlns:a16="http://schemas.microsoft.com/office/drawing/2014/main" id="{9C1BFD78-4070-C478-FDCF-43C9A1ED2C5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028" name="Slide Number Placeholder 5">
            <a:extLst>
              <a:ext uri="{FF2B5EF4-FFF2-40B4-BE49-F238E27FC236}">
                <a16:creationId xmlns:a16="http://schemas.microsoft.com/office/drawing/2014/main" id="{87A57D5F-DB04-64E6-7799-FB63326D71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D2DE3FE-2C89-4417-B398-2F9764E114D9}" type="slidenum">
              <a:rPr lang="en-US" altLang="en-US" b="0">
                <a:solidFill>
                  <a:srgbClr val="0066CC"/>
                </a:solidFill>
              </a:rPr>
              <a:pPr eaLnBrk="1" hangingPunct="1"/>
              <a:t>10</a:t>
            </a:fld>
            <a:endParaRPr lang="en-US" altLang="en-US" b="0">
              <a:solidFill>
                <a:srgbClr val="0066CC"/>
              </a:solidFill>
            </a:endParaRPr>
          </a:p>
        </p:txBody>
      </p:sp>
      <p:sp>
        <p:nvSpPr>
          <p:cNvPr id="1029" name="Rectangle 2">
            <a:extLst>
              <a:ext uri="{FF2B5EF4-FFF2-40B4-BE49-F238E27FC236}">
                <a16:creationId xmlns:a16="http://schemas.microsoft.com/office/drawing/2014/main" id="{6DC7152A-28C9-061D-CA11-82F1BE9F2BD5}"/>
              </a:ext>
            </a:extLst>
          </p:cNvPr>
          <p:cNvSpPr>
            <a:spLocks noGrp="1" noChangeArrowheads="1"/>
          </p:cNvSpPr>
          <p:nvPr>
            <p:ph type="title"/>
          </p:nvPr>
        </p:nvSpPr>
        <p:spPr/>
        <p:txBody>
          <a:bodyPr/>
          <a:lstStyle/>
          <a:p>
            <a:pPr eaLnBrk="1" hangingPunct="1"/>
            <a:r>
              <a:rPr lang="en-US" altLang="en-US" sz="1600"/>
              <a:t>Enzyme Regulation</a:t>
            </a:r>
          </a:p>
        </p:txBody>
      </p:sp>
      <p:sp>
        <p:nvSpPr>
          <p:cNvPr id="1030" name="Rectangle 3">
            <a:extLst>
              <a:ext uri="{FF2B5EF4-FFF2-40B4-BE49-F238E27FC236}">
                <a16:creationId xmlns:a16="http://schemas.microsoft.com/office/drawing/2014/main" id="{904B24C6-3135-3281-B751-13146B9D035F}"/>
              </a:ext>
            </a:extLst>
          </p:cNvPr>
          <p:cNvSpPr>
            <a:spLocks noGrp="1" noChangeArrowheads="1"/>
          </p:cNvSpPr>
          <p:nvPr>
            <p:ph type="body" sz="half" idx="1"/>
          </p:nvPr>
        </p:nvSpPr>
        <p:spPr>
          <a:xfrm>
            <a:off x="457200" y="838200"/>
            <a:ext cx="8763000" cy="1785938"/>
          </a:xfrm>
        </p:spPr>
        <p:txBody>
          <a:bodyPr/>
          <a:lstStyle/>
          <a:p>
            <a:pPr marL="0" indent="0" eaLnBrk="1" hangingPunct="1">
              <a:buNone/>
            </a:pPr>
            <a:r>
              <a:rPr lang="en-US" altLang="en-US" sz="2600" dirty="0"/>
              <a:t>Certain enzymes are regulated by “</a:t>
            </a:r>
            <a:r>
              <a:rPr lang="en-US" altLang="en-US" sz="2600" dirty="0">
                <a:solidFill>
                  <a:srgbClr val="0000FF"/>
                </a:solidFill>
              </a:rPr>
              <a:t>feedback inhibition</a:t>
            </a:r>
            <a:r>
              <a:rPr lang="en-US" altLang="en-US" sz="2600" dirty="0"/>
              <a:t>.”     In this case, products of the reaction (or downstream products) return at high concentrations, binding to the enzyme and slowing its catalytic activity.</a:t>
            </a:r>
          </a:p>
          <a:p>
            <a:pPr eaLnBrk="1" hangingPunct="1"/>
            <a:endParaRPr lang="en-US" altLang="en-US" sz="2800" dirty="0"/>
          </a:p>
        </p:txBody>
      </p:sp>
      <p:graphicFrame>
        <p:nvGraphicFramePr>
          <p:cNvPr id="1026" name="Object 9">
            <a:extLst>
              <a:ext uri="{FF2B5EF4-FFF2-40B4-BE49-F238E27FC236}">
                <a16:creationId xmlns:a16="http://schemas.microsoft.com/office/drawing/2014/main" id="{CC2EDF42-3AB1-995E-36AE-6EFD1B272B86}"/>
              </a:ext>
            </a:extLst>
          </p:cNvPr>
          <p:cNvGraphicFramePr>
            <a:graphicFrameLocks noGrp="1" noChangeAspect="1"/>
          </p:cNvGraphicFramePr>
          <p:nvPr>
            <p:ph sz="half" idx="2"/>
          </p:nvPr>
        </p:nvGraphicFramePr>
        <p:xfrm>
          <a:off x="304800" y="3124200"/>
          <a:ext cx="8534400" cy="2624138"/>
        </p:xfrm>
        <a:graphic>
          <a:graphicData uri="http://schemas.openxmlformats.org/presentationml/2006/ole">
            <mc:AlternateContent xmlns:mc="http://schemas.openxmlformats.org/markup-compatibility/2006">
              <mc:Choice xmlns:v="urn:schemas-microsoft-com:vml" Requires="v">
                <p:oleObj name="ChemSketch" r:id="rId2" imgW="6425280" imgH="1974960" progId="ACD.ChemSketch.20">
                  <p:embed/>
                </p:oleObj>
              </mc:Choice>
              <mc:Fallback>
                <p:oleObj name="ChemSketch" r:id="rId2" imgW="6425280" imgH="1974960" progId="ACD.ChemSketch.20">
                  <p:embed/>
                  <p:pic>
                    <p:nvPicPr>
                      <p:cNvPr id="0" name="Object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85344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8538E77F-6256-1E35-7E37-9333E7B51E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2771" name="Slide Number Placeholder 4">
            <a:extLst>
              <a:ext uri="{FF2B5EF4-FFF2-40B4-BE49-F238E27FC236}">
                <a16:creationId xmlns:a16="http://schemas.microsoft.com/office/drawing/2014/main" id="{F073065B-5D84-C84C-D252-527AEFD51A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F7961E1-2080-4EBF-9937-3B6729BE43FA}" type="slidenum">
              <a:rPr lang="en-US" altLang="en-US" b="0">
                <a:solidFill>
                  <a:srgbClr val="0066CC"/>
                </a:solidFill>
              </a:rPr>
              <a:pPr eaLnBrk="1" hangingPunct="1"/>
              <a:t>11</a:t>
            </a:fld>
            <a:endParaRPr lang="en-US" altLang="en-US" b="0">
              <a:solidFill>
                <a:srgbClr val="0066CC"/>
              </a:solidFill>
            </a:endParaRPr>
          </a:p>
        </p:txBody>
      </p:sp>
      <p:sp>
        <p:nvSpPr>
          <p:cNvPr id="32772" name="Rectangle 2">
            <a:extLst>
              <a:ext uri="{FF2B5EF4-FFF2-40B4-BE49-F238E27FC236}">
                <a16:creationId xmlns:a16="http://schemas.microsoft.com/office/drawing/2014/main" id="{8AEC0E37-C106-F889-7578-8F4FCF34B7AE}"/>
              </a:ext>
            </a:extLst>
          </p:cNvPr>
          <p:cNvSpPr>
            <a:spLocks noGrp="1" noChangeArrowheads="1"/>
          </p:cNvSpPr>
          <p:nvPr>
            <p:ph type="title"/>
          </p:nvPr>
        </p:nvSpPr>
        <p:spPr/>
        <p:txBody>
          <a:bodyPr/>
          <a:lstStyle/>
          <a:p>
            <a:pPr eaLnBrk="1" hangingPunct="1"/>
            <a:r>
              <a:rPr lang="en-US" altLang="en-US" sz="1600"/>
              <a:t>Enzyme Regulation</a:t>
            </a:r>
          </a:p>
        </p:txBody>
      </p:sp>
      <p:sp>
        <p:nvSpPr>
          <p:cNvPr id="32773" name="Rectangle 3">
            <a:extLst>
              <a:ext uri="{FF2B5EF4-FFF2-40B4-BE49-F238E27FC236}">
                <a16:creationId xmlns:a16="http://schemas.microsoft.com/office/drawing/2014/main" id="{F66A5E6B-5EAC-0281-25FD-613AB7F03BB3}"/>
              </a:ext>
            </a:extLst>
          </p:cNvPr>
          <p:cNvSpPr>
            <a:spLocks noGrp="1" noChangeArrowheads="1"/>
          </p:cNvSpPr>
          <p:nvPr>
            <p:ph type="body" idx="1"/>
          </p:nvPr>
        </p:nvSpPr>
        <p:spPr>
          <a:xfrm>
            <a:off x="457200" y="381000"/>
            <a:ext cx="8229600" cy="3733800"/>
          </a:xfrm>
        </p:spPr>
        <p:txBody>
          <a:bodyPr/>
          <a:lstStyle/>
          <a:p>
            <a:pPr eaLnBrk="1" hangingPunct="1">
              <a:lnSpc>
                <a:spcPct val="90000"/>
              </a:lnSpc>
            </a:pPr>
            <a:r>
              <a:rPr lang="en-US" altLang="en-US" sz="2800">
                <a:solidFill>
                  <a:srgbClr val="0000FF"/>
                </a:solidFill>
              </a:rPr>
              <a:t>Subunit Modulation</a:t>
            </a:r>
            <a:r>
              <a:rPr lang="en-US" altLang="en-US" sz="2800"/>
              <a:t> can also affect an enzyme’s velocity, affinity or specificity.</a:t>
            </a:r>
          </a:p>
          <a:p>
            <a:pPr eaLnBrk="1" hangingPunct="1">
              <a:lnSpc>
                <a:spcPct val="90000"/>
              </a:lnSpc>
            </a:pPr>
            <a:r>
              <a:rPr lang="en-US" altLang="en-US" sz="2800" i="1"/>
              <a:t>Lactose Synthetase</a:t>
            </a:r>
            <a:r>
              <a:rPr lang="en-US" altLang="en-US" sz="2800"/>
              <a:t> normally adds galactose to amino acid side chains in proteins.</a:t>
            </a:r>
          </a:p>
          <a:p>
            <a:pPr eaLnBrk="1" hangingPunct="1">
              <a:lnSpc>
                <a:spcPct val="90000"/>
              </a:lnSpc>
            </a:pPr>
            <a:r>
              <a:rPr lang="en-US" altLang="en-US" sz="2800"/>
              <a:t>However, at parturition, mammary tissues produce a modulating subunit that binds to this enzyme, causing it to add galactose to glucose, forming lactose (milk sugar).</a:t>
            </a:r>
            <a:r>
              <a:rPr lang="en-US" altLang="en-US"/>
              <a:t>  </a:t>
            </a:r>
          </a:p>
        </p:txBody>
      </p:sp>
      <p:pic>
        <p:nvPicPr>
          <p:cNvPr id="32774" name="Picture 4">
            <a:extLst>
              <a:ext uri="{FF2B5EF4-FFF2-40B4-BE49-F238E27FC236}">
                <a16:creationId xmlns:a16="http://schemas.microsoft.com/office/drawing/2014/main" id="{479A1D0B-8FE9-5B0A-A7BC-4F9C01352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7467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5C26EF8F-77CE-F056-D162-33300B41D2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3795" name="Slide Number Placeholder 4">
            <a:extLst>
              <a:ext uri="{FF2B5EF4-FFF2-40B4-BE49-F238E27FC236}">
                <a16:creationId xmlns:a16="http://schemas.microsoft.com/office/drawing/2014/main" id="{21F48A5C-B863-3E98-C2EB-EF75E33FAB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454EBD3-28AF-4720-92A4-DFBC9C367AC7}" type="slidenum">
              <a:rPr lang="en-US" altLang="en-US" b="0">
                <a:solidFill>
                  <a:srgbClr val="0066CC"/>
                </a:solidFill>
              </a:rPr>
              <a:pPr eaLnBrk="1" hangingPunct="1"/>
              <a:t>12</a:t>
            </a:fld>
            <a:endParaRPr lang="en-US" altLang="en-US" b="0">
              <a:solidFill>
                <a:srgbClr val="0066CC"/>
              </a:solidFill>
            </a:endParaRPr>
          </a:p>
        </p:txBody>
      </p:sp>
      <p:sp>
        <p:nvSpPr>
          <p:cNvPr id="33796" name="Rectangle 2">
            <a:extLst>
              <a:ext uri="{FF2B5EF4-FFF2-40B4-BE49-F238E27FC236}">
                <a16:creationId xmlns:a16="http://schemas.microsoft.com/office/drawing/2014/main" id="{A52C917C-21A4-78DC-7561-6EE07B3C4856}"/>
              </a:ext>
            </a:extLst>
          </p:cNvPr>
          <p:cNvSpPr>
            <a:spLocks noGrp="1" noChangeArrowheads="1"/>
          </p:cNvSpPr>
          <p:nvPr>
            <p:ph type="title"/>
          </p:nvPr>
        </p:nvSpPr>
        <p:spPr/>
        <p:txBody>
          <a:bodyPr/>
          <a:lstStyle/>
          <a:p>
            <a:pPr eaLnBrk="1" hangingPunct="1"/>
            <a:r>
              <a:rPr lang="en-US" altLang="en-US" sz="1600"/>
              <a:t>Enzyme Cofactors</a:t>
            </a:r>
          </a:p>
        </p:txBody>
      </p:sp>
      <p:sp>
        <p:nvSpPr>
          <p:cNvPr id="33797" name="Rectangle 3">
            <a:extLst>
              <a:ext uri="{FF2B5EF4-FFF2-40B4-BE49-F238E27FC236}">
                <a16:creationId xmlns:a16="http://schemas.microsoft.com/office/drawing/2014/main" id="{E7C93F16-17C7-296F-D546-16BFD6FE74F6}"/>
              </a:ext>
            </a:extLst>
          </p:cNvPr>
          <p:cNvSpPr>
            <a:spLocks noGrp="1" noChangeArrowheads="1"/>
          </p:cNvSpPr>
          <p:nvPr>
            <p:ph type="body" idx="1"/>
          </p:nvPr>
        </p:nvSpPr>
        <p:spPr>
          <a:xfrm>
            <a:off x="0" y="838200"/>
            <a:ext cx="3962400" cy="4267200"/>
          </a:xfrm>
        </p:spPr>
        <p:txBody>
          <a:bodyPr/>
          <a:lstStyle/>
          <a:p>
            <a:pPr eaLnBrk="1" hangingPunct="1"/>
            <a:r>
              <a:rPr lang="en-US" altLang="en-US" sz="2800"/>
              <a:t>Some enzymes require “</a:t>
            </a:r>
            <a:r>
              <a:rPr lang="en-US" altLang="en-US" sz="2800">
                <a:solidFill>
                  <a:srgbClr val="0000FF"/>
                </a:solidFill>
              </a:rPr>
              <a:t>cofactors</a:t>
            </a:r>
            <a:r>
              <a:rPr lang="en-US" altLang="en-US" sz="2800"/>
              <a:t>.”</a:t>
            </a:r>
          </a:p>
          <a:p>
            <a:pPr eaLnBrk="1" hangingPunct="1"/>
            <a:r>
              <a:rPr lang="en-US" altLang="en-US" sz="2800"/>
              <a:t>Cofactors are split into two groups:</a:t>
            </a:r>
          </a:p>
          <a:p>
            <a:pPr lvl="1" eaLnBrk="1" hangingPunct="1"/>
            <a:r>
              <a:rPr lang="en-US" altLang="en-US" sz="2400">
                <a:solidFill>
                  <a:srgbClr val="0000FF"/>
                </a:solidFill>
              </a:rPr>
              <a:t>Metals</a:t>
            </a:r>
          </a:p>
          <a:p>
            <a:pPr lvl="1" eaLnBrk="1" hangingPunct="1"/>
            <a:r>
              <a:rPr lang="en-US" altLang="en-US" sz="2400">
                <a:solidFill>
                  <a:srgbClr val="0000FF"/>
                </a:solidFill>
              </a:rPr>
              <a:t>Coenzymes</a:t>
            </a:r>
            <a:r>
              <a:rPr lang="en-US" altLang="en-US" sz="2400"/>
              <a:t> (small organic molecules)</a:t>
            </a:r>
          </a:p>
          <a:p>
            <a:pPr eaLnBrk="1" hangingPunct="1"/>
            <a:r>
              <a:rPr lang="en-US" altLang="en-US" sz="2800"/>
              <a:t>Most </a:t>
            </a:r>
            <a:r>
              <a:rPr lang="en-US" altLang="en-US" sz="2800">
                <a:solidFill>
                  <a:srgbClr val="0000FF"/>
                </a:solidFill>
              </a:rPr>
              <a:t>vitamins</a:t>
            </a:r>
            <a:r>
              <a:rPr lang="en-US" altLang="en-US" sz="2800"/>
              <a:t> are coenzymes.</a:t>
            </a:r>
            <a:endParaRPr lang="en-US" altLang="en-US"/>
          </a:p>
        </p:txBody>
      </p:sp>
      <p:pic>
        <p:nvPicPr>
          <p:cNvPr id="33798" name="Picture 4">
            <a:extLst>
              <a:ext uri="{FF2B5EF4-FFF2-40B4-BE49-F238E27FC236}">
                <a16:creationId xmlns:a16="http://schemas.microsoft.com/office/drawing/2014/main" id="{65A959ED-19A9-6689-6239-5DDB1281B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152400"/>
            <a:ext cx="5483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5">
            <a:extLst>
              <a:ext uri="{FF2B5EF4-FFF2-40B4-BE49-F238E27FC236}">
                <a16:creationId xmlns:a16="http://schemas.microsoft.com/office/drawing/2014/main" id="{2188678A-F96B-0D7B-736F-32338353EDEE}"/>
              </a:ext>
            </a:extLst>
          </p:cNvPr>
          <p:cNvSpPr txBox="1">
            <a:spLocks noChangeArrowheads="1"/>
          </p:cNvSpPr>
          <p:nvPr/>
        </p:nvSpPr>
        <p:spPr bwMode="auto">
          <a:xfrm>
            <a:off x="914400" y="594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i="1"/>
              <a:t>“Apoenzyme”   +   cofactor   =   “Holoenzyme”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266E2C48-C30A-33F1-F475-3181F00A599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4819" name="Slide Number Placeholder 4">
            <a:extLst>
              <a:ext uri="{FF2B5EF4-FFF2-40B4-BE49-F238E27FC236}">
                <a16:creationId xmlns:a16="http://schemas.microsoft.com/office/drawing/2014/main" id="{BE83C63A-3ACB-C536-9640-5078943072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DB70B8C-8FDF-4593-9650-A44CF280FF37}" type="slidenum">
              <a:rPr lang="en-US" altLang="en-US" b="0">
                <a:solidFill>
                  <a:srgbClr val="0066CC"/>
                </a:solidFill>
              </a:rPr>
              <a:pPr eaLnBrk="1" hangingPunct="1"/>
              <a:t>13</a:t>
            </a:fld>
            <a:endParaRPr lang="en-US" altLang="en-US" b="0">
              <a:solidFill>
                <a:srgbClr val="0066CC"/>
              </a:solidFill>
            </a:endParaRPr>
          </a:p>
        </p:txBody>
      </p:sp>
      <p:sp>
        <p:nvSpPr>
          <p:cNvPr id="34820" name="Rectangle 2">
            <a:extLst>
              <a:ext uri="{FF2B5EF4-FFF2-40B4-BE49-F238E27FC236}">
                <a16:creationId xmlns:a16="http://schemas.microsoft.com/office/drawing/2014/main" id="{604ABF9F-98A9-A457-F0C5-11BEC6AD2FC5}"/>
              </a:ext>
            </a:extLst>
          </p:cNvPr>
          <p:cNvSpPr>
            <a:spLocks noGrp="1" noChangeArrowheads="1"/>
          </p:cNvSpPr>
          <p:nvPr>
            <p:ph type="title"/>
          </p:nvPr>
        </p:nvSpPr>
        <p:spPr/>
        <p:txBody>
          <a:bodyPr/>
          <a:lstStyle/>
          <a:p>
            <a:pPr eaLnBrk="1" hangingPunct="1"/>
            <a:r>
              <a:rPr lang="en-US" altLang="en-US" sz="1600"/>
              <a:t>Enzyme Classification</a:t>
            </a:r>
          </a:p>
        </p:txBody>
      </p:sp>
      <p:sp>
        <p:nvSpPr>
          <p:cNvPr id="34821" name="Rectangle 3">
            <a:extLst>
              <a:ext uri="{FF2B5EF4-FFF2-40B4-BE49-F238E27FC236}">
                <a16:creationId xmlns:a16="http://schemas.microsoft.com/office/drawing/2014/main" id="{74DD8D5D-5870-766D-C953-CACD0274C388}"/>
              </a:ext>
            </a:extLst>
          </p:cNvPr>
          <p:cNvSpPr>
            <a:spLocks noGrp="1" noChangeArrowheads="1"/>
          </p:cNvSpPr>
          <p:nvPr>
            <p:ph type="body" idx="1"/>
          </p:nvPr>
        </p:nvSpPr>
        <p:spPr/>
        <p:txBody>
          <a:bodyPr/>
          <a:lstStyle/>
          <a:p>
            <a:pPr eaLnBrk="1" hangingPunct="1"/>
            <a:r>
              <a:rPr lang="en-US" altLang="en-US"/>
              <a:t>Enzymes are classified and named according to the </a:t>
            </a:r>
            <a:r>
              <a:rPr lang="en-US" altLang="en-US" u="sng"/>
              <a:t>types of reactions they catalyze</a:t>
            </a:r>
            <a:r>
              <a:rPr lang="en-US" altLang="en-US"/>
              <a:t>:</a:t>
            </a:r>
          </a:p>
          <a:p>
            <a:pPr lvl="1" eaLnBrk="1" hangingPunct="1"/>
            <a:r>
              <a:rPr lang="en-US" altLang="en-US" u="sng">
                <a:solidFill>
                  <a:srgbClr val="0000FF"/>
                </a:solidFill>
              </a:rPr>
              <a:t>Proteolytic</a:t>
            </a:r>
            <a:r>
              <a:rPr lang="en-US" altLang="en-US">
                <a:solidFill>
                  <a:srgbClr val="0000FF"/>
                </a:solidFill>
              </a:rPr>
              <a:t> </a:t>
            </a:r>
            <a:r>
              <a:rPr lang="en-US" altLang="en-US"/>
              <a:t>enzymes [such as</a:t>
            </a:r>
            <a:r>
              <a:rPr lang="en-US" altLang="en-US">
                <a:solidFill>
                  <a:srgbClr val="0000FF"/>
                </a:solidFill>
              </a:rPr>
              <a:t> </a:t>
            </a:r>
            <a:r>
              <a:rPr lang="en-US" altLang="en-US"/>
              <a:t>trypsin] lyse protein peptide bonds.</a:t>
            </a:r>
          </a:p>
          <a:p>
            <a:pPr lvl="1" eaLnBrk="1" hangingPunct="1"/>
            <a:r>
              <a:rPr lang="en-US" altLang="en-US"/>
              <a:t>“ATPase” breaks down ATP</a:t>
            </a:r>
          </a:p>
          <a:p>
            <a:pPr lvl="1" eaLnBrk="1" hangingPunct="1"/>
            <a:r>
              <a:rPr lang="en-US" altLang="en-US"/>
              <a:t>“ATP synthetase” synthesizes ATP</a:t>
            </a:r>
          </a:p>
          <a:p>
            <a:pPr lvl="1" eaLnBrk="1" hangingPunct="1"/>
            <a:r>
              <a:rPr lang="en-US" altLang="en-US"/>
              <a:t>“Lactate dehydrogenase” oxidizes lactate,  removing two hydrogen atoms.</a:t>
            </a:r>
          </a:p>
          <a:p>
            <a:pPr eaLnBrk="1" hangingPunct="1"/>
            <a:r>
              <a:rPr lang="en-US" altLang="en-US"/>
              <a:t>Such a wide variety of names can be confusing.  A better method was needed.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878FF6E7-36BB-F922-5DC3-4F7D9853E8B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5843" name="Slide Number Placeholder 4">
            <a:extLst>
              <a:ext uri="{FF2B5EF4-FFF2-40B4-BE49-F238E27FC236}">
                <a16:creationId xmlns:a16="http://schemas.microsoft.com/office/drawing/2014/main" id="{623E8F3E-AD1B-D82D-FBE7-A526180D46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C975F40-DE48-4289-9BDD-7D8055B56E7D}" type="slidenum">
              <a:rPr lang="en-US" altLang="en-US" b="0">
                <a:solidFill>
                  <a:srgbClr val="0066CC"/>
                </a:solidFill>
              </a:rPr>
              <a:pPr eaLnBrk="1" hangingPunct="1"/>
              <a:t>14</a:t>
            </a:fld>
            <a:endParaRPr lang="en-US" altLang="en-US" b="0">
              <a:solidFill>
                <a:srgbClr val="0066CC"/>
              </a:solidFill>
            </a:endParaRPr>
          </a:p>
        </p:txBody>
      </p:sp>
      <p:sp>
        <p:nvSpPr>
          <p:cNvPr id="35844" name="Rectangle 2">
            <a:extLst>
              <a:ext uri="{FF2B5EF4-FFF2-40B4-BE49-F238E27FC236}">
                <a16:creationId xmlns:a16="http://schemas.microsoft.com/office/drawing/2014/main" id="{3FCE42CB-D003-D011-98D7-30F4C84AA110}"/>
              </a:ext>
            </a:extLst>
          </p:cNvPr>
          <p:cNvSpPr>
            <a:spLocks noGrp="1" noChangeArrowheads="1"/>
          </p:cNvSpPr>
          <p:nvPr>
            <p:ph type="title"/>
          </p:nvPr>
        </p:nvSpPr>
        <p:spPr/>
        <p:txBody>
          <a:bodyPr/>
          <a:lstStyle/>
          <a:p>
            <a:pPr eaLnBrk="1" hangingPunct="1"/>
            <a:r>
              <a:rPr lang="en-US" altLang="en-US" sz="1600"/>
              <a:t>Enzyme Classification</a:t>
            </a:r>
          </a:p>
        </p:txBody>
      </p:sp>
      <p:pic>
        <p:nvPicPr>
          <p:cNvPr id="35845" name="Picture 4">
            <a:extLst>
              <a:ext uri="{FF2B5EF4-FFF2-40B4-BE49-F238E27FC236}">
                <a16:creationId xmlns:a16="http://schemas.microsoft.com/office/drawing/2014/main" id="{C8313874-DC21-F2A0-8629-083609E3C68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471488"/>
            <a:ext cx="8382000" cy="4100512"/>
          </a:xfrm>
          <a:noFill/>
        </p:spPr>
      </p:pic>
      <p:sp>
        <p:nvSpPr>
          <p:cNvPr id="35846" name="Text Box 5">
            <a:extLst>
              <a:ext uri="{FF2B5EF4-FFF2-40B4-BE49-F238E27FC236}">
                <a16:creationId xmlns:a16="http://schemas.microsoft.com/office/drawing/2014/main" id="{A40AC0B1-1194-6BA1-524C-444DC99A161A}"/>
              </a:ext>
            </a:extLst>
          </p:cNvPr>
          <p:cNvSpPr txBox="1">
            <a:spLocks noChangeArrowheads="1"/>
          </p:cNvSpPr>
          <p:nvPr/>
        </p:nvSpPr>
        <p:spPr bwMode="auto">
          <a:xfrm>
            <a:off x="381000" y="4648200"/>
            <a:ext cx="84582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The “Enzyme Commission” invented a systematic numbering system for enzymes based upon these categories, with extensions for various subgroups.  e.g., nucleoside monophosphate kinase (transfers phosphates)</a:t>
            </a:r>
          </a:p>
          <a:p>
            <a:pPr eaLnBrk="1" hangingPunct="1">
              <a:spcBef>
                <a:spcPct val="50000"/>
              </a:spcBef>
            </a:pPr>
            <a:r>
              <a:rPr lang="en-US" altLang="en-US" sz="2000" i="1" u="sng"/>
              <a:t>EC 2.7.4.4.</a:t>
            </a:r>
            <a:r>
              <a:rPr lang="en-US" altLang="en-US"/>
              <a:t>	2 = Transferase,  7 = phosphate transferred,  </a:t>
            </a:r>
          </a:p>
          <a:p>
            <a:pPr eaLnBrk="1" hangingPunct="1">
              <a:spcBef>
                <a:spcPct val="50000"/>
              </a:spcBef>
            </a:pPr>
            <a:r>
              <a:rPr lang="en-US" altLang="en-US"/>
              <a:t>		4=transferred to another phosphate, 4 = detailes acceptor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8C085446-8A3B-DBCC-6486-5E976ACD3B3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6867" name="Slide Number Placeholder 4">
            <a:extLst>
              <a:ext uri="{FF2B5EF4-FFF2-40B4-BE49-F238E27FC236}">
                <a16:creationId xmlns:a16="http://schemas.microsoft.com/office/drawing/2014/main" id="{65F8D026-C773-6EB0-2A95-314CBEA7BE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4815405-6332-444B-9F60-FF16A0C8260F}" type="slidenum">
              <a:rPr lang="en-US" altLang="en-US" b="0">
                <a:solidFill>
                  <a:srgbClr val="0066CC"/>
                </a:solidFill>
              </a:rPr>
              <a:pPr eaLnBrk="1" hangingPunct="1"/>
              <a:t>15</a:t>
            </a:fld>
            <a:endParaRPr lang="en-US" altLang="en-US" b="0">
              <a:solidFill>
                <a:srgbClr val="0066CC"/>
              </a:solidFill>
            </a:endParaRPr>
          </a:p>
        </p:txBody>
      </p:sp>
      <p:sp>
        <p:nvSpPr>
          <p:cNvPr id="36868" name="Rectangle 2">
            <a:extLst>
              <a:ext uri="{FF2B5EF4-FFF2-40B4-BE49-F238E27FC236}">
                <a16:creationId xmlns:a16="http://schemas.microsoft.com/office/drawing/2014/main" id="{DB898E6A-1A07-72D4-285F-D771A3496405}"/>
              </a:ext>
            </a:extLst>
          </p:cNvPr>
          <p:cNvSpPr>
            <a:spLocks noGrp="1" noChangeArrowheads="1"/>
          </p:cNvSpPr>
          <p:nvPr>
            <p:ph type="title"/>
          </p:nvPr>
        </p:nvSpPr>
        <p:spPr/>
        <p:txBody>
          <a:bodyPr/>
          <a:lstStyle/>
          <a:p>
            <a:pPr eaLnBrk="1" hangingPunct="1"/>
            <a:r>
              <a:rPr lang="en-US" altLang="en-US" sz="1600"/>
              <a:t>Enzymes – Gibbs Free Energy</a:t>
            </a:r>
          </a:p>
        </p:txBody>
      </p:sp>
      <p:sp>
        <p:nvSpPr>
          <p:cNvPr id="36869" name="Rectangle 3">
            <a:extLst>
              <a:ext uri="{FF2B5EF4-FFF2-40B4-BE49-F238E27FC236}">
                <a16:creationId xmlns:a16="http://schemas.microsoft.com/office/drawing/2014/main" id="{9EEC1446-858F-2BE7-53E7-9DBD133C97E5}"/>
              </a:ext>
            </a:extLst>
          </p:cNvPr>
          <p:cNvSpPr>
            <a:spLocks noGrp="1" noChangeArrowheads="1"/>
          </p:cNvSpPr>
          <p:nvPr>
            <p:ph type="body" idx="1"/>
          </p:nvPr>
        </p:nvSpPr>
        <p:spPr/>
        <p:txBody>
          <a:bodyPr/>
          <a:lstStyle/>
          <a:p>
            <a:pPr eaLnBrk="1" hangingPunct="1">
              <a:lnSpc>
                <a:spcPct val="90000"/>
              </a:lnSpc>
              <a:buFontTx/>
              <a:buNone/>
            </a:pPr>
            <a:r>
              <a:rPr lang="en-US" altLang="en-US" sz="2800"/>
              <a:t>Thermodynamics governs enzyme reactions, just the same as with other chemical reactions.</a:t>
            </a:r>
          </a:p>
          <a:p>
            <a:pPr eaLnBrk="1" hangingPunct="1">
              <a:lnSpc>
                <a:spcPct val="90000"/>
              </a:lnSpc>
              <a:buFontTx/>
              <a:buNone/>
            </a:pPr>
            <a:r>
              <a:rPr lang="en-US" altLang="en-US" sz="2800"/>
              <a:t>Gibb’s “Free Energy,” </a:t>
            </a:r>
            <a:r>
              <a:rPr lang="el-GR" altLang="en-US" sz="2800">
                <a:cs typeface="Arial" panose="020B0604020202020204" pitchFamily="34" charset="0"/>
              </a:rPr>
              <a:t>Δ</a:t>
            </a:r>
            <a:r>
              <a:rPr lang="en-US" altLang="en-US" sz="2800">
                <a:cs typeface="Arial" panose="020B0604020202020204" pitchFamily="34" charset="0"/>
              </a:rPr>
              <a:t>G,</a:t>
            </a:r>
            <a:r>
              <a:rPr lang="en-US" altLang="en-US" sz="2800"/>
              <a:t> determines the spontaneity of a reaction:</a:t>
            </a:r>
          </a:p>
          <a:p>
            <a:pPr eaLnBrk="1" hangingPunct="1">
              <a:lnSpc>
                <a:spcPct val="90000"/>
              </a:lnSpc>
            </a:pPr>
            <a:r>
              <a:rPr lang="en-US" altLang="en-US" sz="2800"/>
              <a:t> </a:t>
            </a:r>
            <a:r>
              <a:rPr lang="el-GR" altLang="en-US" sz="2800">
                <a:cs typeface="Arial" panose="020B0604020202020204" pitchFamily="34" charset="0"/>
              </a:rPr>
              <a:t>Δ</a:t>
            </a:r>
            <a:r>
              <a:rPr lang="en-US" altLang="en-US" sz="2800">
                <a:cs typeface="Arial" panose="020B0604020202020204" pitchFamily="34" charset="0"/>
              </a:rPr>
              <a:t>G must be negative for a reaction to occur spontaneously (“exergonic”).</a:t>
            </a:r>
          </a:p>
          <a:p>
            <a:pPr eaLnBrk="1" hangingPunct="1">
              <a:lnSpc>
                <a:spcPct val="90000"/>
              </a:lnSpc>
            </a:pPr>
            <a:r>
              <a:rPr lang="en-US" altLang="en-US" sz="2800">
                <a:cs typeface="Arial" panose="020B0604020202020204" pitchFamily="34" charset="0"/>
              </a:rPr>
              <a:t>A system is at equilibrium and no net change can occur if </a:t>
            </a:r>
            <a:r>
              <a:rPr lang="el-GR" altLang="en-US" sz="2800">
                <a:cs typeface="Arial" panose="020B0604020202020204" pitchFamily="34" charset="0"/>
              </a:rPr>
              <a:t>Δ</a:t>
            </a:r>
            <a:r>
              <a:rPr lang="en-US" altLang="en-US" sz="2800">
                <a:cs typeface="Arial" panose="020B0604020202020204" pitchFamily="34" charset="0"/>
              </a:rPr>
              <a:t>G is zero.</a:t>
            </a:r>
          </a:p>
          <a:p>
            <a:pPr eaLnBrk="1" hangingPunct="1">
              <a:lnSpc>
                <a:spcPct val="90000"/>
              </a:lnSpc>
            </a:pPr>
            <a:r>
              <a:rPr lang="en-US" altLang="en-US" sz="2800">
                <a:cs typeface="Arial" panose="020B0604020202020204" pitchFamily="34" charset="0"/>
              </a:rPr>
              <a:t>A reaction will not occur spontaneously if </a:t>
            </a:r>
            <a:r>
              <a:rPr lang="el-GR" altLang="en-US" sz="2800">
                <a:cs typeface="Arial" panose="020B0604020202020204" pitchFamily="34" charset="0"/>
              </a:rPr>
              <a:t>Δ</a:t>
            </a:r>
            <a:r>
              <a:rPr lang="en-US" altLang="en-US" sz="2800">
                <a:cs typeface="Arial" panose="020B0604020202020204" pitchFamily="34" charset="0"/>
              </a:rPr>
              <a:t>G is positive (“endergonic”);  to proceed, it must receive an input of free energy from another source.</a:t>
            </a:r>
          </a:p>
          <a:p>
            <a:pPr eaLnBrk="1" hangingPunct="1">
              <a:lnSpc>
                <a:spcPct val="90000"/>
              </a:lnSpc>
              <a:buFontTx/>
              <a:buNone/>
            </a:pPr>
            <a:r>
              <a:rPr lang="en-US" altLang="en-US">
                <a:cs typeface="Arial" panose="020B0604020202020204" pitchFamily="34" charset="0"/>
              </a:rPr>
              <a:t>		</a:t>
            </a:r>
            <a:endParaRPr lang="en-US" altLang="en-US" i="1">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56B97B80-765B-72A9-8BE5-8329C7D8E18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7891" name="Slide Number Placeholder 4">
            <a:extLst>
              <a:ext uri="{FF2B5EF4-FFF2-40B4-BE49-F238E27FC236}">
                <a16:creationId xmlns:a16="http://schemas.microsoft.com/office/drawing/2014/main" id="{5192402D-A207-D033-78BC-95A061A4A2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1E6BD6E-21D1-409F-A520-6E0BA1315E99}" type="slidenum">
              <a:rPr lang="en-US" altLang="en-US" b="0">
                <a:solidFill>
                  <a:srgbClr val="0066CC"/>
                </a:solidFill>
              </a:rPr>
              <a:pPr eaLnBrk="1" hangingPunct="1"/>
              <a:t>16</a:t>
            </a:fld>
            <a:endParaRPr lang="en-US" altLang="en-US" b="0">
              <a:solidFill>
                <a:srgbClr val="0066CC"/>
              </a:solidFill>
            </a:endParaRPr>
          </a:p>
        </p:txBody>
      </p:sp>
      <p:sp>
        <p:nvSpPr>
          <p:cNvPr id="37892" name="Rectangle 2">
            <a:extLst>
              <a:ext uri="{FF2B5EF4-FFF2-40B4-BE49-F238E27FC236}">
                <a16:creationId xmlns:a16="http://schemas.microsoft.com/office/drawing/2014/main" id="{50042012-9CEF-F91E-C1ED-B8BDDCB6DDC4}"/>
              </a:ext>
            </a:extLst>
          </p:cNvPr>
          <p:cNvSpPr>
            <a:spLocks noGrp="1" noChangeArrowheads="1"/>
          </p:cNvSpPr>
          <p:nvPr>
            <p:ph type="title"/>
          </p:nvPr>
        </p:nvSpPr>
        <p:spPr/>
        <p:txBody>
          <a:bodyPr/>
          <a:lstStyle/>
          <a:p>
            <a:pPr eaLnBrk="1" hangingPunct="1"/>
            <a:r>
              <a:rPr lang="en-US" altLang="en-US" sz="1600"/>
              <a:t>Enzymes – Gibbs Free Energy</a:t>
            </a:r>
          </a:p>
        </p:txBody>
      </p:sp>
      <p:sp>
        <p:nvSpPr>
          <p:cNvPr id="37893" name="Rectangle 3">
            <a:extLst>
              <a:ext uri="{FF2B5EF4-FFF2-40B4-BE49-F238E27FC236}">
                <a16:creationId xmlns:a16="http://schemas.microsoft.com/office/drawing/2014/main" id="{57588CFB-C1F7-7578-594E-D659E51B2492}"/>
              </a:ext>
            </a:extLst>
          </p:cNvPr>
          <p:cNvSpPr>
            <a:spLocks noGrp="1" noChangeArrowheads="1"/>
          </p:cNvSpPr>
          <p:nvPr>
            <p:ph type="body" idx="1"/>
          </p:nvPr>
        </p:nvSpPr>
        <p:spPr>
          <a:xfrm>
            <a:off x="457200" y="533400"/>
            <a:ext cx="8458200" cy="6096000"/>
          </a:xfrm>
        </p:spPr>
        <p:txBody>
          <a:bodyPr/>
          <a:lstStyle/>
          <a:p>
            <a:pPr eaLnBrk="1" hangingPunct="1">
              <a:lnSpc>
                <a:spcPct val="90000"/>
              </a:lnSpc>
              <a:buFontTx/>
              <a:buNone/>
            </a:pPr>
            <a:r>
              <a:rPr lang="en-US" altLang="en-US" dirty="0">
                <a:cs typeface="Arial" panose="020B0604020202020204" pitchFamily="34" charset="0"/>
              </a:rPr>
              <a:t>For the reaction: A + B → C + D,</a:t>
            </a:r>
          </a:p>
          <a:p>
            <a:pPr eaLnBrk="1" hangingPunct="1">
              <a:lnSpc>
                <a:spcPct val="90000"/>
              </a:lnSpc>
              <a:buFontTx/>
              <a:buNone/>
            </a:pPr>
            <a:r>
              <a:rPr lang="en-US" altLang="en-US" dirty="0">
                <a:cs typeface="Arial" panose="020B0604020202020204" pitchFamily="34" charset="0"/>
              </a:rPr>
              <a:t>   	</a:t>
            </a:r>
          </a:p>
          <a:p>
            <a:pPr eaLnBrk="1" hangingPunct="1">
              <a:lnSpc>
                <a:spcPct val="90000"/>
              </a:lnSpc>
              <a:buFontTx/>
              <a:buNone/>
            </a:pPr>
            <a:r>
              <a:rPr lang="en-US" altLang="en-US" dirty="0">
                <a:cs typeface="Arial" panose="020B0604020202020204" pitchFamily="34" charset="0"/>
              </a:rPr>
              <a:t>	   </a:t>
            </a:r>
            <a:r>
              <a:rPr lang="el-GR" altLang="en-US" i="1" dirty="0">
                <a:cs typeface="Arial" panose="020B0604020202020204" pitchFamily="34" charset="0"/>
              </a:rPr>
              <a:t>Δ</a:t>
            </a:r>
            <a:r>
              <a:rPr lang="en-US" altLang="en-US" i="1" dirty="0">
                <a:cs typeface="Arial" panose="020B0604020202020204" pitchFamily="34" charset="0"/>
              </a:rPr>
              <a:t>G = </a:t>
            </a:r>
            <a:r>
              <a:rPr lang="el-GR" altLang="en-US" i="1" dirty="0">
                <a:cs typeface="Arial" panose="020B0604020202020204" pitchFamily="34" charset="0"/>
              </a:rPr>
              <a:t>Δ</a:t>
            </a:r>
            <a:r>
              <a:rPr lang="en-US" altLang="en-US" i="1" dirty="0">
                <a:cs typeface="Arial" panose="020B0604020202020204" pitchFamily="34" charset="0"/>
              </a:rPr>
              <a:t>G</a:t>
            </a:r>
            <a:r>
              <a:rPr lang="en-US" altLang="en-US" i="1" baseline="30000" dirty="0">
                <a:cs typeface="Arial" panose="020B0604020202020204" pitchFamily="34" charset="0"/>
              </a:rPr>
              <a:t>o</a:t>
            </a:r>
            <a:r>
              <a:rPr lang="en-US" altLang="en-US" i="1" dirty="0">
                <a:cs typeface="Arial" panose="020B0604020202020204" pitchFamily="34" charset="0"/>
              </a:rPr>
              <a:t> + RT ln [C][D]</a:t>
            </a:r>
          </a:p>
          <a:p>
            <a:pPr eaLnBrk="1" hangingPunct="1">
              <a:lnSpc>
                <a:spcPct val="90000"/>
              </a:lnSpc>
              <a:buFontTx/>
              <a:buNone/>
            </a:pPr>
            <a:r>
              <a:rPr lang="en-US" altLang="en-US" i="1" dirty="0">
                <a:cs typeface="Arial" panose="020B0604020202020204" pitchFamily="34" charset="0"/>
              </a:rPr>
              <a:t>			                   [A][B]</a:t>
            </a:r>
          </a:p>
          <a:p>
            <a:pPr eaLnBrk="1" hangingPunct="1">
              <a:lnSpc>
                <a:spcPct val="90000"/>
              </a:lnSpc>
              <a:buFontTx/>
              <a:buNone/>
            </a:pPr>
            <a:endParaRPr lang="en-US" altLang="en-US" i="1" dirty="0">
              <a:cs typeface="Arial" panose="020B0604020202020204" pitchFamily="34" charset="0"/>
            </a:endParaRPr>
          </a:p>
          <a:p>
            <a:pPr eaLnBrk="1" hangingPunct="1">
              <a:lnSpc>
                <a:spcPct val="90000"/>
              </a:lnSpc>
              <a:buFontTx/>
              <a:buNone/>
            </a:pPr>
            <a:r>
              <a:rPr lang="en-US" altLang="en-US" i="1" dirty="0">
                <a:cs typeface="Arial" panose="020B0604020202020204" pitchFamily="34" charset="0"/>
              </a:rPr>
              <a:t>	   </a:t>
            </a:r>
            <a:r>
              <a:rPr lang="el-GR" altLang="en-US" i="1" dirty="0">
                <a:cs typeface="Arial" panose="020B0604020202020204" pitchFamily="34" charset="0"/>
              </a:rPr>
              <a:t>Δ</a:t>
            </a:r>
            <a:r>
              <a:rPr lang="en-US" altLang="en-US" i="1" dirty="0">
                <a:cs typeface="Arial" panose="020B0604020202020204" pitchFamily="34" charset="0"/>
              </a:rPr>
              <a:t>G = </a:t>
            </a:r>
            <a:r>
              <a:rPr lang="el-GR" altLang="en-US" i="1" dirty="0">
                <a:cs typeface="Arial" panose="020B0604020202020204" pitchFamily="34" charset="0"/>
              </a:rPr>
              <a:t>Δ</a:t>
            </a:r>
            <a:r>
              <a:rPr lang="en-US" altLang="en-US" i="1" dirty="0">
                <a:cs typeface="Arial" panose="020B0604020202020204" pitchFamily="34" charset="0"/>
              </a:rPr>
              <a:t>G</a:t>
            </a:r>
            <a:r>
              <a:rPr lang="en-US" altLang="en-US" i="1" baseline="30000" dirty="0">
                <a:cs typeface="Arial" panose="020B0604020202020204" pitchFamily="34" charset="0"/>
              </a:rPr>
              <a:t>o</a:t>
            </a:r>
            <a:r>
              <a:rPr lang="en-US" altLang="en-US" i="1" dirty="0">
                <a:cs typeface="Arial" panose="020B0604020202020204" pitchFamily="34" charset="0"/>
              </a:rPr>
              <a:t> + RT ln K</a:t>
            </a:r>
            <a:r>
              <a:rPr lang="en-US" altLang="en-US" i="1" baseline="-25000" dirty="0">
                <a:cs typeface="Arial" panose="020B0604020202020204" pitchFamily="34" charset="0"/>
              </a:rPr>
              <a:t>eq</a:t>
            </a:r>
          </a:p>
          <a:p>
            <a:pPr eaLnBrk="1" hangingPunct="1">
              <a:lnSpc>
                <a:spcPct val="90000"/>
              </a:lnSpc>
              <a:buFontTx/>
              <a:buNone/>
            </a:pPr>
            <a:endParaRPr lang="en-US" altLang="en-US" i="1" baseline="-25000" dirty="0">
              <a:cs typeface="Arial" panose="020B0604020202020204" pitchFamily="34" charset="0"/>
            </a:endParaRPr>
          </a:p>
          <a:p>
            <a:pPr eaLnBrk="1" hangingPunct="1">
              <a:lnSpc>
                <a:spcPct val="90000"/>
              </a:lnSpc>
            </a:pPr>
            <a:r>
              <a:rPr lang="en-US" altLang="en-US" dirty="0"/>
              <a:t>At 25°C, when K</a:t>
            </a:r>
            <a:r>
              <a:rPr lang="en-US" altLang="en-US" baseline="-25000" dirty="0"/>
              <a:t>eq</a:t>
            </a:r>
            <a:r>
              <a:rPr lang="en-US" altLang="en-US" dirty="0"/>
              <a:t> changes by 10-fold, </a:t>
            </a:r>
            <a:r>
              <a:rPr lang="el-GR" altLang="en-US" i="1" dirty="0">
                <a:cs typeface="Arial" panose="020B0604020202020204" pitchFamily="34" charset="0"/>
              </a:rPr>
              <a:t>Δ</a:t>
            </a:r>
            <a:r>
              <a:rPr lang="en-US" altLang="en-US" i="1" dirty="0">
                <a:cs typeface="Arial" panose="020B0604020202020204" pitchFamily="34" charset="0"/>
              </a:rPr>
              <a:t>G changes by only 1.36!</a:t>
            </a:r>
          </a:p>
          <a:p>
            <a:pPr eaLnBrk="1" hangingPunct="1">
              <a:lnSpc>
                <a:spcPct val="90000"/>
              </a:lnSpc>
            </a:pPr>
            <a:r>
              <a:rPr lang="en-US" altLang="en-US" dirty="0"/>
              <a:t>Small changes in </a:t>
            </a:r>
            <a:r>
              <a:rPr lang="el-GR" altLang="en-US" i="1" dirty="0">
                <a:cs typeface="Arial" panose="020B0604020202020204" pitchFamily="34" charset="0"/>
              </a:rPr>
              <a:t>Δ</a:t>
            </a:r>
            <a:r>
              <a:rPr lang="en-US" altLang="en-US" i="1" dirty="0">
                <a:cs typeface="Arial" panose="020B0604020202020204" pitchFamily="34" charset="0"/>
              </a:rPr>
              <a:t>G describe HUGE changes in K</a:t>
            </a:r>
            <a:r>
              <a:rPr lang="en-US" altLang="en-US" i="1" baseline="-25000" dirty="0">
                <a:cs typeface="Arial" panose="020B0604020202020204" pitchFamily="34" charset="0"/>
              </a:rPr>
              <a:t>eq</a:t>
            </a:r>
            <a:r>
              <a:rPr lang="en-US" altLang="en-US" i="1" dirty="0">
                <a:cs typeface="Arial" panose="020B0604020202020204" pitchFamily="34" charset="0"/>
              </a:rPr>
              <a:t>.</a:t>
            </a:r>
            <a:endParaRPr lang="en-US" altLang="en-US" sz="1800" i="1" dirty="0">
              <a:cs typeface="Arial" panose="020B0604020202020204" pitchFamily="34" charset="0"/>
            </a:endParaRPr>
          </a:p>
          <a:p>
            <a:pPr eaLnBrk="1" hangingPunct="1">
              <a:lnSpc>
                <a:spcPct val="90000"/>
              </a:lnSpc>
              <a:buFontTx/>
              <a:buNone/>
            </a:pPr>
            <a:r>
              <a:rPr lang="en-US" altLang="en-US" sz="1800" i="1" dirty="0">
                <a:cs typeface="Arial" panose="020B0604020202020204" pitchFamily="34" charset="0"/>
              </a:rPr>
              <a:t>	</a:t>
            </a:r>
            <a:r>
              <a:rPr lang="en-US" altLang="en-US" sz="1200" i="1" dirty="0">
                <a:cs typeface="Arial" panose="020B0604020202020204" pitchFamily="34" charset="0"/>
              </a:rPr>
              <a:t>Extensive Description with Calculations in Section 5.2</a:t>
            </a:r>
            <a:r>
              <a:rPr lang="en-US" altLang="en-US" sz="1800" i="1" dirty="0">
                <a:cs typeface="Arial" panose="020B0604020202020204" pitchFamily="34" charset="0"/>
              </a:rPr>
              <a:t>               </a:t>
            </a:r>
            <a:r>
              <a:rPr lang="el-GR" altLang="en-US" sz="1800" i="1" dirty="0">
                <a:cs typeface="Arial" panose="020B0604020202020204" pitchFamily="34" charset="0"/>
              </a:rPr>
              <a:t>Δ</a:t>
            </a:r>
            <a:r>
              <a:rPr lang="en-US" altLang="en-US" sz="1800" i="1" dirty="0">
                <a:cs typeface="Arial" panose="020B0604020202020204" pitchFamily="34" charset="0"/>
              </a:rPr>
              <a:t>G</a:t>
            </a:r>
            <a:r>
              <a:rPr lang="en-US" altLang="en-US" sz="1800" i="1" baseline="30000" dirty="0">
                <a:cs typeface="Arial" panose="020B0604020202020204" pitchFamily="34" charset="0"/>
              </a:rPr>
              <a:t>o’  </a:t>
            </a:r>
            <a:r>
              <a:rPr lang="en-US" altLang="en-US" sz="1800" i="1" dirty="0">
                <a:cs typeface="Arial" panose="020B0604020202020204" pitchFamily="34" charset="0"/>
              </a:rPr>
              <a:t>or </a:t>
            </a:r>
            <a:r>
              <a:rPr lang="el-GR" altLang="en-US" sz="1800" i="1" dirty="0">
                <a:cs typeface="Arial" panose="020B0604020202020204" pitchFamily="34" charset="0"/>
              </a:rPr>
              <a:t>Δ</a:t>
            </a:r>
            <a:r>
              <a:rPr lang="en-US" altLang="en-US" sz="1800" i="1" dirty="0">
                <a:cs typeface="Arial" panose="020B0604020202020204" pitchFamily="34" charset="0"/>
              </a:rPr>
              <a:t>G</a:t>
            </a:r>
            <a:r>
              <a:rPr lang="en-US" altLang="en-US" sz="1800" i="1" baseline="30000" dirty="0">
                <a:cs typeface="Arial" panose="020B0604020202020204" pitchFamily="34" charset="0"/>
              </a:rPr>
              <a:t>’</a:t>
            </a:r>
            <a:r>
              <a:rPr lang="en-US" altLang="en-US" sz="1800" i="1" dirty="0">
                <a:cs typeface="Arial" panose="020B0604020202020204" pitchFamily="34" charset="0"/>
              </a:rPr>
              <a:t> denotes pH=7</a:t>
            </a:r>
            <a:r>
              <a:rPr lang="en-US" altLang="en-US" i="1" dirty="0">
                <a:cs typeface="Arial" panose="020B0604020202020204" pitchFamily="34" charset="0"/>
              </a:rPr>
              <a:t> </a:t>
            </a:r>
          </a:p>
        </p:txBody>
      </p:sp>
      <p:sp>
        <p:nvSpPr>
          <p:cNvPr id="37894" name="Line 4">
            <a:extLst>
              <a:ext uri="{FF2B5EF4-FFF2-40B4-BE49-F238E27FC236}">
                <a16:creationId xmlns:a16="http://schemas.microsoft.com/office/drawing/2014/main" id="{77219924-E6AD-D310-747E-A09971DE989B}"/>
              </a:ext>
            </a:extLst>
          </p:cNvPr>
          <p:cNvSpPr>
            <a:spLocks noChangeShapeType="1"/>
          </p:cNvSpPr>
          <p:nvPr/>
        </p:nvSpPr>
        <p:spPr bwMode="auto">
          <a:xfrm>
            <a:off x="4648200" y="2133600"/>
            <a:ext cx="91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a:extLst>
              <a:ext uri="{FF2B5EF4-FFF2-40B4-BE49-F238E27FC236}">
                <a16:creationId xmlns:a16="http://schemas.microsoft.com/office/drawing/2014/main" id="{6DEF2FFC-78B1-75FA-0CE7-AB3857AD660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052" name="Slide Number Placeholder 4">
            <a:extLst>
              <a:ext uri="{FF2B5EF4-FFF2-40B4-BE49-F238E27FC236}">
                <a16:creationId xmlns:a16="http://schemas.microsoft.com/office/drawing/2014/main" id="{3F2C396F-8F84-93CE-CEFB-18F0DF4310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2E719F9-59B3-47F3-96C3-729E19AE9157}" type="slidenum">
              <a:rPr lang="en-US" altLang="en-US" b="0">
                <a:solidFill>
                  <a:srgbClr val="0066CC"/>
                </a:solidFill>
              </a:rPr>
              <a:pPr eaLnBrk="1" hangingPunct="1"/>
              <a:t>17</a:t>
            </a:fld>
            <a:endParaRPr lang="en-US" altLang="en-US" b="0">
              <a:solidFill>
                <a:srgbClr val="0066CC"/>
              </a:solidFill>
            </a:endParaRPr>
          </a:p>
        </p:txBody>
      </p:sp>
      <p:sp>
        <p:nvSpPr>
          <p:cNvPr id="2053" name="Rectangle 4">
            <a:extLst>
              <a:ext uri="{FF2B5EF4-FFF2-40B4-BE49-F238E27FC236}">
                <a16:creationId xmlns:a16="http://schemas.microsoft.com/office/drawing/2014/main" id="{3B0AA317-5707-F7D9-E579-119E86CAE2D9}"/>
              </a:ext>
            </a:extLst>
          </p:cNvPr>
          <p:cNvSpPr>
            <a:spLocks noGrp="1" noChangeArrowheads="1"/>
          </p:cNvSpPr>
          <p:nvPr>
            <p:ph type="title"/>
          </p:nvPr>
        </p:nvSpPr>
        <p:spPr/>
        <p:txBody>
          <a:bodyPr/>
          <a:lstStyle/>
          <a:p>
            <a:pPr eaLnBrk="1" hangingPunct="1"/>
            <a:r>
              <a:rPr lang="en-US" altLang="en-US" sz="1600"/>
              <a:t>Enzymes – Free Energy of Reacion</a:t>
            </a:r>
          </a:p>
        </p:txBody>
      </p:sp>
      <p:graphicFrame>
        <p:nvGraphicFramePr>
          <p:cNvPr id="2050" name="Object 3">
            <a:extLst>
              <a:ext uri="{FF2B5EF4-FFF2-40B4-BE49-F238E27FC236}">
                <a16:creationId xmlns:a16="http://schemas.microsoft.com/office/drawing/2014/main" id="{B99A1CB3-A04A-FFCB-48D8-C74F52B5B1DC}"/>
              </a:ext>
            </a:extLst>
          </p:cNvPr>
          <p:cNvGraphicFramePr>
            <a:graphicFrameLocks noGrp="1" noChangeAspect="1"/>
          </p:cNvGraphicFramePr>
          <p:nvPr>
            <p:ph idx="1"/>
          </p:nvPr>
        </p:nvGraphicFramePr>
        <p:xfrm>
          <a:off x="533400" y="1600200"/>
          <a:ext cx="8229600" cy="3397250"/>
        </p:xfrm>
        <a:graphic>
          <a:graphicData uri="http://schemas.openxmlformats.org/presentationml/2006/ole">
            <mc:AlternateContent xmlns:mc="http://schemas.openxmlformats.org/markup-compatibility/2006">
              <mc:Choice xmlns:v="urn:schemas-microsoft-com:vml" Requires="v">
                <p:oleObj name="Bitmap Image" r:id="rId2" imgW="6114286" imgH="2523810" progId="Paint.Picture">
                  <p:embed/>
                </p:oleObj>
              </mc:Choice>
              <mc:Fallback>
                <p:oleObj name="Bitmap Image" r:id="rId2" imgW="6114286" imgH="2523810"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229600" cy="3397250"/>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 Box 6">
            <a:extLst>
              <a:ext uri="{FF2B5EF4-FFF2-40B4-BE49-F238E27FC236}">
                <a16:creationId xmlns:a16="http://schemas.microsoft.com/office/drawing/2014/main" id="{F0A07D54-19BD-BE3C-6C14-5D991B4C939C}"/>
              </a:ext>
            </a:extLst>
          </p:cNvPr>
          <p:cNvSpPr txBox="1">
            <a:spLocks noChangeArrowheads="1"/>
          </p:cNvSpPr>
          <p:nvPr/>
        </p:nvSpPr>
        <p:spPr bwMode="auto">
          <a:xfrm>
            <a:off x="762000" y="4267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FF0000"/>
                </a:solidFill>
                <a:cs typeface="Arial" panose="020B0604020202020204" pitchFamily="34" charset="0"/>
              </a:rPr>
              <a:t>Δ</a:t>
            </a:r>
            <a:r>
              <a:rPr lang="en-US" altLang="en-US" b="0">
                <a:solidFill>
                  <a:srgbClr val="FF0000"/>
                </a:solidFill>
                <a:cs typeface="Arial" panose="020B0604020202020204" pitchFamily="34" charset="0"/>
              </a:rPr>
              <a:t>G</a:t>
            </a:r>
            <a:endParaRPr lang="el-GR" altLang="en-US" b="0">
              <a:solidFill>
                <a:srgbClr val="FF0000"/>
              </a:solidFill>
              <a:cs typeface="Arial" panose="020B0604020202020204" pitchFamily="34" charset="0"/>
            </a:endParaRPr>
          </a:p>
        </p:txBody>
      </p:sp>
      <p:sp>
        <p:nvSpPr>
          <p:cNvPr id="2055" name="Text Box 8">
            <a:extLst>
              <a:ext uri="{FF2B5EF4-FFF2-40B4-BE49-F238E27FC236}">
                <a16:creationId xmlns:a16="http://schemas.microsoft.com/office/drawing/2014/main" id="{AA109375-C08F-BD3D-D1C9-36FD2232564E}"/>
              </a:ext>
            </a:extLst>
          </p:cNvPr>
          <p:cNvSpPr txBox="1">
            <a:spLocks noChangeArrowheads="1"/>
          </p:cNvSpPr>
          <p:nvPr/>
        </p:nvSpPr>
        <p:spPr bwMode="auto">
          <a:xfrm>
            <a:off x="7556500" y="32654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FF0000"/>
                </a:solidFill>
                <a:cs typeface="Arial" panose="020B0604020202020204" pitchFamily="34" charset="0"/>
              </a:rPr>
              <a:t>Δ</a:t>
            </a:r>
            <a:r>
              <a:rPr lang="en-US" altLang="en-US" b="0">
                <a:solidFill>
                  <a:srgbClr val="FF0000"/>
                </a:solidFill>
                <a:cs typeface="Arial" panose="020B0604020202020204" pitchFamily="34" charset="0"/>
              </a:rPr>
              <a:t>G</a:t>
            </a:r>
            <a:endParaRPr lang="el-GR" altLang="en-US" b="0">
              <a:solidFill>
                <a:srgbClr val="FF0000"/>
              </a:solidFill>
              <a:cs typeface="Arial" panose="020B0604020202020204" pitchFamily="34" charset="0"/>
            </a:endParaRPr>
          </a:p>
        </p:txBody>
      </p:sp>
      <p:sp>
        <p:nvSpPr>
          <p:cNvPr id="2056" name="Text Box 9">
            <a:extLst>
              <a:ext uri="{FF2B5EF4-FFF2-40B4-BE49-F238E27FC236}">
                <a16:creationId xmlns:a16="http://schemas.microsoft.com/office/drawing/2014/main" id="{BB301DB7-9CAF-CF73-AA23-D50C04798688}"/>
              </a:ext>
            </a:extLst>
          </p:cNvPr>
          <p:cNvSpPr txBox="1">
            <a:spLocks noChangeArrowheads="1"/>
          </p:cNvSpPr>
          <p:nvPr/>
        </p:nvSpPr>
        <p:spPr bwMode="auto">
          <a:xfrm>
            <a:off x="2286000" y="2590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009900"/>
                </a:solidFill>
                <a:cs typeface="Arial" panose="020B0604020202020204" pitchFamily="34" charset="0"/>
              </a:rPr>
              <a:t>Δ</a:t>
            </a:r>
            <a:r>
              <a:rPr lang="en-US" altLang="en-US" b="0">
                <a:solidFill>
                  <a:srgbClr val="009900"/>
                </a:solidFill>
                <a:cs typeface="Arial" panose="020B0604020202020204" pitchFamily="34" charset="0"/>
              </a:rPr>
              <a:t>G</a:t>
            </a:r>
            <a:r>
              <a:rPr lang="en-US" altLang="en-US" b="0" baseline="30000">
                <a:solidFill>
                  <a:srgbClr val="009900"/>
                </a:solidFill>
                <a:cs typeface="Arial" panose="020B0604020202020204" pitchFamily="34" charset="0"/>
              </a:rPr>
              <a:t>‡</a:t>
            </a:r>
          </a:p>
        </p:txBody>
      </p:sp>
      <p:sp>
        <p:nvSpPr>
          <p:cNvPr id="2057" name="Text Box 10">
            <a:extLst>
              <a:ext uri="{FF2B5EF4-FFF2-40B4-BE49-F238E27FC236}">
                <a16:creationId xmlns:a16="http://schemas.microsoft.com/office/drawing/2014/main" id="{BEE1DC0C-FCB6-8E30-2517-F69DD52E4AA6}"/>
              </a:ext>
            </a:extLst>
          </p:cNvPr>
          <p:cNvSpPr txBox="1">
            <a:spLocks noChangeArrowheads="1"/>
          </p:cNvSpPr>
          <p:nvPr/>
        </p:nvSpPr>
        <p:spPr bwMode="auto">
          <a:xfrm>
            <a:off x="6477000" y="2590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009900"/>
                </a:solidFill>
                <a:cs typeface="Arial" panose="020B0604020202020204" pitchFamily="34" charset="0"/>
              </a:rPr>
              <a:t>Δ</a:t>
            </a:r>
            <a:r>
              <a:rPr lang="en-US" altLang="en-US" b="0">
                <a:solidFill>
                  <a:srgbClr val="009900"/>
                </a:solidFill>
                <a:cs typeface="Arial" panose="020B0604020202020204" pitchFamily="34" charset="0"/>
              </a:rPr>
              <a:t>G</a:t>
            </a:r>
            <a:r>
              <a:rPr lang="en-US" altLang="en-US" b="0" baseline="30000">
                <a:solidFill>
                  <a:srgbClr val="009900"/>
                </a:solidFill>
                <a:cs typeface="Arial" panose="020B0604020202020204" pitchFamily="34" charset="0"/>
              </a:rPr>
              <a:t>‡</a:t>
            </a:r>
          </a:p>
        </p:txBody>
      </p:sp>
      <p:sp>
        <p:nvSpPr>
          <p:cNvPr id="2058" name="Text Box 11">
            <a:extLst>
              <a:ext uri="{FF2B5EF4-FFF2-40B4-BE49-F238E27FC236}">
                <a16:creationId xmlns:a16="http://schemas.microsoft.com/office/drawing/2014/main" id="{6229CA52-4B77-9821-83A6-41759C4DCC65}"/>
              </a:ext>
            </a:extLst>
          </p:cNvPr>
          <p:cNvSpPr txBox="1">
            <a:spLocks noChangeArrowheads="1"/>
          </p:cNvSpPr>
          <p:nvPr/>
        </p:nvSpPr>
        <p:spPr bwMode="auto">
          <a:xfrm>
            <a:off x="685800" y="685800"/>
            <a:ext cx="3276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i="1" u="sng"/>
              <a:t>Exergonic Reaction:</a:t>
            </a:r>
          </a:p>
          <a:p>
            <a:pPr eaLnBrk="1" hangingPunct="1">
              <a:spcBef>
                <a:spcPct val="50000"/>
              </a:spcBef>
            </a:pPr>
            <a:r>
              <a:rPr lang="en-US" altLang="en-US" sz="2400" b="0" i="1"/>
              <a:t>    </a:t>
            </a:r>
            <a:r>
              <a:rPr lang="en-US" altLang="en-US" sz="2400" b="0" i="1" u="sng"/>
              <a:t>(Spontaneous)</a:t>
            </a:r>
          </a:p>
        </p:txBody>
      </p:sp>
      <p:sp>
        <p:nvSpPr>
          <p:cNvPr id="2059" name="Text Box 12">
            <a:extLst>
              <a:ext uri="{FF2B5EF4-FFF2-40B4-BE49-F238E27FC236}">
                <a16:creationId xmlns:a16="http://schemas.microsoft.com/office/drawing/2014/main" id="{2C8DAD1E-4203-B69F-EC11-12B995CFFACE}"/>
              </a:ext>
            </a:extLst>
          </p:cNvPr>
          <p:cNvSpPr txBox="1">
            <a:spLocks noChangeArrowheads="1"/>
          </p:cNvSpPr>
          <p:nvPr/>
        </p:nvSpPr>
        <p:spPr bwMode="auto">
          <a:xfrm>
            <a:off x="5257800" y="990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a:p>
        </p:txBody>
      </p:sp>
      <p:sp>
        <p:nvSpPr>
          <p:cNvPr id="2060" name="Text Box 13">
            <a:extLst>
              <a:ext uri="{FF2B5EF4-FFF2-40B4-BE49-F238E27FC236}">
                <a16:creationId xmlns:a16="http://schemas.microsoft.com/office/drawing/2014/main" id="{E7C84A38-CBA8-21C7-275E-F9B945B48899}"/>
              </a:ext>
            </a:extLst>
          </p:cNvPr>
          <p:cNvSpPr txBox="1">
            <a:spLocks noChangeArrowheads="1"/>
          </p:cNvSpPr>
          <p:nvPr/>
        </p:nvSpPr>
        <p:spPr bwMode="auto">
          <a:xfrm>
            <a:off x="4876800" y="685800"/>
            <a:ext cx="3810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i="1" u="sng"/>
              <a:t>Endergonic Reaction:</a:t>
            </a:r>
          </a:p>
          <a:p>
            <a:pPr eaLnBrk="1" hangingPunct="1">
              <a:spcBef>
                <a:spcPct val="50000"/>
              </a:spcBef>
            </a:pPr>
            <a:r>
              <a:rPr lang="en-US" altLang="en-US" sz="2400" b="0" i="1"/>
              <a:t>  </a:t>
            </a:r>
            <a:r>
              <a:rPr lang="en-US" altLang="en-US" sz="2400" b="0" i="1" u="sng"/>
              <a:t>(Non-spontaneous)</a:t>
            </a:r>
          </a:p>
        </p:txBody>
      </p:sp>
      <p:sp>
        <p:nvSpPr>
          <p:cNvPr id="2061" name="Text Box 16">
            <a:extLst>
              <a:ext uri="{FF2B5EF4-FFF2-40B4-BE49-F238E27FC236}">
                <a16:creationId xmlns:a16="http://schemas.microsoft.com/office/drawing/2014/main" id="{F7483D61-201E-A1A9-1B46-9A0EAA727AE1}"/>
              </a:ext>
            </a:extLst>
          </p:cNvPr>
          <p:cNvSpPr txBox="1">
            <a:spLocks noChangeArrowheads="1"/>
          </p:cNvSpPr>
          <p:nvPr/>
        </p:nvSpPr>
        <p:spPr bwMode="auto">
          <a:xfrm>
            <a:off x="1905000" y="5181600"/>
            <a:ext cx="5791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FF0000"/>
                </a:solidFill>
              </a:rPr>
              <a:t>Δ</a:t>
            </a:r>
            <a:r>
              <a:rPr lang="en-US" altLang="en-US" b="0">
                <a:solidFill>
                  <a:srgbClr val="FF0000"/>
                </a:solidFill>
              </a:rPr>
              <a:t>G determines </a:t>
            </a:r>
            <a:r>
              <a:rPr lang="en-US" altLang="en-US" b="0" i="1" u="sng">
                <a:solidFill>
                  <a:srgbClr val="FF0000"/>
                </a:solidFill>
              </a:rPr>
              <a:t>SPONTANEITY</a:t>
            </a:r>
            <a:r>
              <a:rPr lang="en-US" altLang="en-US" b="0">
                <a:solidFill>
                  <a:srgbClr val="FF0000"/>
                </a:solidFill>
              </a:rPr>
              <a:t> (“</a:t>
            </a:r>
            <a:r>
              <a:rPr lang="en-US" altLang="en-US" sz="2400">
                <a:solidFill>
                  <a:srgbClr val="FF0000"/>
                </a:solidFill>
              </a:rPr>
              <a:t>-</a:t>
            </a:r>
            <a:r>
              <a:rPr lang="en-US" altLang="en-US" b="0">
                <a:solidFill>
                  <a:srgbClr val="FF0000"/>
                </a:solidFill>
              </a:rPr>
              <a:t>” for spontaneous)</a:t>
            </a:r>
          </a:p>
          <a:p>
            <a:pPr eaLnBrk="1" hangingPunct="1">
              <a:spcBef>
                <a:spcPct val="50000"/>
              </a:spcBef>
            </a:pPr>
            <a:r>
              <a:rPr lang="el-GR" altLang="en-US" b="0">
                <a:solidFill>
                  <a:srgbClr val="009900"/>
                </a:solidFill>
              </a:rPr>
              <a:t>Δ</a:t>
            </a:r>
            <a:r>
              <a:rPr lang="en-US" altLang="en-US" b="0">
                <a:solidFill>
                  <a:srgbClr val="009900"/>
                </a:solidFill>
              </a:rPr>
              <a:t>G</a:t>
            </a:r>
            <a:r>
              <a:rPr lang="en-US" altLang="en-US" b="0" baseline="30000">
                <a:solidFill>
                  <a:srgbClr val="009900"/>
                </a:solidFill>
              </a:rPr>
              <a:t>‡</a:t>
            </a:r>
            <a:r>
              <a:rPr lang="en-US" altLang="en-US" b="0">
                <a:solidFill>
                  <a:srgbClr val="009900"/>
                </a:solidFill>
              </a:rPr>
              <a:t> determines the </a:t>
            </a:r>
            <a:r>
              <a:rPr lang="en-US" altLang="en-US" b="0" i="1" u="sng">
                <a:solidFill>
                  <a:srgbClr val="009900"/>
                </a:solidFill>
              </a:rPr>
              <a:t>RATE</a:t>
            </a:r>
            <a:r>
              <a:rPr lang="en-US" altLang="en-US" b="0">
                <a:solidFill>
                  <a:srgbClr val="009900"/>
                </a:solidFill>
              </a:rPr>
              <a:t> of the reaction. </a:t>
            </a:r>
            <a:endParaRPr lang="en-US" altLang="en-US" b="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a:extLst>
              <a:ext uri="{FF2B5EF4-FFF2-40B4-BE49-F238E27FC236}">
                <a16:creationId xmlns:a16="http://schemas.microsoft.com/office/drawing/2014/main" id="{10EB6535-DA06-49F2-A1E3-8174D47BFB2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076" name="Slide Number Placeholder 4">
            <a:extLst>
              <a:ext uri="{FF2B5EF4-FFF2-40B4-BE49-F238E27FC236}">
                <a16:creationId xmlns:a16="http://schemas.microsoft.com/office/drawing/2014/main" id="{9E39BBD2-E6FB-AB47-29CD-A5CF4DFE8F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96939E5-6F0E-4B7A-9C49-C051286E1F55}" type="slidenum">
              <a:rPr lang="en-US" altLang="en-US" b="0">
                <a:solidFill>
                  <a:srgbClr val="0066CC"/>
                </a:solidFill>
              </a:rPr>
              <a:pPr eaLnBrk="1" hangingPunct="1"/>
              <a:t>18</a:t>
            </a:fld>
            <a:endParaRPr lang="en-US" altLang="en-US" b="0">
              <a:solidFill>
                <a:srgbClr val="0066CC"/>
              </a:solidFill>
            </a:endParaRPr>
          </a:p>
        </p:txBody>
      </p:sp>
      <p:sp>
        <p:nvSpPr>
          <p:cNvPr id="3077" name="Rectangle 4">
            <a:extLst>
              <a:ext uri="{FF2B5EF4-FFF2-40B4-BE49-F238E27FC236}">
                <a16:creationId xmlns:a16="http://schemas.microsoft.com/office/drawing/2014/main" id="{93BE87B0-37F7-A60A-B04F-531A134E94CD}"/>
              </a:ext>
            </a:extLst>
          </p:cNvPr>
          <p:cNvSpPr>
            <a:spLocks noGrp="1" noChangeArrowheads="1"/>
          </p:cNvSpPr>
          <p:nvPr>
            <p:ph type="title"/>
          </p:nvPr>
        </p:nvSpPr>
        <p:spPr/>
        <p:txBody>
          <a:bodyPr/>
          <a:lstStyle/>
          <a:p>
            <a:pPr eaLnBrk="1" hangingPunct="1"/>
            <a:r>
              <a:rPr lang="en-US" altLang="en-US" sz="1600"/>
              <a:t>Enzymes – Activation Energy</a:t>
            </a:r>
          </a:p>
        </p:txBody>
      </p:sp>
      <p:sp>
        <p:nvSpPr>
          <p:cNvPr id="3078" name="Text Box 6">
            <a:extLst>
              <a:ext uri="{FF2B5EF4-FFF2-40B4-BE49-F238E27FC236}">
                <a16:creationId xmlns:a16="http://schemas.microsoft.com/office/drawing/2014/main" id="{6C9E0FAB-48B9-AD81-A44D-06898D0285EC}"/>
              </a:ext>
            </a:extLst>
          </p:cNvPr>
          <p:cNvSpPr txBox="1">
            <a:spLocks noChangeArrowheads="1"/>
          </p:cNvSpPr>
          <p:nvPr/>
        </p:nvSpPr>
        <p:spPr bwMode="auto">
          <a:xfrm>
            <a:off x="838200" y="533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i="1" u="sng"/>
              <a:t>Uncatalyzed</a:t>
            </a:r>
            <a:r>
              <a:rPr lang="en-US" altLang="en-US" b="0" i="1" u="sng"/>
              <a:t> </a:t>
            </a:r>
            <a:r>
              <a:rPr lang="en-US" altLang="en-US" sz="2400" b="0" i="1" u="sng"/>
              <a:t>Reaction:</a:t>
            </a:r>
          </a:p>
        </p:txBody>
      </p:sp>
      <p:sp>
        <p:nvSpPr>
          <p:cNvPr id="3079" name="Rectangle 7">
            <a:extLst>
              <a:ext uri="{FF2B5EF4-FFF2-40B4-BE49-F238E27FC236}">
                <a16:creationId xmlns:a16="http://schemas.microsoft.com/office/drawing/2014/main" id="{FED6EC18-6886-A93E-9312-D84268FF8A86}"/>
              </a:ext>
            </a:extLst>
          </p:cNvPr>
          <p:cNvSpPr>
            <a:spLocks noChangeArrowheads="1"/>
          </p:cNvSpPr>
          <p:nvPr/>
        </p:nvSpPr>
        <p:spPr bwMode="auto">
          <a:xfrm>
            <a:off x="5105400" y="503238"/>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b="0" i="1" u="sng"/>
              <a:t>Catalyzed Reaction:</a:t>
            </a:r>
          </a:p>
        </p:txBody>
      </p:sp>
      <p:sp>
        <p:nvSpPr>
          <p:cNvPr id="3080" name="Text Box 10">
            <a:extLst>
              <a:ext uri="{FF2B5EF4-FFF2-40B4-BE49-F238E27FC236}">
                <a16:creationId xmlns:a16="http://schemas.microsoft.com/office/drawing/2014/main" id="{DD12AC49-B324-A4F4-67F1-02D9C3E79F75}"/>
              </a:ext>
            </a:extLst>
          </p:cNvPr>
          <p:cNvSpPr txBox="1">
            <a:spLocks noChangeArrowheads="1"/>
          </p:cNvSpPr>
          <p:nvPr/>
        </p:nvSpPr>
        <p:spPr bwMode="auto">
          <a:xfrm>
            <a:off x="762000" y="4724400"/>
            <a:ext cx="7772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Lower activation energy (</a:t>
            </a:r>
            <a:r>
              <a:rPr lang="el-GR" altLang="en-US" sz="2000" b="0">
                <a:solidFill>
                  <a:srgbClr val="009900"/>
                </a:solidFill>
              </a:rPr>
              <a:t>Δ</a:t>
            </a:r>
            <a:r>
              <a:rPr lang="en-US" altLang="en-US" sz="2000" b="0">
                <a:solidFill>
                  <a:srgbClr val="009900"/>
                </a:solidFill>
              </a:rPr>
              <a:t>G</a:t>
            </a:r>
            <a:r>
              <a:rPr lang="en-US" altLang="en-US" sz="2000" b="0" baseline="30000">
                <a:solidFill>
                  <a:srgbClr val="009900"/>
                </a:solidFill>
              </a:rPr>
              <a:t>‡</a:t>
            </a:r>
            <a:r>
              <a:rPr lang="en-US" altLang="en-US" sz="2000" b="0"/>
              <a:t>) increases the rate of reaction, reaching equilibrium faster.</a:t>
            </a:r>
          </a:p>
          <a:p>
            <a:pPr eaLnBrk="1" hangingPunct="1">
              <a:spcBef>
                <a:spcPct val="50000"/>
              </a:spcBef>
            </a:pPr>
            <a:r>
              <a:rPr lang="en-US" altLang="en-US" sz="2000" b="0"/>
              <a:t>In this case, </a:t>
            </a:r>
            <a:r>
              <a:rPr lang="el-GR" altLang="en-US" sz="2000" b="0">
                <a:solidFill>
                  <a:srgbClr val="FF0000"/>
                </a:solidFill>
              </a:rPr>
              <a:t>Δ</a:t>
            </a:r>
            <a:r>
              <a:rPr lang="en-US" altLang="en-US" sz="2000" b="0">
                <a:solidFill>
                  <a:srgbClr val="FF0000"/>
                </a:solidFill>
              </a:rPr>
              <a:t>G </a:t>
            </a:r>
            <a:r>
              <a:rPr lang="en-US" altLang="en-US" sz="2000" b="0"/>
              <a:t>remains unchanged.  Thus, the final ratio of products to reactants at equilibrium is the same in both cases.</a:t>
            </a:r>
            <a:endParaRPr lang="en-US" altLang="en-US" sz="2000" b="0">
              <a:solidFill>
                <a:srgbClr val="FF0000"/>
              </a:solidFill>
            </a:endParaRPr>
          </a:p>
        </p:txBody>
      </p:sp>
      <p:graphicFrame>
        <p:nvGraphicFramePr>
          <p:cNvPr id="3074" name="Object 13">
            <a:extLst>
              <a:ext uri="{FF2B5EF4-FFF2-40B4-BE49-F238E27FC236}">
                <a16:creationId xmlns:a16="http://schemas.microsoft.com/office/drawing/2014/main" id="{87852314-70C1-A315-8648-4C6228DD66D2}"/>
              </a:ext>
            </a:extLst>
          </p:cNvPr>
          <p:cNvGraphicFramePr>
            <a:graphicFrameLocks noGrp="1" noChangeAspect="1"/>
          </p:cNvGraphicFramePr>
          <p:nvPr>
            <p:ph idx="1"/>
          </p:nvPr>
        </p:nvGraphicFramePr>
        <p:xfrm>
          <a:off x="457200" y="1066800"/>
          <a:ext cx="8229600" cy="3554413"/>
        </p:xfrm>
        <a:graphic>
          <a:graphicData uri="http://schemas.openxmlformats.org/presentationml/2006/ole">
            <mc:AlternateContent xmlns:mc="http://schemas.openxmlformats.org/markup-compatibility/2006">
              <mc:Choice xmlns:v="urn:schemas-microsoft-com:vml" Requires="v">
                <p:oleObj name="Bitmap Image" r:id="rId2" imgW="5733333" imgH="2476190" progId="Paint.Picture">
                  <p:embed/>
                </p:oleObj>
              </mc:Choice>
              <mc:Fallback>
                <p:oleObj name="Bitmap Image" r:id="rId2" imgW="5733333" imgH="2476190"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3554413"/>
                      </a:xfrm>
                      <a:prstGeom prst="rect">
                        <a:avLst/>
                      </a:prstGeom>
                    </p:spPr>
                  </p:pic>
                </p:oleObj>
              </mc:Fallback>
            </mc:AlternateContent>
          </a:graphicData>
        </a:graphic>
      </p:graphicFrame>
      <p:sp>
        <p:nvSpPr>
          <p:cNvPr id="3081" name="Text Box 15">
            <a:extLst>
              <a:ext uri="{FF2B5EF4-FFF2-40B4-BE49-F238E27FC236}">
                <a16:creationId xmlns:a16="http://schemas.microsoft.com/office/drawing/2014/main" id="{6B0BAAD6-1BAE-42E9-3666-BD711A773B8F}"/>
              </a:ext>
            </a:extLst>
          </p:cNvPr>
          <p:cNvSpPr txBox="1">
            <a:spLocks noChangeArrowheads="1"/>
          </p:cNvSpPr>
          <p:nvPr/>
        </p:nvSpPr>
        <p:spPr bwMode="auto">
          <a:xfrm>
            <a:off x="6248400" y="2590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a:solidFill>
                  <a:srgbClr val="009900"/>
                </a:solidFill>
              </a:rPr>
              <a:t>Δ</a:t>
            </a:r>
            <a:r>
              <a:rPr lang="en-US" altLang="en-US">
                <a:solidFill>
                  <a:srgbClr val="009900"/>
                </a:solidFill>
              </a:rPr>
              <a:t>G</a:t>
            </a:r>
            <a:r>
              <a:rPr lang="en-US" altLang="en-US" baseline="30000">
                <a:solidFill>
                  <a:srgbClr val="009900"/>
                </a:solidFill>
              </a:rPr>
              <a:t>‡</a:t>
            </a:r>
            <a:endParaRPr lang="en-US" altLang="en-US" baseline="30000"/>
          </a:p>
        </p:txBody>
      </p:sp>
      <p:sp>
        <p:nvSpPr>
          <p:cNvPr id="3082" name="Text Box 16">
            <a:extLst>
              <a:ext uri="{FF2B5EF4-FFF2-40B4-BE49-F238E27FC236}">
                <a16:creationId xmlns:a16="http://schemas.microsoft.com/office/drawing/2014/main" id="{53F3DD81-0C83-6470-D6FB-EFF7D2A06C4F}"/>
              </a:ext>
            </a:extLst>
          </p:cNvPr>
          <p:cNvSpPr txBox="1">
            <a:spLocks noChangeArrowheads="1"/>
          </p:cNvSpPr>
          <p:nvPr/>
        </p:nvSpPr>
        <p:spPr bwMode="auto">
          <a:xfrm>
            <a:off x="2286000" y="1752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a:solidFill>
                  <a:srgbClr val="009900"/>
                </a:solidFill>
              </a:rPr>
              <a:t>Δ</a:t>
            </a:r>
            <a:r>
              <a:rPr lang="en-US" altLang="en-US">
                <a:solidFill>
                  <a:srgbClr val="009900"/>
                </a:solidFill>
              </a:rPr>
              <a:t>G</a:t>
            </a:r>
            <a:r>
              <a:rPr lang="en-US" altLang="en-US" baseline="30000">
                <a:solidFill>
                  <a:srgbClr val="009900"/>
                </a:solidFill>
              </a:rPr>
              <a:t>‡</a:t>
            </a:r>
            <a:endParaRPr lang="en-US" altLang="en-US" baseline="30000"/>
          </a:p>
        </p:txBody>
      </p:sp>
      <p:sp>
        <p:nvSpPr>
          <p:cNvPr id="3083" name="Text Box 17">
            <a:extLst>
              <a:ext uri="{FF2B5EF4-FFF2-40B4-BE49-F238E27FC236}">
                <a16:creationId xmlns:a16="http://schemas.microsoft.com/office/drawing/2014/main" id="{B7B56B4B-94CB-38E1-282C-B139216DDF2F}"/>
              </a:ext>
            </a:extLst>
          </p:cNvPr>
          <p:cNvSpPr txBox="1">
            <a:spLocks noChangeArrowheads="1"/>
          </p:cNvSpPr>
          <p:nvPr/>
        </p:nvSpPr>
        <p:spPr bwMode="auto">
          <a:xfrm>
            <a:off x="7620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a:p>
        </p:txBody>
      </p:sp>
      <p:sp>
        <p:nvSpPr>
          <p:cNvPr id="3084" name="Text Box 18">
            <a:extLst>
              <a:ext uri="{FF2B5EF4-FFF2-40B4-BE49-F238E27FC236}">
                <a16:creationId xmlns:a16="http://schemas.microsoft.com/office/drawing/2014/main" id="{89A01E66-A0B5-AF15-F373-4DF468089634}"/>
              </a:ext>
            </a:extLst>
          </p:cNvPr>
          <p:cNvSpPr txBox="1">
            <a:spLocks noChangeArrowheads="1"/>
          </p:cNvSpPr>
          <p:nvPr/>
        </p:nvSpPr>
        <p:spPr bwMode="auto">
          <a:xfrm>
            <a:off x="685800" y="3429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FF0000"/>
                </a:solidFill>
              </a:rPr>
              <a:t>Δ</a:t>
            </a:r>
            <a:r>
              <a:rPr lang="en-US" altLang="en-US" b="0">
                <a:solidFill>
                  <a:srgbClr val="FF0000"/>
                </a:solidFill>
              </a:rPr>
              <a:t>G</a:t>
            </a:r>
            <a:endParaRPr lang="en-US" altLang="en-US"/>
          </a:p>
        </p:txBody>
      </p:sp>
      <p:sp>
        <p:nvSpPr>
          <p:cNvPr id="3085" name="Text Box 19">
            <a:extLst>
              <a:ext uri="{FF2B5EF4-FFF2-40B4-BE49-F238E27FC236}">
                <a16:creationId xmlns:a16="http://schemas.microsoft.com/office/drawing/2014/main" id="{E42C5D1C-5DA6-3DBE-14B4-3C5C7134701E}"/>
              </a:ext>
            </a:extLst>
          </p:cNvPr>
          <p:cNvSpPr txBox="1">
            <a:spLocks noChangeArrowheads="1"/>
          </p:cNvSpPr>
          <p:nvPr/>
        </p:nvSpPr>
        <p:spPr bwMode="auto">
          <a:xfrm>
            <a:off x="4924425"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l-GR" altLang="en-US" b="0">
                <a:solidFill>
                  <a:srgbClr val="FF0000"/>
                </a:solidFill>
              </a:rPr>
              <a:t>Δ</a:t>
            </a:r>
            <a:r>
              <a:rPr lang="en-US" altLang="en-US" b="0">
                <a:solidFill>
                  <a:srgbClr val="FF0000"/>
                </a:solidFill>
              </a:rPr>
              <a:t>G</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2215A84B-F4F5-8A03-845F-5B511A3C6F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8915" name="Slide Number Placeholder 4">
            <a:extLst>
              <a:ext uri="{FF2B5EF4-FFF2-40B4-BE49-F238E27FC236}">
                <a16:creationId xmlns:a16="http://schemas.microsoft.com/office/drawing/2014/main" id="{238BEF2E-8C63-6400-95C4-D560206205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BF0D337-0D03-4237-938F-42349426A5F6}" type="slidenum">
              <a:rPr lang="en-US" altLang="en-US" b="0">
                <a:solidFill>
                  <a:srgbClr val="0066CC"/>
                </a:solidFill>
              </a:rPr>
              <a:pPr eaLnBrk="1" hangingPunct="1"/>
              <a:t>19</a:t>
            </a:fld>
            <a:endParaRPr lang="en-US" altLang="en-US" b="0">
              <a:solidFill>
                <a:srgbClr val="0066CC"/>
              </a:solidFill>
            </a:endParaRPr>
          </a:p>
        </p:txBody>
      </p:sp>
      <p:sp>
        <p:nvSpPr>
          <p:cNvPr id="38916" name="Rectangle 5">
            <a:extLst>
              <a:ext uri="{FF2B5EF4-FFF2-40B4-BE49-F238E27FC236}">
                <a16:creationId xmlns:a16="http://schemas.microsoft.com/office/drawing/2014/main" id="{F7500887-F5E1-643D-F454-268AA61E47D5}"/>
              </a:ext>
            </a:extLst>
          </p:cNvPr>
          <p:cNvSpPr>
            <a:spLocks noGrp="1" noChangeArrowheads="1"/>
          </p:cNvSpPr>
          <p:nvPr>
            <p:ph type="title"/>
          </p:nvPr>
        </p:nvSpPr>
        <p:spPr/>
        <p:txBody>
          <a:bodyPr/>
          <a:lstStyle/>
          <a:p>
            <a:pPr eaLnBrk="1" hangingPunct="1"/>
            <a:r>
              <a:rPr lang="en-US" altLang="en-US" sz="1600"/>
              <a:t>Enzymes – Gibbs Free Energy</a:t>
            </a:r>
          </a:p>
        </p:txBody>
      </p:sp>
      <p:pic>
        <p:nvPicPr>
          <p:cNvPr id="38917" name="Picture 4">
            <a:extLst>
              <a:ext uri="{FF2B5EF4-FFF2-40B4-BE49-F238E27FC236}">
                <a16:creationId xmlns:a16="http://schemas.microsoft.com/office/drawing/2014/main" id="{547532B2-F2CE-C915-CADB-E02693B8C8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533400"/>
            <a:ext cx="7010400" cy="55927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43F5D06A-58D2-66C9-AAD7-461D7485DB7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3555" name="Slide Number Placeholder 4">
            <a:extLst>
              <a:ext uri="{FF2B5EF4-FFF2-40B4-BE49-F238E27FC236}">
                <a16:creationId xmlns:a16="http://schemas.microsoft.com/office/drawing/2014/main" id="{D934062D-04A8-073F-DB25-A9780B9140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A4EBC3D-5AC2-424F-B459-DF7ED70BB8D2}" type="slidenum">
              <a:rPr lang="en-US" altLang="en-US" b="0">
                <a:solidFill>
                  <a:srgbClr val="0066CC"/>
                </a:solidFill>
              </a:rPr>
              <a:pPr eaLnBrk="1" hangingPunct="1"/>
              <a:t>2</a:t>
            </a:fld>
            <a:endParaRPr lang="en-US" altLang="en-US" b="0">
              <a:solidFill>
                <a:srgbClr val="0066CC"/>
              </a:solidFill>
            </a:endParaRPr>
          </a:p>
        </p:txBody>
      </p:sp>
      <p:sp>
        <p:nvSpPr>
          <p:cNvPr id="23556" name="Rectangle 2">
            <a:extLst>
              <a:ext uri="{FF2B5EF4-FFF2-40B4-BE49-F238E27FC236}">
                <a16:creationId xmlns:a16="http://schemas.microsoft.com/office/drawing/2014/main" id="{77DEF674-71E3-3E8C-869B-767171C2D3A2}"/>
              </a:ext>
            </a:extLst>
          </p:cNvPr>
          <p:cNvSpPr>
            <a:spLocks noGrp="1" noChangeArrowheads="1"/>
          </p:cNvSpPr>
          <p:nvPr>
            <p:ph type="title"/>
          </p:nvPr>
        </p:nvSpPr>
        <p:spPr/>
        <p:txBody>
          <a:bodyPr/>
          <a:lstStyle/>
          <a:p>
            <a:pPr eaLnBrk="1" hangingPunct="1"/>
            <a:r>
              <a:rPr lang="en-US" altLang="en-US" sz="1600"/>
              <a:t>Enzymes</a:t>
            </a:r>
          </a:p>
        </p:txBody>
      </p:sp>
      <p:sp>
        <p:nvSpPr>
          <p:cNvPr id="23557" name="Rectangle 3">
            <a:extLst>
              <a:ext uri="{FF2B5EF4-FFF2-40B4-BE49-F238E27FC236}">
                <a16:creationId xmlns:a16="http://schemas.microsoft.com/office/drawing/2014/main" id="{0788A29B-5564-3B31-25E9-45AD105FB3BB}"/>
              </a:ext>
            </a:extLst>
          </p:cNvPr>
          <p:cNvSpPr>
            <a:spLocks noGrp="1" noChangeArrowheads="1"/>
          </p:cNvSpPr>
          <p:nvPr>
            <p:ph type="body" idx="1"/>
          </p:nvPr>
        </p:nvSpPr>
        <p:spPr/>
        <p:txBody>
          <a:bodyPr/>
          <a:lstStyle/>
          <a:p>
            <a:pPr eaLnBrk="1" hangingPunct="1">
              <a:lnSpc>
                <a:spcPct val="90000"/>
              </a:lnSpc>
            </a:pPr>
            <a:r>
              <a:rPr lang="en-US" altLang="en-US" u="sng">
                <a:solidFill>
                  <a:srgbClr val="0066CC"/>
                </a:solidFill>
              </a:rPr>
              <a:t>Enzymes</a:t>
            </a:r>
            <a:r>
              <a:rPr lang="en-US" altLang="en-US">
                <a:solidFill>
                  <a:srgbClr val="0066CC"/>
                </a:solidFill>
              </a:rPr>
              <a:t> </a:t>
            </a:r>
            <a:r>
              <a:rPr lang="en-US" altLang="en-US"/>
              <a:t>are biological catalysts.</a:t>
            </a:r>
          </a:p>
          <a:p>
            <a:pPr eaLnBrk="1" hangingPunct="1">
              <a:lnSpc>
                <a:spcPct val="90000"/>
              </a:lnSpc>
            </a:pPr>
            <a:r>
              <a:rPr lang="en-US" altLang="en-US"/>
              <a:t>Recall that by definition, catalysts alter the rates of chemical reactions  but are neither formed nor consumed during the reactions they catalyze.</a:t>
            </a:r>
          </a:p>
          <a:p>
            <a:pPr eaLnBrk="1" hangingPunct="1">
              <a:lnSpc>
                <a:spcPct val="90000"/>
              </a:lnSpc>
            </a:pPr>
            <a:r>
              <a:rPr lang="en-US" altLang="en-US"/>
              <a:t>Enzymes are the most sophisticated catalysts known.</a:t>
            </a:r>
          </a:p>
          <a:p>
            <a:pPr eaLnBrk="1" hangingPunct="1">
              <a:lnSpc>
                <a:spcPct val="90000"/>
              </a:lnSpc>
            </a:pPr>
            <a:r>
              <a:rPr lang="en-US" altLang="en-US"/>
              <a:t>Most enzymes are proteins.  Some nucleic acids exhibit enzymatic activities (e.g., rRNA).  We will focus primarily on protein-type catalysts.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DAD98752-0ACB-C285-9B61-DC80F83E7F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9939" name="Slide Number Placeholder 5">
            <a:extLst>
              <a:ext uri="{FF2B5EF4-FFF2-40B4-BE49-F238E27FC236}">
                <a16:creationId xmlns:a16="http://schemas.microsoft.com/office/drawing/2014/main" id="{B9990498-5612-1A2F-11B3-949EE1A719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EDF50BD-5425-4177-919D-09946C4F96ED}" type="slidenum">
              <a:rPr lang="en-US" altLang="en-US" b="0">
                <a:solidFill>
                  <a:srgbClr val="0066CC"/>
                </a:solidFill>
              </a:rPr>
              <a:pPr eaLnBrk="1" hangingPunct="1"/>
              <a:t>20</a:t>
            </a:fld>
            <a:endParaRPr lang="en-US" altLang="en-US" b="0">
              <a:solidFill>
                <a:srgbClr val="0066CC"/>
              </a:solidFill>
            </a:endParaRPr>
          </a:p>
        </p:txBody>
      </p:sp>
      <p:sp>
        <p:nvSpPr>
          <p:cNvPr id="39940" name="Rectangle 2">
            <a:extLst>
              <a:ext uri="{FF2B5EF4-FFF2-40B4-BE49-F238E27FC236}">
                <a16:creationId xmlns:a16="http://schemas.microsoft.com/office/drawing/2014/main" id="{CE8CBE10-367C-29C5-E3E8-E58509EAA0A6}"/>
              </a:ext>
            </a:extLst>
          </p:cNvPr>
          <p:cNvSpPr>
            <a:spLocks noGrp="1" noChangeArrowheads="1"/>
          </p:cNvSpPr>
          <p:nvPr>
            <p:ph type="title"/>
          </p:nvPr>
        </p:nvSpPr>
        <p:spPr/>
        <p:txBody>
          <a:bodyPr/>
          <a:lstStyle/>
          <a:p>
            <a:pPr eaLnBrk="1" hangingPunct="1"/>
            <a:r>
              <a:rPr lang="en-US" altLang="en-US" sz="1600"/>
              <a:t>Enzyme-Substrate Complex</a:t>
            </a:r>
          </a:p>
        </p:txBody>
      </p:sp>
      <p:sp>
        <p:nvSpPr>
          <p:cNvPr id="39941" name="Rectangle 3">
            <a:extLst>
              <a:ext uri="{FF2B5EF4-FFF2-40B4-BE49-F238E27FC236}">
                <a16:creationId xmlns:a16="http://schemas.microsoft.com/office/drawing/2014/main" id="{D38747DA-DCA1-6082-0DFD-929EE17623ED}"/>
              </a:ext>
            </a:extLst>
          </p:cNvPr>
          <p:cNvSpPr>
            <a:spLocks noGrp="1" noChangeArrowheads="1"/>
          </p:cNvSpPr>
          <p:nvPr>
            <p:ph type="body" sz="half" idx="1"/>
          </p:nvPr>
        </p:nvSpPr>
        <p:spPr>
          <a:xfrm>
            <a:off x="457200" y="533400"/>
            <a:ext cx="8382000" cy="5592763"/>
          </a:xfrm>
        </p:spPr>
        <p:txBody>
          <a:bodyPr/>
          <a:lstStyle/>
          <a:p>
            <a:pPr eaLnBrk="1" hangingPunct="1"/>
            <a:r>
              <a:rPr lang="en-US" altLang="en-US"/>
              <a:t>In biochemistry, we use slightly different terms for the participants in a reaction:</a:t>
            </a:r>
          </a:p>
          <a:p>
            <a:pPr eaLnBrk="1" hangingPunct="1"/>
            <a:endParaRPr lang="en-US" altLang="en-US"/>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p:txBody>
      </p:sp>
      <p:graphicFrame>
        <p:nvGraphicFramePr>
          <p:cNvPr id="673818" name="Group 26">
            <a:extLst>
              <a:ext uri="{FF2B5EF4-FFF2-40B4-BE49-F238E27FC236}">
                <a16:creationId xmlns:a16="http://schemas.microsoft.com/office/drawing/2014/main" id="{78CF7CA5-7923-9A9B-C045-AAC6F079F224}"/>
              </a:ext>
            </a:extLst>
          </p:cNvPr>
          <p:cNvGraphicFramePr>
            <a:graphicFrameLocks noGrp="1"/>
          </p:cNvGraphicFramePr>
          <p:nvPr>
            <p:ph sz="half" idx="2"/>
          </p:nvPr>
        </p:nvGraphicFramePr>
        <p:xfrm>
          <a:off x="609600" y="2209800"/>
          <a:ext cx="7848600" cy="3124200"/>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a:ln>
                            <a:noFill/>
                          </a:ln>
                          <a:solidFill>
                            <a:schemeClr val="tx1"/>
                          </a:solidFill>
                          <a:effectLst/>
                          <a:latin typeface="Arial" charset="0"/>
                        </a:rPr>
                        <a:t>Traditional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a:ln>
                            <a:noFill/>
                          </a:ln>
                          <a:solidFill>
                            <a:schemeClr val="tx1"/>
                          </a:solidFill>
                          <a:effectLst/>
                          <a:latin typeface="Arial" charset="0"/>
                        </a:rPr>
                        <a:t>Biochemistry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Reactant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Substrate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latin typeface="Arial" charset="0"/>
                        </a:rPr>
                        <a:t>Catalyst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latin typeface="Arial" charset="0"/>
                        </a:rPr>
                        <a:t>Enzyme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rPr>
                        <a:t>Product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60C9B172-256F-E172-D1C2-0EDABA4FAE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0963" name="Slide Number Placeholder 4">
            <a:extLst>
              <a:ext uri="{FF2B5EF4-FFF2-40B4-BE49-F238E27FC236}">
                <a16:creationId xmlns:a16="http://schemas.microsoft.com/office/drawing/2014/main" id="{B53AA2E3-554A-3D8C-A4D9-782709862E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E969AD4-6AF7-4FA5-9C76-B8D3DC87E9AF}" type="slidenum">
              <a:rPr lang="en-US" altLang="en-US" b="0">
                <a:solidFill>
                  <a:srgbClr val="0066CC"/>
                </a:solidFill>
              </a:rPr>
              <a:pPr eaLnBrk="1" hangingPunct="1"/>
              <a:t>21</a:t>
            </a:fld>
            <a:endParaRPr lang="en-US" altLang="en-US" b="0">
              <a:solidFill>
                <a:srgbClr val="0066CC"/>
              </a:solidFill>
            </a:endParaRPr>
          </a:p>
        </p:txBody>
      </p:sp>
      <p:sp>
        <p:nvSpPr>
          <p:cNvPr id="40964" name="Rectangle 2">
            <a:extLst>
              <a:ext uri="{FF2B5EF4-FFF2-40B4-BE49-F238E27FC236}">
                <a16:creationId xmlns:a16="http://schemas.microsoft.com/office/drawing/2014/main" id="{60BD6B5B-45BA-005E-DF43-4B786B43E3F1}"/>
              </a:ext>
            </a:extLst>
          </p:cNvPr>
          <p:cNvSpPr>
            <a:spLocks noGrp="1" noChangeArrowheads="1"/>
          </p:cNvSpPr>
          <p:nvPr>
            <p:ph type="title"/>
          </p:nvPr>
        </p:nvSpPr>
        <p:spPr/>
        <p:txBody>
          <a:bodyPr/>
          <a:lstStyle/>
          <a:p>
            <a:pPr eaLnBrk="1" hangingPunct="1"/>
            <a:r>
              <a:rPr lang="en-US" altLang="en-US" sz="1600"/>
              <a:t>Enzyme-Substrate Complex</a:t>
            </a:r>
          </a:p>
        </p:txBody>
      </p:sp>
      <p:sp>
        <p:nvSpPr>
          <p:cNvPr id="40965" name="Rectangle 3">
            <a:extLst>
              <a:ext uri="{FF2B5EF4-FFF2-40B4-BE49-F238E27FC236}">
                <a16:creationId xmlns:a16="http://schemas.microsoft.com/office/drawing/2014/main" id="{82224440-B9CA-EC61-01AA-176FDF6BEBDF}"/>
              </a:ext>
            </a:extLst>
          </p:cNvPr>
          <p:cNvSpPr>
            <a:spLocks noGrp="1" noChangeArrowheads="1"/>
          </p:cNvSpPr>
          <p:nvPr>
            <p:ph type="body" idx="1"/>
          </p:nvPr>
        </p:nvSpPr>
        <p:spPr/>
        <p:txBody>
          <a:bodyPr/>
          <a:lstStyle/>
          <a:p>
            <a:pPr eaLnBrk="1" hangingPunct="1"/>
            <a:r>
              <a:rPr lang="en-US" altLang="en-US" sz="2800"/>
              <a:t>For enzymes to function, they must come in contact with the </a:t>
            </a:r>
            <a:r>
              <a:rPr lang="en-US" altLang="en-US" sz="2800">
                <a:solidFill>
                  <a:srgbClr val="0000FF"/>
                </a:solidFill>
              </a:rPr>
              <a:t>substrate</a:t>
            </a:r>
            <a:r>
              <a:rPr lang="en-US" altLang="en-US" sz="2800"/>
              <a:t>.  </a:t>
            </a:r>
          </a:p>
          <a:p>
            <a:pPr eaLnBrk="1" hangingPunct="1"/>
            <a:r>
              <a:rPr lang="en-US" altLang="en-US" sz="2800"/>
              <a:t>While in contact, they are referred to as the “</a:t>
            </a:r>
            <a:r>
              <a:rPr lang="en-US" altLang="en-US" sz="2800">
                <a:solidFill>
                  <a:srgbClr val="0000FF"/>
                </a:solidFill>
              </a:rPr>
              <a:t>enzyme-substrate complex</a:t>
            </a:r>
            <a:r>
              <a:rPr lang="en-US" altLang="en-US" sz="2800"/>
              <a:t>.”</a:t>
            </a:r>
          </a:p>
          <a:p>
            <a:pPr eaLnBrk="1" hangingPunct="1"/>
            <a:r>
              <a:rPr lang="en-US" altLang="en-US" sz="2800"/>
              <a:t>The high specificity of many enzymes led to the hypothesis that enzymes were similar to a </a:t>
            </a:r>
            <a:r>
              <a:rPr lang="en-US" altLang="en-US" sz="2800">
                <a:solidFill>
                  <a:srgbClr val="0000FF"/>
                </a:solidFill>
              </a:rPr>
              <a:t>lock</a:t>
            </a:r>
            <a:r>
              <a:rPr lang="en-US" altLang="en-US" sz="2800"/>
              <a:t>… and the substrate was like a </a:t>
            </a:r>
            <a:r>
              <a:rPr lang="en-US" altLang="en-US" sz="2800">
                <a:solidFill>
                  <a:srgbClr val="0000FF"/>
                </a:solidFill>
              </a:rPr>
              <a:t>key</a:t>
            </a:r>
            <a:r>
              <a:rPr lang="en-US" altLang="en-US" sz="2800"/>
              <a:t>:  </a:t>
            </a:r>
            <a:r>
              <a:rPr lang="en-US" altLang="en-US" sz="1600" i="1"/>
              <a:t>(Fischer, 1890)</a:t>
            </a:r>
          </a:p>
          <a:p>
            <a:pPr eaLnBrk="1" hangingPunct="1"/>
            <a:r>
              <a:rPr lang="en-US" altLang="en-US" sz="2800"/>
              <a:t>In 1958, Koshland proposed that the enzyme changes shape to fit the incoming substrate.  This is called an “</a:t>
            </a:r>
            <a:r>
              <a:rPr lang="en-US" altLang="en-US" sz="2800">
                <a:solidFill>
                  <a:srgbClr val="0000FF"/>
                </a:solidFill>
              </a:rPr>
              <a:t>induced fit</a:t>
            </a:r>
            <a:r>
              <a:rPr lang="en-US" altLang="en-US" sz="2800"/>
              <a:t>.”</a:t>
            </a:r>
          </a:p>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FCBAAF08-01D4-0583-E56F-F020AB4F11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1987" name="Slide Number Placeholder 5">
            <a:extLst>
              <a:ext uri="{FF2B5EF4-FFF2-40B4-BE49-F238E27FC236}">
                <a16:creationId xmlns:a16="http://schemas.microsoft.com/office/drawing/2014/main" id="{D19F35EA-CF8B-2D25-1898-BF743005B8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A0EC671-47A3-42D3-8213-15F9EB303643}" type="slidenum">
              <a:rPr lang="en-US" altLang="en-US" b="0">
                <a:solidFill>
                  <a:srgbClr val="0066CC"/>
                </a:solidFill>
              </a:rPr>
              <a:pPr eaLnBrk="1" hangingPunct="1"/>
              <a:t>22</a:t>
            </a:fld>
            <a:endParaRPr lang="en-US" altLang="en-US" b="0">
              <a:solidFill>
                <a:srgbClr val="0066CC"/>
              </a:solidFill>
            </a:endParaRPr>
          </a:p>
        </p:txBody>
      </p:sp>
      <p:sp>
        <p:nvSpPr>
          <p:cNvPr id="41988" name="Rectangle 2">
            <a:extLst>
              <a:ext uri="{FF2B5EF4-FFF2-40B4-BE49-F238E27FC236}">
                <a16:creationId xmlns:a16="http://schemas.microsoft.com/office/drawing/2014/main" id="{FB3EF279-46E2-AB07-4F89-CE354514C3EF}"/>
              </a:ext>
            </a:extLst>
          </p:cNvPr>
          <p:cNvSpPr>
            <a:spLocks noGrp="1" noChangeArrowheads="1"/>
          </p:cNvSpPr>
          <p:nvPr>
            <p:ph type="title"/>
          </p:nvPr>
        </p:nvSpPr>
        <p:spPr/>
        <p:txBody>
          <a:bodyPr/>
          <a:lstStyle/>
          <a:p>
            <a:pPr eaLnBrk="1" hangingPunct="1"/>
            <a:r>
              <a:rPr lang="en-US" altLang="en-US" sz="1600"/>
              <a:t>Enzyme-Substrate Complex</a:t>
            </a:r>
          </a:p>
        </p:txBody>
      </p:sp>
      <p:pic>
        <p:nvPicPr>
          <p:cNvPr id="41989" name="Picture 7">
            <a:extLst>
              <a:ext uri="{FF2B5EF4-FFF2-40B4-BE49-F238E27FC236}">
                <a16:creationId xmlns:a16="http://schemas.microsoft.com/office/drawing/2014/main" id="{EEA1F615-7A63-FBBE-D545-4012B30D4B6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979613"/>
            <a:ext cx="4038600" cy="3049587"/>
          </a:xfrm>
          <a:noFill/>
        </p:spPr>
      </p:pic>
      <p:pic>
        <p:nvPicPr>
          <p:cNvPr id="41990" name="Picture 8">
            <a:extLst>
              <a:ext uri="{FF2B5EF4-FFF2-40B4-BE49-F238E27FC236}">
                <a16:creationId xmlns:a16="http://schemas.microsoft.com/office/drawing/2014/main" id="{0E14DEC4-D350-DFAF-F79D-F2A4D2E719A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97075"/>
            <a:ext cx="4038600" cy="3032125"/>
          </a:xfrm>
          <a:noFill/>
        </p:spPr>
      </p:pic>
      <p:sp>
        <p:nvSpPr>
          <p:cNvPr id="41991" name="Text Box 10">
            <a:extLst>
              <a:ext uri="{FF2B5EF4-FFF2-40B4-BE49-F238E27FC236}">
                <a16:creationId xmlns:a16="http://schemas.microsoft.com/office/drawing/2014/main" id="{AD00C63F-3104-6158-8938-CD4DECFAC7F3}"/>
              </a:ext>
            </a:extLst>
          </p:cNvPr>
          <p:cNvSpPr txBox="1">
            <a:spLocks noChangeArrowheads="1"/>
          </p:cNvSpPr>
          <p:nvPr/>
        </p:nvSpPr>
        <p:spPr bwMode="auto">
          <a:xfrm>
            <a:off x="685800" y="1295400"/>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i="1" u="sng"/>
              <a:t>“Lock &amp; Key” Theory:</a:t>
            </a:r>
          </a:p>
        </p:txBody>
      </p:sp>
      <p:sp>
        <p:nvSpPr>
          <p:cNvPr id="41992" name="Text Box 11">
            <a:extLst>
              <a:ext uri="{FF2B5EF4-FFF2-40B4-BE49-F238E27FC236}">
                <a16:creationId xmlns:a16="http://schemas.microsoft.com/office/drawing/2014/main" id="{0688DD84-4B97-0444-45EF-670F8DC35094}"/>
              </a:ext>
            </a:extLst>
          </p:cNvPr>
          <p:cNvSpPr txBox="1">
            <a:spLocks noChangeArrowheads="1"/>
          </p:cNvSpPr>
          <p:nvPr/>
        </p:nvSpPr>
        <p:spPr bwMode="auto">
          <a:xfrm>
            <a:off x="4876800" y="13096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i="1" u="sng"/>
              <a:t>“Induced Fit” Theory: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a:extLst>
              <a:ext uri="{FF2B5EF4-FFF2-40B4-BE49-F238E27FC236}">
                <a16:creationId xmlns:a16="http://schemas.microsoft.com/office/drawing/2014/main" id="{5B9F105C-7B6C-5D6A-D91A-BA4ACECD8CD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3011" name="Slide Number Placeholder 5">
            <a:extLst>
              <a:ext uri="{FF2B5EF4-FFF2-40B4-BE49-F238E27FC236}">
                <a16:creationId xmlns:a16="http://schemas.microsoft.com/office/drawing/2014/main" id="{91412500-93CD-BBF5-0AEC-5CD2F5D8D5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E1F6E65-5B75-4927-A31A-206198A29CEC}" type="slidenum">
              <a:rPr lang="en-US" altLang="en-US" b="0">
                <a:solidFill>
                  <a:srgbClr val="0066CC"/>
                </a:solidFill>
              </a:rPr>
              <a:pPr eaLnBrk="1" hangingPunct="1"/>
              <a:t>23</a:t>
            </a:fld>
            <a:endParaRPr lang="en-US" altLang="en-US" b="0">
              <a:solidFill>
                <a:srgbClr val="0066CC"/>
              </a:solidFill>
            </a:endParaRPr>
          </a:p>
        </p:txBody>
      </p:sp>
      <p:sp>
        <p:nvSpPr>
          <p:cNvPr id="43012" name="Rectangle 2">
            <a:extLst>
              <a:ext uri="{FF2B5EF4-FFF2-40B4-BE49-F238E27FC236}">
                <a16:creationId xmlns:a16="http://schemas.microsoft.com/office/drawing/2014/main" id="{3FF5F0BE-F153-339F-64CA-17777EF42B68}"/>
              </a:ext>
            </a:extLst>
          </p:cNvPr>
          <p:cNvSpPr>
            <a:spLocks noGrp="1" noChangeArrowheads="1"/>
          </p:cNvSpPr>
          <p:nvPr>
            <p:ph type="title"/>
          </p:nvPr>
        </p:nvSpPr>
        <p:spPr/>
        <p:txBody>
          <a:bodyPr/>
          <a:lstStyle/>
          <a:p>
            <a:pPr eaLnBrk="1" hangingPunct="1"/>
            <a:r>
              <a:rPr lang="en-US" altLang="en-US" sz="1600"/>
              <a:t>Enzyme – Active Site</a:t>
            </a:r>
          </a:p>
        </p:txBody>
      </p:sp>
      <p:sp>
        <p:nvSpPr>
          <p:cNvPr id="43013" name="Rectangle 3">
            <a:extLst>
              <a:ext uri="{FF2B5EF4-FFF2-40B4-BE49-F238E27FC236}">
                <a16:creationId xmlns:a16="http://schemas.microsoft.com/office/drawing/2014/main" id="{9E0AF70A-E73F-7415-D9DE-5BC4553DB1CB}"/>
              </a:ext>
            </a:extLst>
          </p:cNvPr>
          <p:cNvSpPr>
            <a:spLocks noGrp="1" noChangeArrowheads="1"/>
          </p:cNvSpPr>
          <p:nvPr>
            <p:ph type="body" sz="half" idx="1"/>
          </p:nvPr>
        </p:nvSpPr>
        <p:spPr>
          <a:xfrm>
            <a:off x="457200" y="533400"/>
            <a:ext cx="8382000" cy="2286000"/>
          </a:xfrm>
        </p:spPr>
        <p:txBody>
          <a:bodyPr/>
          <a:lstStyle/>
          <a:p>
            <a:pPr eaLnBrk="1" hangingPunct="1"/>
            <a:r>
              <a:rPr lang="en-US" altLang="en-US" sz="2800"/>
              <a:t>Enzymes are often quite large compared to their substrates.  The relatively small region where the substrate binds and catalysis takes place is called the  “active site.”      </a:t>
            </a:r>
            <a:r>
              <a:rPr lang="en-US" altLang="en-US" sz="1600" i="1"/>
              <a:t>(e.g., human carbonic anhydrase:)</a:t>
            </a:r>
          </a:p>
        </p:txBody>
      </p:sp>
      <p:pic>
        <p:nvPicPr>
          <p:cNvPr id="43014" name="Picture 4">
            <a:extLst>
              <a:ext uri="{FF2B5EF4-FFF2-40B4-BE49-F238E27FC236}">
                <a16:creationId xmlns:a16="http://schemas.microsoft.com/office/drawing/2014/main" id="{7CDEFFB5-18EB-C7FE-34C0-CCB909CD00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2362200"/>
            <a:ext cx="7620000" cy="4243388"/>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CD1C0DAF-873E-26C6-CA62-394A1360C83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4035" name="Slide Number Placeholder 4">
            <a:extLst>
              <a:ext uri="{FF2B5EF4-FFF2-40B4-BE49-F238E27FC236}">
                <a16:creationId xmlns:a16="http://schemas.microsoft.com/office/drawing/2014/main" id="{0477FD26-5CE9-340C-8D49-DE084D6FBD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66831A8-7325-4BCB-8BB1-F9F6ED79CE02}" type="slidenum">
              <a:rPr lang="en-US" altLang="en-US" b="0">
                <a:solidFill>
                  <a:srgbClr val="0066CC"/>
                </a:solidFill>
              </a:rPr>
              <a:pPr eaLnBrk="1" hangingPunct="1"/>
              <a:t>24</a:t>
            </a:fld>
            <a:endParaRPr lang="en-US" altLang="en-US" b="0">
              <a:solidFill>
                <a:srgbClr val="0066CC"/>
              </a:solidFill>
            </a:endParaRPr>
          </a:p>
        </p:txBody>
      </p:sp>
      <p:sp>
        <p:nvSpPr>
          <p:cNvPr id="44036" name="Rectangle 2">
            <a:extLst>
              <a:ext uri="{FF2B5EF4-FFF2-40B4-BE49-F238E27FC236}">
                <a16:creationId xmlns:a16="http://schemas.microsoft.com/office/drawing/2014/main" id="{DBBFE60E-9C02-C1B3-5BF8-FBEC6D8F5E8D}"/>
              </a:ext>
            </a:extLst>
          </p:cNvPr>
          <p:cNvSpPr>
            <a:spLocks noGrp="1" noChangeArrowheads="1"/>
          </p:cNvSpPr>
          <p:nvPr>
            <p:ph type="title"/>
          </p:nvPr>
        </p:nvSpPr>
        <p:spPr/>
        <p:txBody>
          <a:bodyPr/>
          <a:lstStyle/>
          <a:p>
            <a:pPr eaLnBrk="1" hangingPunct="1"/>
            <a:r>
              <a:rPr lang="en-US" altLang="en-US" sz="1600"/>
              <a:t>Enzyme – Active Site</a:t>
            </a:r>
          </a:p>
        </p:txBody>
      </p:sp>
      <p:sp>
        <p:nvSpPr>
          <p:cNvPr id="44037" name="Rectangle 3">
            <a:extLst>
              <a:ext uri="{FF2B5EF4-FFF2-40B4-BE49-F238E27FC236}">
                <a16:creationId xmlns:a16="http://schemas.microsoft.com/office/drawing/2014/main" id="{68209EDE-FA71-5DCA-5D1C-05560498856E}"/>
              </a:ext>
            </a:extLst>
          </p:cNvPr>
          <p:cNvSpPr>
            <a:spLocks noGrp="1" noChangeArrowheads="1"/>
          </p:cNvSpPr>
          <p:nvPr>
            <p:ph type="body" idx="1"/>
          </p:nvPr>
        </p:nvSpPr>
        <p:spPr/>
        <p:txBody>
          <a:bodyPr/>
          <a:lstStyle/>
          <a:p>
            <a:pPr eaLnBrk="1" hangingPunct="1">
              <a:lnSpc>
                <a:spcPct val="90000"/>
              </a:lnSpc>
            </a:pPr>
            <a:r>
              <a:rPr lang="en-US" altLang="en-US"/>
              <a:t>General Characteristics of Active Sites:</a:t>
            </a:r>
          </a:p>
          <a:p>
            <a:pPr lvl="1" eaLnBrk="1" hangingPunct="1">
              <a:lnSpc>
                <a:spcPct val="90000"/>
              </a:lnSpc>
            </a:pPr>
            <a:r>
              <a:rPr lang="en-US" altLang="en-US"/>
              <a:t>The active site takes up a relatively small part of the total volume of an enzyme</a:t>
            </a:r>
          </a:p>
          <a:p>
            <a:pPr lvl="1" eaLnBrk="1" hangingPunct="1">
              <a:lnSpc>
                <a:spcPct val="90000"/>
              </a:lnSpc>
            </a:pPr>
            <a:r>
              <a:rPr lang="en-US" altLang="en-US"/>
              <a:t>The active site is a 3-dimensional cleft or crevice.</a:t>
            </a:r>
          </a:p>
          <a:p>
            <a:pPr lvl="1" eaLnBrk="1" hangingPunct="1">
              <a:lnSpc>
                <a:spcPct val="90000"/>
              </a:lnSpc>
            </a:pPr>
            <a:r>
              <a:rPr lang="en-US" altLang="en-US"/>
              <a:t>Water is usually excluded unless it is a reactant.</a:t>
            </a:r>
          </a:p>
          <a:p>
            <a:pPr lvl="1" eaLnBrk="1" hangingPunct="1">
              <a:lnSpc>
                <a:spcPct val="90000"/>
              </a:lnSpc>
            </a:pPr>
            <a:r>
              <a:rPr lang="en-US" altLang="en-US"/>
              <a:t>Substrates bind to enzymes by multiple weak attractions (electrostatic interactions, hydrogen bonds, hydrophobic interactions, etc.</a:t>
            </a:r>
          </a:p>
          <a:p>
            <a:pPr lvl="1" eaLnBrk="1" hangingPunct="1">
              <a:lnSpc>
                <a:spcPct val="90000"/>
              </a:lnSpc>
            </a:pPr>
            <a:r>
              <a:rPr lang="en-US" altLang="en-US"/>
              <a:t>Specificity of binding depends on precise spatial arrangement of atoms in space.</a:t>
            </a:r>
          </a:p>
          <a:p>
            <a:pPr lvl="1" eaLnBrk="1" hangingPunct="1">
              <a:lnSpc>
                <a:spcPct val="90000"/>
              </a:lnSpc>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4099" name="Footer Placeholder 4">
            <a:extLst>
              <a:ext uri="{FF2B5EF4-FFF2-40B4-BE49-F238E27FC236}">
                <a16:creationId xmlns:a16="http://schemas.microsoft.com/office/drawing/2014/main" id="{8EFA44AD-13A2-E730-78B5-97C6A12D67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100" name="Slide Number Placeholder 5">
            <a:extLst>
              <a:ext uri="{FF2B5EF4-FFF2-40B4-BE49-F238E27FC236}">
                <a16:creationId xmlns:a16="http://schemas.microsoft.com/office/drawing/2014/main" id="{FBABAD07-3A7A-1CF8-8E9C-7543FBDB42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F863A99-2477-4FE8-AC00-5BDC03A56EFF}" type="slidenum">
              <a:rPr lang="en-US" altLang="en-US" b="0">
                <a:solidFill>
                  <a:srgbClr val="0066CC"/>
                </a:solidFill>
              </a:rPr>
              <a:pPr eaLnBrk="1" hangingPunct="1"/>
              <a:t>25</a:t>
            </a:fld>
            <a:endParaRPr lang="en-US" altLang="en-US" b="0">
              <a:solidFill>
                <a:srgbClr val="0066CC"/>
              </a:solidFill>
            </a:endParaRPr>
          </a:p>
        </p:txBody>
      </p:sp>
      <p:sp>
        <p:nvSpPr>
          <p:cNvPr id="4101" name="Rectangle 2">
            <a:extLst>
              <a:ext uri="{FF2B5EF4-FFF2-40B4-BE49-F238E27FC236}">
                <a16:creationId xmlns:a16="http://schemas.microsoft.com/office/drawing/2014/main" id="{476084D9-9947-910F-7381-13D8FBD0592D}"/>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4102" name="Rectangle 3">
            <a:extLst>
              <a:ext uri="{FF2B5EF4-FFF2-40B4-BE49-F238E27FC236}">
                <a16:creationId xmlns:a16="http://schemas.microsoft.com/office/drawing/2014/main" id="{12B82039-1D30-27F3-A9D6-C68017C89305}"/>
              </a:ext>
            </a:extLst>
          </p:cNvPr>
          <p:cNvSpPr>
            <a:spLocks noGrp="1" noChangeArrowheads="1"/>
          </p:cNvSpPr>
          <p:nvPr>
            <p:ph type="body" sz="half" idx="1"/>
          </p:nvPr>
        </p:nvSpPr>
        <p:spPr>
          <a:xfrm>
            <a:off x="457200" y="533400"/>
            <a:ext cx="8382000" cy="6019800"/>
          </a:xfrm>
        </p:spPr>
        <p:txBody>
          <a:bodyPr/>
          <a:lstStyle/>
          <a:p>
            <a:pPr eaLnBrk="1" hangingPunct="1"/>
            <a:r>
              <a:rPr lang="en-US" altLang="en-US" sz="2800" dirty="0"/>
              <a:t>In 1913, two scientists, Leonor Michaelis and Maud Menten proposed a simple model to account for the kinetic characteristics of enzymes*.</a:t>
            </a:r>
          </a:p>
          <a:p>
            <a:pPr eaLnBrk="1" hangingPunct="1"/>
            <a:endParaRPr lang="en-US" altLang="en-US" sz="2800" dirty="0"/>
          </a:p>
          <a:p>
            <a:pPr eaLnBrk="1" hangingPunct="1"/>
            <a:endParaRPr lang="en-US" altLang="en-US" sz="2800" dirty="0"/>
          </a:p>
          <a:p>
            <a:pPr eaLnBrk="1" hangingPunct="1"/>
            <a:endParaRPr lang="en-US" altLang="en-US" sz="2800" dirty="0"/>
          </a:p>
          <a:p>
            <a:pPr eaLnBrk="1" hangingPunct="1"/>
            <a:endParaRPr lang="en-US" altLang="en-US" sz="2800" dirty="0"/>
          </a:p>
          <a:p>
            <a:pPr eaLnBrk="1" hangingPunct="1">
              <a:buFontTx/>
              <a:buNone/>
            </a:pPr>
            <a:r>
              <a:rPr lang="en-US" altLang="en-US" sz="2800" dirty="0"/>
              <a:t> </a:t>
            </a:r>
          </a:p>
          <a:p>
            <a:pPr eaLnBrk="1" hangingPunct="1">
              <a:buFontTx/>
              <a:buNone/>
            </a:pPr>
            <a:r>
              <a:rPr lang="en-US" altLang="en-US" sz="1400" b="1" dirty="0"/>
              <a:t>     </a:t>
            </a:r>
          </a:p>
          <a:p>
            <a:pPr eaLnBrk="1" hangingPunct="1">
              <a:buFontTx/>
              <a:buNone/>
            </a:pPr>
            <a:endParaRPr lang="en-US" altLang="en-US" sz="1400" b="1" dirty="0"/>
          </a:p>
          <a:p>
            <a:pPr eaLnBrk="1" hangingPunct="1">
              <a:buFontTx/>
              <a:buNone/>
            </a:pPr>
            <a:r>
              <a:rPr lang="en-US" altLang="en-US" sz="1400" b="1" dirty="0"/>
              <a:t> </a:t>
            </a:r>
          </a:p>
          <a:p>
            <a:pPr eaLnBrk="1" hangingPunct="1">
              <a:buFontTx/>
              <a:buNone/>
            </a:pPr>
            <a:endParaRPr lang="en-US" altLang="en-US" sz="1400" b="1" dirty="0"/>
          </a:p>
          <a:p>
            <a:pPr eaLnBrk="1" hangingPunct="1">
              <a:buFontTx/>
              <a:buNone/>
            </a:pPr>
            <a:endParaRPr lang="en-US" altLang="en-US" sz="1400" b="1" dirty="0"/>
          </a:p>
          <a:p>
            <a:pPr eaLnBrk="1" hangingPunct="1">
              <a:buFontTx/>
              <a:buNone/>
            </a:pPr>
            <a:r>
              <a:rPr lang="en-US" altLang="en-US" sz="1200" b="1" dirty="0"/>
              <a:t>* </a:t>
            </a:r>
            <a:r>
              <a:rPr lang="en-US" altLang="en-US" sz="1300" b="1" dirty="0"/>
              <a:t>“The kinetics of invertase activity” </a:t>
            </a:r>
            <a:r>
              <a:rPr lang="en-US" altLang="en-US" sz="1300" i="1" dirty="0" err="1"/>
              <a:t>Biochemische</a:t>
            </a:r>
            <a:r>
              <a:rPr lang="en-US" altLang="en-US" sz="1300" i="1" dirty="0"/>
              <a:t> </a:t>
            </a:r>
            <a:r>
              <a:rPr lang="en-US" altLang="en-US" sz="1300" i="1" dirty="0" err="1"/>
              <a:t>Zeitschrift</a:t>
            </a:r>
            <a:r>
              <a:rPr lang="en-US" altLang="en-US" sz="1300" dirty="0"/>
              <a:t> </a:t>
            </a:r>
            <a:r>
              <a:rPr lang="en-US" altLang="en-US" sz="1300" b="1" dirty="0"/>
              <a:t>49</a:t>
            </a:r>
            <a:r>
              <a:rPr lang="en-US" altLang="en-US" sz="1300" dirty="0"/>
              <a:t>, 333 (1913)</a:t>
            </a:r>
          </a:p>
        </p:txBody>
      </p:sp>
      <p:sp>
        <p:nvSpPr>
          <p:cNvPr id="4103" name="Text Box 8">
            <a:extLst>
              <a:ext uri="{FF2B5EF4-FFF2-40B4-BE49-F238E27FC236}">
                <a16:creationId xmlns:a16="http://schemas.microsoft.com/office/drawing/2014/main" id="{54CF9F23-E829-1BCA-EA5C-98FC0A417B1A}"/>
              </a:ext>
            </a:extLst>
          </p:cNvPr>
          <p:cNvSpPr txBox="1">
            <a:spLocks noChangeArrowheads="1"/>
          </p:cNvSpPr>
          <p:nvPr/>
        </p:nvSpPr>
        <p:spPr bwMode="auto">
          <a:xfrm>
            <a:off x="1413670" y="5486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dirty="0"/>
              <a:t>Leonor Michaelis</a:t>
            </a:r>
          </a:p>
        </p:txBody>
      </p:sp>
      <p:sp>
        <p:nvSpPr>
          <p:cNvPr id="4104" name="Text Box 11">
            <a:extLst>
              <a:ext uri="{FF2B5EF4-FFF2-40B4-BE49-F238E27FC236}">
                <a16:creationId xmlns:a16="http://schemas.microsoft.com/office/drawing/2014/main" id="{8FBE6D91-09BD-3B2E-CB4C-8239CD870AA8}"/>
              </a:ext>
            </a:extLst>
          </p:cNvPr>
          <p:cNvSpPr txBox="1">
            <a:spLocks noChangeArrowheads="1"/>
          </p:cNvSpPr>
          <p:nvPr/>
        </p:nvSpPr>
        <p:spPr bwMode="auto">
          <a:xfrm>
            <a:off x="5444331" y="5492433"/>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dirty="0"/>
              <a:t>  Maud Menten </a:t>
            </a:r>
          </a:p>
        </p:txBody>
      </p:sp>
      <p:pic>
        <p:nvPicPr>
          <p:cNvPr id="4105" name="Picture 13" descr="Maude Menten">
            <a:extLst>
              <a:ext uri="{FF2B5EF4-FFF2-40B4-BE49-F238E27FC236}">
                <a16:creationId xmlns:a16="http://schemas.microsoft.com/office/drawing/2014/main" id="{EB0181C8-F103-E816-6A6B-A50BEA58E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22" b="8346"/>
          <a:stretch/>
        </p:blipFill>
        <p:spPr bwMode="auto">
          <a:xfrm>
            <a:off x="5086143" y="2743200"/>
            <a:ext cx="2415589" cy="267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5D56500-B658-9C60-609C-3DB5974E33B9}"/>
              </a:ext>
            </a:extLst>
          </p:cNvPr>
          <p:cNvPicPr>
            <a:picLocks noChangeAspect="1"/>
          </p:cNvPicPr>
          <p:nvPr/>
        </p:nvPicPr>
        <p:blipFill>
          <a:blip r:embed="rId3"/>
          <a:srcRect l="3652" t="1176" r="3652" b="17586"/>
          <a:stretch/>
        </p:blipFill>
        <p:spPr>
          <a:xfrm>
            <a:off x="1295400" y="2722880"/>
            <a:ext cx="2046845" cy="268855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124" name="Footer Placeholder 5">
            <a:extLst>
              <a:ext uri="{FF2B5EF4-FFF2-40B4-BE49-F238E27FC236}">
                <a16:creationId xmlns:a16="http://schemas.microsoft.com/office/drawing/2014/main" id="{1507A905-B4FA-29AF-FAF0-BF8FD571652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125" name="Slide Number Placeholder 6">
            <a:extLst>
              <a:ext uri="{FF2B5EF4-FFF2-40B4-BE49-F238E27FC236}">
                <a16:creationId xmlns:a16="http://schemas.microsoft.com/office/drawing/2014/main" id="{29DE1F77-CCAA-B7DE-F6A5-314FD53535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150A5B2-4B57-46DF-B03C-64F610BEE834}" type="slidenum">
              <a:rPr lang="en-US" altLang="en-US" b="0">
                <a:solidFill>
                  <a:srgbClr val="0066CC"/>
                </a:solidFill>
              </a:rPr>
              <a:pPr eaLnBrk="1" hangingPunct="1"/>
              <a:t>26</a:t>
            </a:fld>
            <a:endParaRPr lang="en-US" altLang="en-US" b="0">
              <a:solidFill>
                <a:srgbClr val="0066CC"/>
              </a:solidFill>
            </a:endParaRPr>
          </a:p>
        </p:txBody>
      </p:sp>
      <p:sp>
        <p:nvSpPr>
          <p:cNvPr id="5126" name="Rectangle 2">
            <a:extLst>
              <a:ext uri="{FF2B5EF4-FFF2-40B4-BE49-F238E27FC236}">
                <a16:creationId xmlns:a16="http://schemas.microsoft.com/office/drawing/2014/main" id="{5E566C62-4E67-036A-31EA-4AF1650A1E94}"/>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5127" name="Rectangle 3">
            <a:extLst>
              <a:ext uri="{FF2B5EF4-FFF2-40B4-BE49-F238E27FC236}">
                <a16:creationId xmlns:a16="http://schemas.microsoft.com/office/drawing/2014/main" id="{2E20DB87-899E-F57F-B90A-11503F2AC04C}"/>
              </a:ext>
            </a:extLst>
          </p:cNvPr>
          <p:cNvSpPr>
            <a:spLocks noGrp="1" noChangeArrowheads="1"/>
          </p:cNvSpPr>
          <p:nvPr>
            <p:ph type="body" sz="half" idx="1"/>
          </p:nvPr>
        </p:nvSpPr>
        <p:spPr>
          <a:xfrm>
            <a:off x="457200" y="533400"/>
            <a:ext cx="7924800" cy="457200"/>
          </a:xfrm>
        </p:spPr>
        <p:txBody>
          <a:bodyPr/>
          <a:lstStyle/>
          <a:p>
            <a:pPr eaLnBrk="1" hangingPunct="1">
              <a:buFontTx/>
              <a:buNone/>
            </a:pPr>
            <a:r>
              <a:rPr lang="en-US" altLang="en-US" sz="2000"/>
              <a:t>What was Michaelis’  and Menton’s contribution?</a:t>
            </a:r>
          </a:p>
          <a:p>
            <a:pPr eaLnBrk="1" hangingPunct="1">
              <a:buFontTx/>
              <a:buNone/>
            </a:pPr>
            <a:r>
              <a:rPr lang="en-US" altLang="en-US" sz="2000"/>
              <a:t>	Since the enzyme and substrate must form the ES complex before a reaction can take place, they proposed that the rate of the reaction depended upon the concentration of ES:</a:t>
            </a:r>
          </a:p>
          <a:p>
            <a:pPr lvl="1" eaLnBrk="1" hangingPunct="1">
              <a:buFontTx/>
              <a:buNone/>
            </a:pPr>
            <a:endParaRPr lang="en-US" altLang="en-US" sz="2400"/>
          </a:p>
          <a:p>
            <a:pPr lvl="1" eaLnBrk="1" hangingPunct="1">
              <a:buFontTx/>
              <a:buNone/>
            </a:pPr>
            <a:endParaRPr lang="en-US" altLang="en-US" sz="2400"/>
          </a:p>
        </p:txBody>
      </p:sp>
      <p:graphicFrame>
        <p:nvGraphicFramePr>
          <p:cNvPr id="5122" name="Object 8">
            <a:extLst>
              <a:ext uri="{FF2B5EF4-FFF2-40B4-BE49-F238E27FC236}">
                <a16:creationId xmlns:a16="http://schemas.microsoft.com/office/drawing/2014/main" id="{CF747479-D258-FB85-B0D3-3E333C0DC371}"/>
              </a:ext>
            </a:extLst>
          </p:cNvPr>
          <p:cNvGraphicFramePr>
            <a:graphicFrameLocks noGrp="1" noChangeAspect="1"/>
          </p:cNvGraphicFramePr>
          <p:nvPr>
            <p:ph sz="quarter" idx="2"/>
          </p:nvPr>
        </p:nvGraphicFramePr>
        <p:xfrm>
          <a:off x="2057400" y="2057400"/>
          <a:ext cx="4038600" cy="1536700"/>
        </p:xfrm>
        <a:graphic>
          <a:graphicData uri="http://schemas.openxmlformats.org/presentationml/2006/ole">
            <mc:AlternateContent xmlns:mc="http://schemas.openxmlformats.org/markup-compatibility/2006">
              <mc:Choice xmlns:v="urn:schemas-microsoft-com:vml" Requires="v">
                <p:oleObj name="ACD ChemSketch 2.0" r:id="rId2" imgW="2045160" imgH="777240" progId="ACD.ChemSketch.20">
                  <p:embed/>
                </p:oleObj>
              </mc:Choice>
              <mc:Fallback>
                <p:oleObj name="ACD ChemSketch 2.0" r:id="rId2" imgW="2045160" imgH="777240" progId="ACD.ChemSketch.20">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4038600" cy="1536700"/>
                      </a:xfrm>
                      <a:prstGeom prst="rect">
                        <a:avLst/>
                      </a:prstGeom>
                    </p:spPr>
                  </p:pic>
                </p:oleObj>
              </mc:Fallback>
            </mc:AlternateContent>
          </a:graphicData>
        </a:graphic>
      </p:graphicFrame>
      <p:sp>
        <p:nvSpPr>
          <p:cNvPr id="5128" name="Text Box 11">
            <a:extLst>
              <a:ext uri="{FF2B5EF4-FFF2-40B4-BE49-F238E27FC236}">
                <a16:creationId xmlns:a16="http://schemas.microsoft.com/office/drawing/2014/main" id="{3FBA7D32-F842-5D5D-F084-4E16773D41AD}"/>
              </a:ext>
            </a:extLst>
          </p:cNvPr>
          <p:cNvSpPr txBox="1">
            <a:spLocks noChangeArrowheads="1"/>
          </p:cNvSpPr>
          <p:nvPr/>
        </p:nvSpPr>
        <p:spPr bwMode="auto">
          <a:xfrm>
            <a:off x="762000" y="35814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They also proposed that at the beginning of the reaction, very little product returned to form ES.  Therefore, k</a:t>
            </a:r>
            <a:r>
              <a:rPr lang="en-US" altLang="en-US" sz="2000" b="0" baseline="-25000"/>
              <a:t>-2</a:t>
            </a:r>
            <a:r>
              <a:rPr lang="en-US" altLang="en-US" sz="2000" b="0"/>
              <a:t> was extremely small and could be ignored:</a:t>
            </a:r>
          </a:p>
        </p:txBody>
      </p:sp>
      <p:graphicFrame>
        <p:nvGraphicFramePr>
          <p:cNvPr id="5123" name="Object 12">
            <a:extLst>
              <a:ext uri="{FF2B5EF4-FFF2-40B4-BE49-F238E27FC236}">
                <a16:creationId xmlns:a16="http://schemas.microsoft.com/office/drawing/2014/main" id="{46412ABA-1AEC-4AF8-C58B-A7FB88E8C851}"/>
              </a:ext>
            </a:extLst>
          </p:cNvPr>
          <p:cNvGraphicFramePr>
            <a:graphicFrameLocks noGrp="1" noChangeAspect="1"/>
          </p:cNvGraphicFramePr>
          <p:nvPr>
            <p:ph sz="quarter" idx="3"/>
          </p:nvPr>
        </p:nvGraphicFramePr>
        <p:xfrm>
          <a:off x="2209800" y="4572000"/>
          <a:ext cx="4038600" cy="1536700"/>
        </p:xfrm>
        <a:graphic>
          <a:graphicData uri="http://schemas.openxmlformats.org/presentationml/2006/ole">
            <mc:AlternateContent xmlns:mc="http://schemas.openxmlformats.org/markup-compatibility/2006">
              <mc:Choice xmlns:v="urn:schemas-microsoft-com:vml" Requires="v">
                <p:oleObj name="ACD ChemSketch 2.0" r:id="rId4" imgW="2045160" imgH="777240" progId="ACD.ChemSketch.20">
                  <p:embed/>
                </p:oleObj>
              </mc:Choice>
              <mc:Fallback>
                <p:oleObj name="ACD ChemSketch 2.0" r:id="rId4" imgW="2045160" imgH="777240" progId="ACD.ChemSketch.20">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72000"/>
                        <a:ext cx="4038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6148" name="Footer Placeholder 4">
            <a:extLst>
              <a:ext uri="{FF2B5EF4-FFF2-40B4-BE49-F238E27FC236}">
                <a16:creationId xmlns:a16="http://schemas.microsoft.com/office/drawing/2014/main" id="{CEF882BC-C913-C158-3B42-051C2D24D24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6149" name="Slide Number Placeholder 5">
            <a:extLst>
              <a:ext uri="{FF2B5EF4-FFF2-40B4-BE49-F238E27FC236}">
                <a16:creationId xmlns:a16="http://schemas.microsoft.com/office/drawing/2014/main" id="{44F9DE8D-D728-58EA-4109-234C4D1AF5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0DDB8D4-F4D6-4D25-BE9A-AB2319FD78B7}" type="slidenum">
              <a:rPr lang="en-US" altLang="en-US" b="0">
                <a:solidFill>
                  <a:srgbClr val="0066CC"/>
                </a:solidFill>
              </a:rPr>
              <a:pPr eaLnBrk="1" hangingPunct="1"/>
              <a:t>27</a:t>
            </a:fld>
            <a:endParaRPr lang="en-US" altLang="en-US" b="0">
              <a:solidFill>
                <a:srgbClr val="0066CC"/>
              </a:solidFill>
            </a:endParaRPr>
          </a:p>
        </p:txBody>
      </p:sp>
      <p:sp>
        <p:nvSpPr>
          <p:cNvPr id="6150" name="Rectangle 5">
            <a:extLst>
              <a:ext uri="{FF2B5EF4-FFF2-40B4-BE49-F238E27FC236}">
                <a16:creationId xmlns:a16="http://schemas.microsoft.com/office/drawing/2014/main" id="{32E7F3B5-97E0-2CDC-C2EC-454ED57FA7B3}"/>
              </a:ext>
            </a:extLst>
          </p:cNvPr>
          <p:cNvSpPr>
            <a:spLocks noGrp="1" noChangeArrowheads="1"/>
          </p:cNvSpPr>
          <p:nvPr>
            <p:ph type="title"/>
          </p:nvPr>
        </p:nvSpPr>
        <p:spPr/>
        <p:txBody>
          <a:bodyPr/>
          <a:lstStyle/>
          <a:p>
            <a:pPr eaLnBrk="1" hangingPunct="1"/>
            <a:r>
              <a:rPr lang="en-US" altLang="en-US" sz="1600"/>
              <a:t>Enzymes – Michaelis-Menton Equation</a:t>
            </a:r>
          </a:p>
        </p:txBody>
      </p:sp>
      <p:graphicFrame>
        <p:nvGraphicFramePr>
          <p:cNvPr id="6146" name="Object 4">
            <a:extLst>
              <a:ext uri="{FF2B5EF4-FFF2-40B4-BE49-F238E27FC236}">
                <a16:creationId xmlns:a16="http://schemas.microsoft.com/office/drawing/2014/main" id="{0A48265E-B641-8386-F984-F9CC4F669A5E}"/>
              </a:ext>
            </a:extLst>
          </p:cNvPr>
          <p:cNvGraphicFramePr>
            <a:graphicFrameLocks noGrp="1" noChangeAspect="1"/>
          </p:cNvGraphicFramePr>
          <p:nvPr>
            <p:ph sz="half" idx="1"/>
          </p:nvPr>
        </p:nvGraphicFramePr>
        <p:xfrm>
          <a:off x="2743200" y="533400"/>
          <a:ext cx="3429000" cy="1304925"/>
        </p:xfrm>
        <a:graphic>
          <a:graphicData uri="http://schemas.openxmlformats.org/presentationml/2006/ole">
            <mc:AlternateContent xmlns:mc="http://schemas.openxmlformats.org/markup-compatibility/2006">
              <mc:Choice xmlns:v="urn:schemas-microsoft-com:vml" Requires="v">
                <p:oleObj name="ACD ChemSketch 2.0" r:id="rId2" imgW="2045160" imgH="777240" progId="ACD.ChemSketch.20">
                  <p:embed/>
                </p:oleObj>
              </mc:Choice>
              <mc:Fallback>
                <p:oleObj name="ACD ChemSketch 2.0" r:id="rId2" imgW="2045160" imgH="77724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33400"/>
                        <a:ext cx="3429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a:extLst>
              <a:ext uri="{FF2B5EF4-FFF2-40B4-BE49-F238E27FC236}">
                <a16:creationId xmlns:a16="http://schemas.microsoft.com/office/drawing/2014/main" id="{5A56C0A9-8EC3-DBEB-C8B2-6DCADEBCE64F}"/>
              </a:ext>
            </a:extLst>
          </p:cNvPr>
          <p:cNvGraphicFramePr>
            <a:graphicFrameLocks noGrp="1" noChangeAspect="1"/>
          </p:cNvGraphicFramePr>
          <p:nvPr>
            <p:ph sz="half" idx="2"/>
          </p:nvPr>
        </p:nvGraphicFramePr>
        <p:xfrm>
          <a:off x="1447800" y="1905000"/>
          <a:ext cx="5943600" cy="4537075"/>
        </p:xfrm>
        <a:graphic>
          <a:graphicData uri="http://schemas.openxmlformats.org/presentationml/2006/ole">
            <mc:AlternateContent xmlns:mc="http://schemas.openxmlformats.org/markup-compatibility/2006">
              <mc:Choice xmlns:v="urn:schemas-microsoft-com:vml" Requires="v">
                <p:oleObj name="Bitmap Image" r:id="rId4" imgW="4952381" imgH="3780952" progId="Paint.Picture">
                  <p:embed/>
                </p:oleObj>
              </mc:Choice>
              <mc:Fallback>
                <p:oleObj name="Bitmap Image" r:id="rId4" imgW="4952381" imgH="3780952"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05000"/>
                        <a:ext cx="59436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a:extLst>
              <a:ext uri="{FF2B5EF4-FFF2-40B4-BE49-F238E27FC236}">
                <a16:creationId xmlns:a16="http://schemas.microsoft.com/office/drawing/2014/main" id="{D68DFFF5-9E77-3738-BB5C-873997EF026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7172" name="Slide Number Placeholder 4">
            <a:extLst>
              <a:ext uri="{FF2B5EF4-FFF2-40B4-BE49-F238E27FC236}">
                <a16:creationId xmlns:a16="http://schemas.microsoft.com/office/drawing/2014/main" id="{FA8B1405-AC1E-ED84-0BDF-91F2AF7DA0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A808D0B-D235-47BF-ACCF-81CF8A0DAC90}" type="slidenum">
              <a:rPr lang="en-US" altLang="en-US" b="0">
                <a:solidFill>
                  <a:srgbClr val="0066CC"/>
                </a:solidFill>
              </a:rPr>
              <a:pPr eaLnBrk="1" hangingPunct="1"/>
              <a:t>28</a:t>
            </a:fld>
            <a:endParaRPr lang="en-US" altLang="en-US" b="0">
              <a:solidFill>
                <a:srgbClr val="0066CC"/>
              </a:solidFill>
            </a:endParaRPr>
          </a:p>
        </p:txBody>
      </p:sp>
      <p:sp>
        <p:nvSpPr>
          <p:cNvPr id="7173" name="Rectangle 5">
            <a:extLst>
              <a:ext uri="{FF2B5EF4-FFF2-40B4-BE49-F238E27FC236}">
                <a16:creationId xmlns:a16="http://schemas.microsoft.com/office/drawing/2014/main" id="{8BD61E35-148B-2B5F-CAB5-45ACB6F2879A}"/>
              </a:ext>
            </a:extLst>
          </p:cNvPr>
          <p:cNvSpPr>
            <a:spLocks noGrp="1" noChangeArrowheads="1"/>
          </p:cNvSpPr>
          <p:nvPr>
            <p:ph type="title"/>
          </p:nvPr>
        </p:nvSpPr>
        <p:spPr/>
        <p:txBody>
          <a:bodyPr/>
          <a:lstStyle/>
          <a:p>
            <a:pPr eaLnBrk="1" hangingPunct="1"/>
            <a:r>
              <a:rPr lang="en-US" altLang="en-US" sz="1600"/>
              <a:t>Enzymes – Michaelis-Menton Equation</a:t>
            </a:r>
          </a:p>
        </p:txBody>
      </p:sp>
      <p:graphicFrame>
        <p:nvGraphicFramePr>
          <p:cNvPr id="7170" name="Object 4">
            <a:extLst>
              <a:ext uri="{FF2B5EF4-FFF2-40B4-BE49-F238E27FC236}">
                <a16:creationId xmlns:a16="http://schemas.microsoft.com/office/drawing/2014/main" id="{96914D93-5323-FA65-C515-1FD87DE290FC}"/>
              </a:ext>
            </a:extLst>
          </p:cNvPr>
          <p:cNvGraphicFramePr>
            <a:graphicFrameLocks noGrp="1" noChangeAspect="1"/>
          </p:cNvGraphicFramePr>
          <p:nvPr>
            <p:ph idx="1"/>
          </p:nvPr>
        </p:nvGraphicFramePr>
        <p:xfrm>
          <a:off x="4876800" y="0"/>
          <a:ext cx="2895600" cy="1101725"/>
        </p:xfrm>
        <a:graphic>
          <a:graphicData uri="http://schemas.openxmlformats.org/presentationml/2006/ole">
            <mc:AlternateContent xmlns:mc="http://schemas.openxmlformats.org/markup-compatibility/2006">
              <mc:Choice xmlns:v="urn:schemas-microsoft-com:vml" Requires="v">
                <p:oleObj name="ACD ChemSketch 2.0" r:id="rId2" imgW="2045160" imgH="777240" progId="ACD.ChemSketch.20">
                  <p:embed/>
                </p:oleObj>
              </mc:Choice>
              <mc:Fallback>
                <p:oleObj name="ACD ChemSketch 2.0" r:id="rId2" imgW="2045160" imgH="77724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28956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7">
            <a:extLst>
              <a:ext uri="{FF2B5EF4-FFF2-40B4-BE49-F238E27FC236}">
                <a16:creationId xmlns:a16="http://schemas.microsoft.com/office/drawing/2014/main" id="{6B2FFF9B-C3CC-202F-DF3B-06CA2CBD65E5}"/>
              </a:ext>
            </a:extLst>
          </p:cNvPr>
          <p:cNvSpPr txBox="1">
            <a:spLocks noChangeArrowheads="1"/>
          </p:cNvSpPr>
          <p:nvPr/>
        </p:nvSpPr>
        <p:spPr bwMode="auto">
          <a:xfrm>
            <a:off x="533400" y="914400"/>
            <a:ext cx="80010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The rate (Velocity) of the appearance of product, depends on [ES]:</a:t>
            </a:r>
          </a:p>
          <a:p>
            <a:pPr eaLnBrk="1" hangingPunct="1">
              <a:spcBef>
                <a:spcPct val="50000"/>
              </a:spcBef>
            </a:pPr>
            <a:r>
              <a:rPr lang="en-US" altLang="en-US"/>
              <a:t>				</a:t>
            </a:r>
            <a:r>
              <a:rPr lang="en-US" altLang="en-US" sz="2400"/>
              <a:t>V = k</a:t>
            </a:r>
            <a:r>
              <a:rPr lang="en-US" altLang="en-US" sz="2400" baseline="-25000"/>
              <a:t>3</a:t>
            </a:r>
            <a:r>
              <a:rPr lang="en-US" altLang="en-US" sz="2400"/>
              <a:t>[ES]</a:t>
            </a:r>
          </a:p>
          <a:p>
            <a:pPr eaLnBrk="1" hangingPunct="1">
              <a:spcBef>
                <a:spcPct val="50000"/>
              </a:spcBef>
            </a:pPr>
            <a:r>
              <a:rPr lang="en-US" altLang="en-US"/>
              <a:t>ES has two fates:  </a:t>
            </a:r>
          </a:p>
          <a:p>
            <a:pPr eaLnBrk="1" hangingPunct="1">
              <a:spcBef>
                <a:spcPct val="50000"/>
              </a:spcBef>
              <a:buFontTx/>
              <a:buAutoNum type="arabicPeriod"/>
            </a:pPr>
            <a:r>
              <a:rPr lang="en-US" altLang="en-US"/>
              <a:t>Go to product</a:t>
            </a:r>
          </a:p>
          <a:p>
            <a:pPr eaLnBrk="1" hangingPunct="1">
              <a:spcBef>
                <a:spcPct val="50000"/>
              </a:spcBef>
              <a:buFontTx/>
              <a:buAutoNum type="arabicPeriod"/>
            </a:pPr>
            <a:r>
              <a:rPr lang="en-US" altLang="en-US"/>
              <a:t>Reverse back enzyme + substrate</a:t>
            </a:r>
          </a:p>
          <a:p>
            <a:pPr eaLnBrk="1" hangingPunct="1">
              <a:spcBef>
                <a:spcPct val="50000"/>
              </a:spcBef>
            </a:pPr>
            <a:r>
              <a:rPr lang="en-US" altLang="en-US"/>
              <a:t>When the catalyzed reaction is running smoothly and producing product at a constant rate, the concentration of ES is constant at we say that the reaction has reached a “</a:t>
            </a:r>
            <a:r>
              <a:rPr lang="en-US" altLang="en-US">
                <a:solidFill>
                  <a:srgbClr val="0000FF"/>
                </a:solidFill>
              </a:rPr>
              <a:t>steady state</a:t>
            </a:r>
            <a:r>
              <a:rPr lang="en-US" altLang="en-US"/>
              <a:t>.”  Therefore, we may say that the rates for formation of ES and the  breakdown of ES are equal:</a:t>
            </a:r>
          </a:p>
          <a:p>
            <a:pPr eaLnBrk="1" hangingPunct="1">
              <a:spcBef>
                <a:spcPct val="50000"/>
              </a:spcBef>
            </a:pPr>
            <a:r>
              <a:rPr lang="en-US" altLang="en-US"/>
              <a:t>		Rate of ES Formation 	 d[ES]/dt = </a:t>
            </a:r>
            <a:r>
              <a:rPr lang="en-US" altLang="en-US">
                <a:solidFill>
                  <a:srgbClr val="FF3300"/>
                </a:solidFill>
              </a:rPr>
              <a:t>k</a:t>
            </a:r>
            <a:r>
              <a:rPr lang="en-US" altLang="en-US" baseline="-25000">
                <a:solidFill>
                  <a:srgbClr val="FF3300"/>
                </a:solidFill>
              </a:rPr>
              <a:t>1</a:t>
            </a:r>
            <a:r>
              <a:rPr lang="en-US" altLang="en-US">
                <a:solidFill>
                  <a:srgbClr val="FF3300"/>
                </a:solidFill>
              </a:rPr>
              <a:t>[E][S]</a:t>
            </a:r>
          </a:p>
          <a:p>
            <a:pPr eaLnBrk="1" hangingPunct="1">
              <a:spcBef>
                <a:spcPct val="50000"/>
              </a:spcBef>
            </a:pPr>
            <a:r>
              <a:rPr lang="en-US" altLang="en-US"/>
              <a:t>		Rate of ES Breakdown 	-d[ES]/dt = </a:t>
            </a:r>
            <a:r>
              <a:rPr lang="en-US" altLang="en-US">
                <a:solidFill>
                  <a:srgbClr val="008000"/>
                </a:solidFill>
              </a:rPr>
              <a:t>k</a:t>
            </a:r>
            <a:r>
              <a:rPr lang="en-US" altLang="en-US" baseline="-25000">
                <a:solidFill>
                  <a:srgbClr val="008000"/>
                </a:solidFill>
              </a:rPr>
              <a:t>2</a:t>
            </a:r>
            <a:r>
              <a:rPr lang="en-US" altLang="en-US">
                <a:solidFill>
                  <a:srgbClr val="008000"/>
                </a:solidFill>
              </a:rPr>
              <a:t>[ES] + k</a:t>
            </a:r>
            <a:r>
              <a:rPr lang="en-US" altLang="en-US" baseline="-25000">
                <a:solidFill>
                  <a:srgbClr val="008000"/>
                </a:solidFill>
              </a:rPr>
              <a:t>3</a:t>
            </a:r>
            <a:r>
              <a:rPr lang="en-US" altLang="en-US">
                <a:solidFill>
                  <a:srgbClr val="008000"/>
                </a:solidFill>
              </a:rPr>
              <a:t>[ES]</a:t>
            </a:r>
          </a:p>
          <a:p>
            <a:pPr eaLnBrk="1" hangingPunct="1">
              <a:spcBef>
                <a:spcPct val="50000"/>
              </a:spcBef>
            </a:pPr>
            <a:r>
              <a:rPr lang="en-US" altLang="en-US"/>
              <a:t>	At the “</a:t>
            </a:r>
            <a:r>
              <a:rPr lang="en-US" altLang="en-US">
                <a:solidFill>
                  <a:srgbClr val="0000FF"/>
                </a:solidFill>
              </a:rPr>
              <a:t>steady state:</a:t>
            </a:r>
            <a:r>
              <a:rPr lang="en-US" altLang="en-US"/>
              <a:t>” d[ES]/dt  = 0 = </a:t>
            </a:r>
            <a:r>
              <a:rPr lang="en-US" altLang="en-US">
                <a:solidFill>
                  <a:srgbClr val="FF3300"/>
                </a:solidFill>
              </a:rPr>
              <a:t>k</a:t>
            </a:r>
            <a:r>
              <a:rPr lang="en-US" altLang="en-US" baseline="-25000">
                <a:solidFill>
                  <a:srgbClr val="FF3300"/>
                </a:solidFill>
              </a:rPr>
              <a:t>1</a:t>
            </a:r>
            <a:r>
              <a:rPr lang="en-US" altLang="en-US">
                <a:solidFill>
                  <a:srgbClr val="FF3300"/>
                </a:solidFill>
              </a:rPr>
              <a:t>[E][S]</a:t>
            </a:r>
            <a:r>
              <a:rPr lang="en-US" altLang="en-US"/>
              <a:t> – </a:t>
            </a:r>
            <a:r>
              <a:rPr lang="en-US" altLang="en-US">
                <a:solidFill>
                  <a:srgbClr val="008000"/>
                </a:solidFill>
              </a:rPr>
              <a:t>(k</a:t>
            </a:r>
            <a:r>
              <a:rPr lang="en-US" altLang="en-US" baseline="-25000">
                <a:solidFill>
                  <a:srgbClr val="008000"/>
                </a:solidFill>
              </a:rPr>
              <a:t>2</a:t>
            </a:r>
            <a:r>
              <a:rPr lang="en-US" altLang="en-US">
                <a:solidFill>
                  <a:srgbClr val="008000"/>
                </a:solidFill>
              </a:rPr>
              <a:t>+k</a:t>
            </a:r>
            <a:r>
              <a:rPr lang="en-US" altLang="en-US" baseline="-25000">
                <a:solidFill>
                  <a:srgbClr val="008000"/>
                </a:solidFill>
              </a:rPr>
              <a:t>3</a:t>
            </a:r>
            <a:r>
              <a:rPr lang="en-US" altLang="en-US">
                <a:solidFill>
                  <a:srgbClr val="008000"/>
                </a:solidFill>
              </a:rPr>
              <a:t>)[[ES</a:t>
            </a:r>
            <a:r>
              <a:rPr lang="en-US" altLang="en-US"/>
              <a:t>]</a:t>
            </a:r>
          </a:p>
          <a:p>
            <a:pPr eaLnBrk="1" hangingPunct="1">
              <a:spcBef>
                <a:spcPct val="50000"/>
              </a:spcBef>
            </a:pPr>
            <a:r>
              <a:rPr lang="en-US" altLang="en-US"/>
              <a:t>	Rearranging:			</a:t>
            </a:r>
            <a:r>
              <a:rPr lang="en-US" altLang="en-US">
                <a:solidFill>
                  <a:srgbClr val="FF3300"/>
                </a:solidFill>
              </a:rPr>
              <a:t>k1[E][S]</a:t>
            </a:r>
            <a:r>
              <a:rPr lang="en-US" altLang="en-US"/>
              <a:t> = </a:t>
            </a:r>
            <a:r>
              <a:rPr lang="en-US" altLang="en-US">
                <a:solidFill>
                  <a:srgbClr val="008000"/>
                </a:solidFill>
              </a:rPr>
              <a:t>(k2+k3)[[ES</a:t>
            </a:r>
            <a:r>
              <a:rPr lang="en-US" altLang="en-US"/>
              <a:t>]</a:t>
            </a:r>
          </a:p>
          <a:p>
            <a:pPr eaLnBrk="1" hangingPunct="1">
              <a:spcBef>
                <a:spcPct val="50000"/>
              </a:spcBef>
            </a:pPr>
            <a:r>
              <a:rPr lang="en-US" altLang="en-US"/>
              <a:t>	</a:t>
            </a:r>
          </a:p>
          <a:p>
            <a:pPr eaLnBrk="1" hangingPunct="1">
              <a:spcBef>
                <a:spcPct val="50000"/>
              </a:spcBef>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838FCC46-E0FD-62B5-F903-6A1A412B23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5059" name="Slide Number Placeholder 4">
            <a:extLst>
              <a:ext uri="{FF2B5EF4-FFF2-40B4-BE49-F238E27FC236}">
                <a16:creationId xmlns:a16="http://schemas.microsoft.com/office/drawing/2014/main" id="{05EBB9B9-7AEF-FD12-1722-179B8F8408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506A3FE-A220-4AFD-951E-671C4E89D042}" type="slidenum">
              <a:rPr lang="en-US" altLang="en-US" b="0">
                <a:solidFill>
                  <a:srgbClr val="0066CC"/>
                </a:solidFill>
              </a:rPr>
              <a:pPr eaLnBrk="1" hangingPunct="1"/>
              <a:t>29</a:t>
            </a:fld>
            <a:endParaRPr lang="en-US" altLang="en-US" b="0">
              <a:solidFill>
                <a:srgbClr val="0066CC"/>
              </a:solidFill>
            </a:endParaRPr>
          </a:p>
        </p:txBody>
      </p:sp>
      <p:sp>
        <p:nvSpPr>
          <p:cNvPr id="45060" name="Rectangle 2">
            <a:extLst>
              <a:ext uri="{FF2B5EF4-FFF2-40B4-BE49-F238E27FC236}">
                <a16:creationId xmlns:a16="http://schemas.microsoft.com/office/drawing/2014/main" id="{7FE37032-958D-0D1E-9F13-DF6253105AB9}"/>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45061" name="Rectangle 3">
            <a:extLst>
              <a:ext uri="{FF2B5EF4-FFF2-40B4-BE49-F238E27FC236}">
                <a16:creationId xmlns:a16="http://schemas.microsoft.com/office/drawing/2014/main" id="{26E198E4-3705-12EC-84D0-8E34F3C96A71}"/>
              </a:ext>
            </a:extLst>
          </p:cNvPr>
          <p:cNvSpPr>
            <a:spLocks noGrp="1" noChangeArrowheads="1"/>
          </p:cNvSpPr>
          <p:nvPr>
            <p:ph type="body" idx="1"/>
          </p:nvPr>
        </p:nvSpPr>
        <p:spPr/>
        <p:txBody>
          <a:bodyPr/>
          <a:lstStyle/>
          <a:p>
            <a:pPr eaLnBrk="1" hangingPunct="1">
              <a:spcBef>
                <a:spcPct val="50000"/>
              </a:spcBef>
              <a:buFontTx/>
              <a:buNone/>
            </a:pPr>
            <a:r>
              <a:rPr lang="en-US" altLang="en-US" sz="1800"/>
              <a:t>Steady State:</a:t>
            </a:r>
            <a:r>
              <a:rPr lang="en-US" altLang="en-US" sz="1800" b="1"/>
              <a:t>			</a:t>
            </a:r>
            <a:r>
              <a:rPr lang="en-US" altLang="en-US" sz="1800" b="1">
                <a:solidFill>
                  <a:srgbClr val="FF3300"/>
                </a:solidFill>
              </a:rPr>
              <a:t>k1[E][S]</a:t>
            </a:r>
            <a:r>
              <a:rPr lang="en-US" altLang="en-US" sz="1800" b="1"/>
              <a:t> = </a:t>
            </a:r>
            <a:r>
              <a:rPr lang="en-US" altLang="en-US" sz="1800" b="1">
                <a:solidFill>
                  <a:srgbClr val="008000"/>
                </a:solidFill>
              </a:rPr>
              <a:t>(k2+k3)[[ES</a:t>
            </a:r>
            <a:r>
              <a:rPr lang="en-US" altLang="en-US" sz="1800" b="1"/>
              <a:t>]</a:t>
            </a:r>
          </a:p>
          <a:p>
            <a:pPr eaLnBrk="1" hangingPunct="1">
              <a:buFontTx/>
              <a:buNone/>
            </a:pPr>
            <a:r>
              <a:rPr lang="en-US" altLang="en-US" sz="1800"/>
              <a:t>Rearrange, solving for [ES]:	[ES] = </a:t>
            </a:r>
            <a:r>
              <a:rPr lang="en-US" altLang="en-US" sz="1800" u="sng"/>
              <a:t>[E][S]      k </a:t>
            </a:r>
            <a:r>
              <a:rPr lang="en-US" altLang="en-US" sz="1800" u="sng" baseline="-25000"/>
              <a:t>1</a:t>
            </a:r>
            <a:r>
              <a:rPr lang="en-US" altLang="en-US" sz="1800" u="sng"/>
              <a:t>     .    </a:t>
            </a:r>
            <a:endParaRPr lang="en-US" altLang="en-US" sz="1800"/>
          </a:p>
          <a:p>
            <a:pPr eaLnBrk="1" hangingPunct="1">
              <a:buFontTx/>
              <a:buNone/>
            </a:pPr>
            <a:r>
              <a:rPr lang="en-US" altLang="en-US" sz="1800"/>
              <a:t>						         k</a:t>
            </a:r>
            <a:r>
              <a:rPr lang="en-US" altLang="en-US" sz="1800" baseline="-25000"/>
              <a:t>2</a:t>
            </a:r>
            <a:r>
              <a:rPr lang="en-US" altLang="en-US" sz="1800"/>
              <a:t> + k</a:t>
            </a:r>
            <a:r>
              <a:rPr lang="en-US" altLang="en-US" sz="1800" baseline="-25000"/>
              <a:t>3</a:t>
            </a:r>
            <a:endParaRPr lang="en-US" altLang="en-US" sz="1800"/>
          </a:p>
          <a:p>
            <a:pPr eaLnBrk="1" hangingPunct="1">
              <a:buFontTx/>
              <a:buNone/>
            </a:pPr>
            <a:r>
              <a:rPr lang="en-US" altLang="en-US" sz="1800"/>
              <a:t>Define M&amp;M constant: </a:t>
            </a:r>
            <a:r>
              <a:rPr lang="en-US" altLang="en-US" sz="1800" b="1"/>
              <a:t>K</a:t>
            </a:r>
            <a:r>
              <a:rPr lang="en-US" altLang="en-US" sz="1800" b="1" baseline="-25000"/>
              <a:t>m</a:t>
            </a:r>
            <a:r>
              <a:rPr lang="en-US" altLang="en-US" sz="1800"/>
              <a:t>:	</a:t>
            </a:r>
            <a:r>
              <a:rPr lang="en-US" altLang="en-US" sz="1800" baseline="-25000"/>
              <a:t> ..	</a:t>
            </a:r>
            <a:r>
              <a:rPr lang="en-US" altLang="en-US" sz="1800"/>
              <a:t>Km = </a:t>
            </a:r>
            <a:r>
              <a:rPr lang="en-US" altLang="en-US" sz="1800" u="sng"/>
              <a:t>  k</a:t>
            </a:r>
            <a:r>
              <a:rPr lang="en-US" altLang="en-US" sz="1800" u="sng" baseline="-25000"/>
              <a:t>2</a:t>
            </a:r>
            <a:r>
              <a:rPr lang="en-US" altLang="en-US" sz="1800" u="sng"/>
              <a:t> + k</a:t>
            </a:r>
            <a:r>
              <a:rPr lang="en-US" altLang="en-US" sz="1800" u="sng" baseline="-25000"/>
              <a:t>3</a:t>
            </a:r>
            <a:r>
              <a:rPr lang="en-US" altLang="en-US" sz="1800" u="sng"/>
              <a:t> .</a:t>
            </a:r>
          </a:p>
          <a:p>
            <a:pPr eaLnBrk="1" hangingPunct="1">
              <a:buFontTx/>
              <a:buNone/>
            </a:pPr>
            <a:r>
              <a:rPr lang="en-US" altLang="en-US" sz="1800" i="1"/>
              <a:t>   	(“Dissociation”)</a:t>
            </a:r>
            <a:r>
              <a:rPr lang="en-US" altLang="en-US" sz="1800"/>
              <a:t>		  	 k</a:t>
            </a:r>
            <a:r>
              <a:rPr lang="en-US" altLang="en-US" sz="1800" baseline="-25000"/>
              <a:t>1 </a:t>
            </a:r>
          </a:p>
          <a:p>
            <a:pPr eaLnBrk="1" hangingPunct="1">
              <a:buFontTx/>
              <a:buNone/>
            </a:pPr>
            <a:endParaRPr lang="en-US" altLang="en-US" sz="1800" baseline="-25000"/>
          </a:p>
          <a:p>
            <a:pPr eaLnBrk="1" hangingPunct="1">
              <a:buFontTx/>
              <a:buNone/>
            </a:pPr>
            <a:r>
              <a:rPr lang="en-US" altLang="en-US" sz="1800"/>
              <a:t>Result:				[ES] = [E][S] / K</a:t>
            </a:r>
            <a:r>
              <a:rPr lang="en-US" altLang="en-US" sz="1800" baseline="-25000"/>
              <a:t>m</a:t>
            </a:r>
            <a:endParaRPr lang="en-US" altLang="en-US" sz="1800"/>
          </a:p>
          <a:p>
            <a:pPr eaLnBrk="1" hangingPunct="1">
              <a:buFontTx/>
              <a:buNone/>
            </a:pPr>
            <a:endParaRPr lang="en-US" altLang="en-US" sz="1800"/>
          </a:p>
          <a:p>
            <a:pPr eaLnBrk="1" hangingPunct="1">
              <a:buFontTx/>
              <a:buNone/>
            </a:pPr>
            <a:r>
              <a:rPr lang="en-US" altLang="en-US" sz="1800"/>
              <a:t>If:		[E] &lt;&lt;&lt;[S],  then  [S] – [ES] </a:t>
            </a:r>
            <a:r>
              <a:rPr lang="en-US" altLang="en-US" sz="1800">
                <a:cs typeface="Arial" panose="020B0604020202020204" pitchFamily="34" charset="0"/>
              </a:rPr>
              <a:t>≈ [S]</a:t>
            </a:r>
          </a:p>
          <a:p>
            <a:pPr eaLnBrk="1" hangingPunct="1">
              <a:buFontTx/>
              <a:buNone/>
            </a:pPr>
            <a:r>
              <a:rPr lang="en-US" altLang="en-US" sz="1800">
                <a:cs typeface="Arial" panose="020B0604020202020204" pitchFamily="34" charset="0"/>
              </a:rPr>
              <a:t>Since:	[Et] = [E] + [ES], it follows that [E] = [Et] – [ES]</a:t>
            </a:r>
          </a:p>
          <a:p>
            <a:pPr eaLnBrk="1" hangingPunct="1">
              <a:buFontTx/>
              <a:buNone/>
            </a:pPr>
            <a:endParaRPr lang="en-US" altLang="en-US" sz="1800">
              <a:cs typeface="Arial" panose="020B0604020202020204" pitchFamily="34" charset="0"/>
            </a:endParaRPr>
          </a:p>
          <a:p>
            <a:pPr eaLnBrk="1" hangingPunct="1">
              <a:buFontTx/>
              <a:buNone/>
            </a:pPr>
            <a:r>
              <a:rPr lang="en-US" altLang="en-US" sz="1800">
                <a:cs typeface="Arial" panose="020B0604020202020204" pitchFamily="34" charset="0"/>
              </a:rPr>
              <a:t>Substituting for [E]:		[ES] = ([Et] – [ES]) [S] / K</a:t>
            </a:r>
            <a:r>
              <a:rPr lang="en-US" altLang="en-US" sz="1800" baseline="-25000">
                <a:cs typeface="Arial" panose="020B0604020202020204" pitchFamily="34" charset="0"/>
              </a:rPr>
              <a:t>m</a:t>
            </a:r>
            <a:endParaRPr lang="en-US" altLang="en-US" sz="1800">
              <a:cs typeface="Arial" panose="020B0604020202020204" pitchFamily="34" charset="0"/>
            </a:endParaRPr>
          </a:p>
          <a:p>
            <a:pPr eaLnBrk="1" hangingPunct="1">
              <a:buFontTx/>
              <a:buNone/>
            </a:pPr>
            <a:r>
              <a:rPr lang="en-US" altLang="en-US" sz="1800">
                <a:cs typeface="Arial" panose="020B0604020202020204" pitchFamily="34" charset="0"/>
              </a:rPr>
              <a:t>Solving for [ES]:			[ES] = </a:t>
            </a:r>
            <a:r>
              <a:rPr lang="en-US" altLang="en-US" sz="1800" u="sng">
                <a:cs typeface="Arial" panose="020B0604020202020204" pitchFamily="34" charset="0"/>
              </a:rPr>
              <a:t>[Et][S] / Km . </a:t>
            </a:r>
            <a:r>
              <a:rPr lang="en-US" altLang="en-US" sz="1800">
                <a:cs typeface="Arial" panose="020B0604020202020204" pitchFamily="34" charset="0"/>
              </a:rPr>
              <a:t> </a:t>
            </a:r>
            <a:r>
              <a:rPr lang="en-US" altLang="en-US" sz="1800" u="sng">
                <a:cs typeface="Arial" panose="020B0604020202020204" pitchFamily="34" charset="0"/>
              </a:rPr>
              <a:t> </a:t>
            </a:r>
          </a:p>
          <a:p>
            <a:pPr eaLnBrk="1" hangingPunct="1">
              <a:buFontTx/>
              <a:buNone/>
            </a:pPr>
            <a:r>
              <a:rPr lang="en-US" altLang="en-US" sz="1800">
                <a:cs typeface="Arial" panose="020B0604020202020204" pitchFamily="34" charset="0"/>
              </a:rPr>
              <a:t>					           1+ [S] / Km</a:t>
            </a:r>
          </a:p>
          <a:p>
            <a:pPr eaLnBrk="1" hangingPunct="1">
              <a:buFontTx/>
              <a:buNone/>
            </a:pPr>
            <a:r>
              <a:rPr lang="en-US" altLang="en-US" sz="1800">
                <a:cs typeface="Arial" panose="020B0604020202020204" pitchFamily="34" charset="0"/>
              </a:rPr>
              <a:t>Simplifying:			[Es] = </a:t>
            </a:r>
            <a:r>
              <a:rPr lang="en-US" altLang="en-US" sz="1800" u="sng">
                <a:cs typeface="Arial" panose="020B0604020202020204" pitchFamily="34" charset="0"/>
              </a:rPr>
              <a:t>  [Et] [S]  </a:t>
            </a:r>
            <a:r>
              <a:rPr lang="en-US" altLang="en-US" sz="1800">
                <a:cs typeface="Arial" panose="020B0604020202020204" pitchFamily="34" charset="0"/>
              </a:rPr>
              <a:t>	</a:t>
            </a:r>
          </a:p>
          <a:p>
            <a:pPr eaLnBrk="1" hangingPunct="1">
              <a:buFontTx/>
              <a:buNone/>
            </a:pPr>
            <a:r>
              <a:rPr lang="en-US" altLang="en-US" sz="1800">
                <a:cs typeface="Arial" panose="020B0604020202020204" pitchFamily="34" charset="0"/>
              </a:rPr>
              <a:t>					           [S] + Km</a:t>
            </a:r>
          </a:p>
          <a:p>
            <a:pPr eaLnBrk="1" hangingPunct="1">
              <a:buFontTx/>
              <a:buNone/>
            </a:pPr>
            <a:endParaRPr lang="en-US" altLang="en-US" sz="180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E31048AF-D1E0-8C68-415F-CC7757A1BB9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4579" name="Slide Number Placeholder 4">
            <a:extLst>
              <a:ext uri="{FF2B5EF4-FFF2-40B4-BE49-F238E27FC236}">
                <a16:creationId xmlns:a16="http://schemas.microsoft.com/office/drawing/2014/main" id="{E94782A7-C11F-770C-853C-50F13A2873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5F7EBDA-AC2E-4322-93DE-DFA2D38F2865}" type="slidenum">
              <a:rPr lang="en-US" altLang="en-US" b="0">
                <a:solidFill>
                  <a:srgbClr val="0066CC"/>
                </a:solidFill>
              </a:rPr>
              <a:pPr eaLnBrk="1" hangingPunct="1"/>
              <a:t>3</a:t>
            </a:fld>
            <a:endParaRPr lang="en-US" altLang="en-US" b="0">
              <a:solidFill>
                <a:srgbClr val="0066CC"/>
              </a:solidFill>
            </a:endParaRPr>
          </a:p>
        </p:txBody>
      </p:sp>
      <p:sp>
        <p:nvSpPr>
          <p:cNvPr id="24580" name="Rectangle 2">
            <a:extLst>
              <a:ext uri="{FF2B5EF4-FFF2-40B4-BE49-F238E27FC236}">
                <a16:creationId xmlns:a16="http://schemas.microsoft.com/office/drawing/2014/main" id="{449691CD-9864-030C-9B2A-EBCD96B1EC78}"/>
              </a:ext>
            </a:extLst>
          </p:cNvPr>
          <p:cNvSpPr>
            <a:spLocks noGrp="1" noChangeArrowheads="1"/>
          </p:cNvSpPr>
          <p:nvPr>
            <p:ph type="title"/>
          </p:nvPr>
        </p:nvSpPr>
        <p:spPr/>
        <p:txBody>
          <a:bodyPr/>
          <a:lstStyle/>
          <a:p>
            <a:pPr eaLnBrk="1" hangingPunct="1"/>
            <a:r>
              <a:rPr lang="en-US" altLang="en-US" sz="1600"/>
              <a:t>Enzyme Characteristics</a:t>
            </a:r>
          </a:p>
        </p:txBody>
      </p:sp>
      <p:sp>
        <p:nvSpPr>
          <p:cNvPr id="24581" name="Rectangle 3">
            <a:extLst>
              <a:ext uri="{FF2B5EF4-FFF2-40B4-BE49-F238E27FC236}">
                <a16:creationId xmlns:a16="http://schemas.microsoft.com/office/drawing/2014/main" id="{967D6C26-4AB8-122B-4924-85EC83AB9924}"/>
              </a:ext>
            </a:extLst>
          </p:cNvPr>
          <p:cNvSpPr>
            <a:spLocks noGrp="1" noChangeArrowheads="1"/>
          </p:cNvSpPr>
          <p:nvPr>
            <p:ph type="body" idx="1"/>
          </p:nvPr>
        </p:nvSpPr>
        <p:spPr/>
        <p:txBody>
          <a:bodyPr/>
          <a:lstStyle/>
          <a:p>
            <a:pPr eaLnBrk="1" hangingPunct="1"/>
            <a:r>
              <a:rPr lang="en-US" altLang="en-US"/>
              <a:t>Enzymes significantly enhance the rates of reactions, by as much as </a:t>
            </a:r>
            <a:r>
              <a:rPr lang="en-US" altLang="en-US" i="1"/>
              <a:t>~ 10</a:t>
            </a:r>
            <a:r>
              <a:rPr lang="en-US" altLang="en-US" i="1" baseline="30000"/>
              <a:t>6</a:t>
            </a:r>
            <a:r>
              <a:rPr lang="en-US" altLang="en-US"/>
              <a:t>!</a:t>
            </a:r>
          </a:p>
          <a:p>
            <a:pPr eaLnBrk="1" hangingPunct="1"/>
            <a:r>
              <a:rPr lang="en-US" altLang="en-US"/>
              <a:t>For example, the enzyme “carbonic anhydrase” accelerates the dissolution of carbon dioxide in water:	</a:t>
            </a:r>
          </a:p>
          <a:p>
            <a:pPr eaLnBrk="1" hangingPunct="1">
              <a:buFontTx/>
              <a:buNone/>
            </a:pPr>
            <a:r>
              <a:rPr lang="en-US" altLang="en-US" i="1"/>
              <a:t>			CO</a:t>
            </a:r>
            <a:r>
              <a:rPr lang="en-US" altLang="en-US" i="1" baseline="-25000"/>
              <a:t>2</a:t>
            </a:r>
            <a:r>
              <a:rPr lang="en-US" altLang="en-US" i="1"/>
              <a:t> + H</a:t>
            </a:r>
            <a:r>
              <a:rPr lang="en-US" altLang="en-US" i="1" baseline="-25000"/>
              <a:t>2</a:t>
            </a:r>
            <a:r>
              <a:rPr lang="en-US" altLang="en-US" i="1"/>
              <a:t>O </a:t>
            </a:r>
            <a:r>
              <a:rPr lang="en-US" altLang="en-US" i="1">
                <a:cs typeface="Arial" panose="020B0604020202020204" pitchFamily="34" charset="0"/>
              </a:rPr>
              <a:t>→ H</a:t>
            </a:r>
            <a:r>
              <a:rPr lang="en-US" altLang="en-US" i="1" baseline="-25000">
                <a:cs typeface="Arial" panose="020B0604020202020204" pitchFamily="34" charset="0"/>
              </a:rPr>
              <a:t>2</a:t>
            </a:r>
            <a:r>
              <a:rPr lang="en-US" altLang="en-US" i="1">
                <a:cs typeface="Arial" panose="020B0604020202020204" pitchFamily="34" charset="0"/>
              </a:rPr>
              <a:t>CO</a:t>
            </a:r>
            <a:r>
              <a:rPr lang="en-US" altLang="en-US" i="1" baseline="-25000">
                <a:cs typeface="Arial" panose="020B0604020202020204" pitchFamily="34" charset="0"/>
              </a:rPr>
              <a:t>3</a:t>
            </a:r>
            <a:r>
              <a:rPr lang="en-US" altLang="en-US" i="1"/>
              <a:t> </a:t>
            </a:r>
          </a:p>
          <a:p>
            <a:pPr eaLnBrk="1" hangingPunct="1"/>
            <a:r>
              <a:rPr lang="en-US" altLang="en-US"/>
              <a:t>While this occurs without the help of this enzyme, the enzyme increases the rate of reaction by one million times (10</a:t>
            </a:r>
            <a:r>
              <a:rPr lang="en-US" altLang="en-US" baseline="30000"/>
              <a:t>6</a:t>
            </a:r>
            <a:r>
              <a:rPr lang="en-US" altLang="en-US"/>
              <a:t>).</a:t>
            </a:r>
          </a:p>
          <a:p>
            <a:pPr eaLnBrk="1" hangingPunct="1">
              <a:buFontTx/>
              <a:buNone/>
            </a:pPr>
            <a:endParaRPr lang="en-US" altLang="en-US"/>
          </a:p>
          <a:p>
            <a:pPr eaLnBrk="1" hangingPunct="1">
              <a:buFontTx/>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EE6F8D98-56F3-2554-5C9A-69CDD14722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6083" name="Slide Number Placeholder 4">
            <a:extLst>
              <a:ext uri="{FF2B5EF4-FFF2-40B4-BE49-F238E27FC236}">
                <a16:creationId xmlns:a16="http://schemas.microsoft.com/office/drawing/2014/main" id="{5E40F87D-B564-7BEB-D21D-738D965891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EC46384-89A9-4D5D-A0AA-486C50684A43}" type="slidenum">
              <a:rPr lang="en-US" altLang="en-US" b="0">
                <a:solidFill>
                  <a:srgbClr val="0066CC"/>
                </a:solidFill>
              </a:rPr>
              <a:pPr eaLnBrk="1" hangingPunct="1"/>
              <a:t>30</a:t>
            </a:fld>
            <a:endParaRPr lang="en-US" altLang="en-US" b="0">
              <a:solidFill>
                <a:srgbClr val="0066CC"/>
              </a:solidFill>
            </a:endParaRPr>
          </a:p>
        </p:txBody>
      </p:sp>
      <p:sp>
        <p:nvSpPr>
          <p:cNvPr id="46084" name="Rectangle 2">
            <a:extLst>
              <a:ext uri="{FF2B5EF4-FFF2-40B4-BE49-F238E27FC236}">
                <a16:creationId xmlns:a16="http://schemas.microsoft.com/office/drawing/2014/main" id="{2F631E24-C99F-8592-CD39-9EE26354A797}"/>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46085" name="Rectangle 3">
            <a:extLst>
              <a:ext uri="{FF2B5EF4-FFF2-40B4-BE49-F238E27FC236}">
                <a16:creationId xmlns:a16="http://schemas.microsoft.com/office/drawing/2014/main" id="{B3C22A7A-8CB3-3D37-2A06-BD6A1191E8C8}"/>
              </a:ext>
            </a:extLst>
          </p:cNvPr>
          <p:cNvSpPr>
            <a:spLocks noGrp="1" noChangeArrowheads="1"/>
          </p:cNvSpPr>
          <p:nvPr>
            <p:ph type="body" idx="1"/>
          </p:nvPr>
        </p:nvSpPr>
        <p:spPr>
          <a:xfrm>
            <a:off x="457200" y="533400"/>
            <a:ext cx="8305800" cy="6019800"/>
          </a:xfrm>
        </p:spPr>
        <p:txBody>
          <a:bodyPr/>
          <a:lstStyle/>
          <a:p>
            <a:pPr eaLnBrk="1" hangingPunct="1">
              <a:spcBef>
                <a:spcPct val="50000"/>
              </a:spcBef>
              <a:buFontTx/>
              <a:buNone/>
            </a:pPr>
            <a:r>
              <a:rPr lang="en-US" altLang="en-US" sz="1800"/>
              <a:t>Steady State:</a:t>
            </a:r>
            <a:r>
              <a:rPr lang="en-US" altLang="en-US" sz="1800" b="1"/>
              <a:t>			</a:t>
            </a:r>
            <a:r>
              <a:rPr lang="en-US" altLang="en-US" sz="1800" b="1">
                <a:solidFill>
                  <a:srgbClr val="FF3300"/>
                </a:solidFill>
              </a:rPr>
              <a:t>k1[E][S]</a:t>
            </a:r>
            <a:r>
              <a:rPr lang="en-US" altLang="en-US" sz="1800" b="1"/>
              <a:t> = </a:t>
            </a:r>
            <a:r>
              <a:rPr lang="en-US" altLang="en-US" sz="1800" b="1">
                <a:solidFill>
                  <a:srgbClr val="008000"/>
                </a:solidFill>
              </a:rPr>
              <a:t>(k2+k3)[[ES</a:t>
            </a:r>
            <a:r>
              <a:rPr lang="en-US" altLang="en-US" sz="1800" b="1"/>
              <a:t>]</a:t>
            </a:r>
          </a:p>
          <a:p>
            <a:pPr eaLnBrk="1" hangingPunct="1">
              <a:buFontTx/>
              <a:buNone/>
            </a:pPr>
            <a:r>
              <a:rPr lang="en-US" altLang="en-US" sz="1800"/>
              <a:t>Rearrange, solving for [ES]:	[ES] = </a:t>
            </a:r>
            <a:r>
              <a:rPr lang="en-US" altLang="en-US" sz="1800" u="sng"/>
              <a:t>[E][S]      k </a:t>
            </a:r>
            <a:r>
              <a:rPr lang="en-US" altLang="en-US" sz="1800" u="sng" baseline="-25000"/>
              <a:t>1</a:t>
            </a:r>
            <a:r>
              <a:rPr lang="en-US" altLang="en-US" sz="1800" u="sng"/>
              <a:t>     .    </a:t>
            </a:r>
            <a:endParaRPr lang="en-US" altLang="en-US" sz="1800"/>
          </a:p>
          <a:p>
            <a:pPr eaLnBrk="1" hangingPunct="1">
              <a:buFontTx/>
              <a:buNone/>
            </a:pPr>
            <a:r>
              <a:rPr lang="en-US" altLang="en-US" sz="1800"/>
              <a:t>						         k</a:t>
            </a:r>
            <a:r>
              <a:rPr lang="en-US" altLang="en-US" sz="1800" baseline="-25000"/>
              <a:t>2</a:t>
            </a:r>
            <a:r>
              <a:rPr lang="en-US" altLang="en-US" sz="1800"/>
              <a:t> + k</a:t>
            </a:r>
            <a:r>
              <a:rPr lang="en-US" altLang="en-US" sz="1800" baseline="-25000"/>
              <a:t>3</a:t>
            </a:r>
            <a:endParaRPr lang="en-US" altLang="en-US" sz="1800"/>
          </a:p>
          <a:p>
            <a:pPr eaLnBrk="1" hangingPunct="1">
              <a:buFontTx/>
              <a:buNone/>
            </a:pPr>
            <a:r>
              <a:rPr lang="en-US" altLang="en-US" sz="1800"/>
              <a:t>Define M&amp;M constant: </a:t>
            </a:r>
            <a:r>
              <a:rPr lang="en-US" altLang="en-US" sz="1800" b="1"/>
              <a:t>Km</a:t>
            </a:r>
            <a:r>
              <a:rPr lang="en-US" altLang="en-US" sz="1800"/>
              <a:t>:</a:t>
            </a:r>
            <a:r>
              <a:rPr lang="en-US" altLang="en-US" sz="1800" baseline="-25000"/>
              <a:t>.	</a:t>
            </a:r>
            <a:r>
              <a:rPr lang="en-US" altLang="en-US" sz="1800"/>
              <a:t>Km = </a:t>
            </a:r>
            <a:r>
              <a:rPr lang="en-US" altLang="en-US" sz="1800" u="sng"/>
              <a:t>  k</a:t>
            </a:r>
            <a:r>
              <a:rPr lang="en-US" altLang="en-US" sz="1800" baseline="-25000"/>
              <a:t>2</a:t>
            </a:r>
            <a:r>
              <a:rPr lang="en-US" altLang="en-US" sz="1800" u="sng"/>
              <a:t> + k</a:t>
            </a:r>
            <a:r>
              <a:rPr lang="en-US" altLang="en-US" sz="1800" u="sng" baseline="-25000"/>
              <a:t>3</a:t>
            </a:r>
            <a:r>
              <a:rPr lang="en-US" altLang="en-US" sz="1800" u="sng"/>
              <a:t> .</a:t>
            </a:r>
          </a:p>
          <a:p>
            <a:pPr eaLnBrk="1" hangingPunct="1">
              <a:buFontTx/>
              <a:buNone/>
            </a:pPr>
            <a:r>
              <a:rPr lang="en-US" altLang="en-US" sz="1800"/>
              <a:t>					  	 k</a:t>
            </a:r>
            <a:r>
              <a:rPr lang="en-US" altLang="en-US" sz="1800" baseline="-25000"/>
              <a:t>1 </a:t>
            </a:r>
          </a:p>
          <a:p>
            <a:pPr eaLnBrk="1" hangingPunct="1">
              <a:buFontTx/>
              <a:buNone/>
            </a:pPr>
            <a:endParaRPr lang="en-US" altLang="en-US" sz="1800" baseline="-25000"/>
          </a:p>
          <a:p>
            <a:pPr eaLnBrk="1" hangingPunct="1">
              <a:buFontTx/>
              <a:buNone/>
            </a:pPr>
            <a:r>
              <a:rPr lang="en-US" altLang="en-US" sz="1800"/>
              <a:t>Result:				[ES] = [E][S] / Km</a:t>
            </a:r>
          </a:p>
          <a:p>
            <a:pPr eaLnBrk="1" hangingPunct="1">
              <a:buFontTx/>
              <a:buNone/>
            </a:pPr>
            <a:endParaRPr lang="en-US" altLang="en-US" sz="1800"/>
          </a:p>
          <a:p>
            <a:pPr eaLnBrk="1" hangingPunct="1">
              <a:buFontTx/>
              <a:buNone/>
            </a:pPr>
            <a:r>
              <a:rPr lang="en-US" altLang="en-US" sz="1800"/>
              <a:t>If:		[E] &lt;&lt;&lt;[S],  then  [S] – [ES] </a:t>
            </a:r>
            <a:r>
              <a:rPr lang="en-US" altLang="en-US" sz="1800">
                <a:cs typeface="Arial" panose="020B0604020202020204" pitchFamily="34" charset="0"/>
              </a:rPr>
              <a:t>≈ [S]</a:t>
            </a:r>
          </a:p>
          <a:p>
            <a:pPr eaLnBrk="1" hangingPunct="1">
              <a:buFontTx/>
              <a:buNone/>
            </a:pPr>
            <a:r>
              <a:rPr lang="en-US" altLang="en-US" sz="1800">
                <a:cs typeface="Arial" panose="020B0604020202020204" pitchFamily="34" charset="0"/>
              </a:rPr>
              <a:t>Since:	[Et] = [E] + [ES], it follows that [E] = [Et] – [ES]</a:t>
            </a:r>
          </a:p>
          <a:p>
            <a:pPr eaLnBrk="1" hangingPunct="1">
              <a:buFontTx/>
              <a:buNone/>
            </a:pPr>
            <a:endParaRPr lang="en-US" altLang="en-US" sz="1800">
              <a:cs typeface="Arial" panose="020B0604020202020204" pitchFamily="34" charset="0"/>
            </a:endParaRPr>
          </a:p>
          <a:p>
            <a:pPr eaLnBrk="1" hangingPunct="1">
              <a:buFontTx/>
              <a:buNone/>
            </a:pPr>
            <a:r>
              <a:rPr lang="en-US" altLang="en-US" sz="1800">
                <a:cs typeface="Arial" panose="020B0604020202020204" pitchFamily="34" charset="0"/>
              </a:rPr>
              <a:t>Substituting for [E]:		[ES] = ([Et] – [ES]) [S] / K</a:t>
            </a:r>
            <a:r>
              <a:rPr lang="en-US" altLang="en-US" sz="1800" baseline="-25000">
                <a:cs typeface="Arial" panose="020B0604020202020204" pitchFamily="34" charset="0"/>
              </a:rPr>
              <a:t>m</a:t>
            </a:r>
            <a:endParaRPr lang="en-US" altLang="en-US" sz="1800">
              <a:cs typeface="Arial" panose="020B0604020202020204" pitchFamily="34" charset="0"/>
            </a:endParaRPr>
          </a:p>
          <a:p>
            <a:pPr eaLnBrk="1" hangingPunct="1">
              <a:buFontTx/>
              <a:buNone/>
            </a:pPr>
            <a:r>
              <a:rPr lang="en-US" altLang="en-US" sz="1800">
                <a:solidFill>
                  <a:srgbClr val="CC0000"/>
                </a:solidFill>
                <a:cs typeface="Arial" panose="020B0604020202020204" pitchFamily="34" charset="0"/>
              </a:rPr>
              <a:t>Solving for [ES]:*			[ES] = </a:t>
            </a:r>
            <a:r>
              <a:rPr lang="en-US" altLang="en-US" sz="1800" u="sng">
                <a:solidFill>
                  <a:srgbClr val="CC0000"/>
                </a:solidFill>
                <a:cs typeface="Arial" panose="020B0604020202020204" pitchFamily="34" charset="0"/>
              </a:rPr>
              <a:t>[Et][S] / Km . </a:t>
            </a:r>
            <a:r>
              <a:rPr lang="en-US" altLang="en-US" sz="1800">
                <a:solidFill>
                  <a:srgbClr val="CC0000"/>
                </a:solidFill>
                <a:cs typeface="Arial" panose="020B0604020202020204" pitchFamily="34" charset="0"/>
              </a:rPr>
              <a:t> </a:t>
            </a:r>
            <a:r>
              <a:rPr lang="en-US" altLang="en-US" sz="1800" u="sng">
                <a:solidFill>
                  <a:srgbClr val="CC0000"/>
                </a:solidFill>
                <a:cs typeface="Arial" panose="020B0604020202020204" pitchFamily="34" charset="0"/>
              </a:rPr>
              <a:t> </a:t>
            </a:r>
          </a:p>
          <a:p>
            <a:pPr eaLnBrk="1" hangingPunct="1">
              <a:buFontTx/>
              <a:buNone/>
            </a:pPr>
            <a:r>
              <a:rPr lang="en-US" altLang="en-US" sz="1800">
                <a:solidFill>
                  <a:srgbClr val="CC0000"/>
                </a:solidFill>
                <a:cs typeface="Arial" panose="020B0604020202020204" pitchFamily="34" charset="0"/>
              </a:rPr>
              <a:t>					           1+ [S] / Km</a:t>
            </a:r>
          </a:p>
          <a:p>
            <a:pPr eaLnBrk="1" hangingPunct="1">
              <a:buFontTx/>
              <a:buNone/>
            </a:pPr>
            <a:r>
              <a:rPr lang="en-US" altLang="en-US" sz="1800">
                <a:solidFill>
                  <a:srgbClr val="CC0000"/>
                </a:solidFill>
                <a:cs typeface="Arial" panose="020B0604020202020204" pitchFamily="34" charset="0"/>
              </a:rPr>
              <a:t>Simplifying:*			[Es] = </a:t>
            </a:r>
            <a:r>
              <a:rPr lang="en-US" altLang="en-US" sz="1800" u="sng">
                <a:solidFill>
                  <a:srgbClr val="CC0000"/>
                </a:solidFill>
                <a:cs typeface="Arial" panose="020B0604020202020204" pitchFamily="34" charset="0"/>
              </a:rPr>
              <a:t>  [Et] [S]  </a:t>
            </a:r>
            <a:r>
              <a:rPr lang="en-US" altLang="en-US" sz="1800">
                <a:solidFill>
                  <a:srgbClr val="CC0000"/>
                </a:solidFill>
                <a:cs typeface="Arial" panose="020B0604020202020204" pitchFamily="34" charset="0"/>
              </a:rPr>
              <a:t>	</a:t>
            </a:r>
          </a:p>
          <a:p>
            <a:pPr eaLnBrk="1" hangingPunct="1">
              <a:buFontTx/>
              <a:buNone/>
            </a:pPr>
            <a:r>
              <a:rPr lang="en-US" altLang="en-US" sz="1800">
                <a:solidFill>
                  <a:srgbClr val="CC0000"/>
                </a:solidFill>
                <a:cs typeface="Arial" panose="020B0604020202020204" pitchFamily="34" charset="0"/>
              </a:rPr>
              <a:t>					           [S] + Km</a:t>
            </a:r>
          </a:p>
          <a:p>
            <a:pPr eaLnBrk="1" hangingPunct="1">
              <a:buFontTx/>
              <a:buNone/>
            </a:pPr>
            <a:r>
              <a:rPr lang="en-US" altLang="en-US" sz="1400" i="1">
                <a:solidFill>
                  <a:srgbClr val="CC0000"/>
                </a:solidFill>
                <a:cs typeface="Arial" panose="020B0604020202020204" pitchFamily="34" charset="0"/>
              </a:rPr>
              <a:t>*</a:t>
            </a:r>
            <a:r>
              <a:rPr lang="en-US" altLang="en-US" sz="1400" i="1" u="sng">
                <a:solidFill>
                  <a:srgbClr val="CC0000"/>
                </a:solidFill>
                <a:cs typeface="Arial" panose="020B0604020202020204" pitchFamily="34" charset="0"/>
              </a:rPr>
              <a:t>Class Assignment</a:t>
            </a:r>
            <a:r>
              <a:rPr lang="en-US" altLang="en-US" sz="1400" i="1">
                <a:solidFill>
                  <a:srgbClr val="CC0000"/>
                </a:solidFill>
                <a:cs typeface="Arial" panose="020B0604020202020204" pitchFamily="34" charset="0"/>
              </a:rPr>
              <a:t>:  Show this algebreic rearrangement.  Submit during next lecture period.  </a:t>
            </a:r>
          </a:p>
          <a:p>
            <a:pPr eaLnBrk="1" hangingPunct="1">
              <a:buFontTx/>
              <a:buNone/>
            </a:pPr>
            <a:endParaRPr lang="en-US" altLang="en-US" sz="1400" i="1">
              <a:solidFill>
                <a:srgbClr val="CC0000"/>
              </a:solidFill>
              <a:cs typeface="Arial" panose="020B0604020202020204" pitchFamily="34" charset="0"/>
            </a:endParaRPr>
          </a:p>
          <a:p>
            <a:pPr eaLnBrk="1" hangingPunct="1">
              <a:buFontTx/>
              <a:buNone/>
            </a:pPr>
            <a:endParaRPr lang="en-US" altLang="en-US" sz="180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F44C741D-F659-4902-2A4B-822BA6F41C2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7107" name="Slide Number Placeholder 4">
            <a:extLst>
              <a:ext uri="{FF2B5EF4-FFF2-40B4-BE49-F238E27FC236}">
                <a16:creationId xmlns:a16="http://schemas.microsoft.com/office/drawing/2014/main" id="{941CF916-F320-65D2-21F3-66DE45284A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0C0669-9682-401E-AFE3-80D4FDF9089E}" type="slidenum">
              <a:rPr lang="en-US" altLang="en-US" b="0">
                <a:solidFill>
                  <a:srgbClr val="0066CC"/>
                </a:solidFill>
              </a:rPr>
              <a:pPr eaLnBrk="1" hangingPunct="1"/>
              <a:t>31</a:t>
            </a:fld>
            <a:endParaRPr lang="en-US" altLang="en-US" b="0">
              <a:solidFill>
                <a:srgbClr val="0066CC"/>
              </a:solidFill>
            </a:endParaRPr>
          </a:p>
        </p:txBody>
      </p:sp>
      <p:sp>
        <p:nvSpPr>
          <p:cNvPr id="47108" name="Rectangle 2">
            <a:extLst>
              <a:ext uri="{FF2B5EF4-FFF2-40B4-BE49-F238E27FC236}">
                <a16:creationId xmlns:a16="http://schemas.microsoft.com/office/drawing/2014/main" id="{54A4C55A-0C41-D006-04F9-CF0BC55FE6E1}"/>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47109" name="Rectangle 3">
            <a:extLst>
              <a:ext uri="{FF2B5EF4-FFF2-40B4-BE49-F238E27FC236}">
                <a16:creationId xmlns:a16="http://schemas.microsoft.com/office/drawing/2014/main" id="{DF97D078-88A9-0B00-C5B6-008468E484A6}"/>
              </a:ext>
            </a:extLst>
          </p:cNvPr>
          <p:cNvSpPr>
            <a:spLocks noGrp="1" noChangeArrowheads="1"/>
          </p:cNvSpPr>
          <p:nvPr>
            <p:ph type="body" idx="1"/>
          </p:nvPr>
        </p:nvSpPr>
        <p:spPr/>
        <p:txBody>
          <a:bodyPr/>
          <a:lstStyle/>
          <a:p>
            <a:pPr eaLnBrk="1" hangingPunct="1">
              <a:lnSpc>
                <a:spcPct val="90000"/>
              </a:lnSpc>
              <a:buFontTx/>
              <a:buNone/>
            </a:pPr>
            <a:r>
              <a:rPr lang="en-US" altLang="en-US" sz="1800"/>
              <a:t>Now that we have an expression	V = k</a:t>
            </a:r>
            <a:r>
              <a:rPr lang="en-US" altLang="en-US" sz="1800" baseline="-25000"/>
              <a:t>3</a:t>
            </a:r>
            <a:r>
              <a:rPr lang="en-US" altLang="en-US" sz="1800"/>
              <a:t> [ES]</a:t>
            </a:r>
          </a:p>
          <a:p>
            <a:pPr eaLnBrk="1" hangingPunct="1">
              <a:lnSpc>
                <a:spcPct val="90000"/>
              </a:lnSpc>
              <a:buFontTx/>
              <a:buNone/>
            </a:pPr>
            <a:r>
              <a:rPr lang="en-US" altLang="en-US" sz="1800"/>
              <a:t>for [ES], we substitute into our	V = </a:t>
            </a:r>
            <a:r>
              <a:rPr lang="en-US" altLang="en-US" sz="1800" u="sng"/>
              <a:t>k</a:t>
            </a:r>
            <a:r>
              <a:rPr lang="en-US" altLang="en-US" sz="1800" u="sng" baseline="-25000"/>
              <a:t>3</a:t>
            </a:r>
            <a:r>
              <a:rPr lang="en-US" altLang="en-US" sz="1800" u="sng"/>
              <a:t> [Et] [S] .</a:t>
            </a:r>
            <a:r>
              <a:rPr lang="en-US" altLang="en-US" sz="1800"/>
              <a:t> </a:t>
            </a:r>
            <a:r>
              <a:rPr lang="en-US" altLang="en-US" sz="1800" u="sng"/>
              <a:t> </a:t>
            </a:r>
          </a:p>
          <a:p>
            <a:pPr eaLnBrk="1" hangingPunct="1">
              <a:lnSpc>
                <a:spcPct val="90000"/>
              </a:lnSpc>
              <a:buFontTx/>
              <a:buNone/>
            </a:pPr>
            <a:r>
              <a:rPr lang="en-US" altLang="en-US" sz="1800"/>
              <a:t>“velocity” equation:		        [S] + Km</a:t>
            </a:r>
          </a:p>
          <a:p>
            <a:pPr eaLnBrk="1" hangingPunct="1">
              <a:lnSpc>
                <a:spcPct val="90000"/>
              </a:lnSpc>
              <a:buFontTx/>
              <a:buNone/>
            </a:pPr>
            <a:endParaRPr lang="en-US" altLang="en-US" sz="1800"/>
          </a:p>
          <a:p>
            <a:pPr eaLnBrk="1" hangingPunct="1">
              <a:lnSpc>
                <a:spcPct val="90000"/>
              </a:lnSpc>
              <a:buFontTx/>
              <a:buNone/>
            </a:pPr>
            <a:r>
              <a:rPr lang="en-US" altLang="en-US" sz="1800"/>
              <a:t>Consider [S] and Km:		V = </a:t>
            </a:r>
            <a:r>
              <a:rPr lang="en-US" altLang="en-US" sz="1800" u="sng"/>
              <a:t>k</a:t>
            </a:r>
            <a:r>
              <a:rPr lang="en-US" altLang="en-US" sz="1800" u="sng" baseline="-25000"/>
              <a:t>3</a:t>
            </a:r>
            <a:r>
              <a:rPr lang="en-US" altLang="en-US" sz="1800" u="sng"/>
              <a:t> [Et]      [S]   .</a:t>
            </a:r>
          </a:p>
          <a:p>
            <a:pPr eaLnBrk="1" hangingPunct="1">
              <a:lnSpc>
                <a:spcPct val="90000"/>
              </a:lnSpc>
              <a:buFontTx/>
              <a:buNone/>
            </a:pPr>
            <a:r>
              <a:rPr lang="en-US" altLang="en-US" sz="1800"/>
              <a:t>						    [S]+Km</a:t>
            </a:r>
          </a:p>
          <a:p>
            <a:pPr eaLnBrk="1" hangingPunct="1">
              <a:lnSpc>
                <a:spcPct val="90000"/>
              </a:lnSpc>
              <a:buFontTx/>
              <a:buNone/>
            </a:pPr>
            <a:r>
              <a:rPr lang="en-US" altLang="en-US" sz="1800">
                <a:cs typeface="Arial" panose="020B0604020202020204" pitchFamily="34" charset="0"/>
              </a:rPr>
              <a:t>As [S] → ∞,  then     </a:t>
            </a:r>
            <a:r>
              <a:rPr lang="en-US" altLang="en-US" sz="1800" u="sng">
                <a:cs typeface="Arial" panose="020B0604020202020204" pitchFamily="34" charset="0"/>
              </a:rPr>
              <a:t>    [S] </a:t>
            </a:r>
            <a:r>
              <a:rPr lang="en-US" altLang="en-US" sz="1800" u="sng"/>
              <a:t>    </a:t>
            </a:r>
            <a:r>
              <a:rPr lang="en-US" altLang="en-US" sz="1800"/>
              <a:t>  </a:t>
            </a:r>
            <a:r>
              <a:rPr lang="en-US" altLang="en-US" sz="1800">
                <a:cs typeface="Arial" panose="020B0604020202020204" pitchFamily="34" charset="0"/>
              </a:rPr>
              <a:t>→</a:t>
            </a:r>
            <a:r>
              <a:rPr lang="en-US" altLang="en-US" sz="1800"/>
              <a:t> 1</a:t>
            </a:r>
          </a:p>
          <a:p>
            <a:pPr eaLnBrk="1" hangingPunct="1">
              <a:lnSpc>
                <a:spcPct val="90000"/>
              </a:lnSpc>
              <a:buFontTx/>
              <a:buNone/>
            </a:pPr>
            <a:r>
              <a:rPr lang="en-US" altLang="en-US" sz="1800"/>
              <a:t>			    [S]+Km	 </a:t>
            </a:r>
          </a:p>
          <a:p>
            <a:pPr eaLnBrk="1" hangingPunct="1">
              <a:lnSpc>
                <a:spcPct val="90000"/>
              </a:lnSpc>
              <a:buFontTx/>
              <a:buNone/>
            </a:pPr>
            <a:endParaRPr lang="en-US" altLang="en-US" sz="1800"/>
          </a:p>
          <a:p>
            <a:pPr eaLnBrk="1" hangingPunct="1">
              <a:lnSpc>
                <a:spcPct val="90000"/>
              </a:lnSpc>
              <a:buFontTx/>
              <a:buNone/>
            </a:pPr>
            <a:r>
              <a:rPr lang="en-US" altLang="en-US" sz="1800"/>
              <a:t>We can define maximal velocity	</a:t>
            </a:r>
            <a:r>
              <a:rPr lang="en-US" altLang="en-US" sz="1800" b="1"/>
              <a:t>Vmax = k</a:t>
            </a:r>
            <a:r>
              <a:rPr lang="en-US" altLang="en-US" sz="1800" b="1" baseline="-25000"/>
              <a:t>3</a:t>
            </a:r>
            <a:r>
              <a:rPr lang="en-US" altLang="en-US" sz="1800" b="1"/>
              <a:t> [Et]</a:t>
            </a:r>
          </a:p>
          <a:p>
            <a:pPr eaLnBrk="1" hangingPunct="1">
              <a:lnSpc>
                <a:spcPct val="90000"/>
              </a:lnSpc>
              <a:buFontTx/>
              <a:buNone/>
            </a:pPr>
            <a:r>
              <a:rPr lang="en-US" altLang="en-US" sz="1800"/>
              <a:t>   as the velocity when [S] = </a:t>
            </a:r>
            <a:r>
              <a:rPr lang="en-US" altLang="en-US" sz="1800">
                <a:cs typeface="Arial" panose="020B0604020202020204" pitchFamily="34" charset="0"/>
              </a:rPr>
              <a:t>∞.</a:t>
            </a:r>
          </a:p>
          <a:p>
            <a:pPr eaLnBrk="1" hangingPunct="1">
              <a:lnSpc>
                <a:spcPct val="90000"/>
              </a:lnSpc>
              <a:buFontTx/>
              <a:buNone/>
            </a:pPr>
            <a:r>
              <a:rPr lang="en-US" altLang="en-US" sz="1400" i="1">
                <a:cs typeface="Arial" panose="020B0604020202020204" pitchFamily="34" charset="0"/>
              </a:rPr>
              <a:t>(We also assume that under these conditions, all enzymes [Et] are bound to S in the ES complex.</a:t>
            </a:r>
            <a:r>
              <a:rPr lang="en-US" altLang="en-US" sz="1400" i="1"/>
              <a:t> )</a:t>
            </a:r>
          </a:p>
          <a:p>
            <a:pPr eaLnBrk="1" hangingPunct="1">
              <a:lnSpc>
                <a:spcPct val="90000"/>
              </a:lnSpc>
              <a:buFontTx/>
              <a:buNone/>
            </a:pPr>
            <a:r>
              <a:rPr lang="en-US" altLang="en-US" sz="1600">
                <a:cs typeface="Arial" panose="020B0604020202020204" pitchFamily="34" charset="0"/>
              </a:rPr>
              <a:t>The rate constant, k</a:t>
            </a:r>
            <a:r>
              <a:rPr lang="en-US" altLang="en-US" sz="1600" baseline="-25000">
                <a:cs typeface="Arial" panose="020B0604020202020204" pitchFamily="34" charset="0"/>
              </a:rPr>
              <a:t>3</a:t>
            </a:r>
            <a:r>
              <a:rPr lang="en-US" altLang="en-US" sz="1600">
                <a:cs typeface="Arial" panose="020B0604020202020204" pitchFamily="34" charset="0"/>
              </a:rPr>
              <a:t>, is the “</a:t>
            </a:r>
            <a:r>
              <a:rPr lang="en-US" altLang="en-US" sz="1600">
                <a:solidFill>
                  <a:srgbClr val="0000FF"/>
                </a:solidFill>
                <a:cs typeface="Arial" panose="020B0604020202020204" pitchFamily="34" charset="0"/>
              </a:rPr>
              <a:t>turnover number</a:t>
            </a:r>
            <a:r>
              <a:rPr lang="en-US" altLang="en-US" sz="1600">
                <a:cs typeface="Arial" panose="020B0604020202020204" pitchFamily="34" charset="0"/>
              </a:rPr>
              <a:t>,” or the maximum number of substrates can be converted to products by a single enzyme molecule. </a:t>
            </a:r>
          </a:p>
          <a:p>
            <a:pPr eaLnBrk="1" hangingPunct="1">
              <a:lnSpc>
                <a:spcPct val="90000"/>
              </a:lnSpc>
              <a:buFontTx/>
              <a:buNone/>
            </a:pPr>
            <a:endParaRPr lang="en-US" altLang="en-US" sz="1600"/>
          </a:p>
          <a:p>
            <a:pPr eaLnBrk="1" hangingPunct="1">
              <a:lnSpc>
                <a:spcPct val="90000"/>
              </a:lnSpc>
              <a:buFontTx/>
              <a:buNone/>
            </a:pPr>
            <a:r>
              <a:rPr lang="en-US" altLang="en-US" sz="1800"/>
              <a:t>Therefore:			</a:t>
            </a:r>
            <a:r>
              <a:rPr lang="en-US" altLang="en-US" sz="1800" b="1"/>
              <a:t>V = </a:t>
            </a:r>
            <a:r>
              <a:rPr lang="en-US" altLang="en-US" sz="1800" b="1" u="sng"/>
              <a:t>Vmax [S]</a:t>
            </a:r>
          </a:p>
          <a:p>
            <a:pPr eaLnBrk="1" hangingPunct="1">
              <a:lnSpc>
                <a:spcPct val="90000"/>
              </a:lnSpc>
              <a:buFontTx/>
              <a:buNone/>
            </a:pPr>
            <a:r>
              <a:rPr lang="en-US" altLang="en-US" sz="1800"/>
              <a:t>  (M&amp;M Equation)			       </a:t>
            </a:r>
            <a:r>
              <a:rPr lang="en-US" altLang="en-US" sz="1800" b="1"/>
              <a:t>[S] + Km</a:t>
            </a:r>
          </a:p>
          <a:p>
            <a:pPr eaLnBrk="1" hangingPunct="1">
              <a:lnSpc>
                <a:spcPct val="90000"/>
              </a:lnSpc>
              <a:buFontTx/>
              <a:buNone/>
            </a:pPr>
            <a:r>
              <a:rPr lang="en-US" altLang="en-US" sz="18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3A37D537-2566-D845-D6E1-8A5F2342E81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8131" name="Slide Number Placeholder 4">
            <a:extLst>
              <a:ext uri="{FF2B5EF4-FFF2-40B4-BE49-F238E27FC236}">
                <a16:creationId xmlns:a16="http://schemas.microsoft.com/office/drawing/2014/main" id="{C9274606-4BEE-2BAB-4DFB-8C43E329DA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2F8720D-D211-496E-8FFB-7049370FEFF7}" type="slidenum">
              <a:rPr lang="en-US" altLang="en-US" b="0">
                <a:solidFill>
                  <a:srgbClr val="0066CC"/>
                </a:solidFill>
              </a:rPr>
              <a:pPr eaLnBrk="1" hangingPunct="1"/>
              <a:t>32</a:t>
            </a:fld>
            <a:endParaRPr lang="en-US" altLang="en-US" b="0">
              <a:solidFill>
                <a:srgbClr val="0066CC"/>
              </a:solidFill>
            </a:endParaRPr>
          </a:p>
        </p:txBody>
      </p:sp>
      <p:sp>
        <p:nvSpPr>
          <p:cNvPr id="48132" name="Rectangle 2">
            <a:extLst>
              <a:ext uri="{FF2B5EF4-FFF2-40B4-BE49-F238E27FC236}">
                <a16:creationId xmlns:a16="http://schemas.microsoft.com/office/drawing/2014/main" id="{D24D1910-E4F0-90B2-A66B-F06165986117}"/>
              </a:ext>
            </a:extLst>
          </p:cNvPr>
          <p:cNvSpPr>
            <a:spLocks noGrp="1" noChangeArrowheads="1"/>
          </p:cNvSpPr>
          <p:nvPr>
            <p:ph type="title"/>
          </p:nvPr>
        </p:nvSpPr>
        <p:spPr/>
        <p:txBody>
          <a:bodyPr/>
          <a:lstStyle/>
          <a:p>
            <a:pPr eaLnBrk="1" hangingPunct="1"/>
            <a:r>
              <a:rPr lang="en-US" altLang="en-US" sz="1600"/>
              <a:t>Enzymes – Michaelis-Menton Equation</a:t>
            </a:r>
          </a:p>
        </p:txBody>
      </p:sp>
      <p:sp>
        <p:nvSpPr>
          <p:cNvPr id="48133" name="Rectangle 3">
            <a:extLst>
              <a:ext uri="{FF2B5EF4-FFF2-40B4-BE49-F238E27FC236}">
                <a16:creationId xmlns:a16="http://schemas.microsoft.com/office/drawing/2014/main" id="{CEB427B1-F7BA-02CB-2E94-269FCB1CAD76}"/>
              </a:ext>
            </a:extLst>
          </p:cNvPr>
          <p:cNvSpPr>
            <a:spLocks noGrp="1" noChangeArrowheads="1"/>
          </p:cNvSpPr>
          <p:nvPr>
            <p:ph type="body" idx="1"/>
          </p:nvPr>
        </p:nvSpPr>
        <p:spPr/>
        <p:txBody>
          <a:bodyPr/>
          <a:lstStyle/>
          <a:p>
            <a:pPr eaLnBrk="1" hangingPunct="1">
              <a:buFontTx/>
              <a:buNone/>
            </a:pPr>
            <a:r>
              <a:rPr lang="en-US" altLang="en-US" sz="1800"/>
              <a:t>(M&amp;M Equation) 			</a:t>
            </a:r>
            <a:r>
              <a:rPr lang="en-US" altLang="en-US" sz="1800" b="1" i="1"/>
              <a:t>V = </a:t>
            </a:r>
            <a:r>
              <a:rPr lang="en-US" altLang="en-US" sz="1800" b="1" i="1" u="sng"/>
              <a:t>Vmax [S]</a:t>
            </a:r>
          </a:p>
          <a:p>
            <a:pPr eaLnBrk="1" hangingPunct="1">
              <a:buFontTx/>
              <a:buNone/>
            </a:pPr>
            <a:r>
              <a:rPr lang="en-US" altLang="en-US" sz="1800" i="1"/>
              <a:t>					       </a:t>
            </a:r>
            <a:r>
              <a:rPr lang="en-US" altLang="en-US" sz="1800" b="1" i="1"/>
              <a:t>[S] + Km</a:t>
            </a:r>
          </a:p>
          <a:p>
            <a:pPr eaLnBrk="1" hangingPunct="1">
              <a:buFontTx/>
              <a:buNone/>
            </a:pPr>
            <a:endParaRPr lang="en-US" altLang="en-US" sz="1800"/>
          </a:p>
          <a:p>
            <a:pPr eaLnBrk="1" hangingPunct="1">
              <a:buFontTx/>
              <a:buNone/>
            </a:pPr>
            <a:r>
              <a:rPr lang="en-US" altLang="en-US" sz="1800"/>
              <a:t>What does this equation describe?</a:t>
            </a:r>
          </a:p>
          <a:p>
            <a:pPr eaLnBrk="1" hangingPunct="1"/>
            <a:r>
              <a:rPr lang="en-US" altLang="en-US" sz="1800"/>
              <a:t>It describes the </a:t>
            </a:r>
            <a:r>
              <a:rPr lang="en-US" altLang="en-US" sz="1800" u="sng"/>
              <a:t>velocity</a:t>
            </a:r>
            <a:r>
              <a:rPr lang="en-US" altLang="en-US" sz="1800"/>
              <a:t> of an enzyme-catalyzed reaction at different concentrations of </a:t>
            </a:r>
            <a:r>
              <a:rPr lang="en-US" altLang="en-US" sz="1800" u="sng"/>
              <a:t>substrate</a:t>
            </a:r>
            <a:r>
              <a:rPr lang="en-US" altLang="en-US" sz="1800"/>
              <a:t> [S].</a:t>
            </a:r>
          </a:p>
          <a:p>
            <a:pPr eaLnBrk="1" hangingPunct="1"/>
            <a:r>
              <a:rPr lang="en-US" altLang="en-US" sz="1800"/>
              <a:t>It helps determine the maximum velocity of the catalyzed reaction.</a:t>
            </a:r>
          </a:p>
          <a:p>
            <a:pPr eaLnBrk="1" hangingPunct="1"/>
            <a:r>
              <a:rPr lang="en-US" altLang="en-US" sz="1800"/>
              <a:t>It assigns a value for Km, the “Michaelis constant,” that is inversely proportional to the affinity of the enzyme for its substrate.</a:t>
            </a:r>
          </a:p>
          <a:p>
            <a:pPr eaLnBrk="1" hangingPunct="1">
              <a:buFontTx/>
              <a:buNone/>
            </a:pPr>
            <a:endParaRPr lang="en-US" altLang="en-US" sz="1800"/>
          </a:p>
          <a:p>
            <a:pPr eaLnBrk="1" hangingPunct="1">
              <a:buFontTx/>
              <a:buNone/>
            </a:pPr>
            <a:r>
              <a:rPr lang="en-US" altLang="en-US" sz="1800"/>
              <a:t>How is this equation utilized in the laboratory?</a:t>
            </a:r>
          </a:p>
          <a:p>
            <a:pPr eaLnBrk="1" hangingPunct="1"/>
            <a:r>
              <a:rPr lang="en-US" altLang="en-US" sz="1800"/>
              <a:t>A series of test tubes are prepared, all with identical concentrations of enzyme, but increasing concentrations of substrate.</a:t>
            </a:r>
          </a:p>
          <a:p>
            <a:pPr eaLnBrk="1" hangingPunct="1"/>
            <a:r>
              <a:rPr lang="en-US" altLang="en-US" sz="1800"/>
              <a:t>The velocity of each tube increases as the substrate increases.</a:t>
            </a:r>
          </a:p>
          <a:p>
            <a:pPr eaLnBrk="1" hangingPunct="1"/>
            <a:r>
              <a:rPr lang="en-US" altLang="en-US" sz="1800"/>
              <a:t>A plot of the results is hyperboic, reaching an asymptote we define as Vmax. </a:t>
            </a:r>
          </a:p>
          <a:p>
            <a:pPr eaLnBrk="1" hangingPunct="1">
              <a:buFontTx/>
              <a:buNone/>
            </a:pPr>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a:extLst>
              <a:ext uri="{FF2B5EF4-FFF2-40B4-BE49-F238E27FC236}">
                <a16:creationId xmlns:a16="http://schemas.microsoft.com/office/drawing/2014/main" id="{7B0DD563-65E7-2B80-BA88-AD507D1487D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8196" name="Slide Number Placeholder 4">
            <a:extLst>
              <a:ext uri="{FF2B5EF4-FFF2-40B4-BE49-F238E27FC236}">
                <a16:creationId xmlns:a16="http://schemas.microsoft.com/office/drawing/2014/main" id="{BBDE95FD-42AC-77B5-F03A-9559401AAF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FE69282-9BE4-48B0-99D0-CEC782104273}" type="slidenum">
              <a:rPr lang="en-US" altLang="en-US" b="0">
                <a:solidFill>
                  <a:srgbClr val="0066CC"/>
                </a:solidFill>
              </a:rPr>
              <a:pPr eaLnBrk="1" hangingPunct="1"/>
              <a:t>33</a:t>
            </a:fld>
            <a:endParaRPr lang="en-US" altLang="en-US" b="0">
              <a:solidFill>
                <a:srgbClr val="0066CC"/>
              </a:solidFill>
            </a:endParaRPr>
          </a:p>
        </p:txBody>
      </p:sp>
      <p:sp>
        <p:nvSpPr>
          <p:cNvPr id="8197" name="Rectangle 2">
            <a:extLst>
              <a:ext uri="{FF2B5EF4-FFF2-40B4-BE49-F238E27FC236}">
                <a16:creationId xmlns:a16="http://schemas.microsoft.com/office/drawing/2014/main" id="{4E734DC0-6E35-34A9-9047-61219B875432}"/>
              </a:ext>
            </a:extLst>
          </p:cNvPr>
          <p:cNvSpPr>
            <a:spLocks noGrp="1" noChangeArrowheads="1"/>
          </p:cNvSpPr>
          <p:nvPr>
            <p:ph type="title"/>
          </p:nvPr>
        </p:nvSpPr>
        <p:spPr/>
        <p:txBody>
          <a:bodyPr/>
          <a:lstStyle/>
          <a:p>
            <a:pPr eaLnBrk="1" hangingPunct="1"/>
            <a:r>
              <a:rPr lang="en-US" altLang="en-US" sz="1600"/>
              <a:t>Enzymes – Michaelis-Menton Equation</a:t>
            </a:r>
          </a:p>
        </p:txBody>
      </p:sp>
      <p:graphicFrame>
        <p:nvGraphicFramePr>
          <p:cNvPr id="8194" name="Object 3">
            <a:extLst>
              <a:ext uri="{FF2B5EF4-FFF2-40B4-BE49-F238E27FC236}">
                <a16:creationId xmlns:a16="http://schemas.microsoft.com/office/drawing/2014/main" id="{7FC242C7-CEF8-C4D0-AAD8-DE5A1E920A7D}"/>
              </a:ext>
            </a:extLst>
          </p:cNvPr>
          <p:cNvGraphicFramePr>
            <a:graphicFrameLocks noGrp="1" noChangeAspect="1"/>
          </p:cNvGraphicFramePr>
          <p:nvPr>
            <p:ph idx="1"/>
          </p:nvPr>
        </p:nvGraphicFramePr>
        <p:xfrm>
          <a:off x="1143000" y="533400"/>
          <a:ext cx="6613525" cy="5243513"/>
        </p:xfrm>
        <a:graphic>
          <a:graphicData uri="http://schemas.openxmlformats.org/presentationml/2006/ole">
            <mc:AlternateContent xmlns:mc="http://schemas.openxmlformats.org/markup-compatibility/2006">
              <mc:Choice xmlns:v="urn:schemas-microsoft-com:vml" Requires="v">
                <p:oleObj name="Bitmap Image" r:id="rId2" imgW="6980952" imgH="5533333" progId="Paint.Picture">
                  <p:embed/>
                </p:oleObj>
              </mc:Choice>
              <mc:Fallback>
                <p:oleObj name="Bitmap Image" r:id="rId2" imgW="6980952" imgH="5533333"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6613525" cy="524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Line 4">
            <a:extLst>
              <a:ext uri="{FF2B5EF4-FFF2-40B4-BE49-F238E27FC236}">
                <a16:creationId xmlns:a16="http://schemas.microsoft.com/office/drawing/2014/main" id="{F82A993F-84ED-3D81-AFA3-A211C93CB4D7}"/>
              </a:ext>
            </a:extLst>
          </p:cNvPr>
          <p:cNvSpPr>
            <a:spLocks noChangeShapeType="1"/>
          </p:cNvSpPr>
          <p:nvPr/>
        </p:nvSpPr>
        <p:spPr bwMode="auto">
          <a:xfrm>
            <a:off x="5791200" y="4067175"/>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5">
            <a:extLst>
              <a:ext uri="{FF2B5EF4-FFF2-40B4-BE49-F238E27FC236}">
                <a16:creationId xmlns:a16="http://schemas.microsoft.com/office/drawing/2014/main" id="{3DA65629-E7EB-D8DC-BB71-21E09EDF0E28}"/>
              </a:ext>
            </a:extLst>
          </p:cNvPr>
          <p:cNvSpPr>
            <a:spLocks noChangeShapeType="1"/>
          </p:cNvSpPr>
          <p:nvPr/>
        </p:nvSpPr>
        <p:spPr bwMode="auto">
          <a:xfrm flipV="1">
            <a:off x="1371600" y="1219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Text Box 6">
            <a:extLst>
              <a:ext uri="{FF2B5EF4-FFF2-40B4-BE49-F238E27FC236}">
                <a16:creationId xmlns:a16="http://schemas.microsoft.com/office/drawing/2014/main" id="{027E61AA-4CE2-C550-06B0-E1BF0A2B2E3C}"/>
              </a:ext>
            </a:extLst>
          </p:cNvPr>
          <p:cNvSpPr txBox="1">
            <a:spLocks noChangeArrowheads="1"/>
          </p:cNvSpPr>
          <p:nvPr/>
        </p:nvSpPr>
        <p:spPr bwMode="auto">
          <a:xfrm>
            <a:off x="1143000" y="59436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                     Why does the velocity reach a maximum?</a:t>
            </a:r>
          </a:p>
        </p:txBody>
      </p:sp>
      <p:sp>
        <p:nvSpPr>
          <p:cNvPr id="8201" name="Rectangle 7">
            <a:extLst>
              <a:ext uri="{FF2B5EF4-FFF2-40B4-BE49-F238E27FC236}">
                <a16:creationId xmlns:a16="http://schemas.microsoft.com/office/drawing/2014/main" id="{BEAAA2B2-0159-9F62-6C75-2819DDD155E5}"/>
              </a:ext>
            </a:extLst>
          </p:cNvPr>
          <p:cNvSpPr>
            <a:spLocks noChangeArrowheads="1"/>
          </p:cNvSpPr>
          <p:nvPr/>
        </p:nvSpPr>
        <p:spPr bwMode="auto">
          <a:xfrm>
            <a:off x="4343400" y="1524000"/>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600" i="1"/>
              <a:t>V  =  </a:t>
            </a:r>
            <a:r>
              <a:rPr lang="en-US" altLang="en-US" sz="1600" i="1" u="sng"/>
              <a:t>Vmax [S]</a:t>
            </a:r>
          </a:p>
          <a:p>
            <a:pPr eaLnBrk="1" hangingPunct="1"/>
            <a:r>
              <a:rPr lang="en-US" altLang="en-US" sz="1600" b="0" i="1"/>
              <a:t>         </a:t>
            </a:r>
            <a:r>
              <a:rPr lang="en-US" altLang="en-US" sz="1600" i="1"/>
              <a:t>[S] + Km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11EB-154B-2283-59CF-C263D2A14FAE}"/>
              </a:ext>
            </a:extLst>
          </p:cNvPr>
          <p:cNvSpPr>
            <a:spLocks noGrp="1"/>
          </p:cNvSpPr>
          <p:nvPr>
            <p:ph type="title"/>
          </p:nvPr>
        </p:nvSpPr>
        <p:spPr/>
        <p:txBody>
          <a:bodyPr/>
          <a:lstStyle/>
          <a:p>
            <a:r>
              <a:rPr lang="en-US" dirty="0"/>
              <a:t>What Happens when the work load exceeds the workers’ rate?</a:t>
            </a:r>
          </a:p>
        </p:txBody>
      </p:sp>
      <p:sp>
        <p:nvSpPr>
          <p:cNvPr id="3" name="Content Placeholder 2">
            <a:extLst>
              <a:ext uri="{FF2B5EF4-FFF2-40B4-BE49-F238E27FC236}">
                <a16:creationId xmlns:a16="http://schemas.microsoft.com/office/drawing/2014/main" id="{E94B744A-30E5-E514-BC84-578052907FF9}"/>
              </a:ext>
            </a:extLst>
          </p:cNvPr>
          <p:cNvSpPr>
            <a:spLocks noGrp="1"/>
          </p:cNvSpPr>
          <p:nvPr>
            <p:ph idx="1"/>
          </p:nvPr>
        </p:nvSpPr>
        <p:spPr/>
        <p:txBody>
          <a:bodyPr/>
          <a:lstStyle/>
          <a:p>
            <a:pPr marL="0" indent="0">
              <a:buNone/>
            </a:pPr>
            <a:r>
              <a:rPr lang="en-US" sz="2400" dirty="0"/>
              <a:t>Let’s let Lucy and Ethel show us how excessive work load can exceed worker capacity.</a:t>
            </a:r>
          </a:p>
          <a:p>
            <a:pPr marL="0" indent="0" algn="r">
              <a:buNone/>
            </a:pPr>
            <a:r>
              <a:rPr lang="en-US" sz="18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https://www.youtube.com/watch?v=K3axU2b0dDk</a:t>
            </a:r>
            <a:r>
              <a:rPr lang="en-US" sz="18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US" sz="2400" dirty="0"/>
          </a:p>
        </p:txBody>
      </p:sp>
      <p:sp>
        <p:nvSpPr>
          <p:cNvPr id="4" name="Footer Placeholder 3">
            <a:extLst>
              <a:ext uri="{FF2B5EF4-FFF2-40B4-BE49-F238E27FC236}">
                <a16:creationId xmlns:a16="http://schemas.microsoft.com/office/drawing/2014/main" id="{6FA46538-0DEB-FA13-8D05-021639880604}"/>
              </a:ext>
            </a:extLst>
          </p:cNvPr>
          <p:cNvSpPr>
            <a:spLocks noGrp="1"/>
          </p:cNvSpPr>
          <p:nvPr>
            <p:ph type="ftr" sz="quarter" idx="10"/>
          </p:nvPr>
        </p:nvSpPr>
        <p:spPr/>
        <p:txBody>
          <a:bodyPr/>
          <a:lstStyle/>
          <a:p>
            <a:pPr>
              <a:defRPr/>
            </a:pPr>
            <a:r>
              <a:rPr lang="en-US"/>
              <a:t>Biochemistry 3070 – Enzymes</a:t>
            </a:r>
          </a:p>
        </p:txBody>
      </p:sp>
      <p:sp>
        <p:nvSpPr>
          <p:cNvPr id="5" name="Slide Number Placeholder 4">
            <a:extLst>
              <a:ext uri="{FF2B5EF4-FFF2-40B4-BE49-F238E27FC236}">
                <a16:creationId xmlns:a16="http://schemas.microsoft.com/office/drawing/2014/main" id="{43C17E23-012F-761C-1AD2-9A1366BBDDB3}"/>
              </a:ext>
            </a:extLst>
          </p:cNvPr>
          <p:cNvSpPr>
            <a:spLocks noGrp="1"/>
          </p:cNvSpPr>
          <p:nvPr>
            <p:ph type="sldNum" sz="quarter" idx="11"/>
          </p:nvPr>
        </p:nvSpPr>
        <p:spPr/>
        <p:txBody>
          <a:bodyPr/>
          <a:lstStyle/>
          <a:p>
            <a:fld id="{7B8B1D56-FD54-441E-9D6B-787EBE6BF7CC}" type="slidenum">
              <a:rPr lang="en-US" altLang="en-US" smtClean="0"/>
              <a:pPr/>
              <a:t>34</a:t>
            </a:fld>
            <a:endParaRPr lang="en-US" altLang="en-US"/>
          </a:p>
        </p:txBody>
      </p:sp>
      <p:pic>
        <p:nvPicPr>
          <p:cNvPr id="8" name="Picture 7">
            <a:extLst>
              <a:ext uri="{FF2B5EF4-FFF2-40B4-BE49-F238E27FC236}">
                <a16:creationId xmlns:a16="http://schemas.microsoft.com/office/drawing/2014/main" id="{62E57C13-EAB8-246E-8C01-5595CB9A1D0F}"/>
              </a:ext>
            </a:extLst>
          </p:cNvPr>
          <p:cNvPicPr>
            <a:picLocks noChangeAspect="1"/>
          </p:cNvPicPr>
          <p:nvPr/>
        </p:nvPicPr>
        <p:blipFill>
          <a:blip r:embed="rId3"/>
          <a:stretch>
            <a:fillRect/>
          </a:stretch>
        </p:blipFill>
        <p:spPr>
          <a:xfrm>
            <a:off x="1371600" y="1905000"/>
            <a:ext cx="5625000" cy="4028820"/>
          </a:xfrm>
          <a:prstGeom prst="rect">
            <a:avLst/>
          </a:prstGeom>
        </p:spPr>
      </p:pic>
    </p:spTree>
    <p:extLst>
      <p:ext uri="{BB962C8B-B14F-4D97-AF65-F5344CB8AC3E}">
        <p14:creationId xmlns:p14="http://schemas.microsoft.com/office/powerpoint/2010/main" val="215247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a:extLst>
              <a:ext uri="{FF2B5EF4-FFF2-40B4-BE49-F238E27FC236}">
                <a16:creationId xmlns:a16="http://schemas.microsoft.com/office/drawing/2014/main" id="{F6831C83-4209-E4CE-46E1-C292583E8E1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9220" name="Slide Number Placeholder 4">
            <a:extLst>
              <a:ext uri="{FF2B5EF4-FFF2-40B4-BE49-F238E27FC236}">
                <a16:creationId xmlns:a16="http://schemas.microsoft.com/office/drawing/2014/main" id="{22FCD560-9D0A-2AAC-2D75-334207DCFD7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E59E6A0-C511-44F1-968F-308393029543}" type="slidenum">
              <a:rPr lang="en-US" altLang="en-US" b="0">
                <a:solidFill>
                  <a:srgbClr val="0066CC"/>
                </a:solidFill>
              </a:rPr>
              <a:pPr eaLnBrk="1" hangingPunct="1"/>
              <a:t>35</a:t>
            </a:fld>
            <a:endParaRPr lang="en-US" altLang="en-US" b="0">
              <a:solidFill>
                <a:srgbClr val="0066CC"/>
              </a:solidFill>
            </a:endParaRPr>
          </a:p>
        </p:txBody>
      </p:sp>
      <p:sp>
        <p:nvSpPr>
          <p:cNvPr id="9221" name="Rectangle 2">
            <a:extLst>
              <a:ext uri="{FF2B5EF4-FFF2-40B4-BE49-F238E27FC236}">
                <a16:creationId xmlns:a16="http://schemas.microsoft.com/office/drawing/2014/main" id="{4DCD0E4D-CD5F-C1AC-72B9-05141DFF49A7}"/>
              </a:ext>
            </a:extLst>
          </p:cNvPr>
          <p:cNvSpPr>
            <a:spLocks noGrp="1" noChangeArrowheads="1"/>
          </p:cNvSpPr>
          <p:nvPr>
            <p:ph type="title"/>
          </p:nvPr>
        </p:nvSpPr>
        <p:spPr/>
        <p:txBody>
          <a:bodyPr/>
          <a:lstStyle/>
          <a:p>
            <a:pPr eaLnBrk="1" hangingPunct="1"/>
            <a:r>
              <a:rPr lang="en-US" altLang="en-US" sz="1600"/>
              <a:t>Enzymes – Michaelis-Menton Equation</a:t>
            </a:r>
          </a:p>
        </p:txBody>
      </p:sp>
      <p:graphicFrame>
        <p:nvGraphicFramePr>
          <p:cNvPr id="9218" name="Object 4">
            <a:extLst>
              <a:ext uri="{FF2B5EF4-FFF2-40B4-BE49-F238E27FC236}">
                <a16:creationId xmlns:a16="http://schemas.microsoft.com/office/drawing/2014/main" id="{05F629BB-26D5-9279-5460-2128DA67ED6F}"/>
              </a:ext>
            </a:extLst>
          </p:cNvPr>
          <p:cNvGraphicFramePr>
            <a:graphicFrameLocks noGrp="1" noChangeAspect="1"/>
          </p:cNvGraphicFramePr>
          <p:nvPr>
            <p:ph idx="1"/>
          </p:nvPr>
        </p:nvGraphicFramePr>
        <p:xfrm>
          <a:off x="3810000" y="762000"/>
          <a:ext cx="4953000" cy="5257800"/>
        </p:xfrm>
        <a:graphic>
          <a:graphicData uri="http://schemas.openxmlformats.org/presentationml/2006/ole">
            <mc:AlternateContent xmlns:mc="http://schemas.openxmlformats.org/markup-compatibility/2006">
              <mc:Choice xmlns:v="urn:schemas-microsoft-com:vml" Requires="v">
                <p:oleObj name="Bitmap Image" r:id="rId2" imgW="4048690" imgH="3123810" progId="Paint.Picture">
                  <p:embed/>
                </p:oleObj>
              </mc:Choice>
              <mc:Fallback>
                <p:oleObj name="Bitmap Image" r:id="rId2" imgW="4048690" imgH="3123810"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762000"/>
                        <a:ext cx="495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6">
            <a:extLst>
              <a:ext uri="{FF2B5EF4-FFF2-40B4-BE49-F238E27FC236}">
                <a16:creationId xmlns:a16="http://schemas.microsoft.com/office/drawing/2014/main" id="{E00C3253-6327-0B93-BF29-84B1D327D87C}"/>
              </a:ext>
            </a:extLst>
          </p:cNvPr>
          <p:cNvSpPr txBox="1">
            <a:spLocks noChangeArrowheads="1"/>
          </p:cNvSpPr>
          <p:nvPr/>
        </p:nvSpPr>
        <p:spPr bwMode="auto">
          <a:xfrm>
            <a:off x="381000" y="762000"/>
            <a:ext cx="3200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a:t>The Michaelis-Menton equation was a pivotal contribution to understanding how enzymes functioned.</a:t>
            </a:r>
          </a:p>
          <a:p>
            <a:pPr eaLnBrk="1" hangingPunct="1">
              <a:spcBef>
                <a:spcPct val="50000"/>
              </a:spcBef>
            </a:pPr>
            <a:r>
              <a:rPr lang="en-US" altLang="en-US" sz="2000"/>
              <a:t>However, during routine use in the laboratory, it was difficult to estimate Vmax.  Everyone had different ideas the actual value for Vmax.</a:t>
            </a:r>
          </a:p>
          <a:p>
            <a:pPr eaLnBrk="1" hangingPunct="1">
              <a:spcBef>
                <a:spcPct val="50000"/>
              </a:spcBef>
            </a:pPr>
            <a:r>
              <a:rPr lang="en-US" altLang="en-US" sz="2000"/>
              <a:t>Since it is impossible to actually make a solution with infinite concentration of substrate, a different equation was needed.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0DC7045D-63CE-6E94-38E0-135629D22E8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49155" name="Slide Number Placeholder 5">
            <a:extLst>
              <a:ext uri="{FF2B5EF4-FFF2-40B4-BE49-F238E27FC236}">
                <a16:creationId xmlns:a16="http://schemas.microsoft.com/office/drawing/2014/main" id="{8B624ABF-0EF0-3836-98A6-613817809C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385D49C-304C-4DEF-B4E4-BD2EBBABF026}" type="slidenum">
              <a:rPr lang="en-US" altLang="en-US" b="0">
                <a:solidFill>
                  <a:srgbClr val="0066CC"/>
                </a:solidFill>
              </a:rPr>
              <a:pPr eaLnBrk="1" hangingPunct="1"/>
              <a:t>36</a:t>
            </a:fld>
            <a:endParaRPr lang="en-US" altLang="en-US" b="0">
              <a:solidFill>
                <a:srgbClr val="0066CC"/>
              </a:solidFill>
            </a:endParaRPr>
          </a:p>
        </p:txBody>
      </p:sp>
      <p:sp>
        <p:nvSpPr>
          <p:cNvPr id="49156" name="Rectangle 2">
            <a:extLst>
              <a:ext uri="{FF2B5EF4-FFF2-40B4-BE49-F238E27FC236}">
                <a16:creationId xmlns:a16="http://schemas.microsoft.com/office/drawing/2014/main" id="{3AF39F82-6EF5-F08C-66F8-864C8E69F05C}"/>
              </a:ext>
            </a:extLst>
          </p:cNvPr>
          <p:cNvSpPr>
            <a:spLocks noGrp="1" noChangeArrowheads="1"/>
          </p:cNvSpPr>
          <p:nvPr>
            <p:ph type="title"/>
          </p:nvPr>
        </p:nvSpPr>
        <p:spPr/>
        <p:txBody>
          <a:bodyPr/>
          <a:lstStyle/>
          <a:p>
            <a:pPr eaLnBrk="1" hangingPunct="1"/>
            <a:r>
              <a:rPr lang="en-US" altLang="en-US" sz="1600"/>
              <a:t>Enzymes – Linewaver-Burke Equation</a:t>
            </a:r>
          </a:p>
        </p:txBody>
      </p:sp>
      <p:sp>
        <p:nvSpPr>
          <p:cNvPr id="49157" name="Rectangle 3">
            <a:extLst>
              <a:ext uri="{FF2B5EF4-FFF2-40B4-BE49-F238E27FC236}">
                <a16:creationId xmlns:a16="http://schemas.microsoft.com/office/drawing/2014/main" id="{B443E8FF-32B6-724A-E212-DF573393C560}"/>
              </a:ext>
            </a:extLst>
          </p:cNvPr>
          <p:cNvSpPr>
            <a:spLocks noGrp="1" noChangeArrowheads="1"/>
          </p:cNvSpPr>
          <p:nvPr>
            <p:ph type="body" sz="half" idx="1"/>
          </p:nvPr>
        </p:nvSpPr>
        <p:spPr>
          <a:xfrm>
            <a:off x="457200" y="533400"/>
            <a:ext cx="8153400" cy="5592763"/>
          </a:xfrm>
        </p:spPr>
        <p:txBody>
          <a:bodyPr/>
          <a:lstStyle/>
          <a:p>
            <a:pPr eaLnBrk="1" hangingPunct="1">
              <a:buFontTx/>
              <a:buNone/>
            </a:pPr>
            <a:r>
              <a:rPr lang="en-US" altLang="en-US" sz="1600"/>
              <a:t>A relatively simple solution was provided by Lineweaver and Burke, who simply suggested that the M&amp;M equation be inverted.  This would yield a “double inverse plot” that is linear:</a:t>
            </a:r>
          </a:p>
          <a:p>
            <a:pPr eaLnBrk="1" hangingPunct="1">
              <a:buFontTx/>
              <a:buNone/>
            </a:pPr>
            <a:r>
              <a:rPr lang="en-US" altLang="en-US" sz="1600" i="1"/>
              <a:t> (M&amp;M Equation)</a:t>
            </a:r>
            <a:r>
              <a:rPr lang="en-US" altLang="en-US" sz="1600"/>
              <a:t>			</a:t>
            </a:r>
            <a:r>
              <a:rPr lang="en-US" altLang="en-US" sz="1600" b="1"/>
              <a:t>V  =  </a:t>
            </a:r>
            <a:r>
              <a:rPr lang="en-US" altLang="en-US" sz="1600" b="1" u="sng"/>
              <a:t>Vmax [S]</a:t>
            </a:r>
          </a:p>
          <a:p>
            <a:pPr eaLnBrk="1" hangingPunct="1">
              <a:buFontTx/>
              <a:buNone/>
            </a:pPr>
            <a:r>
              <a:rPr lang="en-US" altLang="en-US" sz="1600"/>
              <a:t>			      		         </a:t>
            </a:r>
            <a:r>
              <a:rPr lang="en-US" altLang="en-US" sz="1600" b="1"/>
              <a:t>[S] + Km</a:t>
            </a:r>
          </a:p>
          <a:p>
            <a:pPr eaLnBrk="1" hangingPunct="1">
              <a:buFontTx/>
              <a:buNone/>
            </a:pPr>
            <a:endParaRPr lang="en-US" altLang="en-US" sz="1600" b="1"/>
          </a:p>
          <a:p>
            <a:pPr eaLnBrk="1" hangingPunct="1">
              <a:buFontTx/>
              <a:buNone/>
            </a:pPr>
            <a:r>
              <a:rPr lang="en-US" altLang="en-US" sz="1600"/>
              <a:t>Inverting the Equation yields:		</a:t>
            </a:r>
            <a:r>
              <a:rPr lang="en-US" altLang="en-US" sz="1600" u="sng"/>
              <a:t> </a:t>
            </a:r>
            <a:r>
              <a:rPr lang="en-US" altLang="en-US" sz="1600" b="1" u="sng"/>
              <a:t>1 </a:t>
            </a:r>
            <a:r>
              <a:rPr lang="en-US" altLang="en-US" sz="1600" b="1"/>
              <a:t> =   </a:t>
            </a:r>
            <a:r>
              <a:rPr lang="en-US" altLang="en-US" sz="1600" b="1" u="sng"/>
              <a:t>  Km     1    </a:t>
            </a:r>
            <a:r>
              <a:rPr lang="en-US" altLang="en-US" sz="1600" b="1"/>
              <a:t>  +</a:t>
            </a:r>
            <a:r>
              <a:rPr lang="en-US" altLang="en-US" sz="1400" b="1"/>
              <a:t> </a:t>
            </a:r>
            <a:r>
              <a:rPr lang="en-US" altLang="en-US" sz="1600" b="1"/>
              <a:t> </a:t>
            </a:r>
            <a:r>
              <a:rPr lang="en-US" altLang="en-US" sz="1600" b="1" u="sng"/>
              <a:t>   1    </a:t>
            </a:r>
            <a:r>
              <a:rPr lang="en-US" altLang="en-US" sz="1600" b="1"/>
              <a:t>.</a:t>
            </a:r>
          </a:p>
          <a:p>
            <a:pPr eaLnBrk="1" hangingPunct="1">
              <a:buFontTx/>
              <a:buNone/>
            </a:pPr>
            <a:r>
              <a:rPr lang="en-US" altLang="en-US" sz="1600" i="1"/>
              <a:t>(Lineweaver-Burke Equation)	</a:t>
            </a:r>
            <a:r>
              <a:rPr lang="en-US" altLang="en-US" sz="1600"/>
              <a:t>	 </a:t>
            </a:r>
            <a:r>
              <a:rPr lang="en-US" altLang="en-US" sz="1600" b="1"/>
              <a:t>V       Vmax  [S]	      Vmax 	</a:t>
            </a:r>
          </a:p>
          <a:p>
            <a:pPr eaLnBrk="1" hangingPunct="1">
              <a:buFontTx/>
              <a:buNone/>
            </a:pPr>
            <a:endParaRPr lang="en-US" altLang="en-US" sz="1600"/>
          </a:p>
          <a:p>
            <a:pPr eaLnBrk="1" hangingPunct="1">
              <a:buFontTx/>
              <a:buNone/>
            </a:pPr>
            <a:r>
              <a:rPr lang="en-US" altLang="en-US" sz="1600"/>
              <a:t>By plotting 1/ V as a function of 1/[S], </a:t>
            </a:r>
          </a:p>
          <a:p>
            <a:pPr eaLnBrk="1" hangingPunct="1">
              <a:buFontTx/>
              <a:buNone/>
            </a:pPr>
            <a:r>
              <a:rPr lang="en-US" altLang="en-US" sz="1600"/>
              <a:t>a linear plot is obtained:</a:t>
            </a:r>
          </a:p>
          <a:p>
            <a:pPr eaLnBrk="1" hangingPunct="1">
              <a:buFontTx/>
              <a:buNone/>
            </a:pPr>
            <a:r>
              <a:rPr lang="en-US" altLang="en-US" sz="1600"/>
              <a:t>	</a:t>
            </a:r>
            <a:r>
              <a:rPr lang="en-US" altLang="en-US" sz="1600" i="1"/>
              <a:t>Slope = Km/Vmax</a:t>
            </a:r>
          </a:p>
          <a:p>
            <a:pPr eaLnBrk="1" hangingPunct="1">
              <a:buFontTx/>
              <a:buNone/>
            </a:pPr>
            <a:r>
              <a:rPr lang="en-US" altLang="en-US" sz="1600" i="1"/>
              <a:t>	y-intercept = 1/Vmax</a:t>
            </a:r>
          </a:p>
          <a:p>
            <a:pPr eaLnBrk="1" hangingPunct="1">
              <a:buFontTx/>
              <a:buNone/>
            </a:pPr>
            <a:endParaRPr lang="en-US" altLang="en-US" sz="1600" i="1"/>
          </a:p>
          <a:p>
            <a:pPr eaLnBrk="1" hangingPunct="1">
              <a:buFontTx/>
              <a:buNone/>
            </a:pPr>
            <a:r>
              <a:rPr lang="en-US" altLang="en-US" sz="1600" i="1">
                <a:solidFill>
                  <a:srgbClr val="FF3300"/>
                </a:solidFill>
              </a:rPr>
              <a:t>Class Assignment:</a:t>
            </a:r>
          </a:p>
          <a:p>
            <a:pPr eaLnBrk="1" hangingPunct="1">
              <a:buFontTx/>
              <a:buNone/>
            </a:pPr>
            <a:r>
              <a:rPr lang="en-US" altLang="en-US" sz="1600" i="1">
                <a:solidFill>
                  <a:srgbClr val="FF3300"/>
                </a:solidFill>
              </a:rPr>
              <a:t>Show the algebreic steps used to</a:t>
            </a:r>
          </a:p>
          <a:p>
            <a:pPr eaLnBrk="1" hangingPunct="1">
              <a:buFontTx/>
              <a:buNone/>
            </a:pPr>
            <a:r>
              <a:rPr lang="en-US" altLang="en-US" sz="1600" i="1">
                <a:solidFill>
                  <a:srgbClr val="FF3300"/>
                </a:solidFill>
              </a:rPr>
              <a:t>obtain the Linvweaver-Burke</a:t>
            </a:r>
          </a:p>
          <a:p>
            <a:pPr eaLnBrk="1" hangingPunct="1">
              <a:buFontTx/>
              <a:buNone/>
            </a:pPr>
            <a:r>
              <a:rPr lang="en-US" altLang="en-US" sz="1600" i="1">
                <a:solidFill>
                  <a:srgbClr val="FF3300"/>
                </a:solidFill>
              </a:rPr>
              <a:t>equation from the</a:t>
            </a:r>
          </a:p>
          <a:p>
            <a:pPr eaLnBrk="1" hangingPunct="1">
              <a:buFontTx/>
              <a:buNone/>
            </a:pPr>
            <a:r>
              <a:rPr lang="en-US" altLang="en-US" sz="1600" i="1">
                <a:solidFill>
                  <a:srgbClr val="FF3300"/>
                </a:solidFill>
              </a:rPr>
              <a:t>Michaelis-Menton Equation.</a:t>
            </a:r>
          </a:p>
          <a:p>
            <a:pPr eaLnBrk="1" hangingPunct="1">
              <a:buFontTx/>
              <a:buNone/>
            </a:pPr>
            <a:endParaRPr lang="en-US" altLang="en-US" sz="1600" i="1">
              <a:solidFill>
                <a:srgbClr val="FF3300"/>
              </a:solidFill>
            </a:endParaRPr>
          </a:p>
        </p:txBody>
      </p:sp>
      <p:pic>
        <p:nvPicPr>
          <p:cNvPr id="49158" name="Picture 4">
            <a:extLst>
              <a:ext uri="{FF2B5EF4-FFF2-40B4-BE49-F238E27FC236}">
                <a16:creationId xmlns:a16="http://schemas.microsoft.com/office/drawing/2014/main" id="{D6C99680-4992-EC12-13B2-6CE63C5B68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2895600"/>
            <a:ext cx="4800600" cy="38735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0243" name="Footer Placeholder 5">
            <a:extLst>
              <a:ext uri="{FF2B5EF4-FFF2-40B4-BE49-F238E27FC236}">
                <a16:creationId xmlns:a16="http://schemas.microsoft.com/office/drawing/2014/main" id="{FE516D27-C0FA-1610-355B-6787CEA1D4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0244" name="Slide Number Placeholder 6">
            <a:extLst>
              <a:ext uri="{FF2B5EF4-FFF2-40B4-BE49-F238E27FC236}">
                <a16:creationId xmlns:a16="http://schemas.microsoft.com/office/drawing/2014/main" id="{C0CD5001-C65E-CAA1-B143-53D85834F2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FB765E9-5647-4BEF-B849-89794D654E56}" type="slidenum">
              <a:rPr lang="en-US" altLang="en-US" b="0">
                <a:solidFill>
                  <a:srgbClr val="0066CC"/>
                </a:solidFill>
              </a:rPr>
              <a:pPr eaLnBrk="1" hangingPunct="1"/>
              <a:t>37</a:t>
            </a:fld>
            <a:endParaRPr lang="en-US" altLang="en-US" b="0">
              <a:solidFill>
                <a:srgbClr val="0066CC"/>
              </a:solidFill>
            </a:endParaRPr>
          </a:p>
        </p:txBody>
      </p:sp>
      <p:sp>
        <p:nvSpPr>
          <p:cNvPr id="10245" name="Rectangle 2">
            <a:extLst>
              <a:ext uri="{FF2B5EF4-FFF2-40B4-BE49-F238E27FC236}">
                <a16:creationId xmlns:a16="http://schemas.microsoft.com/office/drawing/2014/main" id="{91469191-1A87-51D7-E546-2163CC5EFFAC}"/>
              </a:ext>
            </a:extLst>
          </p:cNvPr>
          <p:cNvSpPr>
            <a:spLocks noGrp="1" noChangeArrowheads="1"/>
          </p:cNvSpPr>
          <p:nvPr>
            <p:ph type="title"/>
          </p:nvPr>
        </p:nvSpPr>
        <p:spPr/>
        <p:txBody>
          <a:bodyPr/>
          <a:lstStyle/>
          <a:p>
            <a:pPr eaLnBrk="1" hangingPunct="1"/>
            <a:r>
              <a:rPr lang="en-US" altLang="en-US" sz="1600"/>
              <a:t>Enzymes – Linewaver-Burke Equation</a:t>
            </a:r>
          </a:p>
        </p:txBody>
      </p:sp>
      <p:sp>
        <p:nvSpPr>
          <p:cNvPr id="10246" name="Rectangle 3">
            <a:extLst>
              <a:ext uri="{FF2B5EF4-FFF2-40B4-BE49-F238E27FC236}">
                <a16:creationId xmlns:a16="http://schemas.microsoft.com/office/drawing/2014/main" id="{675ACF59-3FA2-2B4D-C6F5-ED1E5E757873}"/>
              </a:ext>
            </a:extLst>
          </p:cNvPr>
          <p:cNvSpPr>
            <a:spLocks noGrp="1" noChangeArrowheads="1"/>
          </p:cNvSpPr>
          <p:nvPr>
            <p:ph type="body" sz="half" idx="1"/>
          </p:nvPr>
        </p:nvSpPr>
        <p:spPr>
          <a:xfrm>
            <a:off x="457200" y="533400"/>
            <a:ext cx="7848600" cy="5592763"/>
          </a:xfrm>
        </p:spPr>
        <p:txBody>
          <a:bodyPr/>
          <a:lstStyle/>
          <a:p>
            <a:pPr eaLnBrk="1" hangingPunct="1">
              <a:buFontTx/>
              <a:buNone/>
            </a:pPr>
            <a:r>
              <a:rPr lang="en-US" altLang="en-US" sz="1600" i="1"/>
              <a:t>Comparision of these two methods of plotting the same data:</a:t>
            </a:r>
          </a:p>
        </p:txBody>
      </p:sp>
      <p:pic>
        <p:nvPicPr>
          <p:cNvPr id="10247" name="Picture 4">
            <a:extLst>
              <a:ext uri="{FF2B5EF4-FFF2-40B4-BE49-F238E27FC236}">
                <a16:creationId xmlns:a16="http://schemas.microsoft.com/office/drawing/2014/main" id="{4820FD4A-D458-AF8B-EB26-D28E5F5D2A4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0" y="1828800"/>
            <a:ext cx="4191000" cy="3962400"/>
          </a:xfrm>
          <a:noFill/>
        </p:spPr>
      </p:pic>
      <p:graphicFrame>
        <p:nvGraphicFramePr>
          <p:cNvPr id="10242" name="Object 6">
            <a:extLst>
              <a:ext uri="{FF2B5EF4-FFF2-40B4-BE49-F238E27FC236}">
                <a16:creationId xmlns:a16="http://schemas.microsoft.com/office/drawing/2014/main" id="{EBD53E62-500C-3C1A-71E8-11AB6393C0F8}"/>
              </a:ext>
            </a:extLst>
          </p:cNvPr>
          <p:cNvGraphicFramePr>
            <a:graphicFrameLocks noGrp="1" noChangeAspect="1"/>
          </p:cNvGraphicFramePr>
          <p:nvPr>
            <p:ph sz="quarter" idx="3"/>
          </p:nvPr>
        </p:nvGraphicFramePr>
        <p:xfrm>
          <a:off x="152400" y="1828800"/>
          <a:ext cx="4343400" cy="3962400"/>
        </p:xfrm>
        <a:graphic>
          <a:graphicData uri="http://schemas.openxmlformats.org/presentationml/2006/ole">
            <mc:AlternateContent xmlns:mc="http://schemas.openxmlformats.org/markup-compatibility/2006">
              <mc:Choice xmlns:v="urn:schemas-microsoft-com:vml" Requires="v">
                <p:oleObj name="Bitmap Image" r:id="rId3" imgW="4048690" imgH="3123810" progId="Paint.Picture">
                  <p:embed/>
                </p:oleObj>
              </mc:Choice>
              <mc:Fallback>
                <p:oleObj name="Bitmap Image" r:id="rId3" imgW="4048690" imgH="3123810"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4343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Text Box 9">
            <a:extLst>
              <a:ext uri="{FF2B5EF4-FFF2-40B4-BE49-F238E27FC236}">
                <a16:creationId xmlns:a16="http://schemas.microsoft.com/office/drawing/2014/main" id="{EFA78EB5-12EE-AD23-7B39-24CCA3D7487F}"/>
              </a:ext>
            </a:extLst>
          </p:cNvPr>
          <p:cNvSpPr txBox="1">
            <a:spLocks noChangeArrowheads="1"/>
          </p:cNvSpPr>
          <p:nvPr/>
        </p:nvSpPr>
        <p:spPr bwMode="auto">
          <a:xfrm>
            <a:off x="228600" y="1295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i="1" u="sng">
                <a:solidFill>
                  <a:schemeClr val="tx2"/>
                </a:solidFill>
              </a:rPr>
              <a:t>Michaelis-Menton Equation:</a:t>
            </a:r>
            <a:r>
              <a:rPr lang="en-US" altLang="en-US" sz="2000" b="0" i="1">
                <a:solidFill>
                  <a:schemeClr val="tx2"/>
                </a:solidFill>
              </a:rPr>
              <a:t>		</a:t>
            </a:r>
            <a:r>
              <a:rPr lang="en-US" altLang="en-US" sz="2000" b="0" i="1" u="sng">
                <a:solidFill>
                  <a:schemeClr val="tx2"/>
                </a:solidFill>
              </a:rPr>
              <a:t>Linewaver-Burke Equation: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a:extLst>
              <a:ext uri="{FF2B5EF4-FFF2-40B4-BE49-F238E27FC236}">
                <a16:creationId xmlns:a16="http://schemas.microsoft.com/office/drawing/2014/main" id="{FF54E964-0F93-B392-1774-E6E408104E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1268" name="Slide Number Placeholder 4">
            <a:extLst>
              <a:ext uri="{FF2B5EF4-FFF2-40B4-BE49-F238E27FC236}">
                <a16:creationId xmlns:a16="http://schemas.microsoft.com/office/drawing/2014/main" id="{CE040264-DC5D-3E95-4466-E6F719E2EC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2193372-3DA5-497F-9EDA-F5235EFD7B15}" type="slidenum">
              <a:rPr lang="en-US" altLang="en-US" b="0">
                <a:solidFill>
                  <a:srgbClr val="0066CC"/>
                </a:solidFill>
              </a:rPr>
              <a:pPr eaLnBrk="1" hangingPunct="1"/>
              <a:t>38</a:t>
            </a:fld>
            <a:endParaRPr lang="en-US" altLang="en-US" b="0">
              <a:solidFill>
                <a:srgbClr val="0066CC"/>
              </a:solidFill>
            </a:endParaRPr>
          </a:p>
        </p:txBody>
      </p:sp>
      <p:sp>
        <p:nvSpPr>
          <p:cNvPr id="11269" name="Rectangle 2">
            <a:extLst>
              <a:ext uri="{FF2B5EF4-FFF2-40B4-BE49-F238E27FC236}">
                <a16:creationId xmlns:a16="http://schemas.microsoft.com/office/drawing/2014/main" id="{BA9F1E46-60BD-DB23-AB05-1DEB1567D518}"/>
              </a:ext>
            </a:extLst>
          </p:cNvPr>
          <p:cNvSpPr>
            <a:spLocks noGrp="1" noChangeArrowheads="1"/>
          </p:cNvSpPr>
          <p:nvPr>
            <p:ph type="title"/>
          </p:nvPr>
        </p:nvSpPr>
        <p:spPr/>
        <p:txBody>
          <a:bodyPr/>
          <a:lstStyle/>
          <a:p>
            <a:pPr eaLnBrk="1" hangingPunct="1"/>
            <a:r>
              <a:rPr lang="en-US" altLang="en-US" sz="1600"/>
              <a:t>Enzymes – Michaelis-Menton Equation</a:t>
            </a:r>
          </a:p>
        </p:txBody>
      </p:sp>
      <p:graphicFrame>
        <p:nvGraphicFramePr>
          <p:cNvPr id="11266" name="Object 3">
            <a:extLst>
              <a:ext uri="{FF2B5EF4-FFF2-40B4-BE49-F238E27FC236}">
                <a16:creationId xmlns:a16="http://schemas.microsoft.com/office/drawing/2014/main" id="{1E3C5B17-33AE-7077-0EF3-A5CF4A7C4D5D}"/>
              </a:ext>
            </a:extLst>
          </p:cNvPr>
          <p:cNvGraphicFramePr>
            <a:graphicFrameLocks noGrp="1" noChangeAspect="1"/>
          </p:cNvGraphicFramePr>
          <p:nvPr>
            <p:ph idx="1"/>
          </p:nvPr>
        </p:nvGraphicFramePr>
        <p:xfrm>
          <a:off x="3048000" y="990600"/>
          <a:ext cx="5629275" cy="4589463"/>
        </p:xfrm>
        <a:graphic>
          <a:graphicData uri="http://schemas.openxmlformats.org/presentationml/2006/ole">
            <mc:AlternateContent xmlns:mc="http://schemas.openxmlformats.org/markup-compatibility/2006">
              <mc:Choice xmlns:v="urn:schemas-microsoft-com:vml" Requires="v">
                <p:oleObj name="Bitmap Image" r:id="rId2" imgW="5619048" imgH="4580952" progId="Paint.Picture">
                  <p:embed/>
                </p:oleObj>
              </mc:Choice>
              <mc:Fallback>
                <p:oleObj name="Bitmap Image" r:id="rId2" imgW="5619048" imgH="4580952"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5629275" cy="458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Text Box 5">
            <a:extLst>
              <a:ext uri="{FF2B5EF4-FFF2-40B4-BE49-F238E27FC236}">
                <a16:creationId xmlns:a16="http://schemas.microsoft.com/office/drawing/2014/main" id="{1C39D537-075D-B7BB-F5D0-CA9A1F0BD1AD}"/>
              </a:ext>
            </a:extLst>
          </p:cNvPr>
          <p:cNvSpPr txBox="1">
            <a:spLocks noChangeArrowheads="1"/>
          </p:cNvSpPr>
          <p:nvPr/>
        </p:nvSpPr>
        <p:spPr bwMode="auto">
          <a:xfrm>
            <a:off x="3657600" y="1219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i="1"/>
              <a:t>Vmax = k</a:t>
            </a:r>
            <a:r>
              <a:rPr lang="en-US" altLang="en-US" sz="2000" i="1" baseline="-25000"/>
              <a:t>3 </a:t>
            </a:r>
            <a:r>
              <a:rPr lang="en-US" altLang="en-US" sz="2000" b="0" i="1"/>
              <a:t>[Et]</a:t>
            </a:r>
          </a:p>
        </p:txBody>
      </p:sp>
      <p:sp>
        <p:nvSpPr>
          <p:cNvPr id="11271" name="Text Box 6">
            <a:extLst>
              <a:ext uri="{FF2B5EF4-FFF2-40B4-BE49-F238E27FC236}">
                <a16:creationId xmlns:a16="http://schemas.microsoft.com/office/drawing/2014/main" id="{543D95A1-E529-7E2F-CE77-C3F68AB9BAD7}"/>
              </a:ext>
            </a:extLst>
          </p:cNvPr>
          <p:cNvSpPr txBox="1">
            <a:spLocks noChangeArrowheads="1"/>
          </p:cNvSpPr>
          <p:nvPr/>
        </p:nvSpPr>
        <p:spPr bwMode="auto">
          <a:xfrm>
            <a:off x="228600" y="762000"/>
            <a:ext cx="2590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Consider the case where [S] = </a:t>
            </a:r>
            <a:r>
              <a:rPr lang="en-US" altLang="en-US" sz="2400" b="0">
                <a:cs typeface="Arial" panose="020B0604020202020204" pitchFamily="34" charset="0"/>
              </a:rPr>
              <a:t>∞.</a:t>
            </a:r>
            <a:r>
              <a:rPr lang="en-US" altLang="en-US" b="0">
                <a:cs typeface="Arial" panose="020B0604020202020204" pitchFamily="34" charset="0"/>
              </a:rPr>
              <a:t>   When Vmax is plotted as a function of [Et], a linear plot is obtained, with the </a:t>
            </a:r>
            <a:r>
              <a:rPr lang="en-US" altLang="en-US" b="0" i="1">
                <a:cs typeface="Arial" panose="020B0604020202020204" pitchFamily="34" charset="0"/>
              </a:rPr>
              <a:t>slope = k</a:t>
            </a:r>
            <a:r>
              <a:rPr lang="en-US" altLang="en-US" b="0" i="1" baseline="-25000">
                <a:cs typeface="Arial" panose="020B0604020202020204" pitchFamily="34" charset="0"/>
              </a:rPr>
              <a:t>3</a:t>
            </a:r>
            <a:r>
              <a:rPr lang="en-US" altLang="en-US" b="0" i="1">
                <a:cs typeface="Arial" panose="020B0604020202020204" pitchFamily="34" charset="0"/>
              </a:rPr>
              <a:t>.</a:t>
            </a:r>
          </a:p>
          <a:p>
            <a:pPr eaLnBrk="1" hangingPunct="1">
              <a:spcBef>
                <a:spcPct val="50000"/>
              </a:spcBef>
            </a:pPr>
            <a:r>
              <a:rPr lang="en-US" altLang="en-US" b="0" i="1">
                <a:cs typeface="Arial" panose="020B0604020202020204" pitchFamily="34" charset="0"/>
              </a:rPr>
              <a:t>It is assumed in this case that the only factor limiting velocity is the total amount of enzyme present.</a:t>
            </a:r>
          </a:p>
          <a:p>
            <a:pPr eaLnBrk="1" hangingPunct="1">
              <a:spcBef>
                <a:spcPct val="50000"/>
              </a:spcBef>
            </a:pPr>
            <a:r>
              <a:rPr lang="en-US" altLang="en-US" b="0" i="1">
                <a:cs typeface="Arial" panose="020B0604020202020204" pitchFamily="34" charset="0"/>
              </a:rPr>
              <a:t>This technique is used in medical laboratories to test for the concentration of enzymes in blood or other fluids.</a:t>
            </a:r>
          </a:p>
          <a:p>
            <a:pPr eaLnBrk="1" hangingPunct="1">
              <a:spcBef>
                <a:spcPct val="50000"/>
              </a:spcBef>
            </a:pPr>
            <a:endParaRPr lang="en-US" altLang="en-US" b="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4">
            <a:extLst>
              <a:ext uri="{FF2B5EF4-FFF2-40B4-BE49-F238E27FC236}">
                <a16:creationId xmlns:a16="http://schemas.microsoft.com/office/drawing/2014/main" id="{A92FF2E7-3F08-B57A-25BE-B4C00D71D6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2293" name="Slide Number Placeholder 5">
            <a:extLst>
              <a:ext uri="{FF2B5EF4-FFF2-40B4-BE49-F238E27FC236}">
                <a16:creationId xmlns:a16="http://schemas.microsoft.com/office/drawing/2014/main" id="{32D937CF-DB11-0EE9-0C8A-C2E65C5091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939C1A8-A1B5-43A7-816C-8159F3C6377E}" type="slidenum">
              <a:rPr lang="en-US" altLang="en-US" b="0">
                <a:solidFill>
                  <a:srgbClr val="0066CC"/>
                </a:solidFill>
              </a:rPr>
              <a:pPr eaLnBrk="1" hangingPunct="1"/>
              <a:t>39</a:t>
            </a:fld>
            <a:endParaRPr lang="en-US" altLang="en-US" b="0">
              <a:solidFill>
                <a:srgbClr val="0066CC"/>
              </a:solidFill>
            </a:endParaRPr>
          </a:p>
        </p:txBody>
      </p:sp>
      <p:sp>
        <p:nvSpPr>
          <p:cNvPr id="12294" name="Rectangle 2">
            <a:extLst>
              <a:ext uri="{FF2B5EF4-FFF2-40B4-BE49-F238E27FC236}">
                <a16:creationId xmlns:a16="http://schemas.microsoft.com/office/drawing/2014/main" id="{6DAD687D-E7BB-7595-42EA-99D31B7B22CC}"/>
              </a:ext>
            </a:extLst>
          </p:cNvPr>
          <p:cNvSpPr>
            <a:spLocks noGrp="1" noChangeArrowheads="1"/>
          </p:cNvSpPr>
          <p:nvPr>
            <p:ph type="title"/>
          </p:nvPr>
        </p:nvSpPr>
        <p:spPr/>
        <p:txBody>
          <a:bodyPr/>
          <a:lstStyle/>
          <a:p>
            <a:pPr eaLnBrk="1" hangingPunct="1"/>
            <a:r>
              <a:rPr lang="en-US" altLang="en-US" sz="1600"/>
              <a:t>Enzymes – Levels Associated with Disease States</a:t>
            </a:r>
          </a:p>
        </p:txBody>
      </p:sp>
      <p:pic>
        <p:nvPicPr>
          <p:cNvPr id="2" name="Picture 1">
            <a:extLst>
              <a:ext uri="{FF2B5EF4-FFF2-40B4-BE49-F238E27FC236}">
                <a16:creationId xmlns:a16="http://schemas.microsoft.com/office/drawing/2014/main" id="{B7E9B43C-159D-7612-2FFA-740711FBDFE9}"/>
              </a:ext>
            </a:extLst>
          </p:cNvPr>
          <p:cNvPicPr>
            <a:picLocks noChangeAspect="1"/>
          </p:cNvPicPr>
          <p:nvPr/>
        </p:nvPicPr>
        <p:blipFill>
          <a:blip r:embed="rId2">
            <a:duotone>
              <a:schemeClr val="accent4">
                <a:shade val="45000"/>
                <a:satMod val="135000"/>
              </a:schemeClr>
              <a:prstClr val="white"/>
            </a:duotone>
            <a:alphaModFix/>
            <a:lum bright="-35000" contrast="49000"/>
          </a:blip>
          <a:stretch>
            <a:fillRect/>
          </a:stretch>
        </p:blipFill>
        <p:spPr>
          <a:xfrm>
            <a:off x="685800" y="534836"/>
            <a:ext cx="7467600" cy="6094564"/>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6C2003FD-8BE1-3783-4527-AF675F71CFD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6627" name="Slide Number Placeholder 4">
            <a:extLst>
              <a:ext uri="{FF2B5EF4-FFF2-40B4-BE49-F238E27FC236}">
                <a16:creationId xmlns:a16="http://schemas.microsoft.com/office/drawing/2014/main" id="{67DCB4B7-9F3D-16B1-824F-734CF29E0D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34F9CF-AA37-48C1-825D-B420FEFE3384}" type="slidenum">
              <a:rPr lang="en-US" altLang="en-US" b="0">
                <a:solidFill>
                  <a:srgbClr val="0066CC"/>
                </a:solidFill>
              </a:rPr>
              <a:pPr eaLnBrk="1" hangingPunct="1"/>
              <a:t>4</a:t>
            </a:fld>
            <a:endParaRPr lang="en-US" altLang="en-US" b="0">
              <a:solidFill>
                <a:srgbClr val="0066CC"/>
              </a:solidFill>
            </a:endParaRPr>
          </a:p>
        </p:txBody>
      </p:sp>
      <p:sp>
        <p:nvSpPr>
          <p:cNvPr id="26628" name="Rectangle 2">
            <a:extLst>
              <a:ext uri="{FF2B5EF4-FFF2-40B4-BE49-F238E27FC236}">
                <a16:creationId xmlns:a16="http://schemas.microsoft.com/office/drawing/2014/main" id="{DC41B3D4-22FE-13A8-6910-A84A53F2F84B}"/>
              </a:ext>
            </a:extLst>
          </p:cNvPr>
          <p:cNvSpPr>
            <a:spLocks noGrp="1" noChangeArrowheads="1"/>
          </p:cNvSpPr>
          <p:nvPr>
            <p:ph type="title"/>
          </p:nvPr>
        </p:nvSpPr>
        <p:spPr/>
        <p:txBody>
          <a:bodyPr/>
          <a:lstStyle/>
          <a:p>
            <a:pPr eaLnBrk="1" hangingPunct="1"/>
            <a:r>
              <a:rPr lang="en-US" altLang="en-US" sz="1600"/>
              <a:t>Enzymes – Turnover Number</a:t>
            </a:r>
          </a:p>
        </p:txBody>
      </p:sp>
      <p:sp>
        <p:nvSpPr>
          <p:cNvPr id="26629" name="Rectangle 3">
            <a:extLst>
              <a:ext uri="{FF2B5EF4-FFF2-40B4-BE49-F238E27FC236}">
                <a16:creationId xmlns:a16="http://schemas.microsoft.com/office/drawing/2014/main" id="{F720E1BB-8763-88A6-1CC2-FC236C6C55FB}"/>
              </a:ext>
            </a:extLst>
          </p:cNvPr>
          <p:cNvSpPr>
            <a:spLocks noGrp="1" noChangeArrowheads="1"/>
          </p:cNvSpPr>
          <p:nvPr>
            <p:ph type="body" idx="1"/>
          </p:nvPr>
        </p:nvSpPr>
        <p:spPr/>
        <p:txBody>
          <a:bodyPr/>
          <a:lstStyle/>
          <a:p>
            <a:pPr eaLnBrk="1" hangingPunct="1">
              <a:lnSpc>
                <a:spcPct val="90000"/>
              </a:lnSpc>
            </a:pPr>
            <a:r>
              <a:rPr lang="en-US" altLang="en-US"/>
              <a:t>How fast can an enzyme produce products?</a:t>
            </a:r>
          </a:p>
          <a:p>
            <a:pPr eaLnBrk="1" hangingPunct="1">
              <a:lnSpc>
                <a:spcPct val="90000"/>
              </a:lnSpc>
            </a:pPr>
            <a:r>
              <a:rPr lang="en-US" altLang="en-US"/>
              <a:t>The “</a:t>
            </a:r>
            <a:r>
              <a:rPr lang="en-US" altLang="en-US" u="sng">
                <a:solidFill>
                  <a:srgbClr val="0000FF"/>
                </a:solidFill>
              </a:rPr>
              <a:t>turnover number</a:t>
            </a:r>
            <a:r>
              <a:rPr lang="en-US" altLang="en-US"/>
              <a:t>” is used to rate the effeciency of an enzyme.  This number tells how many molecules of reactant a molecule of enzyme can convert to product(s) per second.</a:t>
            </a:r>
          </a:p>
          <a:p>
            <a:pPr eaLnBrk="1" hangingPunct="1">
              <a:lnSpc>
                <a:spcPct val="90000"/>
              </a:lnSpc>
            </a:pPr>
            <a:r>
              <a:rPr lang="en-US" altLang="en-US"/>
              <a:t>In the case of carbonic anhydrase, this means that a single molecule of enzyme converts 10</a:t>
            </a:r>
            <a:r>
              <a:rPr lang="en-US" altLang="en-US" baseline="30000"/>
              <a:t>5</a:t>
            </a:r>
            <a:r>
              <a:rPr lang="en-US" altLang="en-US"/>
              <a:t> molecules of CO</a:t>
            </a:r>
            <a:r>
              <a:rPr lang="en-US" altLang="en-US" baseline="-25000"/>
              <a:t>2</a:t>
            </a:r>
            <a:r>
              <a:rPr lang="en-US" altLang="en-US"/>
              <a:t> to H</a:t>
            </a:r>
            <a:r>
              <a:rPr lang="en-US" altLang="en-US" baseline="-25000"/>
              <a:t>2</a:t>
            </a:r>
            <a:r>
              <a:rPr lang="en-US" altLang="en-US"/>
              <a:t>CO</a:t>
            </a:r>
            <a:r>
              <a:rPr lang="en-US" altLang="en-US" baseline="-25000"/>
              <a:t>3</a:t>
            </a:r>
            <a:r>
              <a:rPr lang="en-US" altLang="en-US"/>
              <a:t> per second!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5578BA-0A17-DC23-CE73-38A777C8D8FF}"/>
              </a:ext>
            </a:extLst>
          </p:cNvPr>
          <p:cNvSpPr/>
          <p:nvPr/>
        </p:nvSpPr>
        <p:spPr bwMode="auto">
          <a:xfrm>
            <a:off x="762000" y="3783729"/>
            <a:ext cx="471583" cy="23884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FD6A7726-FA73-D656-6973-E151E80AC85F}"/>
              </a:ext>
            </a:extLst>
          </p:cNvPr>
          <p:cNvSpPr>
            <a:spLocks noGrp="1"/>
          </p:cNvSpPr>
          <p:nvPr>
            <p:ph type="title"/>
          </p:nvPr>
        </p:nvSpPr>
        <p:spPr/>
        <p:txBody>
          <a:bodyPr/>
          <a:lstStyle/>
          <a:p>
            <a:r>
              <a:rPr lang="en-US" dirty="0"/>
              <a:t>Lactate Dehydrogenase Isozymes</a:t>
            </a:r>
          </a:p>
        </p:txBody>
      </p:sp>
      <p:sp>
        <p:nvSpPr>
          <p:cNvPr id="3" name="Footer Placeholder 2">
            <a:extLst>
              <a:ext uri="{FF2B5EF4-FFF2-40B4-BE49-F238E27FC236}">
                <a16:creationId xmlns:a16="http://schemas.microsoft.com/office/drawing/2014/main" id="{4631BFC3-FC53-C4A8-1AE5-9DCFDD773CFD}"/>
              </a:ext>
            </a:extLst>
          </p:cNvPr>
          <p:cNvSpPr>
            <a:spLocks noGrp="1"/>
          </p:cNvSpPr>
          <p:nvPr>
            <p:ph type="ftr" sz="quarter" idx="10"/>
          </p:nvPr>
        </p:nvSpPr>
        <p:spPr/>
        <p:txBody>
          <a:bodyPr/>
          <a:lstStyle/>
          <a:p>
            <a:pPr>
              <a:defRPr/>
            </a:pPr>
            <a:r>
              <a:rPr lang="en-US"/>
              <a:t>Biochemistry 3070 – Enzymes</a:t>
            </a:r>
          </a:p>
        </p:txBody>
      </p:sp>
      <p:sp>
        <p:nvSpPr>
          <p:cNvPr id="4" name="Slide Number Placeholder 3">
            <a:extLst>
              <a:ext uri="{FF2B5EF4-FFF2-40B4-BE49-F238E27FC236}">
                <a16:creationId xmlns:a16="http://schemas.microsoft.com/office/drawing/2014/main" id="{D1CD49FA-64DB-87F1-10FE-F3451CFE52E3}"/>
              </a:ext>
            </a:extLst>
          </p:cNvPr>
          <p:cNvSpPr>
            <a:spLocks noGrp="1"/>
          </p:cNvSpPr>
          <p:nvPr>
            <p:ph type="sldNum" sz="quarter" idx="11"/>
          </p:nvPr>
        </p:nvSpPr>
        <p:spPr/>
        <p:txBody>
          <a:bodyPr/>
          <a:lstStyle/>
          <a:p>
            <a:fld id="{B76A4588-0227-4A29-98A6-6A5D08ED0314}" type="slidenum">
              <a:rPr lang="en-US" altLang="en-US" smtClean="0"/>
              <a:pPr/>
              <a:t>40</a:t>
            </a:fld>
            <a:endParaRPr lang="en-US" altLang="en-US"/>
          </a:p>
        </p:txBody>
      </p:sp>
      <p:pic>
        <p:nvPicPr>
          <p:cNvPr id="6" name="Picture Placeholder 8" descr="The figure consists of two parts labeled (A) and (B) that illustrate the timing of expression of isozymes of lactate dehydrogenase and their tissue specific concentrations respectively. Part (A): Along the vertical axis, the following are marked from left to right: negative 9, negative 5, negative 1, positive 12, positive 21, Adult. A leftward arrow from negative 1 to negative 9 is labeled days before birth. A rightward arrow from positive 12 to positive 21 is labeled days after birth. The L D H profile is represented to consist of four quadrants. The H isozyme is represented by squares and the M isozyme by circles. The profiles for the following five isozymes are shown:&#10;L D H 1: All the four quadrants are red squares. Expressed in Adults.&#10;L D H 2: The top right quadrant is a blue circle and the other three quadrants are red squares. They are expressed at positive 12 and positive 21 days, and in adults.&#10;L D H 3: The top left and top right quadrants are blue circles and the rest two quadrants are red squares. They are expressed at positive 12, positive 21, and negative 1 days.&#10;L D H 4: The top left, top right, and bottom left quadrants are blue circles and the last quadrant is a red square. They are expressed at negative 1 and negative 5 days.&#10;L D H 5: All the four quadrants are blue circles. They are expressed at negative 9 day.&#10;Part (B): Green bars represent the concentration of L D H isozymes in the following tissues:&#10;Heart: Thickest bar for H subscript 4, thinner bar for H subscript 3 M, and thin lines for H subscript 2 M subscript 2, H M subscript 3, and M subscript 4.&#10;Kidney: Thickest bar for H subscript 4, slightly thinner bar for H subscript 3 M subscript, relatively more thinner bar for H subscript 2 M 2, and thin lines for H M subscript 3 and M subscript 4.&#10;Red blood cell: Thickest bar for H subscript 3 M, slightly thinner bar for H subscript 4, and thin lines for H subscript 2 M subscript 2, H M subscript 3, and M subscript 4.&#10;Brain: Thickest bar for H subscript 3 M, slightly thinner bar for H subscript 2 M subscript 2, thinner bar for H subscript 4, and thin lines for H M subscript 3 and M subscript 4.&#10;White blood cell: Thickest bar for H subscript 2 M subscript 2, thinner bar for H subscript 4, slightly thinner bars for H subscript 3 and H M subscript 3, and a thin line for M subscript 4.&#10;Muscle: Thickest bar for M subscript 4, thinner bar for H subscript 2 M subscript 2, and thin lines for H subscript 4, H subscript 3 M, and H M subscript 3.&#10;Liver: Thickest bar for M subscript 4 and thin lines for H subscript 4, H subscript 3 M, H subscript 2 M subscript 2, and H M subscript 3.">
            <a:extLst>
              <a:ext uri="{FF2B5EF4-FFF2-40B4-BE49-F238E27FC236}">
                <a16:creationId xmlns:a16="http://schemas.microsoft.com/office/drawing/2014/main" id="{98986327-02A2-5972-8394-2D8BFFE632A7}"/>
              </a:ext>
            </a:extLst>
          </p:cNvPr>
          <p:cNvPicPr>
            <a:picLocks noChangeAspect="1"/>
          </p:cNvPicPr>
          <p:nvPr/>
        </p:nvPicPr>
        <p:blipFill>
          <a:blip r:embed="rId2"/>
          <a:srcRect l="40382"/>
          <a:stretch/>
        </p:blipFill>
        <p:spPr>
          <a:xfrm>
            <a:off x="1143000" y="2970250"/>
            <a:ext cx="7061902" cy="3215581"/>
          </a:xfrm>
          <a:prstGeom prst="rect">
            <a:avLst/>
          </a:prstGeom>
        </p:spPr>
      </p:pic>
      <p:pic>
        <p:nvPicPr>
          <p:cNvPr id="9" name="Picture 8">
            <a:extLst>
              <a:ext uri="{FF2B5EF4-FFF2-40B4-BE49-F238E27FC236}">
                <a16:creationId xmlns:a16="http://schemas.microsoft.com/office/drawing/2014/main" id="{A8060818-71AE-21A6-1067-6E9AA2DDD5F0}"/>
              </a:ext>
            </a:extLst>
          </p:cNvPr>
          <p:cNvPicPr>
            <a:picLocks noChangeAspect="1"/>
          </p:cNvPicPr>
          <p:nvPr/>
        </p:nvPicPr>
        <p:blipFill>
          <a:blip r:embed="rId3"/>
          <a:stretch>
            <a:fillRect/>
          </a:stretch>
        </p:blipFill>
        <p:spPr>
          <a:xfrm>
            <a:off x="825546" y="3783729"/>
            <a:ext cx="376855" cy="879327"/>
          </a:xfrm>
          <a:prstGeom prst="rect">
            <a:avLst/>
          </a:prstGeom>
        </p:spPr>
      </p:pic>
      <p:pic>
        <p:nvPicPr>
          <p:cNvPr id="11" name="Picture 10">
            <a:extLst>
              <a:ext uri="{FF2B5EF4-FFF2-40B4-BE49-F238E27FC236}">
                <a16:creationId xmlns:a16="http://schemas.microsoft.com/office/drawing/2014/main" id="{9EC11D04-5619-0639-580E-385E5CB77CF0}"/>
              </a:ext>
            </a:extLst>
          </p:cNvPr>
          <p:cNvPicPr>
            <a:picLocks noChangeAspect="1"/>
          </p:cNvPicPr>
          <p:nvPr/>
        </p:nvPicPr>
        <p:blipFill>
          <a:blip r:embed="rId4"/>
          <a:stretch>
            <a:fillRect/>
          </a:stretch>
        </p:blipFill>
        <p:spPr>
          <a:xfrm>
            <a:off x="805914" y="4636946"/>
            <a:ext cx="397189" cy="853220"/>
          </a:xfrm>
          <a:prstGeom prst="rect">
            <a:avLst/>
          </a:prstGeom>
        </p:spPr>
      </p:pic>
      <p:pic>
        <p:nvPicPr>
          <p:cNvPr id="13" name="Picture 12">
            <a:extLst>
              <a:ext uri="{FF2B5EF4-FFF2-40B4-BE49-F238E27FC236}">
                <a16:creationId xmlns:a16="http://schemas.microsoft.com/office/drawing/2014/main" id="{2866D214-DA33-590A-FC56-753F8E274AFE}"/>
              </a:ext>
            </a:extLst>
          </p:cNvPr>
          <p:cNvPicPr>
            <a:picLocks noChangeAspect="1"/>
          </p:cNvPicPr>
          <p:nvPr/>
        </p:nvPicPr>
        <p:blipFill>
          <a:blip r:embed="rId5"/>
          <a:stretch>
            <a:fillRect/>
          </a:stretch>
        </p:blipFill>
        <p:spPr>
          <a:xfrm rot="10800000">
            <a:off x="865169" y="5492410"/>
            <a:ext cx="368414" cy="427361"/>
          </a:xfrm>
          <a:prstGeom prst="rect">
            <a:avLst/>
          </a:prstGeom>
        </p:spPr>
      </p:pic>
      <p:sp>
        <p:nvSpPr>
          <p:cNvPr id="15" name="TextBox 14">
            <a:extLst>
              <a:ext uri="{FF2B5EF4-FFF2-40B4-BE49-F238E27FC236}">
                <a16:creationId xmlns:a16="http://schemas.microsoft.com/office/drawing/2014/main" id="{33207AA0-D795-E652-E9A2-4997C1FC8935}"/>
              </a:ext>
            </a:extLst>
          </p:cNvPr>
          <p:cNvSpPr txBox="1"/>
          <p:nvPr/>
        </p:nvSpPr>
        <p:spPr>
          <a:xfrm>
            <a:off x="457199" y="685800"/>
            <a:ext cx="8077201" cy="1938992"/>
          </a:xfrm>
          <a:prstGeom prst="rect">
            <a:avLst/>
          </a:prstGeom>
          <a:noFill/>
        </p:spPr>
        <p:txBody>
          <a:bodyPr wrap="square" rtlCol="0">
            <a:spAutoFit/>
          </a:bodyPr>
          <a:lstStyle/>
          <a:p>
            <a:r>
              <a:rPr lang="en-US" sz="2000" b="0" dirty="0"/>
              <a:t>The LDH enzyme is a tetramer, composed of two different subunits.  These five “isozyme” forms vary by tissue.</a:t>
            </a:r>
          </a:p>
          <a:p>
            <a:endParaRPr lang="en-US" sz="2000" b="0" dirty="0"/>
          </a:p>
          <a:p>
            <a:r>
              <a:rPr lang="en-US" sz="2000" b="0" dirty="0"/>
              <a:t>Normally, LDH isozymes are not present in the blood serum, unless they are “leaking” out of damaged tissue.  The specific isozyme form can help identify the location of injured organ(s).</a:t>
            </a:r>
          </a:p>
        </p:txBody>
      </p:sp>
    </p:spTree>
    <p:extLst>
      <p:ext uri="{BB962C8B-B14F-4D97-AF65-F5344CB8AC3E}">
        <p14:creationId xmlns:p14="http://schemas.microsoft.com/office/powerpoint/2010/main" val="3212749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a:extLst>
              <a:ext uri="{FF2B5EF4-FFF2-40B4-BE49-F238E27FC236}">
                <a16:creationId xmlns:a16="http://schemas.microsoft.com/office/drawing/2014/main" id="{4B88C70C-09A5-6DF4-6B56-DD12C705E50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3316" name="Slide Number Placeholder 5">
            <a:extLst>
              <a:ext uri="{FF2B5EF4-FFF2-40B4-BE49-F238E27FC236}">
                <a16:creationId xmlns:a16="http://schemas.microsoft.com/office/drawing/2014/main" id="{BAFE541F-3C06-FF5F-9E5D-5F78D11845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CFAED15-CA7D-43F8-B732-F79D55891EC6}" type="slidenum">
              <a:rPr lang="en-US" altLang="en-US" b="0">
                <a:solidFill>
                  <a:srgbClr val="0066CC"/>
                </a:solidFill>
              </a:rPr>
              <a:pPr eaLnBrk="1" hangingPunct="1"/>
              <a:t>41</a:t>
            </a:fld>
            <a:endParaRPr lang="en-US" altLang="en-US" b="0">
              <a:solidFill>
                <a:srgbClr val="0066CC"/>
              </a:solidFill>
            </a:endParaRPr>
          </a:p>
        </p:txBody>
      </p:sp>
      <p:sp>
        <p:nvSpPr>
          <p:cNvPr id="13317" name="Rectangle 2">
            <a:extLst>
              <a:ext uri="{FF2B5EF4-FFF2-40B4-BE49-F238E27FC236}">
                <a16:creationId xmlns:a16="http://schemas.microsoft.com/office/drawing/2014/main" id="{7AC47552-5EFA-BCFB-5609-5FEA798CA6AC}"/>
              </a:ext>
            </a:extLst>
          </p:cNvPr>
          <p:cNvSpPr>
            <a:spLocks noGrp="1" noChangeArrowheads="1"/>
          </p:cNvSpPr>
          <p:nvPr>
            <p:ph type="title"/>
          </p:nvPr>
        </p:nvSpPr>
        <p:spPr/>
        <p:txBody>
          <a:bodyPr/>
          <a:lstStyle/>
          <a:p>
            <a:pPr eaLnBrk="1" hangingPunct="1"/>
            <a:r>
              <a:rPr lang="en-US" altLang="en-US" sz="1600"/>
              <a:t>Enzymes – Factors Affecting Activity</a:t>
            </a:r>
          </a:p>
        </p:txBody>
      </p:sp>
      <p:sp>
        <p:nvSpPr>
          <p:cNvPr id="13318" name="Rectangle 3">
            <a:extLst>
              <a:ext uri="{FF2B5EF4-FFF2-40B4-BE49-F238E27FC236}">
                <a16:creationId xmlns:a16="http://schemas.microsoft.com/office/drawing/2014/main" id="{B0D65934-6402-2F33-4BE9-ECA2EA18BE6E}"/>
              </a:ext>
            </a:extLst>
          </p:cNvPr>
          <p:cNvSpPr>
            <a:spLocks noGrp="1" noChangeArrowheads="1"/>
          </p:cNvSpPr>
          <p:nvPr>
            <p:ph type="body" sz="half" idx="1"/>
          </p:nvPr>
        </p:nvSpPr>
        <p:spPr>
          <a:xfrm>
            <a:off x="457200" y="685800"/>
            <a:ext cx="4648200" cy="5287963"/>
          </a:xfrm>
        </p:spPr>
        <p:txBody>
          <a:bodyPr/>
          <a:lstStyle/>
          <a:p>
            <a:pPr eaLnBrk="1" hangingPunct="1">
              <a:buFontTx/>
              <a:buNone/>
            </a:pPr>
            <a:r>
              <a:rPr lang="en-US" altLang="en-US" sz="1600" b="1" u="sng"/>
              <a:t>Temperature</a:t>
            </a:r>
            <a:r>
              <a:rPr lang="en-US" altLang="en-US" sz="1600"/>
              <a:t> affects enzyme activity.  Higher temperatures mean molecules are moving faster and colliding more frequently.</a:t>
            </a:r>
          </a:p>
          <a:p>
            <a:pPr eaLnBrk="1" hangingPunct="1">
              <a:buFontTx/>
              <a:buNone/>
            </a:pPr>
            <a:r>
              <a:rPr lang="en-US" altLang="en-US" sz="1600"/>
              <a:t>Up to a certain point, increases in temperature increase the rates of enzymatic reactions.</a:t>
            </a:r>
          </a:p>
          <a:p>
            <a:pPr eaLnBrk="1" hangingPunct="1">
              <a:buFontTx/>
              <a:buNone/>
            </a:pPr>
            <a:r>
              <a:rPr lang="en-US" altLang="en-US" sz="1600"/>
              <a:t>Excess heat can denature the enzyme, causing a permanent loss of activity.</a:t>
            </a:r>
          </a:p>
          <a:p>
            <a:pPr eaLnBrk="1" hangingPunct="1">
              <a:buFontTx/>
              <a:buNone/>
            </a:pPr>
            <a:endParaRPr lang="en-US" altLang="en-US" sz="1600"/>
          </a:p>
          <a:p>
            <a:pPr eaLnBrk="1" hangingPunct="1">
              <a:buFontTx/>
              <a:buNone/>
            </a:pPr>
            <a:endParaRPr lang="en-US" altLang="en-US" sz="1600"/>
          </a:p>
          <a:p>
            <a:pPr eaLnBrk="1" hangingPunct="1">
              <a:buFontTx/>
              <a:buNone/>
            </a:pPr>
            <a:r>
              <a:rPr lang="en-US" altLang="en-US" sz="1600" i="1" u="sng"/>
              <a:t>Examples:</a:t>
            </a:r>
          </a:p>
          <a:p>
            <a:pPr eaLnBrk="1" hangingPunct="1"/>
            <a:r>
              <a:rPr lang="en-US" altLang="en-US" sz="1600" i="1"/>
              <a:t>Cooking denatures many enzymes, killing bacteria and inactivating viruses, parasites, etc.</a:t>
            </a:r>
          </a:p>
          <a:p>
            <a:pPr eaLnBrk="1" hangingPunct="1"/>
            <a:r>
              <a:rPr lang="en-US" altLang="en-US" sz="1600" i="1"/>
              <a:t>Grass grows faster during the hot summer than during the cooler spring or fall.</a:t>
            </a:r>
          </a:p>
          <a:p>
            <a:pPr eaLnBrk="1" hangingPunct="1"/>
            <a:r>
              <a:rPr lang="en-US" altLang="en-US" sz="1600" i="1"/>
              <a:t>Insects cannot move as fast in cold weather as they can on a hot day.</a:t>
            </a:r>
          </a:p>
          <a:p>
            <a:pPr eaLnBrk="1" hangingPunct="1"/>
            <a:r>
              <a:rPr lang="en-US" altLang="en-US" sz="1600" i="1"/>
              <a:t>Operating rooms are often cooled down to slow a patient’s metabolism during surgery.   </a:t>
            </a:r>
          </a:p>
        </p:txBody>
      </p:sp>
      <p:graphicFrame>
        <p:nvGraphicFramePr>
          <p:cNvPr id="13314" name="Object 4">
            <a:extLst>
              <a:ext uri="{FF2B5EF4-FFF2-40B4-BE49-F238E27FC236}">
                <a16:creationId xmlns:a16="http://schemas.microsoft.com/office/drawing/2014/main" id="{7FC203EE-DEC3-0F70-8CC4-B2E87CB3E165}"/>
              </a:ext>
            </a:extLst>
          </p:cNvPr>
          <p:cNvGraphicFramePr>
            <a:graphicFrameLocks noGrp="1" noChangeAspect="1"/>
          </p:cNvGraphicFramePr>
          <p:nvPr>
            <p:ph sz="half" idx="2"/>
          </p:nvPr>
        </p:nvGraphicFramePr>
        <p:xfrm>
          <a:off x="5105400" y="685800"/>
          <a:ext cx="3779838" cy="5105400"/>
        </p:xfrm>
        <a:graphic>
          <a:graphicData uri="http://schemas.openxmlformats.org/presentationml/2006/ole">
            <mc:AlternateContent xmlns:mc="http://schemas.openxmlformats.org/markup-compatibility/2006">
              <mc:Choice xmlns:v="urn:schemas-microsoft-com:vml" Requires="v">
                <p:oleObj name="Bitmap Image" r:id="rId2" imgW="3095238" imgH="4180952" progId="Paint.Picture">
                  <p:embed/>
                </p:oleObj>
              </mc:Choice>
              <mc:Fallback>
                <p:oleObj name="Bitmap Image" r:id="rId2" imgW="3095238" imgH="418095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7983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4339" name="Footer Placeholder 4">
            <a:extLst>
              <a:ext uri="{FF2B5EF4-FFF2-40B4-BE49-F238E27FC236}">
                <a16:creationId xmlns:a16="http://schemas.microsoft.com/office/drawing/2014/main" id="{FE9478B9-85CA-0D21-BC3F-F8256C76756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4340" name="Slide Number Placeholder 5">
            <a:extLst>
              <a:ext uri="{FF2B5EF4-FFF2-40B4-BE49-F238E27FC236}">
                <a16:creationId xmlns:a16="http://schemas.microsoft.com/office/drawing/2014/main" id="{7DD3C020-62BD-B4E3-E407-945E10C225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A9FFFFF-99C4-4045-892A-7CBF26179B06}" type="slidenum">
              <a:rPr lang="en-US" altLang="en-US" b="0">
                <a:solidFill>
                  <a:srgbClr val="0066CC"/>
                </a:solidFill>
              </a:rPr>
              <a:pPr eaLnBrk="1" hangingPunct="1"/>
              <a:t>42</a:t>
            </a:fld>
            <a:endParaRPr lang="en-US" altLang="en-US" b="0">
              <a:solidFill>
                <a:srgbClr val="0066CC"/>
              </a:solidFill>
            </a:endParaRPr>
          </a:p>
        </p:txBody>
      </p:sp>
      <p:sp>
        <p:nvSpPr>
          <p:cNvPr id="14341" name="Rectangle 2">
            <a:extLst>
              <a:ext uri="{FF2B5EF4-FFF2-40B4-BE49-F238E27FC236}">
                <a16:creationId xmlns:a16="http://schemas.microsoft.com/office/drawing/2014/main" id="{11F1D6D6-F127-87E9-ADAE-BFCA306465F3}"/>
              </a:ext>
            </a:extLst>
          </p:cNvPr>
          <p:cNvSpPr>
            <a:spLocks noGrp="1" noChangeArrowheads="1"/>
          </p:cNvSpPr>
          <p:nvPr>
            <p:ph type="title"/>
          </p:nvPr>
        </p:nvSpPr>
        <p:spPr/>
        <p:txBody>
          <a:bodyPr/>
          <a:lstStyle/>
          <a:p>
            <a:pPr eaLnBrk="1" hangingPunct="1"/>
            <a:r>
              <a:rPr lang="en-US" altLang="en-US" sz="1600"/>
              <a:t>Enzymes – Factors Affecting Activity</a:t>
            </a:r>
          </a:p>
        </p:txBody>
      </p:sp>
      <p:sp>
        <p:nvSpPr>
          <p:cNvPr id="14342" name="Rectangle 3">
            <a:extLst>
              <a:ext uri="{FF2B5EF4-FFF2-40B4-BE49-F238E27FC236}">
                <a16:creationId xmlns:a16="http://schemas.microsoft.com/office/drawing/2014/main" id="{7C1E71A5-B57F-07F5-838E-B4C09216ED40}"/>
              </a:ext>
            </a:extLst>
          </p:cNvPr>
          <p:cNvSpPr>
            <a:spLocks noGrp="1" noChangeArrowheads="1"/>
          </p:cNvSpPr>
          <p:nvPr>
            <p:ph type="body" sz="half" idx="1"/>
          </p:nvPr>
        </p:nvSpPr>
        <p:spPr>
          <a:xfrm>
            <a:off x="533400" y="533400"/>
            <a:ext cx="7924800" cy="5592763"/>
          </a:xfrm>
        </p:spPr>
        <p:txBody>
          <a:bodyPr/>
          <a:lstStyle/>
          <a:p>
            <a:pPr eaLnBrk="1" hangingPunct="1">
              <a:buFontTx/>
              <a:buNone/>
            </a:pPr>
            <a:r>
              <a:rPr lang="en-US" altLang="en-US" sz="1600" b="1" i="1"/>
              <a:t>pH</a:t>
            </a:r>
            <a:r>
              <a:rPr lang="en-US" altLang="en-US" sz="1600" i="1"/>
              <a:t> often affects enzymatic reaction rates.  The “optimum pH” refers to the pH at which the enzyme exhibits maximum activity.  This pH varies from enzyme to enzyme:</a:t>
            </a:r>
          </a:p>
        </p:txBody>
      </p:sp>
      <p:graphicFrame>
        <p:nvGraphicFramePr>
          <p:cNvPr id="14338" name="Object 4">
            <a:extLst>
              <a:ext uri="{FF2B5EF4-FFF2-40B4-BE49-F238E27FC236}">
                <a16:creationId xmlns:a16="http://schemas.microsoft.com/office/drawing/2014/main" id="{1FD5E1FF-8372-BF61-625A-3ED4C8C315DB}"/>
              </a:ext>
            </a:extLst>
          </p:cNvPr>
          <p:cNvGraphicFramePr>
            <a:graphicFrameLocks noGrp="1" noChangeAspect="1"/>
          </p:cNvGraphicFramePr>
          <p:nvPr>
            <p:ph sz="half" idx="2"/>
          </p:nvPr>
        </p:nvGraphicFramePr>
        <p:xfrm>
          <a:off x="990600" y="1447800"/>
          <a:ext cx="6781800" cy="4448175"/>
        </p:xfrm>
        <a:graphic>
          <a:graphicData uri="http://schemas.openxmlformats.org/presentationml/2006/ole">
            <mc:AlternateContent xmlns:mc="http://schemas.openxmlformats.org/markup-compatibility/2006">
              <mc:Choice xmlns:v="urn:schemas-microsoft-com:vml" Requires="v">
                <p:oleObj name="Bitmap Image" r:id="rId2" imgW="4544059" imgH="2980952" progId="Paint.Picture">
                  <p:embed/>
                </p:oleObj>
              </mc:Choice>
              <mc:Fallback>
                <p:oleObj name="Bitmap Image" r:id="rId2" imgW="4544059" imgH="298095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7818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5363" name="Footer Placeholder 4">
            <a:extLst>
              <a:ext uri="{FF2B5EF4-FFF2-40B4-BE49-F238E27FC236}">
                <a16:creationId xmlns:a16="http://schemas.microsoft.com/office/drawing/2014/main" id="{A8F458C4-8D90-A996-76B6-FC9A9A3C54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5364" name="Slide Number Placeholder 5">
            <a:extLst>
              <a:ext uri="{FF2B5EF4-FFF2-40B4-BE49-F238E27FC236}">
                <a16:creationId xmlns:a16="http://schemas.microsoft.com/office/drawing/2014/main" id="{E559954D-B69E-9F4A-9787-F941BBF7E4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53D7CC4-AFC6-4427-AC47-5C6A37B4EEB3}" type="slidenum">
              <a:rPr lang="en-US" altLang="en-US" b="0">
                <a:solidFill>
                  <a:srgbClr val="0066CC"/>
                </a:solidFill>
              </a:rPr>
              <a:pPr eaLnBrk="1" hangingPunct="1"/>
              <a:t>43</a:t>
            </a:fld>
            <a:endParaRPr lang="en-US" altLang="en-US" b="0">
              <a:solidFill>
                <a:srgbClr val="0066CC"/>
              </a:solidFill>
            </a:endParaRPr>
          </a:p>
        </p:txBody>
      </p:sp>
      <p:sp>
        <p:nvSpPr>
          <p:cNvPr id="15365" name="Rectangle 2">
            <a:extLst>
              <a:ext uri="{FF2B5EF4-FFF2-40B4-BE49-F238E27FC236}">
                <a16:creationId xmlns:a16="http://schemas.microsoft.com/office/drawing/2014/main" id="{715EC88F-B334-FD45-26B0-B34E0CBBB56A}"/>
              </a:ext>
            </a:extLst>
          </p:cNvPr>
          <p:cNvSpPr>
            <a:spLocks noGrp="1" noChangeArrowheads="1"/>
          </p:cNvSpPr>
          <p:nvPr>
            <p:ph type="title"/>
          </p:nvPr>
        </p:nvSpPr>
        <p:spPr/>
        <p:txBody>
          <a:bodyPr/>
          <a:lstStyle/>
          <a:p>
            <a:pPr eaLnBrk="1" hangingPunct="1"/>
            <a:r>
              <a:rPr lang="en-US" altLang="en-US" sz="1600"/>
              <a:t>Enzymes - Inhibition</a:t>
            </a:r>
          </a:p>
        </p:txBody>
      </p:sp>
      <p:sp>
        <p:nvSpPr>
          <p:cNvPr id="15366" name="Rectangle 3">
            <a:extLst>
              <a:ext uri="{FF2B5EF4-FFF2-40B4-BE49-F238E27FC236}">
                <a16:creationId xmlns:a16="http://schemas.microsoft.com/office/drawing/2014/main" id="{82905E92-3666-3085-DCFA-04DF35D445C3}"/>
              </a:ext>
            </a:extLst>
          </p:cNvPr>
          <p:cNvSpPr>
            <a:spLocks noGrp="1" noChangeArrowheads="1"/>
          </p:cNvSpPr>
          <p:nvPr>
            <p:ph type="body" sz="half" idx="1"/>
          </p:nvPr>
        </p:nvSpPr>
        <p:spPr>
          <a:xfrm>
            <a:off x="457200" y="533400"/>
            <a:ext cx="4495800" cy="6096000"/>
          </a:xfrm>
        </p:spPr>
        <p:txBody>
          <a:bodyPr/>
          <a:lstStyle/>
          <a:p>
            <a:pPr eaLnBrk="1" hangingPunct="1">
              <a:lnSpc>
                <a:spcPct val="90000"/>
              </a:lnSpc>
              <a:buFontTx/>
              <a:buNone/>
            </a:pPr>
            <a:r>
              <a:rPr lang="en-US" altLang="en-US" sz="1800"/>
              <a:t>Various substances can inhibit enzymes.</a:t>
            </a:r>
          </a:p>
          <a:p>
            <a:pPr eaLnBrk="1" hangingPunct="1">
              <a:lnSpc>
                <a:spcPct val="90000"/>
              </a:lnSpc>
              <a:buFontTx/>
              <a:buNone/>
            </a:pPr>
            <a:endParaRPr lang="en-US" altLang="en-US" sz="1800"/>
          </a:p>
          <a:p>
            <a:pPr eaLnBrk="1" hangingPunct="1">
              <a:lnSpc>
                <a:spcPct val="90000"/>
              </a:lnSpc>
              <a:buFontTx/>
              <a:buNone/>
            </a:pPr>
            <a:r>
              <a:rPr lang="en-US" altLang="en-US" sz="1800" b="1" u="sng">
                <a:solidFill>
                  <a:srgbClr val="0000FF"/>
                </a:solidFill>
              </a:rPr>
              <a:t>Reversible Inhibition</a:t>
            </a:r>
            <a:r>
              <a:rPr lang="en-US" altLang="en-US" sz="1800"/>
              <a:t> falls into two types:</a:t>
            </a:r>
          </a:p>
          <a:p>
            <a:pPr eaLnBrk="1" hangingPunct="1">
              <a:lnSpc>
                <a:spcPct val="90000"/>
              </a:lnSpc>
              <a:buFontTx/>
              <a:buNone/>
            </a:pPr>
            <a:endParaRPr lang="en-US" altLang="en-US" sz="1800" b="1">
              <a:solidFill>
                <a:srgbClr val="0000FF"/>
              </a:solidFill>
            </a:endParaRPr>
          </a:p>
          <a:p>
            <a:pPr eaLnBrk="1" hangingPunct="1">
              <a:lnSpc>
                <a:spcPct val="90000"/>
              </a:lnSpc>
            </a:pPr>
            <a:r>
              <a:rPr lang="en-US" altLang="en-US" sz="1800" b="1">
                <a:solidFill>
                  <a:srgbClr val="0000FF"/>
                </a:solidFill>
              </a:rPr>
              <a:t>Competitive Inhibition</a:t>
            </a:r>
            <a:r>
              <a:rPr lang="en-US" altLang="en-US" sz="1800"/>
              <a:t>:  A molecule that is structurally-similar to the intended substrate molecule binds to the active site and blocks substrate from binding.  It therefore reduces the number of ES complexes that may form, slowing the reaction velocity.</a:t>
            </a:r>
          </a:p>
          <a:p>
            <a:pPr eaLnBrk="1" hangingPunct="1">
              <a:lnSpc>
                <a:spcPct val="90000"/>
              </a:lnSpc>
            </a:pPr>
            <a:r>
              <a:rPr lang="en-US" altLang="en-US" sz="1800" i="1"/>
              <a:t>Competitive inhibition can be overcome by increasing substrate concentration.</a:t>
            </a:r>
          </a:p>
          <a:p>
            <a:pPr eaLnBrk="1" hangingPunct="1">
              <a:lnSpc>
                <a:spcPct val="90000"/>
              </a:lnSpc>
              <a:buFontTx/>
              <a:buNone/>
            </a:pPr>
            <a:endParaRPr lang="en-US" altLang="en-US" sz="1800" b="1" i="1">
              <a:solidFill>
                <a:srgbClr val="0000FF"/>
              </a:solidFill>
            </a:endParaRPr>
          </a:p>
          <a:p>
            <a:pPr eaLnBrk="1" hangingPunct="1">
              <a:lnSpc>
                <a:spcPct val="90000"/>
              </a:lnSpc>
            </a:pPr>
            <a:r>
              <a:rPr lang="en-US" altLang="en-US" sz="1800" b="1">
                <a:solidFill>
                  <a:srgbClr val="0000FF"/>
                </a:solidFill>
              </a:rPr>
              <a:t>Noncompetitive Inhibition</a:t>
            </a:r>
            <a:r>
              <a:rPr lang="en-US" altLang="en-US" sz="1800"/>
              <a:t>: An inhibitor molecule binds to a different site other than the active site, decreasing the turnover number.  Increasing substrate concentration will not overcome this type of inhibition.</a:t>
            </a:r>
          </a:p>
        </p:txBody>
      </p:sp>
      <p:graphicFrame>
        <p:nvGraphicFramePr>
          <p:cNvPr id="15362" name="Object 6">
            <a:extLst>
              <a:ext uri="{FF2B5EF4-FFF2-40B4-BE49-F238E27FC236}">
                <a16:creationId xmlns:a16="http://schemas.microsoft.com/office/drawing/2014/main" id="{480F4490-E132-18A3-1E7A-43C64397C8F5}"/>
              </a:ext>
            </a:extLst>
          </p:cNvPr>
          <p:cNvGraphicFramePr>
            <a:graphicFrameLocks noGrp="1" noChangeAspect="1"/>
          </p:cNvGraphicFramePr>
          <p:nvPr>
            <p:ph sz="half" idx="2"/>
          </p:nvPr>
        </p:nvGraphicFramePr>
        <p:xfrm>
          <a:off x="5029200" y="304800"/>
          <a:ext cx="3443288" cy="6019800"/>
        </p:xfrm>
        <a:graphic>
          <a:graphicData uri="http://schemas.openxmlformats.org/presentationml/2006/ole">
            <mc:AlternateContent xmlns:mc="http://schemas.openxmlformats.org/markup-compatibility/2006">
              <mc:Choice xmlns:v="urn:schemas-microsoft-com:vml" Requires="v">
                <p:oleObj name="Bitmap Image" r:id="rId2" imgW="3296110" imgH="5761905" progId="Paint.Picture">
                  <p:embed/>
                </p:oleObj>
              </mc:Choice>
              <mc:Fallback>
                <p:oleObj name="Bitmap Image" r:id="rId2" imgW="3296110" imgH="5761905"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443288" cy="6019800"/>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a:extLst>
              <a:ext uri="{FF2B5EF4-FFF2-40B4-BE49-F238E27FC236}">
                <a16:creationId xmlns:a16="http://schemas.microsoft.com/office/drawing/2014/main" id="{2F669A19-7C8B-5552-E131-67970926A4E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6388" name="Slide Number Placeholder 4">
            <a:extLst>
              <a:ext uri="{FF2B5EF4-FFF2-40B4-BE49-F238E27FC236}">
                <a16:creationId xmlns:a16="http://schemas.microsoft.com/office/drawing/2014/main" id="{BD1A98FC-6563-C4F8-4F4F-4B11C5C141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6835155-782C-4CFE-9EFD-4E91E5916D2C}" type="slidenum">
              <a:rPr lang="en-US" altLang="en-US" b="0">
                <a:solidFill>
                  <a:srgbClr val="0066CC"/>
                </a:solidFill>
              </a:rPr>
              <a:pPr eaLnBrk="1" hangingPunct="1"/>
              <a:t>44</a:t>
            </a:fld>
            <a:endParaRPr lang="en-US" altLang="en-US" b="0">
              <a:solidFill>
                <a:srgbClr val="0066CC"/>
              </a:solidFill>
            </a:endParaRPr>
          </a:p>
        </p:txBody>
      </p:sp>
      <p:sp>
        <p:nvSpPr>
          <p:cNvPr id="16389" name="Rectangle 2">
            <a:extLst>
              <a:ext uri="{FF2B5EF4-FFF2-40B4-BE49-F238E27FC236}">
                <a16:creationId xmlns:a16="http://schemas.microsoft.com/office/drawing/2014/main" id="{2C936439-B983-FC8C-BCEB-3BC3A8AF4165}"/>
              </a:ext>
            </a:extLst>
          </p:cNvPr>
          <p:cNvSpPr>
            <a:spLocks noGrp="1" noChangeArrowheads="1"/>
          </p:cNvSpPr>
          <p:nvPr>
            <p:ph type="title"/>
          </p:nvPr>
        </p:nvSpPr>
        <p:spPr/>
        <p:txBody>
          <a:bodyPr/>
          <a:lstStyle/>
          <a:p>
            <a:pPr eaLnBrk="1" hangingPunct="1"/>
            <a:r>
              <a:rPr lang="en-US" altLang="en-US" sz="1600"/>
              <a:t>Enzymes – Competitive Inhibition</a:t>
            </a:r>
          </a:p>
        </p:txBody>
      </p:sp>
      <p:pic>
        <p:nvPicPr>
          <p:cNvPr id="2" name="Picture 1">
            <a:extLst>
              <a:ext uri="{FF2B5EF4-FFF2-40B4-BE49-F238E27FC236}">
                <a16:creationId xmlns:a16="http://schemas.microsoft.com/office/drawing/2014/main" id="{5333DCE8-8358-A529-F97B-75042E060A3C}"/>
              </a:ext>
            </a:extLst>
          </p:cNvPr>
          <p:cNvPicPr>
            <a:picLocks noChangeAspect="1"/>
          </p:cNvPicPr>
          <p:nvPr/>
        </p:nvPicPr>
        <p:blipFill>
          <a:blip r:embed="rId2">
            <a:lum bright="-33000" contrast="54000"/>
          </a:blip>
          <a:stretch>
            <a:fillRect/>
          </a:stretch>
        </p:blipFill>
        <p:spPr>
          <a:xfrm>
            <a:off x="685800" y="560832"/>
            <a:ext cx="7545324" cy="618286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7412" name="Footer Placeholder 5">
            <a:extLst>
              <a:ext uri="{FF2B5EF4-FFF2-40B4-BE49-F238E27FC236}">
                <a16:creationId xmlns:a16="http://schemas.microsoft.com/office/drawing/2014/main" id="{E24A2D4C-519E-0936-D5C7-B6DA4E7DD4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7413" name="Slide Number Placeholder 6">
            <a:extLst>
              <a:ext uri="{FF2B5EF4-FFF2-40B4-BE49-F238E27FC236}">
                <a16:creationId xmlns:a16="http://schemas.microsoft.com/office/drawing/2014/main" id="{C4773825-6128-7A87-DC7F-2D7DE8386B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46EF54F-16F4-41D0-A366-9C955BC15DCF}" type="slidenum">
              <a:rPr lang="en-US" altLang="en-US" b="0">
                <a:solidFill>
                  <a:srgbClr val="0066CC"/>
                </a:solidFill>
              </a:rPr>
              <a:pPr eaLnBrk="1" hangingPunct="1"/>
              <a:t>45</a:t>
            </a:fld>
            <a:endParaRPr lang="en-US" altLang="en-US" b="0">
              <a:solidFill>
                <a:srgbClr val="0066CC"/>
              </a:solidFill>
            </a:endParaRPr>
          </a:p>
        </p:txBody>
      </p:sp>
      <p:sp>
        <p:nvSpPr>
          <p:cNvPr id="17414" name="Rectangle 2">
            <a:extLst>
              <a:ext uri="{FF2B5EF4-FFF2-40B4-BE49-F238E27FC236}">
                <a16:creationId xmlns:a16="http://schemas.microsoft.com/office/drawing/2014/main" id="{170EE812-A10D-CB53-EC1C-1E38F84BB122}"/>
              </a:ext>
            </a:extLst>
          </p:cNvPr>
          <p:cNvSpPr>
            <a:spLocks noGrp="1" noChangeArrowheads="1"/>
          </p:cNvSpPr>
          <p:nvPr>
            <p:ph type="title"/>
          </p:nvPr>
        </p:nvSpPr>
        <p:spPr/>
        <p:txBody>
          <a:bodyPr/>
          <a:lstStyle/>
          <a:p>
            <a:pPr eaLnBrk="1" hangingPunct="1"/>
            <a:r>
              <a:rPr lang="en-US" altLang="en-US" sz="1600"/>
              <a:t>Enzymes – Competitive Inhibition</a:t>
            </a:r>
          </a:p>
        </p:txBody>
      </p:sp>
      <p:sp>
        <p:nvSpPr>
          <p:cNvPr id="17415" name="Rectangle 3">
            <a:extLst>
              <a:ext uri="{FF2B5EF4-FFF2-40B4-BE49-F238E27FC236}">
                <a16:creationId xmlns:a16="http://schemas.microsoft.com/office/drawing/2014/main" id="{D3DCDB0E-1B80-5D1A-C561-48703FF831C9}"/>
              </a:ext>
            </a:extLst>
          </p:cNvPr>
          <p:cNvSpPr>
            <a:spLocks noGrp="1" noChangeArrowheads="1"/>
          </p:cNvSpPr>
          <p:nvPr>
            <p:ph type="body" sz="half" idx="1"/>
          </p:nvPr>
        </p:nvSpPr>
        <p:spPr>
          <a:xfrm>
            <a:off x="457200" y="533401"/>
            <a:ext cx="8077200" cy="2121408"/>
          </a:xfrm>
        </p:spPr>
        <p:txBody>
          <a:bodyPr/>
          <a:lstStyle/>
          <a:p>
            <a:pPr eaLnBrk="1" hangingPunct="1">
              <a:buFontTx/>
              <a:buNone/>
            </a:pPr>
            <a:r>
              <a:rPr lang="en-US" altLang="en-US" sz="1600" dirty="0"/>
              <a:t>The antibiotic </a:t>
            </a:r>
            <a:r>
              <a:rPr lang="en-US" altLang="en-US" sz="1600" dirty="0">
                <a:solidFill>
                  <a:srgbClr val="0000FF"/>
                </a:solidFill>
              </a:rPr>
              <a:t>sulfanilamide</a:t>
            </a:r>
            <a:r>
              <a:rPr lang="en-US" altLang="en-US" sz="1600" dirty="0"/>
              <a:t> was first discovered in 1932.  </a:t>
            </a:r>
            <a:r>
              <a:rPr lang="en-US" altLang="en-US" sz="1600" dirty="0" err="1"/>
              <a:t>Sulfanilamides</a:t>
            </a:r>
            <a:r>
              <a:rPr lang="en-US" altLang="en-US" sz="1600" dirty="0"/>
              <a:t> and its derivatives are called “</a:t>
            </a:r>
            <a:r>
              <a:rPr lang="en-US" altLang="en-US" sz="1600" dirty="0">
                <a:solidFill>
                  <a:srgbClr val="0000FF"/>
                </a:solidFill>
              </a:rPr>
              <a:t>sulfa drugs</a:t>
            </a:r>
            <a:r>
              <a:rPr lang="en-US" altLang="en-US" sz="1600" dirty="0"/>
              <a:t>.”</a:t>
            </a:r>
          </a:p>
          <a:p>
            <a:pPr eaLnBrk="1" hangingPunct="1">
              <a:buFontTx/>
              <a:buNone/>
            </a:pPr>
            <a:r>
              <a:rPr lang="en-US" altLang="en-US" sz="1600" dirty="0"/>
              <a:t>Sulfanilamide is structurally similar to p-aminobenzoic acid (PABA), that is required by many bacteria to produce an important enzyme cofactor, folic acid.  Sulfanilamide acts as a competitive inhibitor to enzymes that convert PAGA into folic acid, resulting in a depletion of this cofactor.  This results in retarded growth and eventual death of the bacteria.  (Mammals absorb their folic acid from their diets, so sulfanilamide exerts no effects on them.)</a:t>
            </a:r>
          </a:p>
        </p:txBody>
      </p:sp>
      <p:pic>
        <p:nvPicPr>
          <p:cNvPr id="2" name="Picture 1">
            <a:extLst>
              <a:ext uri="{FF2B5EF4-FFF2-40B4-BE49-F238E27FC236}">
                <a16:creationId xmlns:a16="http://schemas.microsoft.com/office/drawing/2014/main" id="{1D86FD68-610C-90AA-5E21-4EEB7FD4D4DB}"/>
              </a:ext>
            </a:extLst>
          </p:cNvPr>
          <p:cNvPicPr>
            <a:picLocks noChangeAspect="1"/>
          </p:cNvPicPr>
          <p:nvPr/>
        </p:nvPicPr>
        <p:blipFill>
          <a:blip r:embed="rId2">
            <a:lum bright="-36000" contrast="60000"/>
          </a:blip>
          <a:stretch>
            <a:fillRect/>
          </a:stretch>
        </p:blipFill>
        <p:spPr>
          <a:xfrm>
            <a:off x="609600" y="2654808"/>
            <a:ext cx="6658356" cy="3669792"/>
          </a:xfrm>
          <a:prstGeom prst="rect">
            <a:avLst/>
          </a:prstGeom>
        </p:spPr>
      </p:pic>
      <p:pic>
        <p:nvPicPr>
          <p:cNvPr id="5" name="Picture 4">
            <a:extLst>
              <a:ext uri="{FF2B5EF4-FFF2-40B4-BE49-F238E27FC236}">
                <a16:creationId xmlns:a16="http://schemas.microsoft.com/office/drawing/2014/main" id="{4E2122A8-C9B0-3F34-71D8-7643C0B50A8A}"/>
              </a:ext>
            </a:extLst>
          </p:cNvPr>
          <p:cNvPicPr>
            <a:picLocks noChangeAspect="1"/>
          </p:cNvPicPr>
          <p:nvPr/>
        </p:nvPicPr>
        <p:blipFill>
          <a:blip r:embed="rId3">
            <a:lum bright="-39000" contrast="57000"/>
          </a:blip>
          <a:stretch>
            <a:fillRect/>
          </a:stretch>
        </p:blipFill>
        <p:spPr>
          <a:xfrm>
            <a:off x="6248400" y="3718909"/>
            <a:ext cx="2133600" cy="89926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B5BD-520D-2ED9-D8AC-D2DAE6098743}"/>
              </a:ext>
            </a:extLst>
          </p:cNvPr>
          <p:cNvSpPr>
            <a:spLocks noGrp="1"/>
          </p:cNvSpPr>
          <p:nvPr>
            <p:ph type="title"/>
          </p:nvPr>
        </p:nvSpPr>
        <p:spPr/>
        <p:txBody>
          <a:bodyPr/>
          <a:lstStyle/>
          <a:p>
            <a:r>
              <a:rPr lang="en-US" dirty="0"/>
              <a:t>Discovery of Sulfanilamide</a:t>
            </a:r>
          </a:p>
        </p:txBody>
      </p:sp>
      <p:sp>
        <p:nvSpPr>
          <p:cNvPr id="3" name="Footer Placeholder 2">
            <a:extLst>
              <a:ext uri="{FF2B5EF4-FFF2-40B4-BE49-F238E27FC236}">
                <a16:creationId xmlns:a16="http://schemas.microsoft.com/office/drawing/2014/main" id="{1138C75D-9C42-E23E-0CF9-4C0B6262AD59}"/>
              </a:ext>
            </a:extLst>
          </p:cNvPr>
          <p:cNvSpPr>
            <a:spLocks noGrp="1"/>
          </p:cNvSpPr>
          <p:nvPr>
            <p:ph type="ftr" sz="quarter" idx="10"/>
          </p:nvPr>
        </p:nvSpPr>
        <p:spPr/>
        <p:txBody>
          <a:bodyPr/>
          <a:lstStyle/>
          <a:p>
            <a:pPr>
              <a:defRPr/>
            </a:pPr>
            <a:r>
              <a:rPr lang="en-US"/>
              <a:t>Biochemistry 3070 – Enzymes</a:t>
            </a:r>
          </a:p>
        </p:txBody>
      </p:sp>
      <p:sp>
        <p:nvSpPr>
          <p:cNvPr id="4" name="Slide Number Placeholder 3">
            <a:extLst>
              <a:ext uri="{FF2B5EF4-FFF2-40B4-BE49-F238E27FC236}">
                <a16:creationId xmlns:a16="http://schemas.microsoft.com/office/drawing/2014/main" id="{FA7CDD8D-BA54-2EB2-3722-02E2B74DC486}"/>
              </a:ext>
            </a:extLst>
          </p:cNvPr>
          <p:cNvSpPr>
            <a:spLocks noGrp="1"/>
          </p:cNvSpPr>
          <p:nvPr>
            <p:ph type="sldNum" sz="quarter" idx="11"/>
          </p:nvPr>
        </p:nvSpPr>
        <p:spPr/>
        <p:txBody>
          <a:bodyPr/>
          <a:lstStyle/>
          <a:p>
            <a:fld id="{B76A4588-0227-4A29-98A6-6A5D08ED0314}" type="slidenum">
              <a:rPr lang="en-US" altLang="en-US" smtClean="0"/>
              <a:pPr/>
              <a:t>46</a:t>
            </a:fld>
            <a:endParaRPr lang="en-US" altLang="en-US"/>
          </a:p>
        </p:txBody>
      </p:sp>
      <p:sp>
        <p:nvSpPr>
          <p:cNvPr id="5" name="TextBox 4">
            <a:extLst>
              <a:ext uri="{FF2B5EF4-FFF2-40B4-BE49-F238E27FC236}">
                <a16:creationId xmlns:a16="http://schemas.microsoft.com/office/drawing/2014/main" id="{8AB3101F-48F2-A980-A438-660DB1A6F78F}"/>
              </a:ext>
            </a:extLst>
          </p:cNvPr>
          <p:cNvSpPr txBox="1"/>
          <p:nvPr/>
        </p:nvSpPr>
        <p:spPr>
          <a:xfrm>
            <a:off x="198120" y="609600"/>
            <a:ext cx="8686800" cy="4201150"/>
          </a:xfrm>
          <a:prstGeom prst="rect">
            <a:avLst/>
          </a:prstGeom>
          <a:noFill/>
        </p:spPr>
        <p:txBody>
          <a:bodyPr wrap="square" rtlCol="0">
            <a:spAutoFit/>
          </a:bodyPr>
          <a:lstStyle/>
          <a:p>
            <a:pPr marL="285750" indent="-285750">
              <a:buFont typeface="Arial" panose="020B0604020202020204" pitchFamily="34" charset="0"/>
              <a:buChar char="•"/>
            </a:pPr>
            <a:r>
              <a:rPr lang="en-US" b="0" dirty="0"/>
              <a:t>During World War I, Gerhard Domagk, cared for wounded soldiers,  many of whom died from gas gangrene infections.  After the war, he returned to Kiel as a research pathologist, searching for chemical compounds to treat bacterial infections.  In late 1932, he discovered the red azo-dye made by I.G. </a:t>
            </a:r>
            <a:r>
              <a:rPr lang="en-US" b="0" dirty="0" err="1"/>
              <a:t>Farben</a:t>
            </a:r>
            <a:r>
              <a:rPr lang="en-US" b="0" dirty="0"/>
              <a:t> (Bayer), Prontosil, worked well against </a:t>
            </a:r>
            <a:r>
              <a:rPr lang="en-US" b="0" i="1" dirty="0"/>
              <a:t>Streptococcal</a:t>
            </a:r>
            <a:r>
              <a:rPr lang="en-US" b="0" dirty="0"/>
              <a:t> infections in laboratory mice. </a:t>
            </a:r>
          </a:p>
          <a:p>
            <a:pPr marL="285750" indent="-285750">
              <a:spcBef>
                <a:spcPts val="600"/>
              </a:spcBef>
              <a:buFont typeface="Arial" panose="020B0604020202020204" pitchFamily="34" charset="0"/>
              <a:buChar char="•"/>
            </a:pPr>
            <a:r>
              <a:rPr lang="en-US" b="0" dirty="0"/>
              <a:t>When his 6-year old daughter almost died of a Strep infection, he treated her with Prontosil and she recovered. </a:t>
            </a:r>
            <a:r>
              <a:rPr lang="en-US" sz="1600" b="0" i="1" dirty="0"/>
              <a:t>(Her resulting red colored skin eventually cleared up.)</a:t>
            </a:r>
            <a:r>
              <a:rPr lang="en-US" b="0" i="1" dirty="0"/>
              <a:t> </a:t>
            </a:r>
            <a:r>
              <a:rPr lang="en-US" b="0" dirty="0"/>
              <a:t>Domagk received a Nobel Prize for his discovery in 1939.</a:t>
            </a:r>
          </a:p>
          <a:p>
            <a:pPr marL="285750" indent="-285750">
              <a:spcBef>
                <a:spcPts val="600"/>
              </a:spcBef>
              <a:buFont typeface="Arial" panose="020B0604020202020204" pitchFamily="34" charset="0"/>
              <a:buChar char="•"/>
            </a:pPr>
            <a:r>
              <a:rPr lang="en-US" b="0" dirty="0"/>
              <a:t>Just a few months later in May of 1933, a progressive physician in Salt Lake City traveled to New York and brought home Prontosil, giving what was no doubt the first dose of Prontosil to a patient in Utah.  </a:t>
            </a:r>
          </a:p>
          <a:p>
            <a:pPr marL="285750" indent="-285750">
              <a:spcBef>
                <a:spcPts val="600"/>
              </a:spcBef>
              <a:buFont typeface="Arial" panose="020B0604020202020204" pitchFamily="34" charset="0"/>
              <a:buChar char="•"/>
            </a:pPr>
            <a:r>
              <a:rPr lang="en-US" b="0" dirty="0"/>
              <a:t>In 1935, French researchers discovered that mammals break down Prontosil into a smaller, colorless component: </a:t>
            </a:r>
            <a:r>
              <a:rPr lang="en-US" b="0" dirty="0">
                <a:solidFill>
                  <a:srgbClr val="FF0000"/>
                </a:solidFill>
              </a:rPr>
              <a:t>sulfanilamide</a:t>
            </a:r>
            <a:r>
              <a:rPr lang="en-US" b="0" dirty="0"/>
              <a:t>. </a:t>
            </a:r>
          </a:p>
        </p:txBody>
      </p:sp>
      <p:pic>
        <p:nvPicPr>
          <p:cNvPr id="6" name="Picture 5">
            <a:extLst>
              <a:ext uri="{FF2B5EF4-FFF2-40B4-BE49-F238E27FC236}">
                <a16:creationId xmlns:a16="http://schemas.microsoft.com/office/drawing/2014/main" id="{A22FFFEC-45C2-6213-550B-E9CB0F7F976D}"/>
              </a:ext>
            </a:extLst>
          </p:cNvPr>
          <p:cNvPicPr>
            <a:picLocks noChangeAspect="1"/>
          </p:cNvPicPr>
          <p:nvPr/>
        </p:nvPicPr>
        <p:blipFill>
          <a:blip r:embed="rId2"/>
          <a:stretch>
            <a:fillRect/>
          </a:stretch>
        </p:blipFill>
        <p:spPr>
          <a:xfrm>
            <a:off x="1905000" y="4734551"/>
            <a:ext cx="4333501" cy="1361449"/>
          </a:xfrm>
          <a:prstGeom prst="rect">
            <a:avLst/>
          </a:prstGeom>
        </p:spPr>
      </p:pic>
      <p:cxnSp>
        <p:nvCxnSpPr>
          <p:cNvPr id="8" name="Straight Connector 7">
            <a:extLst>
              <a:ext uri="{FF2B5EF4-FFF2-40B4-BE49-F238E27FC236}">
                <a16:creationId xmlns:a16="http://schemas.microsoft.com/office/drawing/2014/main" id="{D7B11486-653B-1A11-00EB-578350DF44F8}"/>
              </a:ext>
            </a:extLst>
          </p:cNvPr>
          <p:cNvCxnSpPr>
            <a:cxnSpLocks/>
          </p:cNvCxnSpPr>
          <p:nvPr/>
        </p:nvCxnSpPr>
        <p:spPr bwMode="auto">
          <a:xfrm>
            <a:off x="3886200" y="5105400"/>
            <a:ext cx="0" cy="838200"/>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11" name="Right Brace 10">
            <a:extLst>
              <a:ext uri="{FF2B5EF4-FFF2-40B4-BE49-F238E27FC236}">
                <a16:creationId xmlns:a16="http://schemas.microsoft.com/office/drawing/2014/main" id="{7DEC0BC5-2EF8-9010-EF5F-27580CEC7702}"/>
              </a:ext>
            </a:extLst>
          </p:cNvPr>
          <p:cNvSpPr/>
          <p:nvPr/>
        </p:nvSpPr>
        <p:spPr bwMode="auto">
          <a:xfrm rot="5400000">
            <a:off x="4988558" y="5013958"/>
            <a:ext cx="208284" cy="210820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5F0A1E54-6983-3EEB-27B5-56F21C2BBA77}"/>
              </a:ext>
            </a:extLst>
          </p:cNvPr>
          <p:cNvSpPr txBox="1"/>
          <p:nvPr/>
        </p:nvSpPr>
        <p:spPr>
          <a:xfrm>
            <a:off x="4343400" y="6133068"/>
            <a:ext cx="1676400" cy="369332"/>
          </a:xfrm>
          <a:prstGeom prst="rect">
            <a:avLst/>
          </a:prstGeom>
          <a:noFill/>
        </p:spPr>
        <p:txBody>
          <a:bodyPr wrap="square" rtlCol="0">
            <a:spAutoFit/>
          </a:bodyPr>
          <a:lstStyle/>
          <a:p>
            <a:r>
              <a:rPr lang="en-US" b="0" dirty="0">
                <a:solidFill>
                  <a:srgbClr val="FF0000"/>
                </a:solidFill>
              </a:rPr>
              <a:t>sulfanilamide</a:t>
            </a:r>
            <a:endParaRPr lang="en-US" dirty="0"/>
          </a:p>
        </p:txBody>
      </p:sp>
    </p:spTree>
    <p:extLst>
      <p:ext uri="{BB962C8B-B14F-4D97-AF65-F5344CB8AC3E}">
        <p14:creationId xmlns:p14="http://schemas.microsoft.com/office/powerpoint/2010/main" val="3025792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8435" name="Footer Placeholder 4">
            <a:extLst>
              <a:ext uri="{FF2B5EF4-FFF2-40B4-BE49-F238E27FC236}">
                <a16:creationId xmlns:a16="http://schemas.microsoft.com/office/drawing/2014/main" id="{5C475C68-5776-ECF5-702A-0E9A9CF340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8436" name="Slide Number Placeholder 5">
            <a:extLst>
              <a:ext uri="{FF2B5EF4-FFF2-40B4-BE49-F238E27FC236}">
                <a16:creationId xmlns:a16="http://schemas.microsoft.com/office/drawing/2014/main" id="{8AF0B0E7-8769-24DA-539C-41E7DCC1B2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80A767C-7650-42E4-B70D-1840D9F77E7C}" type="slidenum">
              <a:rPr lang="en-US" altLang="en-US" b="0">
                <a:solidFill>
                  <a:srgbClr val="0066CC"/>
                </a:solidFill>
              </a:rPr>
              <a:pPr eaLnBrk="1" hangingPunct="1"/>
              <a:t>47</a:t>
            </a:fld>
            <a:endParaRPr lang="en-US" altLang="en-US" b="0">
              <a:solidFill>
                <a:srgbClr val="0066CC"/>
              </a:solidFill>
            </a:endParaRPr>
          </a:p>
        </p:txBody>
      </p:sp>
      <p:sp>
        <p:nvSpPr>
          <p:cNvPr id="18437" name="Rectangle 2">
            <a:extLst>
              <a:ext uri="{FF2B5EF4-FFF2-40B4-BE49-F238E27FC236}">
                <a16:creationId xmlns:a16="http://schemas.microsoft.com/office/drawing/2014/main" id="{7B009310-0512-384C-E56F-07CF102CFB69}"/>
              </a:ext>
            </a:extLst>
          </p:cNvPr>
          <p:cNvSpPr>
            <a:spLocks noGrp="1" noChangeArrowheads="1"/>
          </p:cNvSpPr>
          <p:nvPr>
            <p:ph type="title"/>
          </p:nvPr>
        </p:nvSpPr>
        <p:spPr/>
        <p:txBody>
          <a:bodyPr/>
          <a:lstStyle/>
          <a:p>
            <a:pPr eaLnBrk="1" hangingPunct="1"/>
            <a:r>
              <a:rPr lang="en-US" altLang="en-US" sz="1600"/>
              <a:t>Enzymes – Competitive Inhibition</a:t>
            </a:r>
          </a:p>
        </p:txBody>
      </p:sp>
      <p:sp>
        <p:nvSpPr>
          <p:cNvPr id="18438" name="Rectangle 3">
            <a:extLst>
              <a:ext uri="{FF2B5EF4-FFF2-40B4-BE49-F238E27FC236}">
                <a16:creationId xmlns:a16="http://schemas.microsoft.com/office/drawing/2014/main" id="{13C7515B-5D0C-F549-9B21-70BF9BBDE845}"/>
              </a:ext>
            </a:extLst>
          </p:cNvPr>
          <p:cNvSpPr>
            <a:spLocks noGrp="1" noChangeArrowheads="1"/>
          </p:cNvSpPr>
          <p:nvPr>
            <p:ph type="body" sz="half" idx="1"/>
          </p:nvPr>
        </p:nvSpPr>
        <p:spPr>
          <a:xfrm>
            <a:off x="457200" y="457201"/>
            <a:ext cx="8001000" cy="778764"/>
          </a:xfrm>
        </p:spPr>
        <p:txBody>
          <a:bodyPr/>
          <a:lstStyle/>
          <a:p>
            <a:pPr eaLnBrk="1" hangingPunct="1">
              <a:buFontTx/>
              <a:buNone/>
            </a:pPr>
            <a:r>
              <a:rPr lang="en-US" altLang="en-US" sz="2000"/>
              <a:t>By adding various functional groups to the basic structure, increased effectiveness has been achieved:</a:t>
            </a:r>
            <a:r>
              <a:rPr lang="en-US" altLang="en-US" sz="2800"/>
              <a:t> </a:t>
            </a:r>
          </a:p>
        </p:txBody>
      </p:sp>
      <p:pic>
        <p:nvPicPr>
          <p:cNvPr id="2" name="Picture 1">
            <a:extLst>
              <a:ext uri="{FF2B5EF4-FFF2-40B4-BE49-F238E27FC236}">
                <a16:creationId xmlns:a16="http://schemas.microsoft.com/office/drawing/2014/main" id="{A20D5902-912B-EB31-FBEC-BCE4F4379CC2}"/>
              </a:ext>
            </a:extLst>
          </p:cNvPr>
          <p:cNvPicPr>
            <a:picLocks noChangeAspect="1"/>
          </p:cNvPicPr>
          <p:nvPr/>
        </p:nvPicPr>
        <p:blipFill>
          <a:blip r:embed="rId2">
            <a:lum bright="-33000" contrast="57000"/>
          </a:blip>
          <a:stretch>
            <a:fillRect/>
          </a:stretch>
        </p:blipFill>
        <p:spPr>
          <a:xfrm>
            <a:off x="1066038" y="1235964"/>
            <a:ext cx="7011924" cy="531723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0178" name="Footer Placeholder 4">
            <a:extLst>
              <a:ext uri="{FF2B5EF4-FFF2-40B4-BE49-F238E27FC236}">
                <a16:creationId xmlns:a16="http://schemas.microsoft.com/office/drawing/2014/main" id="{E61FD122-1FC7-A07F-381F-C0A2738725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0179" name="Slide Number Placeholder 5">
            <a:extLst>
              <a:ext uri="{FF2B5EF4-FFF2-40B4-BE49-F238E27FC236}">
                <a16:creationId xmlns:a16="http://schemas.microsoft.com/office/drawing/2014/main" id="{55102CCA-F8E7-A15D-8339-BBE9405047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0BD4874-268D-4423-9492-B6D2C4E3ACE1}" type="slidenum">
              <a:rPr lang="en-US" altLang="en-US" b="0">
                <a:solidFill>
                  <a:srgbClr val="0066CC"/>
                </a:solidFill>
              </a:rPr>
              <a:pPr eaLnBrk="1" hangingPunct="1"/>
              <a:t>48</a:t>
            </a:fld>
            <a:endParaRPr lang="en-US" altLang="en-US" b="0">
              <a:solidFill>
                <a:srgbClr val="0066CC"/>
              </a:solidFill>
            </a:endParaRPr>
          </a:p>
        </p:txBody>
      </p:sp>
      <p:sp>
        <p:nvSpPr>
          <p:cNvPr id="50180" name="Rectangle 2">
            <a:extLst>
              <a:ext uri="{FF2B5EF4-FFF2-40B4-BE49-F238E27FC236}">
                <a16:creationId xmlns:a16="http://schemas.microsoft.com/office/drawing/2014/main" id="{43A06478-B26C-7314-7C23-C709942F8E3C}"/>
              </a:ext>
            </a:extLst>
          </p:cNvPr>
          <p:cNvSpPr>
            <a:spLocks noGrp="1" noChangeArrowheads="1"/>
          </p:cNvSpPr>
          <p:nvPr>
            <p:ph type="title"/>
          </p:nvPr>
        </p:nvSpPr>
        <p:spPr/>
        <p:txBody>
          <a:bodyPr/>
          <a:lstStyle/>
          <a:p>
            <a:pPr eaLnBrk="1" hangingPunct="1"/>
            <a:r>
              <a:rPr lang="en-US" altLang="en-US" sz="1600"/>
              <a:t>Enzymes – Competitive Inhibition</a:t>
            </a:r>
          </a:p>
        </p:txBody>
      </p:sp>
      <p:sp>
        <p:nvSpPr>
          <p:cNvPr id="50181" name="Rectangle 3">
            <a:extLst>
              <a:ext uri="{FF2B5EF4-FFF2-40B4-BE49-F238E27FC236}">
                <a16:creationId xmlns:a16="http://schemas.microsoft.com/office/drawing/2014/main" id="{C391A017-FAE7-C88A-BFE6-ADBC53D5822A}"/>
              </a:ext>
            </a:extLst>
          </p:cNvPr>
          <p:cNvSpPr>
            <a:spLocks noGrp="1" noChangeArrowheads="1"/>
          </p:cNvSpPr>
          <p:nvPr>
            <p:ph type="body" sz="half" idx="1"/>
          </p:nvPr>
        </p:nvSpPr>
        <p:spPr>
          <a:xfrm>
            <a:off x="457200" y="457201"/>
            <a:ext cx="8229600" cy="1371600"/>
          </a:xfrm>
        </p:spPr>
        <p:txBody>
          <a:bodyPr/>
          <a:lstStyle/>
          <a:p>
            <a:pPr eaLnBrk="1" hangingPunct="1">
              <a:buFontTx/>
              <a:buNone/>
            </a:pPr>
            <a:r>
              <a:rPr lang="en-US" altLang="en-US" sz="1600" dirty="0"/>
              <a:t>Methotrexate is a </a:t>
            </a:r>
            <a:r>
              <a:rPr lang="en-US" altLang="en-US" sz="1600" dirty="0" err="1"/>
              <a:t>competetive</a:t>
            </a:r>
            <a:r>
              <a:rPr lang="en-US" altLang="en-US" sz="1600" dirty="0"/>
              <a:t> inhibitor for the coenzyme tetrahydrofolate (required for proper activity of the enzyme dihydrofolate reductase).  This enzyme assists in the biosynthesis of purines and pyrimidines.  </a:t>
            </a:r>
          </a:p>
          <a:p>
            <a:pPr eaLnBrk="1" hangingPunct="1">
              <a:buFontTx/>
              <a:buNone/>
            </a:pPr>
            <a:r>
              <a:rPr lang="en-US" altLang="en-US" sz="1600" dirty="0"/>
              <a:t>Methotrexate binds </a:t>
            </a:r>
            <a:r>
              <a:rPr lang="en-US" altLang="en-US" sz="1600" u="sng" dirty="0"/>
              <a:t>1,000-fold more tightly </a:t>
            </a:r>
            <a:r>
              <a:rPr lang="en-US" altLang="en-US" sz="1600" dirty="0"/>
              <a:t>to this enzyme than tetrahydrofolate, significantly reducing nucleotide base synthesis.  It is used to treat cancer.</a:t>
            </a:r>
          </a:p>
        </p:txBody>
      </p:sp>
      <p:pic>
        <p:nvPicPr>
          <p:cNvPr id="50182" name="Picture 4">
            <a:extLst>
              <a:ext uri="{FF2B5EF4-FFF2-40B4-BE49-F238E27FC236}">
                <a16:creationId xmlns:a16="http://schemas.microsoft.com/office/drawing/2014/main" id="{E31B2047-9B21-DC07-9D24-D0EA878E159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1828800"/>
            <a:ext cx="5334000" cy="4849813"/>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1202" name="Footer Placeholder 4">
            <a:extLst>
              <a:ext uri="{FF2B5EF4-FFF2-40B4-BE49-F238E27FC236}">
                <a16:creationId xmlns:a16="http://schemas.microsoft.com/office/drawing/2014/main" id="{C83A639D-AE2E-0413-1F09-F93A993C403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1203" name="Slide Number Placeholder 5">
            <a:extLst>
              <a:ext uri="{FF2B5EF4-FFF2-40B4-BE49-F238E27FC236}">
                <a16:creationId xmlns:a16="http://schemas.microsoft.com/office/drawing/2014/main" id="{5816C8E3-199D-E707-9A1F-8A8F037D5E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F445167-0263-4BAA-8EF6-6F85F774ECDE}" type="slidenum">
              <a:rPr lang="en-US" altLang="en-US" b="0">
                <a:solidFill>
                  <a:srgbClr val="0066CC"/>
                </a:solidFill>
              </a:rPr>
              <a:pPr eaLnBrk="1" hangingPunct="1"/>
              <a:t>49</a:t>
            </a:fld>
            <a:endParaRPr lang="en-US" altLang="en-US" b="0">
              <a:solidFill>
                <a:srgbClr val="0066CC"/>
              </a:solidFill>
            </a:endParaRPr>
          </a:p>
        </p:txBody>
      </p:sp>
      <p:sp>
        <p:nvSpPr>
          <p:cNvPr id="51204" name="Rectangle 2">
            <a:extLst>
              <a:ext uri="{FF2B5EF4-FFF2-40B4-BE49-F238E27FC236}">
                <a16:creationId xmlns:a16="http://schemas.microsoft.com/office/drawing/2014/main" id="{4352141F-F1D5-6813-23C1-7569EDCCC41D}"/>
              </a:ext>
            </a:extLst>
          </p:cNvPr>
          <p:cNvSpPr>
            <a:spLocks noGrp="1" noChangeArrowheads="1"/>
          </p:cNvSpPr>
          <p:nvPr>
            <p:ph type="title"/>
          </p:nvPr>
        </p:nvSpPr>
        <p:spPr/>
        <p:txBody>
          <a:bodyPr/>
          <a:lstStyle/>
          <a:p>
            <a:pPr eaLnBrk="1" hangingPunct="1"/>
            <a:r>
              <a:rPr lang="en-US" altLang="en-US" sz="1600"/>
              <a:t>Enzymes - Inhibition</a:t>
            </a:r>
          </a:p>
        </p:txBody>
      </p:sp>
      <p:sp>
        <p:nvSpPr>
          <p:cNvPr id="51205" name="Rectangle 3">
            <a:extLst>
              <a:ext uri="{FF2B5EF4-FFF2-40B4-BE49-F238E27FC236}">
                <a16:creationId xmlns:a16="http://schemas.microsoft.com/office/drawing/2014/main" id="{AFCDDB3C-F9E4-520C-06DE-01555EFB8723}"/>
              </a:ext>
            </a:extLst>
          </p:cNvPr>
          <p:cNvSpPr>
            <a:spLocks noGrp="1" noChangeArrowheads="1"/>
          </p:cNvSpPr>
          <p:nvPr>
            <p:ph type="body" sz="half" idx="1"/>
          </p:nvPr>
        </p:nvSpPr>
        <p:spPr>
          <a:xfrm>
            <a:off x="457200" y="533400"/>
            <a:ext cx="8001000" cy="5592763"/>
          </a:xfrm>
        </p:spPr>
        <p:txBody>
          <a:bodyPr/>
          <a:lstStyle/>
          <a:p>
            <a:pPr eaLnBrk="1" hangingPunct="1">
              <a:buFontTx/>
              <a:buNone/>
            </a:pPr>
            <a:r>
              <a:rPr lang="en-US" altLang="en-US" sz="1600" b="1" i="1"/>
              <a:t>Kinetics of </a:t>
            </a:r>
            <a:r>
              <a:rPr lang="en-US" altLang="en-US" sz="1600" b="1" i="1" u="sng"/>
              <a:t>Competitive</a:t>
            </a:r>
            <a:r>
              <a:rPr lang="en-US" altLang="en-US" sz="1600" b="1" i="1"/>
              <a:t> Inhibition:</a:t>
            </a:r>
          </a:p>
          <a:p>
            <a:pPr eaLnBrk="1" hangingPunct="1">
              <a:buFontTx/>
              <a:buNone/>
            </a:pPr>
            <a:r>
              <a:rPr lang="en-US" altLang="en-US" sz="1600" b="1" i="1"/>
              <a:t>				</a:t>
            </a:r>
            <a:r>
              <a:rPr lang="en-US" altLang="en-US" sz="1600" i="1"/>
              <a:t>(Note that at high [S], Vmax can be regained.)</a:t>
            </a:r>
          </a:p>
          <a:p>
            <a:pPr eaLnBrk="1" hangingPunct="1">
              <a:buFontTx/>
              <a:buNone/>
            </a:pPr>
            <a:endParaRPr lang="en-US" altLang="en-US" sz="1600" i="1"/>
          </a:p>
        </p:txBody>
      </p:sp>
      <p:pic>
        <p:nvPicPr>
          <p:cNvPr id="51206" name="Picture 4">
            <a:extLst>
              <a:ext uri="{FF2B5EF4-FFF2-40B4-BE49-F238E27FC236}">
                <a16:creationId xmlns:a16="http://schemas.microsoft.com/office/drawing/2014/main" id="{98D27623-0739-A4C4-10A6-BEE61BE3D2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295400"/>
            <a:ext cx="5410200" cy="54102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3FACDCE9-D828-5429-5234-8400D3B626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7651" name="Slide Number Placeholder 4">
            <a:extLst>
              <a:ext uri="{FF2B5EF4-FFF2-40B4-BE49-F238E27FC236}">
                <a16:creationId xmlns:a16="http://schemas.microsoft.com/office/drawing/2014/main" id="{A8F884A3-69C2-B533-513B-C7A7CE0E76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15DD5A9-D13D-49FB-8B38-A110509572C6}" type="slidenum">
              <a:rPr lang="en-US" altLang="en-US" b="0">
                <a:solidFill>
                  <a:srgbClr val="0066CC"/>
                </a:solidFill>
              </a:rPr>
              <a:pPr eaLnBrk="1" hangingPunct="1"/>
              <a:t>5</a:t>
            </a:fld>
            <a:endParaRPr lang="en-US" altLang="en-US" b="0">
              <a:solidFill>
                <a:srgbClr val="0066CC"/>
              </a:solidFill>
            </a:endParaRPr>
          </a:p>
        </p:txBody>
      </p:sp>
      <p:sp>
        <p:nvSpPr>
          <p:cNvPr id="27652" name="Rectangle 2">
            <a:extLst>
              <a:ext uri="{FF2B5EF4-FFF2-40B4-BE49-F238E27FC236}">
                <a16:creationId xmlns:a16="http://schemas.microsoft.com/office/drawing/2014/main" id="{19A97A5C-BFB1-2EC9-B186-A98767C2C820}"/>
              </a:ext>
            </a:extLst>
          </p:cNvPr>
          <p:cNvSpPr>
            <a:spLocks noGrp="1" noChangeArrowheads="1"/>
          </p:cNvSpPr>
          <p:nvPr>
            <p:ph type="title"/>
          </p:nvPr>
        </p:nvSpPr>
        <p:spPr>
          <a:xfrm>
            <a:off x="457200" y="0"/>
            <a:ext cx="8229600" cy="304800"/>
          </a:xfrm>
        </p:spPr>
        <p:txBody>
          <a:bodyPr/>
          <a:lstStyle/>
          <a:p>
            <a:pPr eaLnBrk="1" hangingPunct="1"/>
            <a:br>
              <a:rPr lang="en-US" altLang="en-US" sz="1600"/>
            </a:br>
            <a:r>
              <a:rPr lang="en-US" altLang="en-US" sz="1600"/>
              <a:t>Enzymes – Turnover Numbers</a:t>
            </a:r>
          </a:p>
        </p:txBody>
      </p:sp>
      <p:pic>
        <p:nvPicPr>
          <p:cNvPr id="27653" name="Picture 4">
            <a:extLst>
              <a:ext uri="{FF2B5EF4-FFF2-40B4-BE49-F238E27FC236}">
                <a16:creationId xmlns:a16="http://schemas.microsoft.com/office/drawing/2014/main" id="{11865857-C443-6B52-85B9-C3812E443AE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533400"/>
            <a:ext cx="4092575" cy="60198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150C9936-7FD8-2432-491C-6222F925571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2227" name="Slide Number Placeholder 5">
            <a:extLst>
              <a:ext uri="{FF2B5EF4-FFF2-40B4-BE49-F238E27FC236}">
                <a16:creationId xmlns:a16="http://schemas.microsoft.com/office/drawing/2014/main" id="{5A4AB1F9-F465-3810-1D76-F60F3DB283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058C0F2-442B-4CA3-9FCD-78B47663CFE7}" type="slidenum">
              <a:rPr lang="en-US" altLang="en-US" b="0">
                <a:solidFill>
                  <a:srgbClr val="0066CC"/>
                </a:solidFill>
              </a:rPr>
              <a:pPr eaLnBrk="1" hangingPunct="1"/>
              <a:t>50</a:t>
            </a:fld>
            <a:endParaRPr lang="en-US" altLang="en-US" b="0">
              <a:solidFill>
                <a:srgbClr val="0066CC"/>
              </a:solidFill>
            </a:endParaRPr>
          </a:p>
        </p:txBody>
      </p:sp>
      <p:sp>
        <p:nvSpPr>
          <p:cNvPr id="52228" name="Rectangle 2">
            <a:extLst>
              <a:ext uri="{FF2B5EF4-FFF2-40B4-BE49-F238E27FC236}">
                <a16:creationId xmlns:a16="http://schemas.microsoft.com/office/drawing/2014/main" id="{FB3335DE-D174-30C2-E82E-96D3CACB10FF}"/>
              </a:ext>
            </a:extLst>
          </p:cNvPr>
          <p:cNvSpPr>
            <a:spLocks noGrp="1" noChangeArrowheads="1"/>
          </p:cNvSpPr>
          <p:nvPr>
            <p:ph type="title"/>
          </p:nvPr>
        </p:nvSpPr>
        <p:spPr/>
        <p:txBody>
          <a:bodyPr/>
          <a:lstStyle/>
          <a:p>
            <a:pPr eaLnBrk="1" hangingPunct="1"/>
            <a:r>
              <a:rPr lang="en-US" altLang="en-US" sz="1600"/>
              <a:t>Enzymes - Inhibition</a:t>
            </a:r>
          </a:p>
        </p:txBody>
      </p:sp>
      <p:sp>
        <p:nvSpPr>
          <p:cNvPr id="52229" name="Rectangle 3">
            <a:extLst>
              <a:ext uri="{FF2B5EF4-FFF2-40B4-BE49-F238E27FC236}">
                <a16:creationId xmlns:a16="http://schemas.microsoft.com/office/drawing/2014/main" id="{04007C9B-20EA-68F8-44B3-DC67A2713307}"/>
              </a:ext>
            </a:extLst>
          </p:cNvPr>
          <p:cNvSpPr>
            <a:spLocks noGrp="1" noChangeArrowheads="1"/>
          </p:cNvSpPr>
          <p:nvPr>
            <p:ph type="body" sz="half" idx="1"/>
          </p:nvPr>
        </p:nvSpPr>
        <p:spPr>
          <a:xfrm>
            <a:off x="228600" y="609600"/>
            <a:ext cx="8686800" cy="1295400"/>
          </a:xfrm>
        </p:spPr>
        <p:txBody>
          <a:bodyPr/>
          <a:lstStyle/>
          <a:p>
            <a:pPr eaLnBrk="1" hangingPunct="1">
              <a:buFontTx/>
              <a:buNone/>
            </a:pPr>
            <a:r>
              <a:rPr lang="en-US" altLang="en-US" sz="1600" b="1" i="1"/>
              <a:t>Kinetics of </a:t>
            </a:r>
            <a:r>
              <a:rPr lang="en-US" altLang="en-US" sz="1600" b="1" i="1" u="sng"/>
              <a:t>non-competetive</a:t>
            </a:r>
            <a:r>
              <a:rPr lang="en-US" altLang="en-US" sz="1600" b="1" i="1"/>
              <a:t> inhibition:</a:t>
            </a:r>
          </a:p>
          <a:p>
            <a:pPr eaLnBrk="1" hangingPunct="1">
              <a:buFontTx/>
              <a:buNone/>
            </a:pPr>
            <a:r>
              <a:rPr lang="en-US" altLang="en-US" sz="1600" b="1" i="1"/>
              <a:t>		(Note that at high [S], Vmax is reduced from the non-inhibited Vmax.)</a:t>
            </a:r>
          </a:p>
        </p:txBody>
      </p:sp>
      <p:pic>
        <p:nvPicPr>
          <p:cNvPr id="52230" name="Picture 4">
            <a:extLst>
              <a:ext uri="{FF2B5EF4-FFF2-40B4-BE49-F238E27FC236}">
                <a16:creationId xmlns:a16="http://schemas.microsoft.com/office/drawing/2014/main" id="{20D1F207-9A65-B2F5-9789-7E099AE2D3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1371600"/>
            <a:ext cx="4953000" cy="51054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3250" name="Footer Placeholder 5">
            <a:extLst>
              <a:ext uri="{FF2B5EF4-FFF2-40B4-BE49-F238E27FC236}">
                <a16:creationId xmlns:a16="http://schemas.microsoft.com/office/drawing/2014/main" id="{071A334F-9E70-94D8-F233-418DC162C6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3251" name="Slide Number Placeholder 6">
            <a:extLst>
              <a:ext uri="{FF2B5EF4-FFF2-40B4-BE49-F238E27FC236}">
                <a16:creationId xmlns:a16="http://schemas.microsoft.com/office/drawing/2014/main" id="{BB5BE5B0-E548-DF2C-EA7E-50E62610F5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CF6A0AC-5990-4465-9368-EE5EAD289AEA}" type="slidenum">
              <a:rPr lang="en-US" altLang="en-US" b="0">
                <a:solidFill>
                  <a:srgbClr val="0066CC"/>
                </a:solidFill>
              </a:rPr>
              <a:pPr eaLnBrk="1" hangingPunct="1"/>
              <a:t>51</a:t>
            </a:fld>
            <a:endParaRPr lang="en-US" altLang="en-US" b="0">
              <a:solidFill>
                <a:srgbClr val="0066CC"/>
              </a:solidFill>
            </a:endParaRPr>
          </a:p>
        </p:txBody>
      </p:sp>
      <p:sp>
        <p:nvSpPr>
          <p:cNvPr id="53252" name="Rectangle 2">
            <a:extLst>
              <a:ext uri="{FF2B5EF4-FFF2-40B4-BE49-F238E27FC236}">
                <a16:creationId xmlns:a16="http://schemas.microsoft.com/office/drawing/2014/main" id="{2AA9DF09-F171-D75C-51CC-892BEF7573BC}"/>
              </a:ext>
            </a:extLst>
          </p:cNvPr>
          <p:cNvSpPr>
            <a:spLocks noGrp="1" noChangeArrowheads="1"/>
          </p:cNvSpPr>
          <p:nvPr>
            <p:ph type="title"/>
          </p:nvPr>
        </p:nvSpPr>
        <p:spPr/>
        <p:txBody>
          <a:bodyPr/>
          <a:lstStyle/>
          <a:p>
            <a:pPr eaLnBrk="1" hangingPunct="1"/>
            <a:r>
              <a:rPr lang="en-US" altLang="en-US" sz="1600"/>
              <a:t>Enzymes - Inhibition</a:t>
            </a:r>
          </a:p>
        </p:txBody>
      </p:sp>
      <p:sp>
        <p:nvSpPr>
          <p:cNvPr id="53253" name="Rectangle 3">
            <a:extLst>
              <a:ext uri="{FF2B5EF4-FFF2-40B4-BE49-F238E27FC236}">
                <a16:creationId xmlns:a16="http://schemas.microsoft.com/office/drawing/2014/main" id="{605D9556-9333-0EB8-411E-AFB14962939D}"/>
              </a:ext>
            </a:extLst>
          </p:cNvPr>
          <p:cNvSpPr>
            <a:spLocks noGrp="1" noChangeArrowheads="1"/>
          </p:cNvSpPr>
          <p:nvPr>
            <p:ph type="body" sz="half" idx="1"/>
          </p:nvPr>
        </p:nvSpPr>
        <p:spPr>
          <a:xfrm>
            <a:off x="457200" y="533400"/>
            <a:ext cx="8001000" cy="5592763"/>
          </a:xfrm>
        </p:spPr>
        <p:txBody>
          <a:bodyPr/>
          <a:lstStyle/>
          <a:p>
            <a:pPr eaLnBrk="1" hangingPunct="1">
              <a:buFontTx/>
              <a:buNone/>
            </a:pPr>
            <a:r>
              <a:rPr lang="en-US" altLang="en-US" sz="2000"/>
              <a:t>Comparing both types of inhibition on Lineweaver-Burke plots makes the determination of the type of inhibition much clearer:</a:t>
            </a:r>
          </a:p>
          <a:p>
            <a:pPr eaLnBrk="1" hangingPunct="1">
              <a:buFontTx/>
              <a:buNone/>
            </a:pPr>
            <a:endParaRPr lang="en-US" altLang="en-US" sz="1600"/>
          </a:p>
          <a:p>
            <a:pPr eaLnBrk="1" hangingPunct="1">
              <a:buFontTx/>
              <a:buNone/>
            </a:pPr>
            <a:endParaRPr lang="en-US" altLang="en-US" sz="1600"/>
          </a:p>
        </p:txBody>
      </p:sp>
      <p:pic>
        <p:nvPicPr>
          <p:cNvPr id="53254" name="Picture 4">
            <a:extLst>
              <a:ext uri="{FF2B5EF4-FFF2-40B4-BE49-F238E27FC236}">
                <a16:creationId xmlns:a16="http://schemas.microsoft.com/office/drawing/2014/main" id="{D758F08F-D600-76DA-7A70-395B832FECB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 y="1981200"/>
            <a:ext cx="4178300" cy="3727450"/>
          </a:xfrm>
          <a:noFill/>
        </p:spPr>
      </p:pic>
      <p:pic>
        <p:nvPicPr>
          <p:cNvPr id="53255" name="Picture 6">
            <a:extLst>
              <a:ext uri="{FF2B5EF4-FFF2-40B4-BE49-F238E27FC236}">
                <a16:creationId xmlns:a16="http://schemas.microsoft.com/office/drawing/2014/main" id="{18FBA53B-80BB-E9F9-75CB-CBCF581E478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1981200"/>
            <a:ext cx="4081463" cy="371475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290B27C1-8555-BA06-66CB-63E7D037441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4275" name="Slide Number Placeholder 5">
            <a:extLst>
              <a:ext uri="{FF2B5EF4-FFF2-40B4-BE49-F238E27FC236}">
                <a16:creationId xmlns:a16="http://schemas.microsoft.com/office/drawing/2014/main" id="{446713D7-118A-1D2C-5894-BE59F8F972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43A6EB7-89D8-4F2F-9AB3-D65E816B9A02}" type="slidenum">
              <a:rPr lang="en-US" altLang="en-US" b="0">
                <a:solidFill>
                  <a:srgbClr val="0066CC"/>
                </a:solidFill>
              </a:rPr>
              <a:pPr eaLnBrk="1" hangingPunct="1"/>
              <a:t>52</a:t>
            </a:fld>
            <a:endParaRPr lang="en-US" altLang="en-US" b="0">
              <a:solidFill>
                <a:srgbClr val="0066CC"/>
              </a:solidFill>
            </a:endParaRPr>
          </a:p>
        </p:txBody>
      </p:sp>
      <p:sp>
        <p:nvSpPr>
          <p:cNvPr id="54276" name="Rectangle 2">
            <a:extLst>
              <a:ext uri="{FF2B5EF4-FFF2-40B4-BE49-F238E27FC236}">
                <a16:creationId xmlns:a16="http://schemas.microsoft.com/office/drawing/2014/main" id="{5F31E13F-21BE-F12B-45BD-6AF1E7CF97EC}"/>
              </a:ext>
            </a:extLst>
          </p:cNvPr>
          <p:cNvSpPr>
            <a:spLocks noGrp="1" noChangeArrowheads="1"/>
          </p:cNvSpPr>
          <p:nvPr>
            <p:ph type="title"/>
          </p:nvPr>
        </p:nvSpPr>
        <p:spPr/>
        <p:txBody>
          <a:bodyPr/>
          <a:lstStyle/>
          <a:p>
            <a:pPr eaLnBrk="1" hangingPunct="1"/>
            <a:r>
              <a:rPr lang="en-US" altLang="en-US" sz="1600"/>
              <a:t>Enzymes – Inhibition</a:t>
            </a:r>
          </a:p>
        </p:txBody>
      </p:sp>
      <p:sp>
        <p:nvSpPr>
          <p:cNvPr id="54277" name="Rectangle 3">
            <a:extLst>
              <a:ext uri="{FF2B5EF4-FFF2-40B4-BE49-F238E27FC236}">
                <a16:creationId xmlns:a16="http://schemas.microsoft.com/office/drawing/2014/main" id="{D5BCB62F-8EF0-389B-FB85-F61B1AE88006}"/>
              </a:ext>
            </a:extLst>
          </p:cNvPr>
          <p:cNvSpPr>
            <a:spLocks noGrp="1" noChangeArrowheads="1"/>
          </p:cNvSpPr>
          <p:nvPr>
            <p:ph type="body" sz="half" idx="1"/>
          </p:nvPr>
        </p:nvSpPr>
        <p:spPr>
          <a:xfrm>
            <a:off x="457200" y="533400"/>
            <a:ext cx="8153400" cy="5592763"/>
          </a:xfrm>
        </p:spPr>
        <p:txBody>
          <a:bodyPr/>
          <a:lstStyle/>
          <a:p>
            <a:pPr eaLnBrk="1" hangingPunct="1">
              <a:buFontTx/>
              <a:buNone/>
            </a:pPr>
            <a:r>
              <a:rPr lang="en-US" altLang="en-US" sz="1600" b="1" u="sng">
                <a:solidFill>
                  <a:srgbClr val="0000FF"/>
                </a:solidFill>
              </a:rPr>
              <a:t>Irreversible Inhibitors</a:t>
            </a:r>
            <a:r>
              <a:rPr lang="en-US" altLang="en-US" sz="1600"/>
              <a:t> are toxic.  In the laboratory they can be used to map the active site.  These inhibitors often form covalent linkages to amino acids at the active site.</a:t>
            </a:r>
          </a:p>
          <a:p>
            <a:pPr eaLnBrk="1" hangingPunct="1">
              <a:buFontTx/>
              <a:buNone/>
            </a:pPr>
            <a:endParaRPr lang="en-US" altLang="en-US" sz="1600"/>
          </a:p>
          <a:p>
            <a:pPr eaLnBrk="1" hangingPunct="1">
              <a:buFontTx/>
              <a:buNone/>
            </a:pPr>
            <a:r>
              <a:rPr lang="en-US" altLang="en-US" sz="1600" b="1"/>
              <a:t>DIPF </a:t>
            </a:r>
            <a:r>
              <a:rPr lang="en-US" altLang="en-US" sz="1600"/>
              <a:t>(diisopropylphosphofluoridate) forms a covalent linkage to serine.  If serine plays an important catalytic role for the enzyme, DIPF can permanantly disable the enzyme.  Acetycholinesterase is an excellent example of DIPF inactivation (making agents such as DIPF potent nerve agents):</a:t>
            </a:r>
          </a:p>
          <a:p>
            <a:pPr eaLnBrk="1" hangingPunct="1">
              <a:buFontTx/>
              <a:buNone/>
            </a:pPr>
            <a:r>
              <a:rPr lang="en-US" altLang="en-US" sz="1600"/>
              <a:t>  </a:t>
            </a:r>
          </a:p>
          <a:p>
            <a:pPr eaLnBrk="1" hangingPunct="1">
              <a:buFontTx/>
              <a:buNone/>
            </a:pPr>
            <a:endParaRPr lang="en-US" altLang="en-US" sz="1600"/>
          </a:p>
        </p:txBody>
      </p:sp>
      <p:pic>
        <p:nvPicPr>
          <p:cNvPr id="54278" name="Picture 4">
            <a:extLst>
              <a:ext uri="{FF2B5EF4-FFF2-40B4-BE49-F238E27FC236}">
                <a16:creationId xmlns:a16="http://schemas.microsoft.com/office/drawing/2014/main" id="{277B89E1-7193-7D8B-CD31-43D991C47C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2438400"/>
            <a:ext cx="7162800" cy="417512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5B21CB75-F0F7-CEFB-A944-78284F6891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5299" name="Slide Number Placeholder 5">
            <a:extLst>
              <a:ext uri="{FF2B5EF4-FFF2-40B4-BE49-F238E27FC236}">
                <a16:creationId xmlns:a16="http://schemas.microsoft.com/office/drawing/2014/main" id="{CDA58522-06DB-07A8-2D4B-F2BFC043E2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63B0BAE-EAF5-49E1-BBCB-0E07F048AD66}" type="slidenum">
              <a:rPr lang="en-US" altLang="en-US" b="0">
                <a:solidFill>
                  <a:srgbClr val="0066CC"/>
                </a:solidFill>
              </a:rPr>
              <a:pPr eaLnBrk="1" hangingPunct="1"/>
              <a:t>53</a:t>
            </a:fld>
            <a:endParaRPr lang="en-US" altLang="en-US" b="0">
              <a:solidFill>
                <a:srgbClr val="0066CC"/>
              </a:solidFill>
            </a:endParaRPr>
          </a:p>
        </p:txBody>
      </p:sp>
      <p:sp>
        <p:nvSpPr>
          <p:cNvPr id="55300" name="Rectangle 2">
            <a:extLst>
              <a:ext uri="{FF2B5EF4-FFF2-40B4-BE49-F238E27FC236}">
                <a16:creationId xmlns:a16="http://schemas.microsoft.com/office/drawing/2014/main" id="{1891B0E7-4A8A-56D4-F5BC-DDBEB1989910}"/>
              </a:ext>
            </a:extLst>
          </p:cNvPr>
          <p:cNvSpPr>
            <a:spLocks noGrp="1" noChangeArrowheads="1"/>
          </p:cNvSpPr>
          <p:nvPr>
            <p:ph type="title"/>
          </p:nvPr>
        </p:nvSpPr>
        <p:spPr/>
        <p:txBody>
          <a:bodyPr/>
          <a:lstStyle/>
          <a:p>
            <a:pPr eaLnBrk="1" hangingPunct="1"/>
            <a:r>
              <a:rPr lang="en-US" altLang="en-US" sz="1600"/>
              <a:t>Enzymes – Inhibition</a:t>
            </a:r>
          </a:p>
        </p:txBody>
      </p:sp>
      <p:sp>
        <p:nvSpPr>
          <p:cNvPr id="55301" name="Rectangle 3">
            <a:extLst>
              <a:ext uri="{FF2B5EF4-FFF2-40B4-BE49-F238E27FC236}">
                <a16:creationId xmlns:a16="http://schemas.microsoft.com/office/drawing/2014/main" id="{44FDA965-51DA-B9C1-6AB5-5B4A4484FDDE}"/>
              </a:ext>
            </a:extLst>
          </p:cNvPr>
          <p:cNvSpPr>
            <a:spLocks noGrp="1" noChangeArrowheads="1"/>
          </p:cNvSpPr>
          <p:nvPr>
            <p:ph type="body" sz="half" idx="1"/>
          </p:nvPr>
        </p:nvSpPr>
        <p:spPr>
          <a:xfrm>
            <a:off x="457200" y="533400"/>
            <a:ext cx="8153400" cy="5592763"/>
          </a:xfrm>
        </p:spPr>
        <p:txBody>
          <a:bodyPr/>
          <a:lstStyle/>
          <a:p>
            <a:pPr eaLnBrk="1" hangingPunct="1">
              <a:buFontTx/>
              <a:buNone/>
            </a:pPr>
            <a:r>
              <a:rPr lang="en-US" altLang="en-US" sz="2000"/>
              <a:t>Another example of irreversible inhibition by covalent modification is the reaction between iodoacetamide and a critical cysteine residue:</a:t>
            </a:r>
          </a:p>
          <a:p>
            <a:pPr eaLnBrk="1" hangingPunct="1">
              <a:buFontTx/>
              <a:buNone/>
            </a:pPr>
            <a:endParaRPr lang="en-US" altLang="en-US" sz="1800"/>
          </a:p>
        </p:txBody>
      </p:sp>
      <p:pic>
        <p:nvPicPr>
          <p:cNvPr id="55302" name="Picture 4">
            <a:extLst>
              <a:ext uri="{FF2B5EF4-FFF2-40B4-BE49-F238E27FC236}">
                <a16:creationId xmlns:a16="http://schemas.microsoft.com/office/drawing/2014/main" id="{59F3E98B-5D98-4021-BCA8-29EDD8C4CC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828800"/>
            <a:ext cx="8382000" cy="304165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6322" name="Footer Placeholder 5">
            <a:extLst>
              <a:ext uri="{FF2B5EF4-FFF2-40B4-BE49-F238E27FC236}">
                <a16:creationId xmlns:a16="http://schemas.microsoft.com/office/drawing/2014/main" id="{E473BE84-978E-A613-1ED3-571BE091F9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6323" name="Slide Number Placeholder 6">
            <a:extLst>
              <a:ext uri="{FF2B5EF4-FFF2-40B4-BE49-F238E27FC236}">
                <a16:creationId xmlns:a16="http://schemas.microsoft.com/office/drawing/2014/main" id="{AC55649E-A4B7-C2D7-09C9-997E77BFD5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D16964A-BAB5-49FF-87F5-0FDC0B4E07E5}" type="slidenum">
              <a:rPr lang="en-US" altLang="en-US" b="0">
                <a:solidFill>
                  <a:srgbClr val="0066CC"/>
                </a:solidFill>
              </a:rPr>
              <a:pPr eaLnBrk="1" hangingPunct="1"/>
              <a:t>54</a:t>
            </a:fld>
            <a:endParaRPr lang="en-US" altLang="en-US" b="0">
              <a:solidFill>
                <a:srgbClr val="0066CC"/>
              </a:solidFill>
            </a:endParaRPr>
          </a:p>
        </p:txBody>
      </p:sp>
      <p:sp>
        <p:nvSpPr>
          <p:cNvPr id="56324" name="Rectangle 2">
            <a:extLst>
              <a:ext uri="{FF2B5EF4-FFF2-40B4-BE49-F238E27FC236}">
                <a16:creationId xmlns:a16="http://schemas.microsoft.com/office/drawing/2014/main" id="{4E91581C-94CC-80CA-5DF5-085E1D4F0348}"/>
              </a:ext>
            </a:extLst>
          </p:cNvPr>
          <p:cNvSpPr>
            <a:spLocks noGrp="1" noChangeArrowheads="1"/>
          </p:cNvSpPr>
          <p:nvPr>
            <p:ph type="title"/>
          </p:nvPr>
        </p:nvSpPr>
        <p:spPr/>
        <p:txBody>
          <a:bodyPr/>
          <a:lstStyle/>
          <a:p>
            <a:pPr eaLnBrk="1" hangingPunct="1"/>
            <a:r>
              <a:rPr lang="en-US" altLang="en-US" sz="1600"/>
              <a:t>Enzyme Inhibition – Penicillin </a:t>
            </a:r>
          </a:p>
        </p:txBody>
      </p:sp>
      <p:sp>
        <p:nvSpPr>
          <p:cNvPr id="56325" name="Rectangle 3">
            <a:extLst>
              <a:ext uri="{FF2B5EF4-FFF2-40B4-BE49-F238E27FC236}">
                <a16:creationId xmlns:a16="http://schemas.microsoft.com/office/drawing/2014/main" id="{D4E0E2D6-572D-FA3C-9AC9-9D37C3B8FE2C}"/>
              </a:ext>
            </a:extLst>
          </p:cNvPr>
          <p:cNvSpPr>
            <a:spLocks noGrp="1" noChangeArrowheads="1"/>
          </p:cNvSpPr>
          <p:nvPr>
            <p:ph type="body" sz="half" idx="1"/>
          </p:nvPr>
        </p:nvSpPr>
        <p:spPr>
          <a:xfrm>
            <a:off x="457200" y="533400"/>
            <a:ext cx="8382000" cy="5592763"/>
          </a:xfrm>
        </p:spPr>
        <p:txBody>
          <a:bodyPr/>
          <a:lstStyle/>
          <a:p>
            <a:pPr eaLnBrk="1" hangingPunct="1">
              <a:buFontTx/>
              <a:buNone/>
            </a:pPr>
            <a:r>
              <a:rPr lang="en-US" altLang="en-US" sz="1800">
                <a:solidFill>
                  <a:srgbClr val="0000FF"/>
                </a:solidFill>
              </a:rPr>
              <a:t>Penicillin</a:t>
            </a:r>
            <a:r>
              <a:rPr lang="en-US" altLang="en-US" sz="1800"/>
              <a:t> is a classic </a:t>
            </a:r>
            <a:r>
              <a:rPr lang="en-US" altLang="en-US" sz="1800" u="sng"/>
              <a:t>irreversible enzyme inhibitor</a:t>
            </a:r>
            <a:r>
              <a:rPr lang="en-US" altLang="en-US" sz="1800"/>
              <a:t>, acting on bacterial “transpeptidase.”  This enzyme strengthens bacterial cells walls, by forming peptide bonds between </a:t>
            </a:r>
            <a:r>
              <a:rPr lang="en-US" altLang="en-US" sz="1800" u="sng"/>
              <a:t>D-amino acids</a:t>
            </a:r>
            <a:r>
              <a:rPr lang="en-US" altLang="en-US" sz="1800"/>
              <a:t> that cross link the peptidoglycan structure in cell walls.</a:t>
            </a:r>
          </a:p>
          <a:p>
            <a:pPr eaLnBrk="1" hangingPunct="1">
              <a:buFontTx/>
              <a:buNone/>
            </a:pPr>
            <a:r>
              <a:rPr lang="en-US" altLang="en-US" sz="1800"/>
              <a:t>  </a:t>
            </a:r>
          </a:p>
          <a:p>
            <a:pPr eaLnBrk="1" hangingPunct="1">
              <a:buFontTx/>
              <a:buNone/>
            </a:pPr>
            <a:r>
              <a:rPr lang="en-US" altLang="en-US" sz="1800"/>
              <a:t>Penicillin contains a beta-lactam ring (cyclic amide) fused to a thiazolidine ring:</a:t>
            </a:r>
          </a:p>
          <a:p>
            <a:pPr eaLnBrk="1" hangingPunct="1">
              <a:buFontTx/>
              <a:buNone/>
            </a:pPr>
            <a:endParaRPr lang="en-US" altLang="en-US" sz="1800"/>
          </a:p>
        </p:txBody>
      </p:sp>
      <p:pic>
        <p:nvPicPr>
          <p:cNvPr id="56326" name="Picture 4">
            <a:extLst>
              <a:ext uri="{FF2B5EF4-FFF2-40B4-BE49-F238E27FC236}">
                <a16:creationId xmlns:a16="http://schemas.microsoft.com/office/drawing/2014/main" id="{F346ED9D-3CA2-A4A1-F4BC-4FA672CD719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 y="2514600"/>
            <a:ext cx="4419600" cy="3890963"/>
          </a:xfrm>
          <a:noFill/>
        </p:spPr>
      </p:pic>
      <p:pic>
        <p:nvPicPr>
          <p:cNvPr id="56327" name="Picture 6">
            <a:extLst>
              <a:ext uri="{FF2B5EF4-FFF2-40B4-BE49-F238E27FC236}">
                <a16:creationId xmlns:a16="http://schemas.microsoft.com/office/drawing/2014/main" id="{95B19F6A-32DD-D3DD-FF01-DDD9570E3DE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2514600"/>
            <a:ext cx="3876675" cy="4038600"/>
          </a:xfrm>
          <a:noFill/>
        </p:spPr>
      </p:pic>
      <p:sp>
        <p:nvSpPr>
          <p:cNvPr id="56328" name="Text Box 8">
            <a:extLst>
              <a:ext uri="{FF2B5EF4-FFF2-40B4-BE49-F238E27FC236}">
                <a16:creationId xmlns:a16="http://schemas.microsoft.com/office/drawing/2014/main" id="{081B2B13-4EA5-EFCA-9280-6BA0869B1A36}"/>
              </a:ext>
            </a:extLst>
          </p:cNvPr>
          <p:cNvSpPr txBox="1">
            <a:spLocks noChangeArrowheads="1"/>
          </p:cNvSpPr>
          <p:nvPr/>
        </p:nvSpPr>
        <p:spPr bwMode="auto">
          <a:xfrm>
            <a:off x="838200" y="55626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pic>
        <p:nvPicPr>
          <p:cNvPr id="57351" name="Picture 6">
            <a:extLst>
              <a:ext uri="{FF2B5EF4-FFF2-40B4-BE49-F238E27FC236}">
                <a16:creationId xmlns:a16="http://schemas.microsoft.com/office/drawing/2014/main" id="{1E627D1B-8EC1-98CE-900F-CCE8B5333A0C}"/>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81000" y="2095501"/>
            <a:ext cx="7848600" cy="4267199"/>
          </a:xfrm>
          <a:noFill/>
        </p:spPr>
      </p:pic>
      <p:sp>
        <p:nvSpPr>
          <p:cNvPr id="57346" name="Footer Placeholder 5">
            <a:extLst>
              <a:ext uri="{FF2B5EF4-FFF2-40B4-BE49-F238E27FC236}">
                <a16:creationId xmlns:a16="http://schemas.microsoft.com/office/drawing/2014/main" id="{197373E8-0906-815B-E31A-5FE743CB2AF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7347" name="Slide Number Placeholder 6">
            <a:extLst>
              <a:ext uri="{FF2B5EF4-FFF2-40B4-BE49-F238E27FC236}">
                <a16:creationId xmlns:a16="http://schemas.microsoft.com/office/drawing/2014/main" id="{4DD58249-84BD-87C2-5C92-3ECFCF4DA5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0361720-2F9B-4A00-992A-BB7127714F9B}" type="slidenum">
              <a:rPr lang="en-US" altLang="en-US" b="0">
                <a:solidFill>
                  <a:srgbClr val="0066CC"/>
                </a:solidFill>
              </a:rPr>
              <a:pPr eaLnBrk="1" hangingPunct="1"/>
              <a:t>55</a:t>
            </a:fld>
            <a:endParaRPr lang="en-US" altLang="en-US" b="0">
              <a:solidFill>
                <a:srgbClr val="0066CC"/>
              </a:solidFill>
            </a:endParaRPr>
          </a:p>
        </p:txBody>
      </p:sp>
      <p:sp>
        <p:nvSpPr>
          <p:cNvPr id="57348" name="Rectangle 2">
            <a:extLst>
              <a:ext uri="{FF2B5EF4-FFF2-40B4-BE49-F238E27FC236}">
                <a16:creationId xmlns:a16="http://schemas.microsoft.com/office/drawing/2014/main" id="{1426CADC-C669-5442-2B07-28E1BE528307}"/>
              </a:ext>
            </a:extLst>
          </p:cNvPr>
          <p:cNvSpPr>
            <a:spLocks noGrp="1" noChangeArrowheads="1"/>
          </p:cNvSpPr>
          <p:nvPr>
            <p:ph type="title"/>
          </p:nvPr>
        </p:nvSpPr>
        <p:spPr/>
        <p:txBody>
          <a:bodyPr/>
          <a:lstStyle/>
          <a:p>
            <a:pPr eaLnBrk="1" hangingPunct="1"/>
            <a:r>
              <a:rPr lang="en-US" altLang="en-US" sz="1600"/>
              <a:t>Enzyme Inhibition – Penicillin</a:t>
            </a:r>
          </a:p>
        </p:txBody>
      </p:sp>
      <p:sp>
        <p:nvSpPr>
          <p:cNvPr id="57349" name="Rectangle 3">
            <a:extLst>
              <a:ext uri="{FF2B5EF4-FFF2-40B4-BE49-F238E27FC236}">
                <a16:creationId xmlns:a16="http://schemas.microsoft.com/office/drawing/2014/main" id="{D03235FF-EF01-FE85-5BEA-5420EF652F03}"/>
              </a:ext>
            </a:extLst>
          </p:cNvPr>
          <p:cNvSpPr>
            <a:spLocks noGrp="1" noChangeArrowheads="1"/>
          </p:cNvSpPr>
          <p:nvPr>
            <p:ph type="body" sz="half" idx="1"/>
          </p:nvPr>
        </p:nvSpPr>
        <p:spPr>
          <a:xfrm>
            <a:off x="457200" y="533401"/>
            <a:ext cx="5562600" cy="1295400"/>
          </a:xfrm>
        </p:spPr>
        <p:txBody>
          <a:bodyPr/>
          <a:lstStyle/>
          <a:p>
            <a:pPr eaLnBrk="1" hangingPunct="1">
              <a:buFontTx/>
              <a:buNone/>
            </a:pPr>
            <a:r>
              <a:rPr lang="en-US" altLang="en-US" sz="2000" dirty="0"/>
              <a:t>Normally, the transpeptidase enzyme forms cross links that stabilize a polysaccharide cell wall structure on the outside of certain bacteria.</a:t>
            </a:r>
          </a:p>
        </p:txBody>
      </p:sp>
      <p:pic>
        <p:nvPicPr>
          <p:cNvPr id="57350" name="Picture 4">
            <a:extLst>
              <a:ext uri="{FF2B5EF4-FFF2-40B4-BE49-F238E27FC236}">
                <a16:creationId xmlns:a16="http://schemas.microsoft.com/office/drawing/2014/main" id="{16DBCD75-44DD-93F0-F124-A6A6043A030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62675" y="914400"/>
            <a:ext cx="2066925" cy="2719388"/>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65759C49-E1D1-B4D5-85D9-C7549A7EAC6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8371" name="Slide Number Placeholder 5">
            <a:extLst>
              <a:ext uri="{FF2B5EF4-FFF2-40B4-BE49-F238E27FC236}">
                <a16:creationId xmlns:a16="http://schemas.microsoft.com/office/drawing/2014/main" id="{E6333F8C-DC73-F885-1030-CD008BE8F3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32E96DE-E97A-4635-99EC-BE21045C584B}" type="slidenum">
              <a:rPr lang="en-US" altLang="en-US" b="0">
                <a:solidFill>
                  <a:srgbClr val="0066CC"/>
                </a:solidFill>
              </a:rPr>
              <a:pPr eaLnBrk="1" hangingPunct="1"/>
              <a:t>56</a:t>
            </a:fld>
            <a:endParaRPr lang="en-US" altLang="en-US" b="0">
              <a:solidFill>
                <a:srgbClr val="0066CC"/>
              </a:solidFill>
            </a:endParaRPr>
          </a:p>
        </p:txBody>
      </p:sp>
      <p:sp>
        <p:nvSpPr>
          <p:cNvPr id="58372" name="Rectangle 2">
            <a:extLst>
              <a:ext uri="{FF2B5EF4-FFF2-40B4-BE49-F238E27FC236}">
                <a16:creationId xmlns:a16="http://schemas.microsoft.com/office/drawing/2014/main" id="{DA1D4EB7-E27A-5D46-7D86-36759A537749}"/>
              </a:ext>
            </a:extLst>
          </p:cNvPr>
          <p:cNvSpPr>
            <a:spLocks noGrp="1" noChangeArrowheads="1"/>
          </p:cNvSpPr>
          <p:nvPr>
            <p:ph type="title"/>
          </p:nvPr>
        </p:nvSpPr>
        <p:spPr/>
        <p:txBody>
          <a:bodyPr/>
          <a:lstStyle/>
          <a:p>
            <a:pPr eaLnBrk="1" hangingPunct="1"/>
            <a:r>
              <a:rPr lang="en-US" altLang="en-US" sz="1600"/>
              <a:t>Enzyme Inhibition – Penicillin</a:t>
            </a:r>
          </a:p>
        </p:txBody>
      </p:sp>
      <p:sp>
        <p:nvSpPr>
          <p:cNvPr id="58373" name="Rectangle 3">
            <a:extLst>
              <a:ext uri="{FF2B5EF4-FFF2-40B4-BE49-F238E27FC236}">
                <a16:creationId xmlns:a16="http://schemas.microsoft.com/office/drawing/2014/main" id="{7B8C9856-BC82-00E0-9954-D804C24E0A58}"/>
              </a:ext>
            </a:extLst>
          </p:cNvPr>
          <p:cNvSpPr>
            <a:spLocks noGrp="1" noChangeArrowheads="1"/>
          </p:cNvSpPr>
          <p:nvPr>
            <p:ph type="body" sz="half" idx="1"/>
          </p:nvPr>
        </p:nvSpPr>
        <p:spPr>
          <a:xfrm>
            <a:off x="457200" y="533400"/>
            <a:ext cx="8458200" cy="5592763"/>
          </a:xfrm>
        </p:spPr>
        <p:txBody>
          <a:bodyPr/>
          <a:lstStyle/>
          <a:p>
            <a:pPr eaLnBrk="1" hangingPunct="1">
              <a:buFontTx/>
              <a:buNone/>
            </a:pPr>
            <a:r>
              <a:rPr lang="en-US" altLang="en-US" sz="2400"/>
              <a:t>Penicillin’s structure is VERY SIMILAR to the normal substrate for this enzyme.</a:t>
            </a:r>
          </a:p>
          <a:p>
            <a:pPr eaLnBrk="1" hangingPunct="1">
              <a:buFontTx/>
              <a:buNone/>
            </a:pPr>
            <a:r>
              <a:rPr lang="en-US" altLang="en-US" sz="2400"/>
              <a:t>In fact, penicillin is drawn into the active site of the transpeptidase enzyme much like a competetive inhibitor would be, due to its structural similarity:</a:t>
            </a:r>
          </a:p>
        </p:txBody>
      </p:sp>
      <p:pic>
        <p:nvPicPr>
          <p:cNvPr id="58374" name="Picture 4">
            <a:extLst>
              <a:ext uri="{FF2B5EF4-FFF2-40B4-BE49-F238E27FC236}">
                <a16:creationId xmlns:a16="http://schemas.microsoft.com/office/drawing/2014/main" id="{E39A19F0-4E6F-FA98-14C4-83BFB0ADCC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2895600"/>
            <a:ext cx="8534400" cy="31242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19459" name="Footer Placeholder 4">
            <a:extLst>
              <a:ext uri="{FF2B5EF4-FFF2-40B4-BE49-F238E27FC236}">
                <a16:creationId xmlns:a16="http://schemas.microsoft.com/office/drawing/2014/main" id="{A9CDAB2B-DD8A-C6BA-368D-7227C396954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19460" name="Slide Number Placeholder 5">
            <a:extLst>
              <a:ext uri="{FF2B5EF4-FFF2-40B4-BE49-F238E27FC236}">
                <a16:creationId xmlns:a16="http://schemas.microsoft.com/office/drawing/2014/main" id="{20459C92-7003-41DD-266A-0E0151C10E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8FADBAF-CDFC-4C3B-9C12-6EACEF626F95}" type="slidenum">
              <a:rPr lang="en-US" altLang="en-US" b="0">
                <a:solidFill>
                  <a:srgbClr val="0066CC"/>
                </a:solidFill>
              </a:rPr>
              <a:pPr eaLnBrk="1" hangingPunct="1"/>
              <a:t>57</a:t>
            </a:fld>
            <a:endParaRPr lang="en-US" altLang="en-US" b="0">
              <a:solidFill>
                <a:srgbClr val="0066CC"/>
              </a:solidFill>
            </a:endParaRPr>
          </a:p>
        </p:txBody>
      </p:sp>
      <p:sp>
        <p:nvSpPr>
          <p:cNvPr id="19461" name="Rectangle 2">
            <a:extLst>
              <a:ext uri="{FF2B5EF4-FFF2-40B4-BE49-F238E27FC236}">
                <a16:creationId xmlns:a16="http://schemas.microsoft.com/office/drawing/2014/main" id="{C3824D89-41BF-005A-3ABA-D250C19727F5}"/>
              </a:ext>
            </a:extLst>
          </p:cNvPr>
          <p:cNvSpPr>
            <a:spLocks noGrp="1" noChangeArrowheads="1"/>
          </p:cNvSpPr>
          <p:nvPr>
            <p:ph type="title"/>
          </p:nvPr>
        </p:nvSpPr>
        <p:spPr/>
        <p:txBody>
          <a:bodyPr/>
          <a:lstStyle/>
          <a:p>
            <a:pPr eaLnBrk="1" hangingPunct="1"/>
            <a:r>
              <a:rPr lang="en-US" altLang="en-US" sz="1600"/>
              <a:t>Enzyme Inhibition – Penicillin</a:t>
            </a:r>
          </a:p>
        </p:txBody>
      </p:sp>
      <p:sp>
        <p:nvSpPr>
          <p:cNvPr id="19462" name="Rectangle 3">
            <a:extLst>
              <a:ext uri="{FF2B5EF4-FFF2-40B4-BE49-F238E27FC236}">
                <a16:creationId xmlns:a16="http://schemas.microsoft.com/office/drawing/2014/main" id="{86BC3E1D-736F-693D-DBC9-828B51C533B4}"/>
              </a:ext>
            </a:extLst>
          </p:cNvPr>
          <p:cNvSpPr>
            <a:spLocks noGrp="1" noChangeArrowheads="1"/>
          </p:cNvSpPr>
          <p:nvPr>
            <p:ph type="body" sz="half" idx="1"/>
          </p:nvPr>
        </p:nvSpPr>
        <p:spPr>
          <a:xfrm>
            <a:off x="457200" y="533400"/>
            <a:ext cx="8305800" cy="5592763"/>
          </a:xfrm>
        </p:spPr>
        <p:txBody>
          <a:bodyPr/>
          <a:lstStyle/>
          <a:p>
            <a:pPr eaLnBrk="1" hangingPunct="1">
              <a:buFontTx/>
              <a:buNone/>
            </a:pPr>
            <a:r>
              <a:rPr lang="en-US" altLang="en-US" sz="2400"/>
              <a:t>Upon binding to the active site, the beta-lactam ring opens and forms a covalent linkage to a serine at the active site, permanently deactivating the enzyme:</a:t>
            </a:r>
            <a:r>
              <a:rPr lang="en-US" altLang="en-US" sz="2800"/>
              <a:t> </a:t>
            </a:r>
          </a:p>
        </p:txBody>
      </p:sp>
      <p:pic>
        <p:nvPicPr>
          <p:cNvPr id="2" name="Picture 1">
            <a:extLst>
              <a:ext uri="{FF2B5EF4-FFF2-40B4-BE49-F238E27FC236}">
                <a16:creationId xmlns:a16="http://schemas.microsoft.com/office/drawing/2014/main" id="{99D2DDFF-9416-9854-B319-B31636CAAC2A}"/>
              </a:ext>
            </a:extLst>
          </p:cNvPr>
          <p:cNvPicPr>
            <a:picLocks noChangeAspect="1"/>
          </p:cNvPicPr>
          <p:nvPr/>
        </p:nvPicPr>
        <p:blipFill>
          <a:blip r:embed="rId2">
            <a:lum bright="-33000" contrast="57000"/>
          </a:blip>
          <a:stretch>
            <a:fillRect/>
          </a:stretch>
        </p:blipFill>
        <p:spPr>
          <a:xfrm>
            <a:off x="370840" y="1828800"/>
            <a:ext cx="8688324" cy="381152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FFB7"/>
            </a:gs>
          </a:gsLst>
          <a:lin ang="2700000" scaled="1"/>
        </a:gradFill>
        <a:effectLst/>
      </p:bgPr>
    </p:bg>
    <p:spTree>
      <p:nvGrpSpPr>
        <p:cNvPr id="1" name=""/>
        <p:cNvGrpSpPr/>
        <p:nvPr/>
      </p:nvGrpSpPr>
      <p:grpSpPr>
        <a:xfrm>
          <a:off x="0" y="0"/>
          <a:ext cx="0" cy="0"/>
          <a:chOff x="0" y="0"/>
          <a:chExt cx="0" cy="0"/>
        </a:xfrm>
      </p:grpSpPr>
      <p:sp>
        <p:nvSpPr>
          <p:cNvPr id="20483" name="Footer Placeholder 4">
            <a:extLst>
              <a:ext uri="{FF2B5EF4-FFF2-40B4-BE49-F238E27FC236}">
                <a16:creationId xmlns:a16="http://schemas.microsoft.com/office/drawing/2014/main" id="{FCB80F9C-19DB-A1DE-1234-A97CBB6D2A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0484" name="Slide Number Placeholder 5">
            <a:extLst>
              <a:ext uri="{FF2B5EF4-FFF2-40B4-BE49-F238E27FC236}">
                <a16:creationId xmlns:a16="http://schemas.microsoft.com/office/drawing/2014/main" id="{F0FE4067-3B6E-BE49-BB9B-33962DD953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152D82C-1F54-4BF4-9AE7-D2573663DB58}" type="slidenum">
              <a:rPr lang="en-US" altLang="en-US" b="0">
                <a:solidFill>
                  <a:srgbClr val="0066CC"/>
                </a:solidFill>
              </a:rPr>
              <a:pPr eaLnBrk="1" hangingPunct="1"/>
              <a:t>58</a:t>
            </a:fld>
            <a:endParaRPr lang="en-US" altLang="en-US" b="0">
              <a:solidFill>
                <a:srgbClr val="0066CC"/>
              </a:solidFill>
            </a:endParaRPr>
          </a:p>
        </p:txBody>
      </p:sp>
      <p:sp>
        <p:nvSpPr>
          <p:cNvPr id="20485" name="Rectangle 2">
            <a:extLst>
              <a:ext uri="{FF2B5EF4-FFF2-40B4-BE49-F238E27FC236}">
                <a16:creationId xmlns:a16="http://schemas.microsoft.com/office/drawing/2014/main" id="{96F3F98B-E3C3-6B76-F1BF-FB70326424E2}"/>
              </a:ext>
            </a:extLst>
          </p:cNvPr>
          <p:cNvSpPr>
            <a:spLocks noGrp="1" noChangeArrowheads="1"/>
          </p:cNvSpPr>
          <p:nvPr>
            <p:ph type="title"/>
          </p:nvPr>
        </p:nvSpPr>
        <p:spPr/>
        <p:txBody>
          <a:bodyPr/>
          <a:lstStyle/>
          <a:p>
            <a:pPr eaLnBrk="1" hangingPunct="1"/>
            <a:r>
              <a:rPr lang="en-US" altLang="en-US" sz="1600"/>
              <a:t>Enzyme Inhibition – Penicillin</a:t>
            </a:r>
          </a:p>
        </p:txBody>
      </p:sp>
      <p:sp>
        <p:nvSpPr>
          <p:cNvPr id="20486" name="Rectangle 3">
            <a:extLst>
              <a:ext uri="{FF2B5EF4-FFF2-40B4-BE49-F238E27FC236}">
                <a16:creationId xmlns:a16="http://schemas.microsoft.com/office/drawing/2014/main" id="{28A747BF-C7A3-DC60-BB62-E373627466D8}"/>
              </a:ext>
            </a:extLst>
          </p:cNvPr>
          <p:cNvSpPr>
            <a:spLocks noGrp="1" noChangeArrowheads="1"/>
          </p:cNvSpPr>
          <p:nvPr>
            <p:ph type="body" sz="half" idx="1"/>
          </p:nvPr>
        </p:nvSpPr>
        <p:spPr>
          <a:xfrm>
            <a:off x="304800" y="762000"/>
            <a:ext cx="3505200" cy="5592763"/>
          </a:xfrm>
        </p:spPr>
        <p:txBody>
          <a:bodyPr/>
          <a:lstStyle/>
          <a:p>
            <a:pPr eaLnBrk="1" hangingPunct="1">
              <a:lnSpc>
                <a:spcPct val="90000"/>
              </a:lnSpc>
              <a:buFontTx/>
              <a:buNone/>
            </a:pPr>
            <a:r>
              <a:rPr lang="en-US" altLang="en-US" sz="2000"/>
              <a:t>Over the years, organic chemists altered the basic penicillin molecule, adding groups for  better acid resistance and a broader antibacterial activity spectrum.</a:t>
            </a:r>
          </a:p>
          <a:p>
            <a:pPr eaLnBrk="1" hangingPunct="1">
              <a:lnSpc>
                <a:spcPct val="90000"/>
              </a:lnSpc>
              <a:buFontTx/>
              <a:buNone/>
            </a:pPr>
            <a:endParaRPr lang="en-US" altLang="en-US" sz="2000"/>
          </a:p>
          <a:p>
            <a:pPr eaLnBrk="1" hangingPunct="1">
              <a:lnSpc>
                <a:spcPct val="90000"/>
              </a:lnSpc>
              <a:buFontTx/>
              <a:buNone/>
            </a:pPr>
            <a:r>
              <a:rPr lang="en-US" altLang="en-US" sz="2000"/>
              <a:t>“PenVK” is the trade name for </a:t>
            </a:r>
          </a:p>
          <a:p>
            <a:pPr eaLnBrk="1" hangingPunct="1">
              <a:lnSpc>
                <a:spcPct val="90000"/>
              </a:lnSpc>
              <a:buFontTx/>
              <a:buNone/>
            </a:pPr>
            <a:r>
              <a:rPr lang="en-US" altLang="en-US" sz="2000"/>
              <a:t>“Penicillin V, potassium salt.”</a:t>
            </a:r>
          </a:p>
          <a:p>
            <a:pPr eaLnBrk="1" hangingPunct="1">
              <a:lnSpc>
                <a:spcPct val="90000"/>
              </a:lnSpc>
              <a:buFontTx/>
              <a:buNone/>
            </a:pPr>
            <a:endParaRPr lang="en-US" altLang="en-US" sz="2000"/>
          </a:p>
          <a:p>
            <a:pPr eaLnBrk="1" hangingPunct="1">
              <a:lnSpc>
                <a:spcPct val="90000"/>
              </a:lnSpc>
              <a:buFontTx/>
              <a:buNone/>
            </a:pPr>
            <a:r>
              <a:rPr lang="en-US" altLang="en-US" sz="2000"/>
              <a:t>Due to the structural similarities between these “cillins,” allergies to one type of cillin, extend throughout the entire group of “beta-lactams.”</a:t>
            </a:r>
          </a:p>
        </p:txBody>
      </p:sp>
      <p:graphicFrame>
        <p:nvGraphicFramePr>
          <p:cNvPr id="20482" name="Object 4">
            <a:extLst>
              <a:ext uri="{FF2B5EF4-FFF2-40B4-BE49-F238E27FC236}">
                <a16:creationId xmlns:a16="http://schemas.microsoft.com/office/drawing/2014/main" id="{87EE8416-6E5C-B09F-6840-C45FBD876B3C}"/>
              </a:ext>
            </a:extLst>
          </p:cNvPr>
          <p:cNvGraphicFramePr>
            <a:graphicFrameLocks noGrp="1" noChangeAspect="1"/>
          </p:cNvGraphicFramePr>
          <p:nvPr>
            <p:ph sz="half" idx="2"/>
          </p:nvPr>
        </p:nvGraphicFramePr>
        <p:xfrm>
          <a:off x="3962400" y="152400"/>
          <a:ext cx="4572000" cy="6705600"/>
        </p:xfrm>
        <a:graphic>
          <a:graphicData uri="http://schemas.openxmlformats.org/presentationml/2006/ole">
            <mc:AlternateContent xmlns:mc="http://schemas.openxmlformats.org/markup-compatibility/2006">
              <mc:Choice xmlns:v="urn:schemas-microsoft-com:vml" Requires="v">
                <p:oleObj name="Bitmap Image" r:id="rId2" imgW="3933333" imgH="6144483" progId="Paint.Picture">
                  <p:embed/>
                </p:oleObj>
              </mc:Choice>
              <mc:Fallback>
                <p:oleObj name="Bitmap Image" r:id="rId2" imgW="3933333" imgH="6144483"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4572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42F7-7EAF-0376-961F-80E6F2AE096D}"/>
              </a:ext>
            </a:extLst>
          </p:cNvPr>
          <p:cNvSpPr>
            <a:spLocks noGrp="1"/>
          </p:cNvSpPr>
          <p:nvPr>
            <p:ph type="title"/>
          </p:nvPr>
        </p:nvSpPr>
        <p:spPr/>
        <p:txBody>
          <a:bodyPr/>
          <a:lstStyle/>
          <a:p>
            <a:r>
              <a:rPr lang="en-US" dirty="0"/>
              <a:t>Video of E. coli Treated with Ampicillin</a:t>
            </a:r>
          </a:p>
        </p:txBody>
      </p:sp>
      <p:sp>
        <p:nvSpPr>
          <p:cNvPr id="3" name="Footer Placeholder 2">
            <a:extLst>
              <a:ext uri="{FF2B5EF4-FFF2-40B4-BE49-F238E27FC236}">
                <a16:creationId xmlns:a16="http://schemas.microsoft.com/office/drawing/2014/main" id="{59B3F202-0896-9548-4304-41BDE0893F6A}"/>
              </a:ext>
            </a:extLst>
          </p:cNvPr>
          <p:cNvSpPr>
            <a:spLocks noGrp="1"/>
          </p:cNvSpPr>
          <p:nvPr>
            <p:ph type="ftr" sz="quarter" idx="10"/>
          </p:nvPr>
        </p:nvSpPr>
        <p:spPr/>
        <p:txBody>
          <a:bodyPr/>
          <a:lstStyle/>
          <a:p>
            <a:pPr>
              <a:defRPr/>
            </a:pPr>
            <a:r>
              <a:rPr lang="en-US"/>
              <a:t>Biochemistry 3070 – Enzymes</a:t>
            </a:r>
          </a:p>
        </p:txBody>
      </p:sp>
      <p:sp>
        <p:nvSpPr>
          <p:cNvPr id="4" name="Slide Number Placeholder 3">
            <a:extLst>
              <a:ext uri="{FF2B5EF4-FFF2-40B4-BE49-F238E27FC236}">
                <a16:creationId xmlns:a16="http://schemas.microsoft.com/office/drawing/2014/main" id="{90960083-5B76-D896-3DA8-7E058C800D9A}"/>
              </a:ext>
            </a:extLst>
          </p:cNvPr>
          <p:cNvSpPr>
            <a:spLocks noGrp="1"/>
          </p:cNvSpPr>
          <p:nvPr>
            <p:ph type="sldNum" sz="quarter" idx="11"/>
          </p:nvPr>
        </p:nvSpPr>
        <p:spPr/>
        <p:txBody>
          <a:bodyPr/>
          <a:lstStyle/>
          <a:p>
            <a:fld id="{B76A4588-0227-4A29-98A6-6A5D08ED0314}" type="slidenum">
              <a:rPr lang="en-US" altLang="en-US" smtClean="0"/>
              <a:pPr/>
              <a:t>59</a:t>
            </a:fld>
            <a:endParaRPr lang="en-US" altLang="en-US"/>
          </a:p>
        </p:txBody>
      </p:sp>
      <p:pic>
        <p:nvPicPr>
          <p:cNvPr id="10" name="Picture 9">
            <a:extLst>
              <a:ext uri="{FF2B5EF4-FFF2-40B4-BE49-F238E27FC236}">
                <a16:creationId xmlns:a16="http://schemas.microsoft.com/office/drawing/2014/main" id="{0463FDDE-4CCF-0F37-EE46-A7E79CBFFF5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1000" contrast="33000"/>
                    </a14:imgEffect>
                  </a14:imgLayer>
                </a14:imgProps>
              </a:ext>
            </a:extLst>
          </a:blip>
          <a:stretch>
            <a:fillRect/>
          </a:stretch>
        </p:blipFill>
        <p:spPr>
          <a:xfrm>
            <a:off x="1143000" y="1246971"/>
            <a:ext cx="6430718" cy="4516458"/>
          </a:xfrm>
          <a:prstGeom prst="rect">
            <a:avLst/>
          </a:prstGeom>
        </p:spPr>
      </p:pic>
      <p:sp>
        <p:nvSpPr>
          <p:cNvPr id="12" name="TextBox 11">
            <a:extLst>
              <a:ext uri="{FF2B5EF4-FFF2-40B4-BE49-F238E27FC236}">
                <a16:creationId xmlns:a16="http://schemas.microsoft.com/office/drawing/2014/main" id="{5D5EA7BA-FB86-F340-20E0-B6B2E923C551}"/>
              </a:ext>
            </a:extLst>
          </p:cNvPr>
          <p:cNvSpPr txBox="1"/>
          <p:nvPr/>
        </p:nvSpPr>
        <p:spPr>
          <a:xfrm>
            <a:off x="1132840" y="908417"/>
            <a:ext cx="5715000" cy="338554"/>
          </a:xfrm>
          <a:prstGeom prst="rect">
            <a:avLst/>
          </a:prstGeom>
          <a:noFill/>
        </p:spPr>
        <p:txBody>
          <a:bodyPr wrap="square">
            <a:spAutoFit/>
          </a:bodyPr>
          <a:lstStyle/>
          <a:p>
            <a:r>
              <a:rPr lang="en-US" sz="1600" b="0" i="1" dirty="0">
                <a:solidFill>
                  <a:srgbClr val="0000FF"/>
                </a:solidFill>
                <a:hlinkClick r:id="rId4">
                  <a:extLst>
                    <a:ext uri="{A12FA001-AC4F-418D-AE19-62706E023703}">
                      <ahyp:hlinkClr xmlns:ahyp="http://schemas.microsoft.com/office/drawing/2018/hyperlinkcolor" val="tx"/>
                    </a:ext>
                  </a:extLst>
                </a:hlinkClick>
              </a:rPr>
              <a:t>https://www.youtube.com/watch?v=jlyy1gN2UNY</a:t>
            </a:r>
            <a:r>
              <a:rPr lang="en-US" sz="1600" b="0" i="1" dirty="0">
                <a:solidFill>
                  <a:srgbClr val="0000FF"/>
                </a:solidFill>
              </a:rPr>
              <a:t> </a:t>
            </a:r>
          </a:p>
        </p:txBody>
      </p:sp>
    </p:spTree>
    <p:extLst>
      <p:ext uri="{BB962C8B-B14F-4D97-AF65-F5344CB8AC3E}">
        <p14:creationId xmlns:p14="http://schemas.microsoft.com/office/powerpoint/2010/main" val="45994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223B814C-EBD8-C479-BCD8-12ED2581B75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8675" name="Slide Number Placeholder 4">
            <a:extLst>
              <a:ext uri="{FF2B5EF4-FFF2-40B4-BE49-F238E27FC236}">
                <a16:creationId xmlns:a16="http://schemas.microsoft.com/office/drawing/2014/main" id="{7359A3CD-B911-6AA4-BA18-D8EE8B5AB1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E19C61-7A52-4A3F-9867-8E3A405D2EF6}" type="slidenum">
              <a:rPr lang="en-US" altLang="en-US" b="0">
                <a:solidFill>
                  <a:srgbClr val="0066CC"/>
                </a:solidFill>
              </a:rPr>
              <a:pPr eaLnBrk="1" hangingPunct="1"/>
              <a:t>6</a:t>
            </a:fld>
            <a:endParaRPr lang="en-US" altLang="en-US" b="0">
              <a:solidFill>
                <a:srgbClr val="0066CC"/>
              </a:solidFill>
            </a:endParaRPr>
          </a:p>
        </p:txBody>
      </p:sp>
      <p:sp>
        <p:nvSpPr>
          <p:cNvPr id="28676" name="Rectangle 2">
            <a:extLst>
              <a:ext uri="{FF2B5EF4-FFF2-40B4-BE49-F238E27FC236}">
                <a16:creationId xmlns:a16="http://schemas.microsoft.com/office/drawing/2014/main" id="{995EC96D-CC40-284E-B2D7-92B16EDCA6C2}"/>
              </a:ext>
            </a:extLst>
          </p:cNvPr>
          <p:cNvSpPr>
            <a:spLocks noGrp="1" noChangeArrowheads="1"/>
          </p:cNvSpPr>
          <p:nvPr>
            <p:ph type="title"/>
          </p:nvPr>
        </p:nvSpPr>
        <p:spPr/>
        <p:txBody>
          <a:bodyPr/>
          <a:lstStyle/>
          <a:p>
            <a:pPr eaLnBrk="1" hangingPunct="1"/>
            <a:r>
              <a:rPr lang="en-US" altLang="en-US" sz="1600"/>
              <a:t>Enzyme Specificity</a:t>
            </a:r>
          </a:p>
        </p:txBody>
      </p:sp>
      <p:sp>
        <p:nvSpPr>
          <p:cNvPr id="28677" name="Rectangle 3">
            <a:extLst>
              <a:ext uri="{FF2B5EF4-FFF2-40B4-BE49-F238E27FC236}">
                <a16:creationId xmlns:a16="http://schemas.microsoft.com/office/drawing/2014/main" id="{9B7E5DE8-D58A-889B-32C0-37EFF8A8ECB3}"/>
              </a:ext>
            </a:extLst>
          </p:cNvPr>
          <p:cNvSpPr>
            <a:spLocks noGrp="1" noChangeArrowheads="1"/>
          </p:cNvSpPr>
          <p:nvPr>
            <p:ph type="body" idx="1"/>
          </p:nvPr>
        </p:nvSpPr>
        <p:spPr>
          <a:xfrm>
            <a:off x="457200" y="533400"/>
            <a:ext cx="4267200" cy="5592763"/>
          </a:xfrm>
        </p:spPr>
        <p:txBody>
          <a:bodyPr/>
          <a:lstStyle/>
          <a:p>
            <a:pPr eaLnBrk="1" hangingPunct="1"/>
            <a:r>
              <a:rPr lang="en-US" altLang="en-US"/>
              <a:t>Enzymes can be very specific.</a:t>
            </a:r>
          </a:p>
          <a:p>
            <a:pPr eaLnBrk="1" hangingPunct="1"/>
            <a:r>
              <a:rPr lang="en-US" altLang="en-US"/>
              <a:t>For example, </a:t>
            </a:r>
            <a:r>
              <a:rPr lang="en-US" altLang="en-US">
                <a:solidFill>
                  <a:srgbClr val="0000FF"/>
                </a:solidFill>
              </a:rPr>
              <a:t>proteolytic enzymes</a:t>
            </a:r>
            <a:r>
              <a:rPr lang="en-US" altLang="en-US"/>
              <a:t> help hydrolyze peptide bonds in proteins.</a:t>
            </a:r>
          </a:p>
          <a:p>
            <a:pPr lvl="1" eaLnBrk="1" hangingPunct="1"/>
            <a:r>
              <a:rPr lang="en-US" altLang="en-US">
                <a:solidFill>
                  <a:srgbClr val="FF3399"/>
                </a:solidFill>
              </a:rPr>
              <a:t>Trypsin</a:t>
            </a:r>
            <a:r>
              <a:rPr lang="en-US" altLang="en-US"/>
              <a:t> is rather specific</a:t>
            </a:r>
          </a:p>
          <a:p>
            <a:pPr lvl="1" eaLnBrk="1" hangingPunct="1"/>
            <a:r>
              <a:rPr lang="en-US" altLang="en-US">
                <a:solidFill>
                  <a:srgbClr val="0000FF"/>
                </a:solidFill>
              </a:rPr>
              <a:t>Thrombin</a:t>
            </a:r>
            <a:r>
              <a:rPr lang="en-US" altLang="en-US"/>
              <a:t> is </a:t>
            </a:r>
            <a:r>
              <a:rPr lang="en-US" altLang="en-US" u="sng"/>
              <a:t>very</a:t>
            </a:r>
            <a:r>
              <a:rPr lang="en-US" altLang="en-US"/>
              <a:t> specific</a:t>
            </a:r>
          </a:p>
        </p:txBody>
      </p:sp>
      <p:pic>
        <p:nvPicPr>
          <p:cNvPr id="28678" name="Picture 4">
            <a:extLst>
              <a:ext uri="{FF2B5EF4-FFF2-40B4-BE49-F238E27FC236}">
                <a16:creationId xmlns:a16="http://schemas.microsoft.com/office/drawing/2014/main" id="{C418A5A0-96E2-6892-6021-96B0430F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4038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5">
            <a:extLst>
              <a:ext uri="{FF2B5EF4-FFF2-40B4-BE49-F238E27FC236}">
                <a16:creationId xmlns:a16="http://schemas.microsoft.com/office/drawing/2014/main" id="{74082654-02B5-B51C-80FF-ADC046A483BB}"/>
              </a:ext>
            </a:extLst>
          </p:cNvPr>
          <p:cNvSpPr>
            <a:spLocks noChangeShapeType="1"/>
          </p:cNvSpPr>
          <p:nvPr/>
        </p:nvSpPr>
        <p:spPr bwMode="auto">
          <a:xfrm flipV="1">
            <a:off x="4191000" y="3352800"/>
            <a:ext cx="1447800" cy="990600"/>
          </a:xfrm>
          <a:prstGeom prst="line">
            <a:avLst/>
          </a:prstGeom>
          <a:noFill/>
          <a:ln w="1587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6">
            <a:extLst>
              <a:ext uri="{FF2B5EF4-FFF2-40B4-BE49-F238E27FC236}">
                <a16:creationId xmlns:a16="http://schemas.microsoft.com/office/drawing/2014/main" id="{5535F1D9-E035-493D-2EE5-BEDF5754FBE2}"/>
              </a:ext>
            </a:extLst>
          </p:cNvPr>
          <p:cNvSpPr>
            <a:spLocks noChangeShapeType="1"/>
          </p:cNvSpPr>
          <p:nvPr/>
        </p:nvSpPr>
        <p:spPr bwMode="auto">
          <a:xfrm flipV="1">
            <a:off x="3962400" y="5562600"/>
            <a:ext cx="1295400" cy="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AF22AE58-11C8-CDFC-FA74-14275A895E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59395" name="Slide Number Placeholder 4">
            <a:extLst>
              <a:ext uri="{FF2B5EF4-FFF2-40B4-BE49-F238E27FC236}">
                <a16:creationId xmlns:a16="http://schemas.microsoft.com/office/drawing/2014/main" id="{2F9AEEAF-31E2-CFA8-250E-01DFD21283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8DADA3B-97AA-4766-AE8A-55B23731A4F0}" type="slidenum">
              <a:rPr lang="en-US" altLang="en-US" b="0">
                <a:solidFill>
                  <a:srgbClr val="0066CC"/>
                </a:solidFill>
              </a:rPr>
              <a:pPr eaLnBrk="1" hangingPunct="1"/>
              <a:t>60</a:t>
            </a:fld>
            <a:endParaRPr lang="en-US" altLang="en-US" b="0">
              <a:solidFill>
                <a:srgbClr val="0066CC"/>
              </a:solidFill>
            </a:endParaRPr>
          </a:p>
        </p:txBody>
      </p:sp>
      <p:sp>
        <p:nvSpPr>
          <p:cNvPr id="59396" name="Rectangle 2">
            <a:extLst>
              <a:ext uri="{FF2B5EF4-FFF2-40B4-BE49-F238E27FC236}">
                <a16:creationId xmlns:a16="http://schemas.microsoft.com/office/drawing/2014/main" id="{690B0C40-EE6E-49B9-AB80-0A1A2D300814}"/>
              </a:ext>
            </a:extLst>
          </p:cNvPr>
          <p:cNvSpPr>
            <a:spLocks noGrp="1" noChangeArrowheads="1"/>
          </p:cNvSpPr>
          <p:nvPr>
            <p:ph type="title"/>
          </p:nvPr>
        </p:nvSpPr>
        <p:spPr/>
        <p:txBody>
          <a:bodyPr/>
          <a:lstStyle/>
          <a:p>
            <a:pPr eaLnBrk="1" hangingPunct="1"/>
            <a:endParaRPr lang="en-US" altLang="en-US"/>
          </a:p>
        </p:txBody>
      </p:sp>
      <p:sp>
        <p:nvSpPr>
          <p:cNvPr id="59397" name="Rectangle 3">
            <a:extLst>
              <a:ext uri="{FF2B5EF4-FFF2-40B4-BE49-F238E27FC236}">
                <a16:creationId xmlns:a16="http://schemas.microsoft.com/office/drawing/2014/main" id="{B50D2032-EC20-5305-A78F-96CD5C4F37EF}"/>
              </a:ext>
            </a:extLst>
          </p:cNvPr>
          <p:cNvSpPr>
            <a:spLocks noGrp="1" noChangeArrowheads="1"/>
          </p:cNvSpPr>
          <p:nvPr>
            <p:ph type="body" idx="1"/>
          </p:nvPr>
        </p:nvSpPr>
        <p:spPr>
          <a:xfrm>
            <a:off x="533400" y="1371600"/>
            <a:ext cx="7924800" cy="5257800"/>
          </a:xfrm>
        </p:spPr>
        <p:txBody>
          <a:bodyPr/>
          <a:lstStyle/>
          <a:p>
            <a:pPr algn="ctr" eaLnBrk="1" hangingPunct="1">
              <a:lnSpc>
                <a:spcPct val="90000"/>
              </a:lnSpc>
              <a:buFontTx/>
              <a:buNone/>
            </a:pPr>
            <a:r>
              <a:rPr lang="en-US" altLang="en-US" sz="2800" i="1"/>
              <a:t>End of Lecture Slides </a:t>
            </a:r>
          </a:p>
          <a:p>
            <a:pPr algn="ctr" eaLnBrk="1" hangingPunct="1">
              <a:lnSpc>
                <a:spcPct val="90000"/>
              </a:lnSpc>
              <a:buFontTx/>
              <a:buNone/>
            </a:pPr>
            <a:r>
              <a:rPr lang="en-US" altLang="en-US" sz="2800" i="1"/>
              <a:t>for</a:t>
            </a:r>
          </a:p>
          <a:p>
            <a:pPr algn="ctr" eaLnBrk="1" hangingPunct="1">
              <a:lnSpc>
                <a:spcPct val="90000"/>
              </a:lnSpc>
              <a:buFontTx/>
              <a:buNone/>
            </a:pPr>
            <a:r>
              <a:rPr lang="en-US" altLang="en-US" sz="2800" i="1"/>
              <a:t>Oxygen Transport Proteins</a:t>
            </a:r>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r>
              <a:rPr lang="en-US" altLang="en-US" sz="1200" i="1"/>
              <a:t>Credits:  Most of the diagrams used in these slides were taken from Stryer, et.al, Biochemistry, 5</a:t>
            </a:r>
            <a:r>
              <a:rPr lang="en-US" altLang="en-US" sz="1200" i="1" baseline="30000"/>
              <a:t>th</a:t>
            </a:r>
            <a:r>
              <a:rPr lang="en-US" altLang="en-US" sz="1200" i="1"/>
              <a:t> Ed., Freeman Press, Chapter 10 (in our course textbook) and from prior editions of this work.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E61D8E07-EABA-018A-467C-F562E51D7F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29699" name="Slide Number Placeholder 4">
            <a:extLst>
              <a:ext uri="{FF2B5EF4-FFF2-40B4-BE49-F238E27FC236}">
                <a16:creationId xmlns:a16="http://schemas.microsoft.com/office/drawing/2014/main" id="{3AA29C98-8574-F914-651D-3D46019CFB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44E1A78-039C-4B2E-8800-362989DA49CF}" type="slidenum">
              <a:rPr lang="en-US" altLang="en-US" b="0">
                <a:solidFill>
                  <a:srgbClr val="0066CC"/>
                </a:solidFill>
              </a:rPr>
              <a:pPr eaLnBrk="1" hangingPunct="1"/>
              <a:t>7</a:t>
            </a:fld>
            <a:endParaRPr lang="en-US" altLang="en-US" b="0">
              <a:solidFill>
                <a:srgbClr val="0066CC"/>
              </a:solidFill>
            </a:endParaRPr>
          </a:p>
        </p:txBody>
      </p:sp>
      <p:sp>
        <p:nvSpPr>
          <p:cNvPr id="29700" name="Rectangle 2">
            <a:extLst>
              <a:ext uri="{FF2B5EF4-FFF2-40B4-BE49-F238E27FC236}">
                <a16:creationId xmlns:a16="http://schemas.microsoft.com/office/drawing/2014/main" id="{3AA76585-9740-B8C6-B5EF-84C9DD619FEB}"/>
              </a:ext>
            </a:extLst>
          </p:cNvPr>
          <p:cNvSpPr>
            <a:spLocks noGrp="1" noChangeArrowheads="1"/>
          </p:cNvSpPr>
          <p:nvPr>
            <p:ph type="title"/>
          </p:nvPr>
        </p:nvSpPr>
        <p:spPr/>
        <p:txBody>
          <a:bodyPr/>
          <a:lstStyle/>
          <a:p>
            <a:pPr eaLnBrk="1" hangingPunct="1"/>
            <a:r>
              <a:rPr lang="en-US" altLang="en-US" sz="1600"/>
              <a:t>Enzyme Specificity</a:t>
            </a:r>
          </a:p>
        </p:txBody>
      </p:sp>
      <p:sp>
        <p:nvSpPr>
          <p:cNvPr id="29701" name="Rectangle 3">
            <a:extLst>
              <a:ext uri="{FF2B5EF4-FFF2-40B4-BE49-F238E27FC236}">
                <a16:creationId xmlns:a16="http://schemas.microsoft.com/office/drawing/2014/main" id="{581A8923-CF59-4569-770E-8A1A6A1B450C}"/>
              </a:ext>
            </a:extLst>
          </p:cNvPr>
          <p:cNvSpPr>
            <a:spLocks noGrp="1" noChangeArrowheads="1"/>
          </p:cNvSpPr>
          <p:nvPr>
            <p:ph type="body" idx="1"/>
          </p:nvPr>
        </p:nvSpPr>
        <p:spPr>
          <a:xfrm>
            <a:off x="0" y="533400"/>
            <a:ext cx="8915400" cy="5592763"/>
          </a:xfrm>
        </p:spPr>
        <p:txBody>
          <a:bodyPr/>
          <a:lstStyle/>
          <a:p>
            <a:pPr eaLnBrk="1" hangingPunct="1"/>
            <a:r>
              <a:rPr lang="en-US" altLang="en-US" dirty="0"/>
              <a:t>DNA Polymerase I is a very </a:t>
            </a:r>
            <a:r>
              <a:rPr lang="en-US" altLang="en-US" dirty="0">
                <a:solidFill>
                  <a:srgbClr val="0000FF"/>
                </a:solidFill>
              </a:rPr>
              <a:t>specific</a:t>
            </a:r>
            <a:r>
              <a:rPr lang="en-US" altLang="en-US" dirty="0"/>
              <a:t> enzyme.</a:t>
            </a:r>
          </a:p>
          <a:p>
            <a:pPr eaLnBrk="1" hangingPunct="1"/>
            <a:r>
              <a:rPr lang="en-US" altLang="en-US" dirty="0"/>
              <a:t>During replication of DNA, it exhibits an error rate of only </a:t>
            </a:r>
            <a:r>
              <a:rPr lang="en-US" altLang="en-US" u="sng" dirty="0"/>
              <a:t>one</a:t>
            </a:r>
            <a:r>
              <a:rPr lang="en-US" altLang="en-US" dirty="0"/>
              <a:t> wrong nucleotide base </a:t>
            </a:r>
            <a:r>
              <a:rPr lang="en-US" altLang="en-US" u="sng" dirty="0"/>
              <a:t>per 10</a:t>
            </a:r>
            <a:r>
              <a:rPr lang="en-US" altLang="en-US" u="sng" baseline="30000" dirty="0"/>
              <a:t>8</a:t>
            </a:r>
            <a:r>
              <a:rPr lang="en-US" altLang="en-US" u="sng" dirty="0"/>
              <a:t> base pairs</a:t>
            </a:r>
            <a:r>
              <a:rPr lang="en-US" altLang="en-US" sz="2000" dirty="0"/>
              <a:t>!</a:t>
            </a:r>
            <a:r>
              <a:rPr lang="en-US" altLang="en-US" sz="2000" i="1" dirty="0"/>
              <a:t>    (Note:  3x10</a:t>
            </a:r>
            <a:r>
              <a:rPr lang="en-US" altLang="en-US" sz="2000" i="1" baseline="30000" dirty="0"/>
              <a:t>9</a:t>
            </a:r>
            <a:r>
              <a:rPr lang="en-US" altLang="en-US" sz="2000" i="1" dirty="0"/>
              <a:t> bp / 1x10</a:t>
            </a:r>
            <a:r>
              <a:rPr lang="en-US" altLang="en-US" sz="2000" i="1" baseline="30000" dirty="0"/>
              <a:t>8</a:t>
            </a:r>
            <a:r>
              <a:rPr lang="en-US" altLang="en-US" sz="2000" i="1" dirty="0"/>
              <a:t> ≈ 30 errors/human genome)</a:t>
            </a:r>
            <a:endParaRPr lang="en-US" altLang="en-US" sz="2400" i="1" dirty="0"/>
          </a:p>
          <a:p>
            <a:pPr marL="0" indent="0" eaLnBrk="1" hangingPunct="1">
              <a:buNone/>
            </a:pPr>
            <a:endParaRPr lang="en-US" altLang="en-US" dirty="0"/>
          </a:p>
          <a:p>
            <a:pPr eaLnBrk="1" hangingPunct="1"/>
            <a:r>
              <a:rPr lang="en-US" altLang="en-US" dirty="0"/>
              <a:t>Enzymes also recognize </a:t>
            </a:r>
            <a:r>
              <a:rPr lang="en-US" altLang="en-US" dirty="0">
                <a:solidFill>
                  <a:srgbClr val="0000FF"/>
                </a:solidFill>
              </a:rPr>
              <a:t>stereochemistry</a:t>
            </a:r>
            <a:r>
              <a:rPr lang="en-US" altLang="en-US" dirty="0"/>
              <a:t>.</a:t>
            </a:r>
          </a:p>
          <a:p>
            <a:pPr eaLnBrk="1" hangingPunct="1"/>
            <a:r>
              <a:rPr lang="en-US" altLang="en-US" dirty="0"/>
              <a:t>The enzyme “L-amino acid oxidase” acts only upon L-amino acids, ignoring “D” amino acids.</a:t>
            </a:r>
          </a:p>
        </p:txBody>
      </p:sp>
      <p:cxnSp>
        <p:nvCxnSpPr>
          <p:cNvPr id="3" name="Straight Connector 2">
            <a:extLst>
              <a:ext uri="{FF2B5EF4-FFF2-40B4-BE49-F238E27FC236}">
                <a16:creationId xmlns:a16="http://schemas.microsoft.com/office/drawing/2014/main" id="{203395C3-8821-F45E-0554-437920C0B66C}"/>
              </a:ext>
            </a:extLst>
          </p:cNvPr>
          <p:cNvCxnSpPr/>
          <p:nvPr/>
        </p:nvCxnSpPr>
        <p:spPr bwMode="auto">
          <a:xfrm>
            <a:off x="1752600" y="29718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418C5A5B-3CB7-7435-575A-116B0723C231}"/>
              </a:ext>
            </a:extLst>
          </p:cNvPr>
          <p:cNvCxnSpPr/>
          <p:nvPr/>
        </p:nvCxnSpPr>
        <p:spPr bwMode="auto">
          <a:xfrm>
            <a:off x="1714500" y="54864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BAB9DC0A-CC00-D9C6-0482-200B26811B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0723" name="Slide Number Placeholder 4">
            <a:extLst>
              <a:ext uri="{FF2B5EF4-FFF2-40B4-BE49-F238E27FC236}">
                <a16:creationId xmlns:a16="http://schemas.microsoft.com/office/drawing/2014/main" id="{BC83E177-5D7F-B303-A201-4D0BDD7D18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CFADE29-D03F-42E5-BE67-3A4A155B6F4C}" type="slidenum">
              <a:rPr lang="en-US" altLang="en-US" b="0">
                <a:solidFill>
                  <a:srgbClr val="0066CC"/>
                </a:solidFill>
              </a:rPr>
              <a:pPr eaLnBrk="1" hangingPunct="1"/>
              <a:t>8</a:t>
            </a:fld>
            <a:endParaRPr lang="en-US" altLang="en-US" b="0">
              <a:solidFill>
                <a:srgbClr val="0066CC"/>
              </a:solidFill>
            </a:endParaRPr>
          </a:p>
        </p:txBody>
      </p:sp>
      <p:sp>
        <p:nvSpPr>
          <p:cNvPr id="30724" name="Rectangle 2">
            <a:extLst>
              <a:ext uri="{FF2B5EF4-FFF2-40B4-BE49-F238E27FC236}">
                <a16:creationId xmlns:a16="http://schemas.microsoft.com/office/drawing/2014/main" id="{F03C8632-941E-FC53-795F-0E8EDB6966A2}"/>
              </a:ext>
            </a:extLst>
          </p:cNvPr>
          <p:cNvSpPr>
            <a:spLocks noGrp="1" noChangeArrowheads="1"/>
          </p:cNvSpPr>
          <p:nvPr>
            <p:ph type="title"/>
          </p:nvPr>
        </p:nvSpPr>
        <p:spPr/>
        <p:txBody>
          <a:bodyPr/>
          <a:lstStyle/>
          <a:p>
            <a:pPr eaLnBrk="1" hangingPunct="1"/>
            <a:r>
              <a:rPr lang="en-US" altLang="en-US" sz="1600"/>
              <a:t>Enzyme Regulation</a:t>
            </a:r>
          </a:p>
        </p:txBody>
      </p:sp>
      <p:sp>
        <p:nvSpPr>
          <p:cNvPr id="30725" name="Rectangle 3">
            <a:extLst>
              <a:ext uri="{FF2B5EF4-FFF2-40B4-BE49-F238E27FC236}">
                <a16:creationId xmlns:a16="http://schemas.microsoft.com/office/drawing/2014/main" id="{ADE49C8D-2782-3066-7871-5E6F2DF7C467}"/>
              </a:ext>
            </a:extLst>
          </p:cNvPr>
          <p:cNvSpPr>
            <a:spLocks noGrp="1" noChangeArrowheads="1"/>
          </p:cNvSpPr>
          <p:nvPr>
            <p:ph type="body" idx="1"/>
          </p:nvPr>
        </p:nvSpPr>
        <p:spPr/>
        <p:txBody>
          <a:bodyPr/>
          <a:lstStyle/>
          <a:p>
            <a:pPr eaLnBrk="1" hangingPunct="1">
              <a:buFontTx/>
              <a:buNone/>
            </a:pPr>
            <a:r>
              <a:rPr lang="en-US" altLang="en-US" sz="2800"/>
              <a:t>Enzymes are also </a:t>
            </a:r>
            <a:r>
              <a:rPr lang="en-US" altLang="en-US" sz="2800">
                <a:solidFill>
                  <a:srgbClr val="0000FF"/>
                </a:solidFill>
              </a:rPr>
              <a:t>regulated</a:t>
            </a:r>
            <a:r>
              <a:rPr lang="en-US" altLang="en-US" sz="2800"/>
              <a:t> in a variety of ways:</a:t>
            </a:r>
          </a:p>
          <a:p>
            <a:pPr eaLnBrk="1" hangingPunct="1"/>
            <a:r>
              <a:rPr lang="en-US" altLang="en-US" sz="2800"/>
              <a:t>Some are </a:t>
            </a:r>
            <a:r>
              <a:rPr lang="en-US" altLang="en-US" sz="2800" u="sng"/>
              <a:t>synthesized in an inactive form.</a:t>
            </a:r>
            <a:endParaRPr lang="en-US" altLang="en-US" sz="2800"/>
          </a:p>
          <a:p>
            <a:pPr eaLnBrk="1" hangingPunct="1"/>
            <a:r>
              <a:rPr lang="en-US" altLang="en-US" sz="2800"/>
              <a:t>Trypsin is synthesized as a long, single polypeptide chain in an inactive form called “trypsinogen.”  Another specific enzyme catalyzes the hydrolysis of a peptide bond, splitting it into two parts before it becomes active: </a:t>
            </a:r>
            <a:endParaRPr lang="en-US" altLang="en-US" sz="2800" u="sng"/>
          </a:p>
        </p:txBody>
      </p:sp>
      <p:pic>
        <p:nvPicPr>
          <p:cNvPr id="30726" name="Picture 4">
            <a:extLst>
              <a:ext uri="{FF2B5EF4-FFF2-40B4-BE49-F238E27FC236}">
                <a16:creationId xmlns:a16="http://schemas.microsoft.com/office/drawing/2014/main" id="{AD4C2330-B94B-CAA1-C78F-A0002A13B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14800"/>
            <a:ext cx="5410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Line 5">
            <a:extLst>
              <a:ext uri="{FF2B5EF4-FFF2-40B4-BE49-F238E27FC236}">
                <a16:creationId xmlns:a16="http://schemas.microsoft.com/office/drawing/2014/main" id="{ADDD48C6-ADCF-D560-B642-60D5D85AE334}"/>
              </a:ext>
            </a:extLst>
          </p:cNvPr>
          <p:cNvSpPr>
            <a:spLocks noChangeShapeType="1"/>
          </p:cNvSpPr>
          <p:nvPr/>
        </p:nvSpPr>
        <p:spPr bwMode="auto">
          <a:xfrm>
            <a:off x="3962400" y="5181600"/>
            <a:ext cx="609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Text Box 6">
            <a:extLst>
              <a:ext uri="{FF2B5EF4-FFF2-40B4-BE49-F238E27FC236}">
                <a16:creationId xmlns:a16="http://schemas.microsoft.com/office/drawing/2014/main" id="{F26D3706-0F6C-4C55-4101-60029EE35450}"/>
              </a:ext>
            </a:extLst>
          </p:cNvPr>
          <p:cNvSpPr txBox="1">
            <a:spLocks noChangeArrowheads="1"/>
          </p:cNvSpPr>
          <p:nvPr/>
        </p:nvSpPr>
        <p:spPr bwMode="auto">
          <a:xfrm>
            <a:off x="2286000" y="58674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a:p>
        </p:txBody>
      </p:sp>
      <p:sp>
        <p:nvSpPr>
          <p:cNvPr id="30729" name="Text Box 7">
            <a:extLst>
              <a:ext uri="{FF2B5EF4-FFF2-40B4-BE49-F238E27FC236}">
                <a16:creationId xmlns:a16="http://schemas.microsoft.com/office/drawing/2014/main" id="{F885BFBA-1543-48E7-3866-78D2EB0BEDFE}"/>
              </a:ext>
            </a:extLst>
          </p:cNvPr>
          <p:cNvSpPr txBox="1">
            <a:spLocks noChangeArrowheads="1"/>
          </p:cNvSpPr>
          <p:nvPr/>
        </p:nvSpPr>
        <p:spPr bwMode="auto">
          <a:xfrm>
            <a:off x="2209800" y="58674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i="1"/>
              <a:t>Inactive precursor	        Active Enzyme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AF72E040-88A1-A35F-68F2-6C50C96237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Enzymes</a:t>
            </a:r>
          </a:p>
        </p:txBody>
      </p:sp>
      <p:sp>
        <p:nvSpPr>
          <p:cNvPr id="31747" name="Slide Number Placeholder 4">
            <a:extLst>
              <a:ext uri="{FF2B5EF4-FFF2-40B4-BE49-F238E27FC236}">
                <a16:creationId xmlns:a16="http://schemas.microsoft.com/office/drawing/2014/main" id="{5C0AF326-DE50-7905-48D9-FC4BAB613A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214AC8F-A5B1-4654-BEA5-A216847BC881}" type="slidenum">
              <a:rPr lang="en-US" altLang="en-US" b="0">
                <a:solidFill>
                  <a:srgbClr val="0066CC"/>
                </a:solidFill>
              </a:rPr>
              <a:pPr eaLnBrk="1" hangingPunct="1"/>
              <a:t>9</a:t>
            </a:fld>
            <a:endParaRPr lang="en-US" altLang="en-US" b="0">
              <a:solidFill>
                <a:srgbClr val="0066CC"/>
              </a:solidFill>
            </a:endParaRPr>
          </a:p>
        </p:txBody>
      </p:sp>
      <p:sp>
        <p:nvSpPr>
          <p:cNvPr id="31748" name="Rectangle 2">
            <a:extLst>
              <a:ext uri="{FF2B5EF4-FFF2-40B4-BE49-F238E27FC236}">
                <a16:creationId xmlns:a16="http://schemas.microsoft.com/office/drawing/2014/main" id="{54233AD2-E8FB-BDD2-BB16-2D51BD683352}"/>
              </a:ext>
            </a:extLst>
          </p:cNvPr>
          <p:cNvSpPr>
            <a:spLocks noGrp="1" noChangeArrowheads="1"/>
          </p:cNvSpPr>
          <p:nvPr>
            <p:ph type="title"/>
          </p:nvPr>
        </p:nvSpPr>
        <p:spPr/>
        <p:txBody>
          <a:bodyPr/>
          <a:lstStyle/>
          <a:p>
            <a:pPr eaLnBrk="1" hangingPunct="1"/>
            <a:r>
              <a:rPr lang="en-US" altLang="en-US" sz="1600"/>
              <a:t>Enzyme Regulation</a:t>
            </a:r>
          </a:p>
        </p:txBody>
      </p:sp>
      <p:sp>
        <p:nvSpPr>
          <p:cNvPr id="31749" name="Rectangle 3">
            <a:extLst>
              <a:ext uri="{FF2B5EF4-FFF2-40B4-BE49-F238E27FC236}">
                <a16:creationId xmlns:a16="http://schemas.microsoft.com/office/drawing/2014/main" id="{98461142-CAAE-DF2A-8C5C-4F7EEDF58AB1}"/>
              </a:ext>
            </a:extLst>
          </p:cNvPr>
          <p:cNvSpPr>
            <a:spLocks noGrp="1" noChangeArrowheads="1"/>
          </p:cNvSpPr>
          <p:nvPr>
            <p:ph type="body" idx="1"/>
          </p:nvPr>
        </p:nvSpPr>
        <p:spPr>
          <a:xfrm>
            <a:off x="457200" y="533400"/>
            <a:ext cx="8229600" cy="5867400"/>
          </a:xfrm>
        </p:spPr>
        <p:txBody>
          <a:bodyPr/>
          <a:lstStyle/>
          <a:p>
            <a:pPr eaLnBrk="1" hangingPunct="1"/>
            <a:r>
              <a:rPr lang="en-US" altLang="en-US"/>
              <a:t>Enzymes can also be regulated by </a:t>
            </a:r>
            <a:r>
              <a:rPr lang="en-US" altLang="en-US" u="sng">
                <a:solidFill>
                  <a:srgbClr val="0000FF"/>
                </a:solidFill>
              </a:rPr>
              <a:t>covalent modification</a:t>
            </a:r>
            <a:r>
              <a:rPr lang="en-US" altLang="en-US"/>
              <a:t>.</a:t>
            </a:r>
          </a:p>
          <a:p>
            <a:pPr eaLnBrk="1" hangingPunct="1"/>
            <a:r>
              <a:rPr lang="en-US" altLang="en-US"/>
              <a:t>Alcoholic side chains of the amino acids serine (1°-OH), threonine(2°-OH), and tyrosine (Ar-OH) are phosphorylated to control some enzymes:</a:t>
            </a:r>
          </a:p>
          <a:p>
            <a:pPr eaLnBrk="1" hangingPunct="1">
              <a:buFontTx/>
              <a:buNone/>
            </a:pPr>
            <a:r>
              <a:rPr lang="en-US" altLang="en-US"/>
              <a:t> 	</a:t>
            </a:r>
          </a:p>
          <a:p>
            <a:pPr eaLnBrk="1" hangingPunct="1">
              <a:buFontTx/>
              <a:buNone/>
            </a:pPr>
            <a:r>
              <a:rPr lang="en-US" altLang="en-US"/>
              <a:t>      </a:t>
            </a:r>
            <a:r>
              <a:rPr lang="en-US" altLang="en-US" i="1"/>
              <a:t>-CH</a:t>
            </a:r>
            <a:r>
              <a:rPr lang="en-US" altLang="en-US" i="1" baseline="-25000"/>
              <a:t>2</a:t>
            </a:r>
            <a:r>
              <a:rPr lang="en-US" altLang="en-US" i="1"/>
              <a:t>-OH  + </a:t>
            </a:r>
            <a:r>
              <a:rPr lang="en-US" altLang="en-US" i="1">
                <a:solidFill>
                  <a:srgbClr val="0000FF"/>
                </a:solidFill>
              </a:rPr>
              <a:t>PO</a:t>
            </a:r>
            <a:r>
              <a:rPr lang="en-US" altLang="en-US" i="1" baseline="-25000">
                <a:solidFill>
                  <a:srgbClr val="0000FF"/>
                </a:solidFill>
              </a:rPr>
              <a:t>4</a:t>
            </a:r>
            <a:r>
              <a:rPr lang="en-US" altLang="en-US" i="1" baseline="30000">
                <a:solidFill>
                  <a:srgbClr val="0000FF"/>
                </a:solidFill>
              </a:rPr>
              <a:t>3-</a:t>
            </a:r>
            <a:r>
              <a:rPr lang="en-US" altLang="en-US" i="1">
                <a:solidFill>
                  <a:srgbClr val="0000FF"/>
                </a:solidFill>
              </a:rPr>
              <a:t> </a:t>
            </a:r>
            <a:r>
              <a:rPr lang="en-US" altLang="en-US" i="1"/>
              <a:t> </a:t>
            </a:r>
            <a:r>
              <a:rPr lang="en-US" altLang="en-US" i="1">
                <a:cs typeface="Arial" panose="020B0604020202020204" pitchFamily="34" charset="0"/>
              </a:rPr>
              <a:t>→   -CH</a:t>
            </a:r>
            <a:r>
              <a:rPr lang="en-US" altLang="en-US" i="1" baseline="-25000">
                <a:cs typeface="Arial" panose="020B0604020202020204" pitchFamily="34" charset="0"/>
              </a:rPr>
              <a:t>2</a:t>
            </a:r>
            <a:r>
              <a:rPr lang="en-US" altLang="en-US" i="1">
                <a:cs typeface="Arial" panose="020B0604020202020204" pitchFamily="34" charset="0"/>
              </a:rPr>
              <a:t>-O-</a:t>
            </a:r>
            <a:r>
              <a:rPr lang="en-US" altLang="en-US" i="1">
                <a:solidFill>
                  <a:srgbClr val="0000FF"/>
                </a:solidFill>
                <a:cs typeface="Arial" panose="020B0604020202020204" pitchFamily="34" charset="0"/>
              </a:rPr>
              <a:t>PO</a:t>
            </a:r>
            <a:r>
              <a:rPr lang="en-US" altLang="en-US" i="1" baseline="-25000">
                <a:solidFill>
                  <a:srgbClr val="0000FF"/>
                </a:solidFill>
                <a:cs typeface="Arial" panose="020B0604020202020204" pitchFamily="34" charset="0"/>
              </a:rPr>
              <a:t>3</a:t>
            </a:r>
            <a:r>
              <a:rPr lang="en-US" altLang="en-US" i="1" baseline="30000">
                <a:solidFill>
                  <a:srgbClr val="0000FF"/>
                </a:solidFill>
                <a:cs typeface="Arial" panose="020B0604020202020204" pitchFamily="34" charset="0"/>
              </a:rPr>
              <a:t>2-</a:t>
            </a:r>
          </a:p>
          <a:p>
            <a:pPr eaLnBrk="1" hangingPunct="1"/>
            <a:endParaRPr lang="en-US" altLang="en-US" i="1" baseline="30000">
              <a:cs typeface="Arial" panose="020B0604020202020204" pitchFamily="34" charset="0"/>
            </a:endParaRPr>
          </a:p>
          <a:p>
            <a:pPr eaLnBrk="1" hangingPunct="1">
              <a:buFontTx/>
              <a:buNone/>
            </a:pPr>
            <a:r>
              <a:rPr lang="en-US" altLang="en-US" i="1">
                <a:cs typeface="Arial" panose="020B0604020202020204" pitchFamily="34" charset="0"/>
              </a:rPr>
              <a:t>	</a:t>
            </a:r>
            <a:r>
              <a:rPr lang="en-US" altLang="en-US" sz="2400" i="1">
                <a:cs typeface="Arial" panose="020B0604020202020204" pitchFamily="34" charset="0"/>
              </a:rPr>
              <a:t>(Some enzymes are more active when phosphorylated while others are more active when dephosphorylated.)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4570</TotalTime>
  <Words>4298</Words>
  <Application>Microsoft Office PowerPoint</Application>
  <PresentationFormat>On-screen Show (4:3)</PresentationFormat>
  <Paragraphs>479</Paragraphs>
  <Slides>60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6" baseType="lpstr">
      <vt:lpstr>Aptos</vt:lpstr>
      <vt:lpstr>Arial</vt:lpstr>
      <vt:lpstr>Default Design</vt:lpstr>
      <vt:lpstr>ChemSketch</vt:lpstr>
      <vt:lpstr>Bitmap Image</vt:lpstr>
      <vt:lpstr>ACD ChemSketch 2.0</vt:lpstr>
      <vt:lpstr>Enzymes   10th ed. Chapters 5, 6, 7</vt:lpstr>
      <vt:lpstr>Enzymes</vt:lpstr>
      <vt:lpstr>Enzyme Characteristics</vt:lpstr>
      <vt:lpstr>Enzymes – Turnover Number</vt:lpstr>
      <vt:lpstr> Enzymes – Turnover Numbers</vt:lpstr>
      <vt:lpstr>Enzyme Specificity</vt:lpstr>
      <vt:lpstr>Enzyme Specificity</vt:lpstr>
      <vt:lpstr>Enzyme Regulation</vt:lpstr>
      <vt:lpstr>Enzyme Regulation</vt:lpstr>
      <vt:lpstr>Enzyme Regulation</vt:lpstr>
      <vt:lpstr>Enzyme Regulation</vt:lpstr>
      <vt:lpstr>Enzyme Cofactors</vt:lpstr>
      <vt:lpstr>Enzyme Classification</vt:lpstr>
      <vt:lpstr>Enzyme Classification</vt:lpstr>
      <vt:lpstr>Enzymes – Gibbs Free Energy</vt:lpstr>
      <vt:lpstr>Enzymes – Gibbs Free Energy</vt:lpstr>
      <vt:lpstr>Enzymes – Free Energy of Reacion</vt:lpstr>
      <vt:lpstr>Enzymes – Activation Energy</vt:lpstr>
      <vt:lpstr>Enzymes – Gibbs Free Energy</vt:lpstr>
      <vt:lpstr>Enzyme-Substrate Complex</vt:lpstr>
      <vt:lpstr>Enzyme-Substrate Complex</vt:lpstr>
      <vt:lpstr>Enzyme-Substrate Complex</vt:lpstr>
      <vt:lpstr>Enzyme – Active Site</vt:lpstr>
      <vt:lpstr>Enzyme – Active Site</vt:lpstr>
      <vt:lpstr>Enzymes – Michaelis-Menton Equation</vt:lpstr>
      <vt:lpstr>Enzymes – Michaelis-Menton Equation</vt:lpstr>
      <vt:lpstr>Enzymes – Michaelis-Menton Equation</vt:lpstr>
      <vt:lpstr>Enzymes – Michaelis-Menton Equation</vt:lpstr>
      <vt:lpstr>Enzymes – Michaelis-Menton Equation</vt:lpstr>
      <vt:lpstr>Enzymes – Michaelis-Menton Equation</vt:lpstr>
      <vt:lpstr>Enzymes – Michaelis-Menton Equation</vt:lpstr>
      <vt:lpstr>Enzymes – Michaelis-Menton Equation</vt:lpstr>
      <vt:lpstr>Enzymes – Michaelis-Menton Equation</vt:lpstr>
      <vt:lpstr>What Happens when the work load exceeds the workers’ rate?</vt:lpstr>
      <vt:lpstr>Enzymes – Michaelis-Menton Equation</vt:lpstr>
      <vt:lpstr>Enzymes – Linewaver-Burke Equation</vt:lpstr>
      <vt:lpstr>Enzymes – Linewaver-Burke Equation</vt:lpstr>
      <vt:lpstr>Enzymes – Michaelis-Menton Equation</vt:lpstr>
      <vt:lpstr>Enzymes – Levels Associated with Disease States</vt:lpstr>
      <vt:lpstr>Lactate Dehydrogenase Isozymes</vt:lpstr>
      <vt:lpstr>Enzymes – Factors Affecting Activity</vt:lpstr>
      <vt:lpstr>Enzymes – Factors Affecting Activity</vt:lpstr>
      <vt:lpstr>Enzymes - Inhibition</vt:lpstr>
      <vt:lpstr>Enzymes – Competitive Inhibition</vt:lpstr>
      <vt:lpstr>Enzymes – Competitive Inhibition</vt:lpstr>
      <vt:lpstr>Discovery of Sulfanilamide</vt:lpstr>
      <vt:lpstr>Enzymes – Competitive Inhibition</vt:lpstr>
      <vt:lpstr>Enzymes – Competitive Inhibition</vt:lpstr>
      <vt:lpstr>Enzymes - Inhibition</vt:lpstr>
      <vt:lpstr>Enzymes - Inhibition</vt:lpstr>
      <vt:lpstr>Enzymes - Inhibition</vt:lpstr>
      <vt:lpstr>Enzymes – Inhibition</vt:lpstr>
      <vt:lpstr>Enzymes – Inhibition</vt:lpstr>
      <vt:lpstr>Enzyme Inhibition – Penicillin </vt:lpstr>
      <vt:lpstr>Enzyme Inhibition – Penicillin</vt:lpstr>
      <vt:lpstr>Enzyme Inhibition – Penicillin</vt:lpstr>
      <vt:lpstr>Enzyme Inhibition – Penicillin</vt:lpstr>
      <vt:lpstr>Enzyme Inhibition – Penicillin</vt:lpstr>
      <vt:lpstr>Video of E. coli Treated with Ampicillin</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ewalker</dc:creator>
  <cp:lastModifiedBy>Owner</cp:lastModifiedBy>
  <cp:revision>329</cp:revision>
  <dcterms:created xsi:type="dcterms:W3CDTF">2004-08-30T17:27:51Z</dcterms:created>
  <dcterms:modified xsi:type="dcterms:W3CDTF">2026-01-03T22:10:30Z</dcterms:modified>
</cp:coreProperties>
</file>