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50"/>
  </p:notesMasterIdLst>
  <p:handoutMasterIdLst>
    <p:handoutMasterId r:id="rId51"/>
  </p:handoutMasterIdLst>
  <p:sldIdLst>
    <p:sldId id="257" r:id="rId2"/>
    <p:sldId id="438" r:id="rId3"/>
    <p:sldId id="444" r:id="rId4"/>
    <p:sldId id="442" r:id="rId5"/>
    <p:sldId id="443" r:id="rId6"/>
    <p:sldId id="439" r:id="rId7"/>
    <p:sldId id="441" r:id="rId8"/>
    <p:sldId id="455" r:id="rId9"/>
    <p:sldId id="446" r:id="rId10"/>
    <p:sldId id="457" r:id="rId11"/>
    <p:sldId id="456" r:id="rId12"/>
    <p:sldId id="458" r:id="rId13"/>
    <p:sldId id="447" r:id="rId14"/>
    <p:sldId id="448" r:id="rId15"/>
    <p:sldId id="449" r:id="rId16"/>
    <p:sldId id="450" r:id="rId17"/>
    <p:sldId id="451" r:id="rId18"/>
    <p:sldId id="452" r:id="rId19"/>
    <p:sldId id="453" r:id="rId20"/>
    <p:sldId id="454" r:id="rId21"/>
    <p:sldId id="459" r:id="rId22"/>
    <p:sldId id="460" r:id="rId23"/>
    <p:sldId id="461" r:id="rId24"/>
    <p:sldId id="462" r:id="rId25"/>
    <p:sldId id="463" r:id="rId26"/>
    <p:sldId id="464" r:id="rId27"/>
    <p:sldId id="465" r:id="rId28"/>
    <p:sldId id="466" r:id="rId29"/>
    <p:sldId id="467" r:id="rId30"/>
    <p:sldId id="468" r:id="rId31"/>
    <p:sldId id="469" r:id="rId32"/>
    <p:sldId id="470" r:id="rId33"/>
    <p:sldId id="471" r:id="rId34"/>
    <p:sldId id="472" r:id="rId35"/>
    <p:sldId id="473" r:id="rId36"/>
    <p:sldId id="474" r:id="rId37"/>
    <p:sldId id="475" r:id="rId38"/>
    <p:sldId id="476" r:id="rId39"/>
    <p:sldId id="477" r:id="rId40"/>
    <p:sldId id="478" r:id="rId41"/>
    <p:sldId id="479" r:id="rId42"/>
    <p:sldId id="480" r:id="rId43"/>
    <p:sldId id="481" r:id="rId44"/>
    <p:sldId id="482" r:id="rId45"/>
    <p:sldId id="483" r:id="rId46"/>
    <p:sldId id="484" r:id="rId47"/>
    <p:sldId id="485" r:id="rId48"/>
    <p:sldId id="310" r:id="rId49"/>
  </p:sldIdLst>
  <p:sldSz cx="9144000" cy="6858000" type="screen4x3"/>
  <p:notesSz cx="6858000" cy="9296400"/>
  <p:defaultTextStyle>
    <a:defPPr>
      <a:defRPr lang="en-US"/>
    </a:defPPr>
    <a:lvl1pPr algn="l" rtl="0" fontAlgn="base">
      <a:spcBef>
        <a:spcPct val="0"/>
      </a:spcBef>
      <a:spcAft>
        <a:spcPct val="0"/>
      </a:spcAft>
      <a:defRPr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C5"/>
    <a:srgbClr val="FF3300"/>
    <a:srgbClr val="FFA893"/>
    <a:srgbClr val="B5DEE1"/>
    <a:srgbClr val="E5F8FF"/>
    <a:srgbClr val="AFEAFF"/>
    <a:srgbClr val="0000FF"/>
    <a:srgbClr val="FF0000"/>
    <a:srgbClr val="0066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693" autoAdjust="0"/>
  </p:normalViewPr>
  <p:slideViewPr>
    <p:cSldViewPr>
      <p:cViewPr varScale="1">
        <p:scale>
          <a:sx n="94" d="100"/>
          <a:sy n="94" d="100"/>
        </p:scale>
        <p:origin x="630" y="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B4B7DD3D-0F65-CEE6-F6B0-EEFC1B6E3FE8}"/>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Enzyme Mechanisms -  Edward Walker</a:t>
            </a:r>
          </a:p>
        </p:txBody>
      </p:sp>
      <p:sp>
        <p:nvSpPr>
          <p:cNvPr id="291843" name="Rectangle 3">
            <a:extLst>
              <a:ext uri="{FF2B5EF4-FFF2-40B4-BE49-F238E27FC236}">
                <a16:creationId xmlns:a16="http://schemas.microsoft.com/office/drawing/2014/main" id="{CB6B9DFF-436F-AE54-72DC-B98DD80F2302}"/>
              </a:ext>
            </a:extLst>
          </p:cNvPr>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1538C7BA-8735-4285-AD83-BD79BDDE6958}" type="datetime1">
              <a:rPr lang="en-US"/>
              <a:pPr>
                <a:defRPr/>
              </a:pPr>
              <a:t>1/13/2026</a:t>
            </a:fld>
            <a:endParaRPr lang="en-US"/>
          </a:p>
        </p:txBody>
      </p:sp>
      <p:sp>
        <p:nvSpPr>
          <p:cNvPr id="291844" name="Rectangle 4">
            <a:extLst>
              <a:ext uri="{FF2B5EF4-FFF2-40B4-BE49-F238E27FC236}">
                <a16:creationId xmlns:a16="http://schemas.microsoft.com/office/drawing/2014/main" id="{648344AB-BB96-CC67-CFF4-F714AE7570F2}"/>
              </a:ext>
            </a:extLst>
          </p:cNvPr>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91845" name="Rectangle 5">
            <a:extLst>
              <a:ext uri="{FF2B5EF4-FFF2-40B4-BE49-F238E27FC236}">
                <a16:creationId xmlns:a16="http://schemas.microsoft.com/office/drawing/2014/main" id="{9126870C-0B60-D888-536E-79806BA6F336}"/>
              </a:ext>
            </a:extLst>
          </p:cNvPr>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18C24F1D-545D-44FE-B903-0B5E8D303DCE}"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FC444F67-EA0D-4BC2-B521-B521C2155C16}"/>
              </a:ext>
            </a:extLst>
          </p:cNvPr>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smtClean="0">
                <a:latin typeface="Arial" charset="0"/>
              </a:defRPr>
            </a:lvl1pPr>
          </a:lstStyle>
          <a:p>
            <a:pPr>
              <a:defRPr/>
            </a:pPr>
            <a:r>
              <a:rPr lang="en-US"/>
              <a:t>Biochem 3070 - Enzyme Mechanisms -  Edward Walker</a:t>
            </a:r>
          </a:p>
        </p:txBody>
      </p:sp>
      <p:sp>
        <p:nvSpPr>
          <p:cNvPr id="210947" name="Rectangle 3">
            <a:extLst>
              <a:ext uri="{FF2B5EF4-FFF2-40B4-BE49-F238E27FC236}">
                <a16:creationId xmlns:a16="http://schemas.microsoft.com/office/drawing/2014/main" id="{00717D1A-9E89-81EB-626D-28569F509F66}"/>
              </a:ext>
            </a:extLst>
          </p:cNvPr>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latin typeface="Arial" charset="0"/>
              </a:defRPr>
            </a:lvl1pPr>
          </a:lstStyle>
          <a:p>
            <a:pPr>
              <a:defRPr/>
            </a:pPr>
            <a:fld id="{1B27E2EB-031D-4A0A-B6B9-74E3E08DF5B6}" type="datetime1">
              <a:rPr lang="en-US"/>
              <a:pPr>
                <a:defRPr/>
              </a:pPr>
              <a:t>1/13/2026</a:t>
            </a:fld>
            <a:endParaRPr lang="en-US"/>
          </a:p>
        </p:txBody>
      </p:sp>
      <p:sp>
        <p:nvSpPr>
          <p:cNvPr id="51204" name="Rectangle 4">
            <a:extLst>
              <a:ext uri="{FF2B5EF4-FFF2-40B4-BE49-F238E27FC236}">
                <a16:creationId xmlns:a16="http://schemas.microsoft.com/office/drawing/2014/main" id="{FC702EF7-5CD5-7A7F-5FA1-7ABFD7E06A4D}"/>
              </a:ext>
            </a:extLst>
          </p:cNvPr>
          <p:cNvSpPr>
            <a:spLocks noRo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0949" name="Rectangle 5">
            <a:extLst>
              <a:ext uri="{FF2B5EF4-FFF2-40B4-BE49-F238E27FC236}">
                <a16:creationId xmlns:a16="http://schemas.microsoft.com/office/drawing/2014/main" id="{0054B5CB-08D8-FE96-B478-83578E4DF05E}"/>
              </a:ext>
            </a:extLst>
          </p:cNvPr>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0950" name="Rectangle 6">
            <a:extLst>
              <a:ext uri="{FF2B5EF4-FFF2-40B4-BE49-F238E27FC236}">
                <a16:creationId xmlns:a16="http://schemas.microsoft.com/office/drawing/2014/main" id="{B7765125-4A2D-9DE3-31EF-D8D482912454}"/>
              </a:ext>
            </a:extLst>
          </p:cNvPr>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smtClean="0">
                <a:latin typeface="Arial" charset="0"/>
              </a:defRPr>
            </a:lvl1pPr>
          </a:lstStyle>
          <a:p>
            <a:pPr>
              <a:defRPr/>
            </a:pPr>
            <a:endParaRPr lang="en-US"/>
          </a:p>
        </p:txBody>
      </p:sp>
      <p:sp>
        <p:nvSpPr>
          <p:cNvPr id="210951" name="Rectangle 7">
            <a:extLst>
              <a:ext uri="{FF2B5EF4-FFF2-40B4-BE49-F238E27FC236}">
                <a16:creationId xmlns:a16="http://schemas.microsoft.com/office/drawing/2014/main" id="{90AA4ECA-D7C4-47C1-3417-4613F075706E}"/>
              </a:ext>
            </a:extLst>
          </p:cNvPr>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4A6013E2-F1F2-4DBC-986F-B68788DB76E9}"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F8A11CEC-1B16-E51C-D833-7A10ED469A51}"/>
              </a:ext>
            </a:extLst>
          </p:cNvPr>
          <p:cNvSpPr>
            <a:spLocks noGrp="1" noChangeArrowheads="1"/>
          </p:cNvSpPr>
          <p:nvPr>
            <p:ph type="hdr" sz="quarter"/>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t>Biochem 3070 - Enzyme Mechanisms -  Edward Walker</a:t>
            </a:r>
          </a:p>
        </p:txBody>
      </p:sp>
      <p:sp>
        <p:nvSpPr>
          <p:cNvPr id="52227" name="Rectangle 3">
            <a:extLst>
              <a:ext uri="{FF2B5EF4-FFF2-40B4-BE49-F238E27FC236}">
                <a16:creationId xmlns:a16="http://schemas.microsoft.com/office/drawing/2014/main" id="{4CC678A3-015E-63B4-5E8F-7C2F0029196C}"/>
              </a:ext>
            </a:extLst>
          </p:cNvPr>
          <p:cNvSpPr>
            <a:spLocks noGrp="1" noChangeArrowheads="1"/>
          </p:cNvSpPr>
          <p:nvPr>
            <p:ph type="dt" sz="quarter" idx="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09D42FE-A7FE-49FC-8F4F-967C8709FAFD}" type="datetime1">
              <a:rPr lang="en-US" altLang="en-US" b="0"/>
              <a:pPr eaLnBrk="1" hangingPunct="1"/>
              <a:t>1/13/2026</a:t>
            </a:fld>
            <a:endParaRPr lang="en-US" altLang="en-US" b="0"/>
          </a:p>
        </p:txBody>
      </p:sp>
      <p:sp>
        <p:nvSpPr>
          <p:cNvPr id="52228" name="Rectangle 7">
            <a:extLst>
              <a:ext uri="{FF2B5EF4-FFF2-40B4-BE49-F238E27FC236}">
                <a16:creationId xmlns:a16="http://schemas.microsoft.com/office/drawing/2014/main" id="{BA020679-CF3B-2CA2-6734-C7C841F78FE2}"/>
              </a:ext>
            </a:extLst>
          </p:cNvPr>
          <p:cNvSpPr>
            <a:spLocks noGrp="1" noChangeArrowheads="1"/>
          </p:cNvSpPr>
          <p:nvPr>
            <p:ph type="sldNum" sz="quarter" idx="5"/>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74B1B22-D31E-441C-A791-C07DB1D483BA}" type="slidenum">
              <a:rPr lang="en-US" altLang="en-US" b="0"/>
              <a:pPr eaLnBrk="1" hangingPunct="1"/>
              <a:t>1</a:t>
            </a:fld>
            <a:endParaRPr lang="en-US" altLang="en-US" b="0"/>
          </a:p>
        </p:txBody>
      </p:sp>
      <p:sp>
        <p:nvSpPr>
          <p:cNvPr id="52229" name="Rectangle 2">
            <a:extLst>
              <a:ext uri="{FF2B5EF4-FFF2-40B4-BE49-F238E27FC236}">
                <a16:creationId xmlns:a16="http://schemas.microsoft.com/office/drawing/2014/main" id="{B65E2EDD-6207-3176-A0CE-5595029CA031}"/>
              </a:ext>
            </a:extLst>
          </p:cNvPr>
          <p:cNvSpPr>
            <a:spLocks noRot="1" noChangeArrowheads="1" noTextEdit="1"/>
          </p:cNvSpPr>
          <p:nvPr>
            <p:ph type="sldImg"/>
          </p:nvPr>
        </p:nvSpPr>
        <p:spPr>
          <a:ln/>
        </p:spPr>
      </p:sp>
      <p:sp>
        <p:nvSpPr>
          <p:cNvPr id="52230" name="Rectangle 3">
            <a:extLst>
              <a:ext uri="{FF2B5EF4-FFF2-40B4-BE49-F238E27FC236}">
                <a16:creationId xmlns:a16="http://schemas.microsoft.com/office/drawing/2014/main" id="{1443E9AA-347E-14BD-9A75-8536CC252820}"/>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8F2055CD-D9AB-7EF7-7898-666ACB8781A8}"/>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5" name="Rectangle 6">
            <a:extLst>
              <a:ext uri="{FF2B5EF4-FFF2-40B4-BE49-F238E27FC236}">
                <a16:creationId xmlns:a16="http://schemas.microsoft.com/office/drawing/2014/main" id="{8C9DBDF6-B8ED-0A60-7FA3-8E50B216A46B}"/>
              </a:ext>
            </a:extLst>
          </p:cNvPr>
          <p:cNvSpPr>
            <a:spLocks noGrp="1" noChangeArrowheads="1"/>
          </p:cNvSpPr>
          <p:nvPr>
            <p:ph type="sldNum" sz="quarter" idx="11"/>
          </p:nvPr>
        </p:nvSpPr>
        <p:spPr>
          <a:ln/>
        </p:spPr>
        <p:txBody>
          <a:bodyPr/>
          <a:lstStyle>
            <a:lvl1pPr>
              <a:defRPr/>
            </a:lvl1pPr>
          </a:lstStyle>
          <a:p>
            <a:fld id="{1DC1ABC9-E2D0-4339-9D0B-6E689B0FC533}" type="slidenum">
              <a:rPr lang="en-US" altLang="en-US"/>
              <a:pPr/>
              <a:t>‹#›</a:t>
            </a:fld>
            <a:endParaRPr lang="en-US" altLang="en-US"/>
          </a:p>
        </p:txBody>
      </p:sp>
    </p:spTree>
    <p:extLst>
      <p:ext uri="{BB962C8B-B14F-4D97-AF65-F5344CB8AC3E}">
        <p14:creationId xmlns:p14="http://schemas.microsoft.com/office/powerpoint/2010/main" val="275204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1EBD23A-CC1A-5D2D-D9CC-AA2B2B0E61C7}"/>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5" name="Rectangle 6">
            <a:extLst>
              <a:ext uri="{FF2B5EF4-FFF2-40B4-BE49-F238E27FC236}">
                <a16:creationId xmlns:a16="http://schemas.microsoft.com/office/drawing/2014/main" id="{3BB19317-5FF4-B9FD-19E5-37CDE1F28529}"/>
              </a:ext>
            </a:extLst>
          </p:cNvPr>
          <p:cNvSpPr>
            <a:spLocks noGrp="1" noChangeArrowheads="1"/>
          </p:cNvSpPr>
          <p:nvPr>
            <p:ph type="sldNum" sz="quarter" idx="11"/>
          </p:nvPr>
        </p:nvSpPr>
        <p:spPr>
          <a:ln/>
        </p:spPr>
        <p:txBody>
          <a:bodyPr/>
          <a:lstStyle>
            <a:lvl1pPr>
              <a:defRPr/>
            </a:lvl1pPr>
          </a:lstStyle>
          <a:p>
            <a:fld id="{D7A6DEEF-2353-4984-A641-B2A14CB12037}" type="slidenum">
              <a:rPr lang="en-US" altLang="en-US"/>
              <a:pPr/>
              <a:t>‹#›</a:t>
            </a:fld>
            <a:endParaRPr lang="en-US" altLang="en-US"/>
          </a:p>
        </p:txBody>
      </p:sp>
    </p:spTree>
    <p:extLst>
      <p:ext uri="{BB962C8B-B14F-4D97-AF65-F5344CB8AC3E}">
        <p14:creationId xmlns:p14="http://schemas.microsoft.com/office/powerpoint/2010/main" val="791991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3BDD71-9ADC-FE3B-CD5E-F1FD9722F6D4}"/>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5" name="Rectangle 6">
            <a:extLst>
              <a:ext uri="{FF2B5EF4-FFF2-40B4-BE49-F238E27FC236}">
                <a16:creationId xmlns:a16="http://schemas.microsoft.com/office/drawing/2014/main" id="{25DCB804-71C5-79DA-6BFA-07BA06C34ED5}"/>
              </a:ext>
            </a:extLst>
          </p:cNvPr>
          <p:cNvSpPr>
            <a:spLocks noGrp="1" noChangeArrowheads="1"/>
          </p:cNvSpPr>
          <p:nvPr>
            <p:ph type="sldNum" sz="quarter" idx="11"/>
          </p:nvPr>
        </p:nvSpPr>
        <p:spPr>
          <a:ln/>
        </p:spPr>
        <p:txBody>
          <a:bodyPr/>
          <a:lstStyle>
            <a:lvl1pPr>
              <a:defRPr/>
            </a:lvl1pPr>
          </a:lstStyle>
          <a:p>
            <a:fld id="{FB94D7F8-328E-4835-8668-EE798CCE5D35}" type="slidenum">
              <a:rPr lang="en-US" altLang="en-US"/>
              <a:pPr/>
              <a:t>‹#›</a:t>
            </a:fld>
            <a:endParaRPr lang="en-US" altLang="en-US"/>
          </a:p>
        </p:txBody>
      </p:sp>
    </p:spTree>
    <p:extLst>
      <p:ext uri="{BB962C8B-B14F-4D97-AF65-F5344CB8AC3E}">
        <p14:creationId xmlns:p14="http://schemas.microsoft.com/office/powerpoint/2010/main" val="703634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DCC3023-2770-8848-83A2-EDFA4CF3EF52}"/>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6" name="Rectangle 6">
            <a:extLst>
              <a:ext uri="{FF2B5EF4-FFF2-40B4-BE49-F238E27FC236}">
                <a16:creationId xmlns:a16="http://schemas.microsoft.com/office/drawing/2014/main" id="{F4CF8FA8-72AE-C39D-CCF5-FD89779E070C}"/>
              </a:ext>
            </a:extLst>
          </p:cNvPr>
          <p:cNvSpPr>
            <a:spLocks noGrp="1" noChangeArrowheads="1"/>
          </p:cNvSpPr>
          <p:nvPr>
            <p:ph type="sldNum" sz="quarter" idx="11"/>
          </p:nvPr>
        </p:nvSpPr>
        <p:spPr>
          <a:ln/>
        </p:spPr>
        <p:txBody>
          <a:bodyPr/>
          <a:lstStyle>
            <a:lvl1pPr>
              <a:defRPr/>
            </a:lvl1pPr>
          </a:lstStyle>
          <a:p>
            <a:fld id="{B17B9B56-D78F-47D2-BE4F-2B2EC3BF39E4}" type="slidenum">
              <a:rPr lang="en-US" altLang="en-US"/>
              <a:pPr/>
              <a:t>‹#›</a:t>
            </a:fld>
            <a:endParaRPr lang="en-US" altLang="en-US"/>
          </a:p>
        </p:txBody>
      </p:sp>
    </p:spTree>
    <p:extLst>
      <p:ext uri="{BB962C8B-B14F-4D97-AF65-F5344CB8AC3E}">
        <p14:creationId xmlns:p14="http://schemas.microsoft.com/office/powerpoint/2010/main" val="47525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04800"/>
          </a:xfrm>
        </p:spPr>
        <p:txBody>
          <a:bodyPr/>
          <a:lstStyle/>
          <a:p>
            <a:r>
              <a:rPr lang="en-US"/>
              <a:t>Click to edit Master title style</a:t>
            </a:r>
          </a:p>
        </p:txBody>
      </p:sp>
      <p:sp>
        <p:nvSpPr>
          <p:cNvPr id="3" name="Text Placeholder 2"/>
          <p:cNvSpPr>
            <a:spLocks noGrp="1"/>
          </p:cNvSpPr>
          <p:nvPr>
            <p:ph type="body" sz="half" idx="1"/>
          </p:nvPr>
        </p:nvSpPr>
        <p:spPr>
          <a:xfrm>
            <a:off x="457200" y="533400"/>
            <a:ext cx="4038600" cy="5592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533400"/>
            <a:ext cx="4038600" cy="271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405188"/>
            <a:ext cx="4038600" cy="2720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7A6F45A-96E8-95F2-BB78-15EF0BA8853E}"/>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7" name="Rectangle 6">
            <a:extLst>
              <a:ext uri="{FF2B5EF4-FFF2-40B4-BE49-F238E27FC236}">
                <a16:creationId xmlns:a16="http://schemas.microsoft.com/office/drawing/2014/main" id="{56A7A041-CAB5-3AA3-251D-248743814F73}"/>
              </a:ext>
            </a:extLst>
          </p:cNvPr>
          <p:cNvSpPr>
            <a:spLocks noGrp="1" noChangeArrowheads="1"/>
          </p:cNvSpPr>
          <p:nvPr>
            <p:ph type="sldNum" sz="quarter" idx="11"/>
          </p:nvPr>
        </p:nvSpPr>
        <p:spPr>
          <a:ln/>
        </p:spPr>
        <p:txBody>
          <a:bodyPr/>
          <a:lstStyle>
            <a:lvl1pPr>
              <a:defRPr/>
            </a:lvl1pPr>
          </a:lstStyle>
          <a:p>
            <a:fld id="{961CC40D-1416-438A-A6E3-877B9494C2A7}" type="slidenum">
              <a:rPr lang="en-US" altLang="en-US"/>
              <a:pPr/>
              <a:t>‹#›</a:t>
            </a:fld>
            <a:endParaRPr lang="en-US" altLang="en-US"/>
          </a:p>
        </p:txBody>
      </p:sp>
    </p:spTree>
    <p:extLst>
      <p:ext uri="{BB962C8B-B14F-4D97-AF65-F5344CB8AC3E}">
        <p14:creationId xmlns:p14="http://schemas.microsoft.com/office/powerpoint/2010/main" val="198895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595FED6D-1386-6738-1E39-12BCE6EF7C7C}"/>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5" name="Rectangle 6">
            <a:extLst>
              <a:ext uri="{FF2B5EF4-FFF2-40B4-BE49-F238E27FC236}">
                <a16:creationId xmlns:a16="http://schemas.microsoft.com/office/drawing/2014/main" id="{513CE349-4B4F-0D41-9D37-3C70AAB59004}"/>
              </a:ext>
            </a:extLst>
          </p:cNvPr>
          <p:cNvSpPr>
            <a:spLocks noGrp="1" noChangeArrowheads="1"/>
          </p:cNvSpPr>
          <p:nvPr>
            <p:ph type="sldNum" sz="quarter" idx="11"/>
          </p:nvPr>
        </p:nvSpPr>
        <p:spPr>
          <a:ln/>
        </p:spPr>
        <p:txBody>
          <a:bodyPr/>
          <a:lstStyle>
            <a:lvl1pPr>
              <a:defRPr/>
            </a:lvl1pPr>
          </a:lstStyle>
          <a:p>
            <a:fld id="{4C2433F4-D10C-4A3F-B90C-DA72D46DEC11}" type="slidenum">
              <a:rPr lang="en-US" altLang="en-US"/>
              <a:pPr/>
              <a:t>‹#›</a:t>
            </a:fld>
            <a:endParaRPr lang="en-US" altLang="en-US"/>
          </a:p>
        </p:txBody>
      </p:sp>
    </p:spTree>
    <p:extLst>
      <p:ext uri="{BB962C8B-B14F-4D97-AF65-F5344CB8AC3E}">
        <p14:creationId xmlns:p14="http://schemas.microsoft.com/office/powerpoint/2010/main" val="25511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83AEDD97-C5B4-5064-A271-BC22E20D3359}"/>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5" name="Rectangle 6">
            <a:extLst>
              <a:ext uri="{FF2B5EF4-FFF2-40B4-BE49-F238E27FC236}">
                <a16:creationId xmlns:a16="http://schemas.microsoft.com/office/drawing/2014/main" id="{9C41B8A1-31C2-F46C-A4AD-A82E14FBC90B}"/>
              </a:ext>
            </a:extLst>
          </p:cNvPr>
          <p:cNvSpPr>
            <a:spLocks noGrp="1" noChangeArrowheads="1"/>
          </p:cNvSpPr>
          <p:nvPr>
            <p:ph type="sldNum" sz="quarter" idx="11"/>
          </p:nvPr>
        </p:nvSpPr>
        <p:spPr>
          <a:ln/>
        </p:spPr>
        <p:txBody>
          <a:bodyPr/>
          <a:lstStyle>
            <a:lvl1pPr>
              <a:defRPr/>
            </a:lvl1pPr>
          </a:lstStyle>
          <a:p>
            <a:fld id="{3441818A-9844-4FC1-B998-3F0E022375EB}" type="slidenum">
              <a:rPr lang="en-US" altLang="en-US"/>
              <a:pPr/>
              <a:t>‹#›</a:t>
            </a:fld>
            <a:endParaRPr lang="en-US" altLang="en-US"/>
          </a:p>
        </p:txBody>
      </p:sp>
    </p:spTree>
    <p:extLst>
      <p:ext uri="{BB962C8B-B14F-4D97-AF65-F5344CB8AC3E}">
        <p14:creationId xmlns:p14="http://schemas.microsoft.com/office/powerpoint/2010/main" val="191278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533400"/>
            <a:ext cx="4038600" cy="5592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D9FBACD-7CEA-2962-C13D-13E2E64E7834}"/>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6" name="Rectangle 6">
            <a:extLst>
              <a:ext uri="{FF2B5EF4-FFF2-40B4-BE49-F238E27FC236}">
                <a16:creationId xmlns:a16="http://schemas.microsoft.com/office/drawing/2014/main" id="{101E3AE5-C362-6DE9-4268-41D023831276}"/>
              </a:ext>
            </a:extLst>
          </p:cNvPr>
          <p:cNvSpPr>
            <a:spLocks noGrp="1" noChangeArrowheads="1"/>
          </p:cNvSpPr>
          <p:nvPr>
            <p:ph type="sldNum" sz="quarter" idx="11"/>
          </p:nvPr>
        </p:nvSpPr>
        <p:spPr>
          <a:ln/>
        </p:spPr>
        <p:txBody>
          <a:bodyPr/>
          <a:lstStyle>
            <a:lvl1pPr>
              <a:defRPr/>
            </a:lvl1pPr>
          </a:lstStyle>
          <a:p>
            <a:fld id="{238BA591-8B4C-445D-804F-3FDC47A81666}" type="slidenum">
              <a:rPr lang="en-US" altLang="en-US"/>
              <a:pPr/>
              <a:t>‹#›</a:t>
            </a:fld>
            <a:endParaRPr lang="en-US" altLang="en-US"/>
          </a:p>
        </p:txBody>
      </p:sp>
    </p:spTree>
    <p:extLst>
      <p:ext uri="{BB962C8B-B14F-4D97-AF65-F5344CB8AC3E}">
        <p14:creationId xmlns:p14="http://schemas.microsoft.com/office/powerpoint/2010/main" val="1850278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C728313B-CDA0-E4ED-D4CE-88907EB1C124}"/>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8" name="Rectangle 6">
            <a:extLst>
              <a:ext uri="{FF2B5EF4-FFF2-40B4-BE49-F238E27FC236}">
                <a16:creationId xmlns:a16="http://schemas.microsoft.com/office/drawing/2014/main" id="{CCEB5582-4A9D-A6CC-F8B6-AAC3EA73C111}"/>
              </a:ext>
            </a:extLst>
          </p:cNvPr>
          <p:cNvSpPr>
            <a:spLocks noGrp="1" noChangeArrowheads="1"/>
          </p:cNvSpPr>
          <p:nvPr>
            <p:ph type="sldNum" sz="quarter" idx="11"/>
          </p:nvPr>
        </p:nvSpPr>
        <p:spPr>
          <a:ln/>
        </p:spPr>
        <p:txBody>
          <a:bodyPr/>
          <a:lstStyle>
            <a:lvl1pPr>
              <a:defRPr/>
            </a:lvl1pPr>
          </a:lstStyle>
          <a:p>
            <a:fld id="{736AB3DB-9C77-46AE-A5CE-8A1EA6713597}" type="slidenum">
              <a:rPr lang="en-US" altLang="en-US"/>
              <a:pPr/>
              <a:t>‹#›</a:t>
            </a:fld>
            <a:endParaRPr lang="en-US" altLang="en-US"/>
          </a:p>
        </p:txBody>
      </p:sp>
    </p:spTree>
    <p:extLst>
      <p:ext uri="{BB962C8B-B14F-4D97-AF65-F5344CB8AC3E}">
        <p14:creationId xmlns:p14="http://schemas.microsoft.com/office/powerpoint/2010/main" val="2129746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BD8E987-D62D-83DE-1435-6C548113FABD}"/>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4" name="Rectangle 6">
            <a:extLst>
              <a:ext uri="{FF2B5EF4-FFF2-40B4-BE49-F238E27FC236}">
                <a16:creationId xmlns:a16="http://schemas.microsoft.com/office/drawing/2014/main" id="{D667622C-7B7E-348B-11E2-61F308FBF179}"/>
              </a:ext>
            </a:extLst>
          </p:cNvPr>
          <p:cNvSpPr>
            <a:spLocks noGrp="1" noChangeArrowheads="1"/>
          </p:cNvSpPr>
          <p:nvPr>
            <p:ph type="sldNum" sz="quarter" idx="11"/>
          </p:nvPr>
        </p:nvSpPr>
        <p:spPr>
          <a:ln/>
        </p:spPr>
        <p:txBody>
          <a:bodyPr/>
          <a:lstStyle>
            <a:lvl1pPr>
              <a:defRPr/>
            </a:lvl1pPr>
          </a:lstStyle>
          <a:p>
            <a:fld id="{F219CE82-21A5-4978-9306-7E093DDE4577}" type="slidenum">
              <a:rPr lang="en-US" altLang="en-US"/>
              <a:pPr/>
              <a:t>‹#›</a:t>
            </a:fld>
            <a:endParaRPr lang="en-US" altLang="en-US"/>
          </a:p>
        </p:txBody>
      </p:sp>
    </p:spTree>
    <p:extLst>
      <p:ext uri="{BB962C8B-B14F-4D97-AF65-F5344CB8AC3E}">
        <p14:creationId xmlns:p14="http://schemas.microsoft.com/office/powerpoint/2010/main" val="2590897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03A8F13-33A8-C507-D67B-AFDDE3FAC745}"/>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3" name="Rectangle 6">
            <a:extLst>
              <a:ext uri="{FF2B5EF4-FFF2-40B4-BE49-F238E27FC236}">
                <a16:creationId xmlns:a16="http://schemas.microsoft.com/office/drawing/2014/main" id="{33CD53B7-1A4F-68F9-1D2D-DE8B96D25238}"/>
              </a:ext>
            </a:extLst>
          </p:cNvPr>
          <p:cNvSpPr>
            <a:spLocks noGrp="1" noChangeArrowheads="1"/>
          </p:cNvSpPr>
          <p:nvPr>
            <p:ph type="sldNum" sz="quarter" idx="11"/>
          </p:nvPr>
        </p:nvSpPr>
        <p:spPr>
          <a:ln/>
        </p:spPr>
        <p:txBody>
          <a:bodyPr/>
          <a:lstStyle>
            <a:lvl1pPr>
              <a:defRPr/>
            </a:lvl1pPr>
          </a:lstStyle>
          <a:p>
            <a:fld id="{5907BA2C-D9C3-40BF-BE85-7C43EC474891}" type="slidenum">
              <a:rPr lang="en-US" altLang="en-US"/>
              <a:pPr/>
              <a:t>‹#›</a:t>
            </a:fld>
            <a:endParaRPr lang="en-US" altLang="en-US"/>
          </a:p>
        </p:txBody>
      </p:sp>
    </p:spTree>
    <p:extLst>
      <p:ext uri="{BB962C8B-B14F-4D97-AF65-F5344CB8AC3E}">
        <p14:creationId xmlns:p14="http://schemas.microsoft.com/office/powerpoint/2010/main" val="1259330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73943B2-50C9-687C-34DD-963ECA4F49F5}"/>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6" name="Rectangle 6">
            <a:extLst>
              <a:ext uri="{FF2B5EF4-FFF2-40B4-BE49-F238E27FC236}">
                <a16:creationId xmlns:a16="http://schemas.microsoft.com/office/drawing/2014/main" id="{7AC4A059-726F-F303-55AE-7BAE741A1E1E}"/>
              </a:ext>
            </a:extLst>
          </p:cNvPr>
          <p:cNvSpPr>
            <a:spLocks noGrp="1" noChangeArrowheads="1"/>
          </p:cNvSpPr>
          <p:nvPr>
            <p:ph type="sldNum" sz="quarter" idx="11"/>
          </p:nvPr>
        </p:nvSpPr>
        <p:spPr>
          <a:ln/>
        </p:spPr>
        <p:txBody>
          <a:bodyPr/>
          <a:lstStyle>
            <a:lvl1pPr>
              <a:defRPr/>
            </a:lvl1pPr>
          </a:lstStyle>
          <a:p>
            <a:fld id="{C5731825-815B-44A1-A826-71A0CFE3D8EC}" type="slidenum">
              <a:rPr lang="en-US" altLang="en-US"/>
              <a:pPr/>
              <a:t>‹#›</a:t>
            </a:fld>
            <a:endParaRPr lang="en-US" altLang="en-US"/>
          </a:p>
        </p:txBody>
      </p:sp>
    </p:spTree>
    <p:extLst>
      <p:ext uri="{BB962C8B-B14F-4D97-AF65-F5344CB8AC3E}">
        <p14:creationId xmlns:p14="http://schemas.microsoft.com/office/powerpoint/2010/main" val="2965841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C3349712-81BE-A00B-E44F-40FFA215DCE2}"/>
              </a:ext>
            </a:extLst>
          </p:cNvPr>
          <p:cNvSpPr>
            <a:spLocks noGrp="1" noChangeArrowheads="1"/>
          </p:cNvSpPr>
          <p:nvPr>
            <p:ph type="ftr" sz="quarter" idx="10"/>
          </p:nvPr>
        </p:nvSpPr>
        <p:spPr>
          <a:ln/>
        </p:spPr>
        <p:txBody>
          <a:bodyPr/>
          <a:lstStyle>
            <a:lvl1pPr>
              <a:defRPr/>
            </a:lvl1pPr>
          </a:lstStyle>
          <a:p>
            <a:pPr>
              <a:defRPr/>
            </a:pPr>
            <a:r>
              <a:rPr lang="en-US"/>
              <a:t>Biochemistry 3070 – Enzyme Mechanisms</a:t>
            </a:r>
          </a:p>
        </p:txBody>
      </p:sp>
      <p:sp>
        <p:nvSpPr>
          <p:cNvPr id="6" name="Rectangle 6">
            <a:extLst>
              <a:ext uri="{FF2B5EF4-FFF2-40B4-BE49-F238E27FC236}">
                <a16:creationId xmlns:a16="http://schemas.microsoft.com/office/drawing/2014/main" id="{66E02832-F034-C36A-4892-1F49E6D376DC}"/>
              </a:ext>
            </a:extLst>
          </p:cNvPr>
          <p:cNvSpPr>
            <a:spLocks noGrp="1" noChangeArrowheads="1"/>
          </p:cNvSpPr>
          <p:nvPr>
            <p:ph type="sldNum" sz="quarter" idx="11"/>
          </p:nvPr>
        </p:nvSpPr>
        <p:spPr>
          <a:ln/>
        </p:spPr>
        <p:txBody>
          <a:bodyPr/>
          <a:lstStyle>
            <a:lvl1pPr>
              <a:defRPr/>
            </a:lvl1pPr>
          </a:lstStyle>
          <a:p>
            <a:fld id="{63F6DED5-9580-413F-84DD-4E9C8F734A1C}" type="slidenum">
              <a:rPr lang="en-US" altLang="en-US"/>
              <a:pPr/>
              <a:t>‹#›</a:t>
            </a:fld>
            <a:endParaRPr lang="en-US" altLang="en-US"/>
          </a:p>
        </p:txBody>
      </p:sp>
    </p:spTree>
    <p:extLst>
      <p:ext uri="{BB962C8B-B14F-4D97-AF65-F5344CB8AC3E}">
        <p14:creationId xmlns:p14="http://schemas.microsoft.com/office/powerpoint/2010/main" val="299003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FFFF"/>
            </a:gs>
            <a:gs pos="100000">
              <a:srgbClr val="CCFFCC"/>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D45A56B-7913-26D5-9780-C6157D586588}"/>
              </a:ext>
            </a:extLst>
          </p:cNvPr>
          <p:cNvSpPr>
            <a:spLocks noGrp="1" noChangeArrowheads="1"/>
          </p:cNvSpPr>
          <p:nvPr>
            <p:ph type="title"/>
          </p:nvPr>
        </p:nvSpPr>
        <p:spPr bwMode="auto">
          <a:xfrm>
            <a:off x="457200" y="152400"/>
            <a:ext cx="8229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691F59B0-9296-D396-20C0-F9D6BA872DFB}"/>
              </a:ext>
            </a:extLst>
          </p:cNvPr>
          <p:cNvSpPr>
            <a:spLocks noGrp="1" noChangeArrowheads="1"/>
          </p:cNvSpPr>
          <p:nvPr>
            <p:ph type="body" idx="1"/>
          </p:nvPr>
        </p:nvSpPr>
        <p:spPr bwMode="auto">
          <a:xfrm>
            <a:off x="457200" y="533400"/>
            <a:ext cx="8229600" cy="559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9" name="Rectangle 5">
            <a:extLst>
              <a:ext uri="{FF2B5EF4-FFF2-40B4-BE49-F238E27FC236}">
                <a16:creationId xmlns:a16="http://schemas.microsoft.com/office/drawing/2014/main" id="{26F93320-CEC3-55E1-7FD8-9656EEA9BF53}"/>
              </a:ext>
            </a:extLst>
          </p:cNvPr>
          <p:cNvSpPr>
            <a:spLocks noGrp="1" noChangeArrowheads="1"/>
          </p:cNvSpPr>
          <p:nvPr>
            <p:ph type="ftr" sz="quarter" idx="3"/>
          </p:nvPr>
        </p:nvSpPr>
        <p:spPr bwMode="auto">
          <a:xfrm>
            <a:off x="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800" b="0" i="1" smtClean="0">
                <a:solidFill>
                  <a:srgbClr val="0066CC"/>
                </a:solidFill>
                <a:latin typeface="Arial" charset="0"/>
              </a:defRPr>
            </a:lvl1pPr>
          </a:lstStyle>
          <a:p>
            <a:pPr>
              <a:defRPr/>
            </a:pPr>
            <a:r>
              <a:rPr lang="en-US"/>
              <a:t>Biochemistry 3070 – Enzyme Mechanisms</a:t>
            </a:r>
          </a:p>
        </p:txBody>
      </p:sp>
      <p:sp>
        <p:nvSpPr>
          <p:cNvPr id="200710" name="Rectangle 6">
            <a:extLst>
              <a:ext uri="{FF2B5EF4-FFF2-40B4-BE49-F238E27FC236}">
                <a16:creationId xmlns:a16="http://schemas.microsoft.com/office/drawing/2014/main" id="{CB7A2B76-3B81-E62B-CAFB-E66FAA77B1BC}"/>
              </a:ext>
            </a:extLst>
          </p:cNvPr>
          <p:cNvSpPr>
            <a:spLocks noGrp="1" noChangeArrowheads="1"/>
          </p:cNvSpPr>
          <p:nvPr>
            <p:ph type="sldNum" sz="quarter" idx="4"/>
          </p:nvPr>
        </p:nvSpPr>
        <p:spPr bwMode="auto">
          <a:xfrm>
            <a:off x="8382000" y="6553200"/>
            <a:ext cx="53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i="1">
                <a:solidFill>
                  <a:srgbClr val="0066CC"/>
                </a:solidFill>
              </a:defRPr>
            </a:lvl1pPr>
          </a:lstStyle>
          <a:p>
            <a:fld id="{54F095DC-8A3C-42EC-8096-F0239359C1A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Lst>
  <p:hf hdr="0" dt="0"/>
  <p:txStyles>
    <p:titleStyle>
      <a:lvl1pPr algn="l" rtl="0" eaLnBrk="0" fontAlgn="base" hangingPunct="0">
        <a:spcBef>
          <a:spcPct val="0"/>
        </a:spcBef>
        <a:spcAft>
          <a:spcPct val="0"/>
        </a:spcAft>
        <a:defRPr i="1">
          <a:solidFill>
            <a:schemeClr val="tx2"/>
          </a:solidFill>
          <a:latin typeface="+mj-lt"/>
          <a:ea typeface="+mj-ea"/>
          <a:cs typeface="+mj-cs"/>
        </a:defRPr>
      </a:lvl1pPr>
      <a:lvl2pPr algn="l" rtl="0" eaLnBrk="0" fontAlgn="base" hangingPunct="0">
        <a:spcBef>
          <a:spcPct val="0"/>
        </a:spcBef>
        <a:spcAft>
          <a:spcPct val="0"/>
        </a:spcAft>
        <a:defRPr i="1">
          <a:solidFill>
            <a:schemeClr val="tx2"/>
          </a:solidFill>
          <a:latin typeface="Arial" charset="0"/>
        </a:defRPr>
      </a:lvl2pPr>
      <a:lvl3pPr algn="l" rtl="0" eaLnBrk="0" fontAlgn="base" hangingPunct="0">
        <a:spcBef>
          <a:spcPct val="0"/>
        </a:spcBef>
        <a:spcAft>
          <a:spcPct val="0"/>
        </a:spcAft>
        <a:defRPr i="1">
          <a:solidFill>
            <a:schemeClr val="tx2"/>
          </a:solidFill>
          <a:latin typeface="Arial" charset="0"/>
        </a:defRPr>
      </a:lvl3pPr>
      <a:lvl4pPr algn="l" rtl="0" eaLnBrk="0" fontAlgn="base" hangingPunct="0">
        <a:spcBef>
          <a:spcPct val="0"/>
        </a:spcBef>
        <a:spcAft>
          <a:spcPct val="0"/>
        </a:spcAft>
        <a:defRPr i="1">
          <a:solidFill>
            <a:schemeClr val="tx2"/>
          </a:solidFill>
          <a:latin typeface="Arial" charset="0"/>
        </a:defRPr>
      </a:lvl4pPr>
      <a:lvl5pPr algn="l" rtl="0" eaLnBrk="0" fontAlgn="base" hangingPunct="0">
        <a:spcBef>
          <a:spcPct val="0"/>
        </a:spcBef>
        <a:spcAft>
          <a:spcPct val="0"/>
        </a:spcAft>
        <a:defRPr i="1">
          <a:solidFill>
            <a:schemeClr val="tx2"/>
          </a:solidFill>
          <a:latin typeface="Arial" charset="0"/>
        </a:defRPr>
      </a:lvl5pPr>
      <a:lvl6pPr marL="457200" algn="l" rtl="0" fontAlgn="base">
        <a:spcBef>
          <a:spcPct val="0"/>
        </a:spcBef>
        <a:spcAft>
          <a:spcPct val="0"/>
        </a:spcAft>
        <a:defRPr i="1">
          <a:solidFill>
            <a:schemeClr val="tx2"/>
          </a:solidFill>
          <a:latin typeface="Arial" charset="0"/>
        </a:defRPr>
      </a:lvl6pPr>
      <a:lvl7pPr marL="914400" algn="l" rtl="0" fontAlgn="base">
        <a:spcBef>
          <a:spcPct val="0"/>
        </a:spcBef>
        <a:spcAft>
          <a:spcPct val="0"/>
        </a:spcAft>
        <a:defRPr i="1">
          <a:solidFill>
            <a:schemeClr val="tx2"/>
          </a:solidFill>
          <a:latin typeface="Arial" charset="0"/>
        </a:defRPr>
      </a:lvl7pPr>
      <a:lvl8pPr marL="1371600" algn="l" rtl="0" fontAlgn="base">
        <a:spcBef>
          <a:spcPct val="0"/>
        </a:spcBef>
        <a:spcAft>
          <a:spcPct val="0"/>
        </a:spcAft>
        <a:defRPr i="1">
          <a:solidFill>
            <a:schemeClr val="tx2"/>
          </a:solidFill>
          <a:latin typeface="Arial" charset="0"/>
        </a:defRPr>
      </a:lvl8pPr>
      <a:lvl9pPr marL="1828800" algn="l" rtl="0" fontAlgn="base">
        <a:spcBef>
          <a:spcPct val="0"/>
        </a:spcBef>
        <a:spcAft>
          <a:spcPct val="0"/>
        </a:spcAft>
        <a:defRPr i="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7.bin"/><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8.bin"/><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oleObject" Target="../embeddings/oleObject9.bin"/></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ooter Placeholder 3">
            <a:extLst>
              <a:ext uri="{FF2B5EF4-FFF2-40B4-BE49-F238E27FC236}">
                <a16:creationId xmlns:a16="http://schemas.microsoft.com/office/drawing/2014/main" id="{E0DF812F-644A-063F-3599-FD2B6DBBC566}"/>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051" name="Slide Number Placeholder 4">
            <a:extLst>
              <a:ext uri="{FF2B5EF4-FFF2-40B4-BE49-F238E27FC236}">
                <a16:creationId xmlns:a16="http://schemas.microsoft.com/office/drawing/2014/main" id="{1887E4E2-F502-11FA-7CE2-8E566A90C757}"/>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FDB29E0-830E-437F-B29C-A05420C9DA82}" type="slidenum">
              <a:rPr lang="en-US" altLang="en-US" b="0">
                <a:solidFill>
                  <a:srgbClr val="0066CC"/>
                </a:solidFill>
              </a:rPr>
              <a:pPr eaLnBrk="1" hangingPunct="1"/>
              <a:t>1</a:t>
            </a:fld>
            <a:endParaRPr lang="en-US" altLang="en-US" b="0">
              <a:solidFill>
                <a:srgbClr val="0066CC"/>
              </a:solidFill>
            </a:endParaRPr>
          </a:p>
        </p:txBody>
      </p:sp>
      <p:sp>
        <p:nvSpPr>
          <p:cNvPr id="2052" name="Rectangle 2">
            <a:extLst>
              <a:ext uri="{FF2B5EF4-FFF2-40B4-BE49-F238E27FC236}">
                <a16:creationId xmlns:a16="http://schemas.microsoft.com/office/drawing/2014/main" id="{84B2F47F-A755-7AAB-6AAE-4823E76FB5C1}"/>
              </a:ext>
            </a:extLst>
          </p:cNvPr>
          <p:cNvSpPr>
            <a:spLocks noGrp="1" noChangeArrowheads="1"/>
          </p:cNvSpPr>
          <p:nvPr>
            <p:ph type="title"/>
          </p:nvPr>
        </p:nvSpPr>
        <p:spPr>
          <a:xfrm>
            <a:off x="533400" y="838200"/>
            <a:ext cx="8077200" cy="4038600"/>
          </a:xfrm>
        </p:spPr>
        <p:txBody>
          <a:bodyPr/>
          <a:lstStyle/>
          <a:p>
            <a:pPr algn="ctr" eaLnBrk="1" hangingPunct="1"/>
            <a:r>
              <a:rPr lang="en-US" altLang="en-US" sz="5400"/>
              <a:t>Enzyme</a:t>
            </a:r>
            <a:br>
              <a:rPr lang="en-US" altLang="en-US" sz="5400"/>
            </a:br>
            <a:r>
              <a:rPr lang="en-US" altLang="en-US" sz="5400"/>
              <a:t>Mechanisms</a:t>
            </a:r>
          </a:p>
        </p:txBody>
      </p:sp>
      <p:sp>
        <p:nvSpPr>
          <p:cNvPr id="2053" name="Text Box 4">
            <a:extLst>
              <a:ext uri="{FF2B5EF4-FFF2-40B4-BE49-F238E27FC236}">
                <a16:creationId xmlns:a16="http://schemas.microsoft.com/office/drawing/2014/main" id="{920BD35A-01CF-4DE0-F168-EC37CB2DE237}"/>
              </a:ext>
            </a:extLst>
          </p:cNvPr>
          <p:cNvSpPr txBox="1">
            <a:spLocks noChangeArrowheads="1"/>
          </p:cNvSpPr>
          <p:nvPr/>
        </p:nvSpPr>
        <p:spPr bwMode="auto">
          <a:xfrm>
            <a:off x="152400" y="152400"/>
            <a:ext cx="396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i="1"/>
              <a:t>Biochemistry 3070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3">
            <a:extLst>
              <a:ext uri="{FF2B5EF4-FFF2-40B4-BE49-F238E27FC236}">
                <a16:creationId xmlns:a16="http://schemas.microsoft.com/office/drawing/2014/main" id="{6023E872-1159-0C01-4D52-F99D88456561}"/>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1267" name="Slide Number Placeholder 4">
            <a:extLst>
              <a:ext uri="{FF2B5EF4-FFF2-40B4-BE49-F238E27FC236}">
                <a16:creationId xmlns:a16="http://schemas.microsoft.com/office/drawing/2014/main" id="{4C65DBC6-5C22-3163-76E7-04B09B06FC98}"/>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7922072-9EC8-45F1-B2F2-6AB6B771C255}" type="slidenum">
              <a:rPr lang="en-US" altLang="en-US" b="0">
                <a:solidFill>
                  <a:srgbClr val="0066CC"/>
                </a:solidFill>
              </a:rPr>
              <a:pPr eaLnBrk="1" hangingPunct="1"/>
              <a:t>10</a:t>
            </a:fld>
            <a:endParaRPr lang="en-US" altLang="en-US" b="0">
              <a:solidFill>
                <a:srgbClr val="0066CC"/>
              </a:solidFill>
            </a:endParaRPr>
          </a:p>
        </p:txBody>
      </p:sp>
      <p:sp>
        <p:nvSpPr>
          <p:cNvPr id="11268" name="Rectangle 2">
            <a:extLst>
              <a:ext uri="{FF2B5EF4-FFF2-40B4-BE49-F238E27FC236}">
                <a16:creationId xmlns:a16="http://schemas.microsoft.com/office/drawing/2014/main" id="{D7E5DD62-5A4A-C420-7A36-01DD8439377D}"/>
              </a:ext>
            </a:extLst>
          </p:cNvPr>
          <p:cNvSpPr>
            <a:spLocks noGrp="1" noChangeArrowheads="1"/>
          </p:cNvSpPr>
          <p:nvPr>
            <p:ph type="title"/>
          </p:nvPr>
        </p:nvSpPr>
        <p:spPr/>
        <p:txBody>
          <a:bodyPr/>
          <a:lstStyle/>
          <a:p>
            <a:pPr eaLnBrk="1" hangingPunct="1"/>
            <a:r>
              <a:rPr lang="en-US" altLang="en-US"/>
              <a:t>Enzyme Mechanisms - Lysozyme</a:t>
            </a:r>
          </a:p>
        </p:txBody>
      </p:sp>
      <p:graphicFrame>
        <p:nvGraphicFramePr>
          <p:cNvPr id="11269" name="Object 4">
            <a:extLst>
              <a:ext uri="{FF2B5EF4-FFF2-40B4-BE49-F238E27FC236}">
                <a16:creationId xmlns:a16="http://schemas.microsoft.com/office/drawing/2014/main" id="{A9C35B2E-F6DB-EF2B-64F2-30F499259482}"/>
              </a:ext>
            </a:extLst>
          </p:cNvPr>
          <p:cNvGraphicFramePr>
            <a:graphicFrameLocks noChangeAspect="1"/>
          </p:cNvGraphicFramePr>
          <p:nvPr>
            <p:ph idx="1"/>
          </p:nvPr>
        </p:nvGraphicFramePr>
        <p:xfrm>
          <a:off x="1370013" y="684213"/>
          <a:ext cx="5942012" cy="4765675"/>
        </p:xfrm>
        <a:graphic>
          <a:graphicData uri="http://schemas.openxmlformats.org/presentationml/2006/ole">
            <mc:AlternateContent xmlns:mc="http://schemas.openxmlformats.org/markup-compatibility/2006">
              <mc:Choice xmlns:v="urn:schemas-microsoft-com:vml" Requires="v">
                <p:oleObj name="ACD ChemSketch 2.0" r:id="rId2" imgW="3956304" imgH="3172968" progId="ACD.ChemSketch.20">
                  <p:embed/>
                </p:oleObj>
              </mc:Choice>
              <mc:Fallback>
                <p:oleObj name="ACD ChemSketch 2.0" r:id="rId2" imgW="3956304" imgH="3172968"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684213"/>
                        <a:ext cx="5942012" cy="476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a:extLst>
              <a:ext uri="{FF2B5EF4-FFF2-40B4-BE49-F238E27FC236}">
                <a16:creationId xmlns:a16="http://schemas.microsoft.com/office/drawing/2014/main" id="{9A2C66E7-5601-02A6-D466-D5F2F75CC821}"/>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2291" name="Slide Number Placeholder 4">
            <a:extLst>
              <a:ext uri="{FF2B5EF4-FFF2-40B4-BE49-F238E27FC236}">
                <a16:creationId xmlns:a16="http://schemas.microsoft.com/office/drawing/2014/main" id="{97D2E1CC-4560-3CB0-22C5-C570FD425625}"/>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CF98FC0-9D50-4FF4-8D65-C58AD0EED614}" type="slidenum">
              <a:rPr lang="en-US" altLang="en-US" b="0">
                <a:solidFill>
                  <a:srgbClr val="0066CC"/>
                </a:solidFill>
              </a:rPr>
              <a:pPr eaLnBrk="1" hangingPunct="1"/>
              <a:t>11</a:t>
            </a:fld>
            <a:endParaRPr lang="en-US" altLang="en-US" b="0">
              <a:solidFill>
                <a:srgbClr val="0066CC"/>
              </a:solidFill>
            </a:endParaRPr>
          </a:p>
        </p:txBody>
      </p:sp>
      <p:sp>
        <p:nvSpPr>
          <p:cNvPr id="12292" name="Rectangle 2">
            <a:extLst>
              <a:ext uri="{FF2B5EF4-FFF2-40B4-BE49-F238E27FC236}">
                <a16:creationId xmlns:a16="http://schemas.microsoft.com/office/drawing/2014/main" id="{7CE15C9B-4495-4595-D68E-AB4571E2AEB9}"/>
              </a:ext>
            </a:extLst>
          </p:cNvPr>
          <p:cNvSpPr>
            <a:spLocks noGrp="1" noChangeArrowheads="1"/>
          </p:cNvSpPr>
          <p:nvPr>
            <p:ph type="title"/>
          </p:nvPr>
        </p:nvSpPr>
        <p:spPr/>
        <p:txBody>
          <a:bodyPr/>
          <a:lstStyle/>
          <a:p>
            <a:pPr eaLnBrk="1" hangingPunct="1"/>
            <a:r>
              <a:rPr lang="en-US" altLang="en-US"/>
              <a:t>Enzyme Mechanisms - Lysozyme</a:t>
            </a:r>
          </a:p>
        </p:txBody>
      </p:sp>
      <p:graphicFrame>
        <p:nvGraphicFramePr>
          <p:cNvPr id="12293" name="Object 4">
            <a:extLst>
              <a:ext uri="{FF2B5EF4-FFF2-40B4-BE49-F238E27FC236}">
                <a16:creationId xmlns:a16="http://schemas.microsoft.com/office/drawing/2014/main" id="{00F95E7D-AA95-2CF7-7557-A839098959FF}"/>
              </a:ext>
            </a:extLst>
          </p:cNvPr>
          <p:cNvGraphicFramePr>
            <a:graphicFrameLocks noChangeAspect="1"/>
          </p:cNvGraphicFramePr>
          <p:nvPr>
            <p:ph idx="1"/>
          </p:nvPr>
        </p:nvGraphicFramePr>
        <p:xfrm>
          <a:off x="1371600" y="685800"/>
          <a:ext cx="5942013" cy="4738688"/>
        </p:xfrm>
        <a:graphic>
          <a:graphicData uri="http://schemas.openxmlformats.org/presentationml/2006/ole">
            <mc:AlternateContent xmlns:mc="http://schemas.openxmlformats.org/markup-compatibility/2006">
              <mc:Choice xmlns:v="urn:schemas-microsoft-com:vml" Requires="v">
                <p:oleObj name="ACD ChemSketch 2.0" r:id="rId2" imgW="3956304" imgH="3154680" progId="ACD.ChemSketch.20">
                  <p:embed/>
                </p:oleObj>
              </mc:Choice>
              <mc:Fallback>
                <p:oleObj name="ACD ChemSketch 2.0" r:id="rId2" imgW="3956304" imgH="315468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85800"/>
                        <a:ext cx="5942013" cy="473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3314" name="Footer Placeholder 4">
            <a:extLst>
              <a:ext uri="{FF2B5EF4-FFF2-40B4-BE49-F238E27FC236}">
                <a16:creationId xmlns:a16="http://schemas.microsoft.com/office/drawing/2014/main" id="{2C4AA9D4-3A5A-D5E9-F6AC-1FB7F13CD25F}"/>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3315" name="Slide Number Placeholder 5">
            <a:extLst>
              <a:ext uri="{FF2B5EF4-FFF2-40B4-BE49-F238E27FC236}">
                <a16:creationId xmlns:a16="http://schemas.microsoft.com/office/drawing/2014/main" id="{9D195362-AEEF-268C-880B-BAB4B346D81C}"/>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994917C-BDA1-4478-881C-D63107314E8F}" type="slidenum">
              <a:rPr lang="en-US" altLang="en-US" b="0">
                <a:solidFill>
                  <a:srgbClr val="0066CC"/>
                </a:solidFill>
              </a:rPr>
              <a:pPr eaLnBrk="1" hangingPunct="1"/>
              <a:t>12</a:t>
            </a:fld>
            <a:endParaRPr lang="en-US" altLang="en-US" b="0">
              <a:solidFill>
                <a:srgbClr val="0066CC"/>
              </a:solidFill>
            </a:endParaRPr>
          </a:p>
        </p:txBody>
      </p:sp>
      <p:sp>
        <p:nvSpPr>
          <p:cNvPr id="13316" name="Rectangle 2">
            <a:extLst>
              <a:ext uri="{FF2B5EF4-FFF2-40B4-BE49-F238E27FC236}">
                <a16:creationId xmlns:a16="http://schemas.microsoft.com/office/drawing/2014/main" id="{490FF3C3-8F44-D615-01B2-1F411CC27CAC}"/>
              </a:ext>
            </a:extLst>
          </p:cNvPr>
          <p:cNvSpPr>
            <a:spLocks noGrp="1" noChangeArrowheads="1"/>
          </p:cNvSpPr>
          <p:nvPr>
            <p:ph type="title"/>
          </p:nvPr>
        </p:nvSpPr>
        <p:spPr/>
        <p:txBody>
          <a:bodyPr/>
          <a:lstStyle/>
          <a:p>
            <a:pPr eaLnBrk="1" hangingPunct="1"/>
            <a:r>
              <a:rPr lang="en-US" altLang="en-US"/>
              <a:t>Enzyme Mechanisms - Lysozyme</a:t>
            </a:r>
          </a:p>
        </p:txBody>
      </p:sp>
      <p:graphicFrame>
        <p:nvGraphicFramePr>
          <p:cNvPr id="13317" name="Object 6">
            <a:extLst>
              <a:ext uri="{FF2B5EF4-FFF2-40B4-BE49-F238E27FC236}">
                <a16:creationId xmlns:a16="http://schemas.microsoft.com/office/drawing/2014/main" id="{1ED4B134-9523-AD04-AD43-3602929969AC}"/>
              </a:ext>
            </a:extLst>
          </p:cNvPr>
          <p:cNvGraphicFramePr>
            <a:graphicFrameLocks noChangeAspect="1"/>
          </p:cNvGraphicFramePr>
          <p:nvPr>
            <p:ph sz="half" idx="2"/>
          </p:nvPr>
        </p:nvGraphicFramePr>
        <p:xfrm>
          <a:off x="1524000" y="2209800"/>
          <a:ext cx="5932488" cy="2632075"/>
        </p:xfrm>
        <a:graphic>
          <a:graphicData uri="http://schemas.openxmlformats.org/presentationml/2006/ole">
            <mc:AlternateContent xmlns:mc="http://schemas.openxmlformats.org/markup-compatibility/2006">
              <mc:Choice xmlns:v="urn:schemas-microsoft-com:vml" Requires="v">
                <p:oleObj name="ACD ChemSketch 2.0" r:id="rId2" imgW="3956304" imgH="1755648" progId="ACD.ChemSketch.20">
                  <p:embed/>
                </p:oleObj>
              </mc:Choice>
              <mc:Fallback>
                <p:oleObj name="ACD ChemSketch 2.0" r:id="rId2" imgW="3956304" imgH="1755648" progId="ACD.ChemSketch.20">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09800"/>
                        <a:ext cx="5932488"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4338" name="Footer Placeholder 4">
            <a:extLst>
              <a:ext uri="{FF2B5EF4-FFF2-40B4-BE49-F238E27FC236}">
                <a16:creationId xmlns:a16="http://schemas.microsoft.com/office/drawing/2014/main" id="{4C5978E1-CBE2-F8D3-F4DD-E59EBF703555}"/>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4339" name="Slide Number Placeholder 5">
            <a:extLst>
              <a:ext uri="{FF2B5EF4-FFF2-40B4-BE49-F238E27FC236}">
                <a16:creationId xmlns:a16="http://schemas.microsoft.com/office/drawing/2014/main" id="{77C1A01F-B159-1804-3544-F4DC065768EB}"/>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2265F0A-E8A9-4B07-BBB5-8C8F67A6963D}" type="slidenum">
              <a:rPr lang="en-US" altLang="en-US" b="0">
                <a:solidFill>
                  <a:srgbClr val="0066CC"/>
                </a:solidFill>
              </a:rPr>
              <a:pPr eaLnBrk="1" hangingPunct="1"/>
              <a:t>13</a:t>
            </a:fld>
            <a:endParaRPr lang="en-US" altLang="en-US" b="0">
              <a:solidFill>
                <a:srgbClr val="0066CC"/>
              </a:solidFill>
            </a:endParaRPr>
          </a:p>
        </p:txBody>
      </p:sp>
      <p:sp>
        <p:nvSpPr>
          <p:cNvPr id="14340" name="Rectangle 5">
            <a:extLst>
              <a:ext uri="{FF2B5EF4-FFF2-40B4-BE49-F238E27FC236}">
                <a16:creationId xmlns:a16="http://schemas.microsoft.com/office/drawing/2014/main" id="{99953CA0-0286-5AF1-8D6E-183CDF61DA62}"/>
              </a:ext>
            </a:extLst>
          </p:cNvPr>
          <p:cNvSpPr>
            <a:spLocks noGrp="1" noChangeArrowheads="1"/>
          </p:cNvSpPr>
          <p:nvPr>
            <p:ph type="title"/>
          </p:nvPr>
        </p:nvSpPr>
        <p:spPr/>
        <p:txBody>
          <a:bodyPr/>
          <a:lstStyle/>
          <a:p>
            <a:pPr eaLnBrk="1" hangingPunct="1"/>
            <a:r>
              <a:rPr lang="en-US" altLang="en-US" sz="1600"/>
              <a:t>Enzyme Mechanisms - Lysozyme</a:t>
            </a:r>
          </a:p>
        </p:txBody>
      </p:sp>
      <p:graphicFrame>
        <p:nvGraphicFramePr>
          <p:cNvPr id="14341" name="Object 4">
            <a:extLst>
              <a:ext uri="{FF2B5EF4-FFF2-40B4-BE49-F238E27FC236}">
                <a16:creationId xmlns:a16="http://schemas.microsoft.com/office/drawing/2014/main" id="{84AA4F32-B492-243C-79FB-EC729F207F42}"/>
              </a:ext>
            </a:extLst>
          </p:cNvPr>
          <p:cNvGraphicFramePr>
            <a:graphicFrameLocks noChangeAspect="1"/>
          </p:cNvGraphicFramePr>
          <p:nvPr>
            <p:ph sz="half" idx="1"/>
            <p:extLst>
              <p:ext uri="{D42A27DB-BD31-4B8C-83A1-F6EECF244321}">
                <p14:modId xmlns:p14="http://schemas.microsoft.com/office/powerpoint/2010/main" val="1424729327"/>
              </p:ext>
            </p:extLst>
          </p:nvPr>
        </p:nvGraphicFramePr>
        <p:xfrm>
          <a:off x="5029200" y="457200"/>
          <a:ext cx="3886200" cy="2487613"/>
        </p:xfrm>
        <a:graphic>
          <a:graphicData uri="http://schemas.openxmlformats.org/presentationml/2006/ole">
            <mc:AlternateContent xmlns:mc="http://schemas.openxmlformats.org/markup-compatibility/2006">
              <mc:Choice xmlns:v="urn:schemas-microsoft-com:vml" Requires="v">
                <p:oleObj name="ACD ChemSketch 2.0" r:id="rId2" imgW="4047744" imgH="2590800" progId="ACD.ChemSketch.20">
                  <p:embed/>
                </p:oleObj>
              </mc:Choice>
              <mc:Fallback>
                <p:oleObj name="ACD ChemSketch 2.0" r:id="rId2" imgW="4047744" imgH="259080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57200"/>
                        <a:ext cx="3886200" cy="2487613"/>
                      </a:xfrm>
                      <a:prstGeom prst="rect">
                        <a:avLst/>
                      </a:prstGeom>
                      <a:solidFill>
                        <a:srgbClr val="FFD0C5"/>
                      </a:solidFill>
                      <a:ln>
                        <a:noFill/>
                      </a:ln>
                      <a:effectLst/>
                    </p:spPr>
                  </p:pic>
                </p:oleObj>
              </mc:Fallback>
            </mc:AlternateContent>
          </a:graphicData>
        </a:graphic>
      </p:graphicFrame>
      <p:sp>
        <p:nvSpPr>
          <p:cNvPr id="14342" name="Text Box 7">
            <a:extLst>
              <a:ext uri="{FF2B5EF4-FFF2-40B4-BE49-F238E27FC236}">
                <a16:creationId xmlns:a16="http://schemas.microsoft.com/office/drawing/2014/main" id="{03CC1645-DEE4-02D8-5330-769025545636}"/>
              </a:ext>
            </a:extLst>
          </p:cNvPr>
          <p:cNvSpPr txBox="1">
            <a:spLocks noChangeArrowheads="1"/>
          </p:cNvSpPr>
          <p:nvPr/>
        </p:nvSpPr>
        <p:spPr bwMode="auto">
          <a:xfrm>
            <a:off x="228600" y="838200"/>
            <a:ext cx="5029200" cy="517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b="1">
                <a:solidFill>
                  <a:schemeClr val="tx1"/>
                </a:solidFill>
                <a:latin typeface="Arial" panose="020B0604020202020204" pitchFamily="34" charset="0"/>
              </a:defRPr>
            </a:lvl1pPr>
            <a:lvl2pPr marL="800100" indent="-34290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b="0"/>
              <a:t>Mechanistic Valiadation Experiments</a:t>
            </a:r>
          </a:p>
          <a:p>
            <a:pPr eaLnBrk="1" hangingPunct="1">
              <a:spcBef>
                <a:spcPct val="50000"/>
              </a:spcBef>
              <a:buFontTx/>
              <a:buAutoNum type="arabicPeriod"/>
            </a:pPr>
            <a:r>
              <a:rPr lang="en-US" altLang="en-US" b="0"/>
              <a:t>Esterifcation of either Glu-35 or Asp-52 stops the reaction.  If other acids are modified, no overall change in activity is observed.</a:t>
            </a:r>
          </a:p>
          <a:p>
            <a:pPr eaLnBrk="1" hangingPunct="1">
              <a:spcBef>
                <a:spcPct val="50000"/>
              </a:spcBef>
              <a:buFontTx/>
              <a:buAutoNum type="arabicPeriod"/>
            </a:pPr>
            <a:endParaRPr lang="en-US" altLang="en-US" b="0"/>
          </a:p>
          <a:p>
            <a:pPr eaLnBrk="1" hangingPunct="1">
              <a:spcBef>
                <a:spcPct val="50000"/>
              </a:spcBef>
              <a:buFontTx/>
              <a:buAutoNum type="arabicPeriod"/>
            </a:pPr>
            <a:endParaRPr lang="en-US" altLang="en-US" b="0"/>
          </a:p>
          <a:p>
            <a:pPr eaLnBrk="1" hangingPunct="1">
              <a:spcBef>
                <a:spcPct val="50000"/>
              </a:spcBef>
              <a:buFontTx/>
              <a:buAutoNum type="arabicPeriod"/>
            </a:pPr>
            <a:r>
              <a:rPr lang="en-US" altLang="en-US" b="0"/>
              <a:t>Optimum pH for the enzyme is ~5.  The reason for this lies in the ionization state of both Glu-35 and Asp-52:</a:t>
            </a:r>
          </a:p>
          <a:p>
            <a:pPr lvl="1" eaLnBrk="1" hangingPunct="1">
              <a:spcBef>
                <a:spcPct val="50000"/>
              </a:spcBef>
            </a:pPr>
            <a:r>
              <a:rPr lang="en-US" altLang="en-US" b="0"/>
              <a:t>At pH&gt;5:  Glu-35 ionizes and can not supply the hydrogen ion required.</a:t>
            </a:r>
          </a:p>
          <a:p>
            <a:pPr lvl="1" eaLnBrk="1" hangingPunct="1">
              <a:spcBef>
                <a:spcPct val="50000"/>
              </a:spcBef>
            </a:pPr>
            <a:r>
              <a:rPr lang="en-US" altLang="en-US" b="0"/>
              <a:t>At pH&lt;5:  Asp-52 is protonated and can not stabilize the carbocation intermediate.</a:t>
            </a:r>
          </a:p>
          <a:p>
            <a:pPr eaLnBrk="1" hangingPunct="1">
              <a:spcBef>
                <a:spcPct val="50000"/>
              </a:spcBef>
            </a:pPr>
            <a:endParaRPr lang="en-US" altLang="en-US" b="0"/>
          </a:p>
        </p:txBody>
      </p:sp>
      <p:graphicFrame>
        <p:nvGraphicFramePr>
          <p:cNvPr id="14343" name="Object 8">
            <a:extLst>
              <a:ext uri="{FF2B5EF4-FFF2-40B4-BE49-F238E27FC236}">
                <a16:creationId xmlns:a16="http://schemas.microsoft.com/office/drawing/2014/main" id="{2A3B1C40-0934-464E-BC78-C86D2F966EBC}"/>
              </a:ext>
            </a:extLst>
          </p:cNvPr>
          <p:cNvGraphicFramePr>
            <a:graphicFrameLocks noChangeAspect="1"/>
          </p:cNvGraphicFramePr>
          <p:nvPr>
            <p:ph sz="half" idx="2"/>
          </p:nvPr>
        </p:nvGraphicFramePr>
        <p:xfrm>
          <a:off x="5867400" y="3200400"/>
          <a:ext cx="2819400" cy="2433638"/>
        </p:xfrm>
        <a:graphic>
          <a:graphicData uri="http://schemas.openxmlformats.org/presentationml/2006/ole">
            <mc:AlternateContent xmlns:mc="http://schemas.openxmlformats.org/markup-compatibility/2006">
              <mc:Choice xmlns:v="urn:schemas-microsoft-com:vml" Requires="v">
                <p:oleObj name="Bitmap Image" r:id="rId4" imgW="2362530" imgH="2038095" progId="Paint.Picture">
                  <p:embed/>
                </p:oleObj>
              </mc:Choice>
              <mc:Fallback>
                <p:oleObj name="Bitmap Image" r:id="rId4" imgW="2362530" imgH="2038095"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3200400"/>
                        <a:ext cx="2819400" cy="243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588E7ED9-B98C-8765-19B9-F03BB8DA021D}"/>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5363" name="Slide Number Placeholder 5">
            <a:extLst>
              <a:ext uri="{FF2B5EF4-FFF2-40B4-BE49-F238E27FC236}">
                <a16:creationId xmlns:a16="http://schemas.microsoft.com/office/drawing/2014/main" id="{6F731494-47ED-840A-7DE5-8F782B6DBB08}"/>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F6C23CA-CA7A-4A81-9854-B36AB42E114D}" type="slidenum">
              <a:rPr lang="en-US" altLang="en-US" b="0">
                <a:solidFill>
                  <a:srgbClr val="0066CC"/>
                </a:solidFill>
              </a:rPr>
              <a:pPr eaLnBrk="1" hangingPunct="1"/>
              <a:t>14</a:t>
            </a:fld>
            <a:endParaRPr lang="en-US" altLang="en-US" b="0">
              <a:solidFill>
                <a:srgbClr val="0066CC"/>
              </a:solidFill>
            </a:endParaRPr>
          </a:p>
        </p:txBody>
      </p:sp>
      <p:sp>
        <p:nvSpPr>
          <p:cNvPr id="15364" name="Rectangle 2">
            <a:extLst>
              <a:ext uri="{FF2B5EF4-FFF2-40B4-BE49-F238E27FC236}">
                <a16:creationId xmlns:a16="http://schemas.microsoft.com/office/drawing/2014/main" id="{C0D880AA-2713-53F2-9037-8A0A4A2246A8}"/>
              </a:ext>
            </a:extLst>
          </p:cNvPr>
          <p:cNvSpPr>
            <a:spLocks noGrp="1" noChangeArrowheads="1"/>
          </p:cNvSpPr>
          <p:nvPr>
            <p:ph type="title"/>
          </p:nvPr>
        </p:nvSpPr>
        <p:spPr/>
        <p:txBody>
          <a:bodyPr/>
          <a:lstStyle/>
          <a:p>
            <a:pPr eaLnBrk="1" hangingPunct="1"/>
            <a:r>
              <a:rPr lang="en-US" altLang="en-US" sz="1600"/>
              <a:t>Enzyme Mechanisms – Carbonic Anhydrase</a:t>
            </a:r>
          </a:p>
        </p:txBody>
      </p:sp>
      <p:sp>
        <p:nvSpPr>
          <p:cNvPr id="15365" name="Rectangle 3">
            <a:extLst>
              <a:ext uri="{FF2B5EF4-FFF2-40B4-BE49-F238E27FC236}">
                <a16:creationId xmlns:a16="http://schemas.microsoft.com/office/drawing/2014/main" id="{715EF46F-2673-4C0B-91B1-B6A97117A641}"/>
              </a:ext>
            </a:extLst>
          </p:cNvPr>
          <p:cNvSpPr>
            <a:spLocks noGrp="1" noChangeArrowheads="1"/>
          </p:cNvSpPr>
          <p:nvPr>
            <p:ph type="body" sz="half" idx="1"/>
          </p:nvPr>
        </p:nvSpPr>
        <p:spPr>
          <a:xfrm>
            <a:off x="457200" y="533400"/>
            <a:ext cx="8458200" cy="5592763"/>
          </a:xfrm>
        </p:spPr>
        <p:txBody>
          <a:bodyPr/>
          <a:lstStyle/>
          <a:p>
            <a:pPr eaLnBrk="1" hangingPunct="1">
              <a:lnSpc>
                <a:spcPct val="90000"/>
              </a:lnSpc>
            </a:pPr>
            <a:r>
              <a:rPr lang="en-US" altLang="en-US" sz="2800">
                <a:solidFill>
                  <a:srgbClr val="0000FF"/>
                </a:solidFill>
              </a:rPr>
              <a:t>Carbonic anhydrase</a:t>
            </a:r>
            <a:r>
              <a:rPr lang="en-US" altLang="en-US" sz="2800"/>
              <a:t> catalyzes the critically important reaction of hydrating CO</a:t>
            </a:r>
            <a:r>
              <a:rPr lang="en-US" altLang="en-US" sz="2800" baseline="-25000"/>
              <a:t>2</a:t>
            </a:r>
            <a:r>
              <a:rPr lang="en-US" altLang="en-US" sz="2800"/>
              <a:t> to form bicarbonate:</a:t>
            </a:r>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endParaRPr lang="en-US" altLang="en-US" sz="2800"/>
          </a:p>
          <a:p>
            <a:pPr eaLnBrk="1" hangingPunct="1">
              <a:lnSpc>
                <a:spcPct val="90000"/>
              </a:lnSpc>
            </a:pPr>
            <a:r>
              <a:rPr lang="en-US" altLang="en-US" sz="2800"/>
              <a:t>This enzyme enhances the rate of this reaction by more than </a:t>
            </a:r>
            <a:r>
              <a:rPr lang="en-US" altLang="en-US" sz="2800" i="1" u="sng"/>
              <a:t>10</a:t>
            </a:r>
            <a:r>
              <a:rPr lang="en-US" altLang="en-US" sz="2800" i="1" u="sng" baseline="30000"/>
              <a:t>6</a:t>
            </a:r>
            <a:r>
              <a:rPr lang="en-US" altLang="en-US" sz="2800"/>
              <a:t>!  At these rates, the limiting factor is how fast the molecules can diffuse to the active site!</a:t>
            </a:r>
          </a:p>
          <a:p>
            <a:pPr eaLnBrk="1" hangingPunct="1">
              <a:lnSpc>
                <a:spcPct val="90000"/>
              </a:lnSpc>
              <a:buFontTx/>
              <a:buNone/>
            </a:pPr>
            <a:endParaRPr lang="en-US" altLang="en-US" sz="2800"/>
          </a:p>
        </p:txBody>
      </p:sp>
      <p:pic>
        <p:nvPicPr>
          <p:cNvPr id="15366" name="Picture 4">
            <a:extLst>
              <a:ext uri="{FF2B5EF4-FFF2-40B4-BE49-F238E27FC236}">
                <a16:creationId xmlns:a16="http://schemas.microsoft.com/office/drawing/2014/main" id="{6C871827-F715-1E75-6A0A-CA33AFBA265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66800" y="1905000"/>
            <a:ext cx="6629400" cy="1981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6386" name="Footer Placeholder 4">
            <a:extLst>
              <a:ext uri="{FF2B5EF4-FFF2-40B4-BE49-F238E27FC236}">
                <a16:creationId xmlns:a16="http://schemas.microsoft.com/office/drawing/2014/main" id="{419493BB-628C-6B3F-0DD9-2943AACA9F48}"/>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6387" name="Slide Number Placeholder 5">
            <a:extLst>
              <a:ext uri="{FF2B5EF4-FFF2-40B4-BE49-F238E27FC236}">
                <a16:creationId xmlns:a16="http://schemas.microsoft.com/office/drawing/2014/main" id="{2421A396-C683-8142-236F-CE215975728A}"/>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D79B708-2709-4BDC-9FA7-483751DBB701}" type="slidenum">
              <a:rPr lang="en-US" altLang="en-US" b="0">
                <a:solidFill>
                  <a:srgbClr val="0066CC"/>
                </a:solidFill>
              </a:rPr>
              <a:pPr eaLnBrk="1" hangingPunct="1"/>
              <a:t>15</a:t>
            </a:fld>
            <a:endParaRPr lang="en-US" altLang="en-US" b="0">
              <a:solidFill>
                <a:srgbClr val="0066CC"/>
              </a:solidFill>
            </a:endParaRPr>
          </a:p>
        </p:txBody>
      </p:sp>
      <p:sp>
        <p:nvSpPr>
          <p:cNvPr id="16388" name="Rectangle 2">
            <a:extLst>
              <a:ext uri="{FF2B5EF4-FFF2-40B4-BE49-F238E27FC236}">
                <a16:creationId xmlns:a16="http://schemas.microsoft.com/office/drawing/2014/main" id="{E05A8433-8E6B-2744-4BFA-396CCE98CA26}"/>
              </a:ext>
            </a:extLst>
          </p:cNvPr>
          <p:cNvSpPr>
            <a:spLocks noGrp="1" noChangeArrowheads="1"/>
          </p:cNvSpPr>
          <p:nvPr>
            <p:ph type="title"/>
          </p:nvPr>
        </p:nvSpPr>
        <p:spPr/>
        <p:txBody>
          <a:bodyPr/>
          <a:lstStyle/>
          <a:p>
            <a:pPr eaLnBrk="1" hangingPunct="1"/>
            <a:r>
              <a:rPr lang="en-US" altLang="en-US" sz="1600"/>
              <a:t>Enzyme Mechanisms – Carbonic Anhydrase</a:t>
            </a:r>
          </a:p>
        </p:txBody>
      </p:sp>
      <p:sp>
        <p:nvSpPr>
          <p:cNvPr id="16389" name="Rectangle 3">
            <a:extLst>
              <a:ext uri="{FF2B5EF4-FFF2-40B4-BE49-F238E27FC236}">
                <a16:creationId xmlns:a16="http://schemas.microsoft.com/office/drawing/2014/main" id="{A5AE2917-6FB1-53B4-CD45-FD98DD42CBD9}"/>
              </a:ext>
            </a:extLst>
          </p:cNvPr>
          <p:cNvSpPr>
            <a:spLocks noGrp="1" noChangeArrowheads="1"/>
          </p:cNvSpPr>
          <p:nvPr>
            <p:ph type="body" sz="half" idx="1"/>
          </p:nvPr>
        </p:nvSpPr>
        <p:spPr>
          <a:xfrm>
            <a:off x="457200" y="533400"/>
            <a:ext cx="8305800" cy="5592763"/>
          </a:xfrm>
        </p:spPr>
        <p:txBody>
          <a:bodyPr/>
          <a:lstStyle/>
          <a:p>
            <a:pPr eaLnBrk="1" hangingPunct="1"/>
            <a:r>
              <a:rPr lang="en-US" altLang="en-US" sz="2800"/>
              <a:t>Carbonic Anhydrase contains an important cofactor at the active site, namely a zinc ion, that helps activate water molecules prior to their reaction with CO</a:t>
            </a:r>
            <a:r>
              <a:rPr lang="en-US" altLang="en-US" sz="2800" baseline="-25000"/>
              <a:t>2</a:t>
            </a:r>
            <a:r>
              <a:rPr lang="en-US" altLang="en-US" sz="2800"/>
              <a:t>.</a:t>
            </a:r>
          </a:p>
          <a:p>
            <a:pPr eaLnBrk="1" hangingPunct="1"/>
            <a:endParaRPr lang="en-US" altLang="en-US" sz="2800"/>
          </a:p>
        </p:txBody>
      </p:sp>
      <p:pic>
        <p:nvPicPr>
          <p:cNvPr id="16390" name="Picture 4">
            <a:extLst>
              <a:ext uri="{FF2B5EF4-FFF2-40B4-BE49-F238E27FC236}">
                <a16:creationId xmlns:a16="http://schemas.microsoft.com/office/drawing/2014/main" id="{93114BE0-5572-1051-1690-6754C0F7C042}"/>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2362200"/>
            <a:ext cx="7620000" cy="4243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7410" name="Footer Placeholder 4">
            <a:extLst>
              <a:ext uri="{FF2B5EF4-FFF2-40B4-BE49-F238E27FC236}">
                <a16:creationId xmlns:a16="http://schemas.microsoft.com/office/drawing/2014/main" id="{C99599AB-F628-33D0-142B-7258F856CACD}"/>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7411" name="Slide Number Placeholder 5">
            <a:extLst>
              <a:ext uri="{FF2B5EF4-FFF2-40B4-BE49-F238E27FC236}">
                <a16:creationId xmlns:a16="http://schemas.microsoft.com/office/drawing/2014/main" id="{B26E2681-713C-212B-E99E-553AAD74C314}"/>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5FC4D59-D3CE-4C5E-BCE7-46C5B764C1CC}" type="slidenum">
              <a:rPr lang="en-US" altLang="en-US" b="0">
                <a:solidFill>
                  <a:srgbClr val="0066CC"/>
                </a:solidFill>
              </a:rPr>
              <a:pPr eaLnBrk="1" hangingPunct="1"/>
              <a:t>16</a:t>
            </a:fld>
            <a:endParaRPr lang="en-US" altLang="en-US" b="0">
              <a:solidFill>
                <a:srgbClr val="0066CC"/>
              </a:solidFill>
            </a:endParaRPr>
          </a:p>
        </p:txBody>
      </p:sp>
      <p:sp>
        <p:nvSpPr>
          <p:cNvPr id="17412" name="Rectangle 2">
            <a:extLst>
              <a:ext uri="{FF2B5EF4-FFF2-40B4-BE49-F238E27FC236}">
                <a16:creationId xmlns:a16="http://schemas.microsoft.com/office/drawing/2014/main" id="{975FD955-C32A-8AE0-EF9A-861032A209DA}"/>
              </a:ext>
            </a:extLst>
          </p:cNvPr>
          <p:cNvSpPr>
            <a:spLocks noGrp="1" noChangeArrowheads="1"/>
          </p:cNvSpPr>
          <p:nvPr>
            <p:ph type="title"/>
          </p:nvPr>
        </p:nvSpPr>
        <p:spPr/>
        <p:txBody>
          <a:bodyPr/>
          <a:lstStyle/>
          <a:p>
            <a:pPr eaLnBrk="1" hangingPunct="1"/>
            <a:r>
              <a:rPr lang="en-US" altLang="en-US" sz="1600"/>
              <a:t>Enzyme Mechanisms – Carbonic Anhydrase</a:t>
            </a:r>
          </a:p>
        </p:txBody>
      </p:sp>
      <p:sp>
        <p:nvSpPr>
          <p:cNvPr id="17413" name="Rectangle 3">
            <a:extLst>
              <a:ext uri="{FF2B5EF4-FFF2-40B4-BE49-F238E27FC236}">
                <a16:creationId xmlns:a16="http://schemas.microsoft.com/office/drawing/2014/main" id="{22328560-436D-4946-5684-1BCED5931756}"/>
              </a:ext>
            </a:extLst>
          </p:cNvPr>
          <p:cNvSpPr>
            <a:spLocks noGrp="1" noChangeArrowheads="1"/>
          </p:cNvSpPr>
          <p:nvPr>
            <p:ph type="body" sz="half" idx="1"/>
          </p:nvPr>
        </p:nvSpPr>
        <p:spPr>
          <a:xfrm>
            <a:off x="457200" y="533400"/>
            <a:ext cx="7848600" cy="5592763"/>
          </a:xfrm>
        </p:spPr>
        <p:txBody>
          <a:bodyPr/>
          <a:lstStyle/>
          <a:p>
            <a:pPr eaLnBrk="1" hangingPunct="1"/>
            <a:r>
              <a:rPr lang="en-US" altLang="en-US" sz="2800" dirty="0"/>
              <a:t>The binding of water to zinc, reduces the </a:t>
            </a:r>
            <a:r>
              <a:rPr lang="en-US" altLang="en-US" sz="2800" dirty="0" err="1"/>
              <a:t>pKa</a:t>
            </a:r>
            <a:r>
              <a:rPr lang="en-US" altLang="en-US" sz="2800" dirty="0"/>
              <a:t> for water from its normal 15.7 down to 7.  This allows the formation of the strong hydroxide (HO</a:t>
            </a:r>
            <a:r>
              <a:rPr lang="en-US" altLang="en-US" sz="2800" baseline="30000" dirty="0"/>
              <a:t>-</a:t>
            </a:r>
            <a:r>
              <a:rPr lang="en-US" altLang="en-US" sz="2800" dirty="0"/>
              <a:t>) nucleophile at neutral pH: </a:t>
            </a:r>
          </a:p>
        </p:txBody>
      </p:sp>
      <p:pic>
        <p:nvPicPr>
          <p:cNvPr id="17414" name="Picture 4">
            <a:extLst>
              <a:ext uri="{FF2B5EF4-FFF2-40B4-BE49-F238E27FC236}">
                <a16:creationId xmlns:a16="http://schemas.microsoft.com/office/drawing/2014/main" id="{68199006-B28C-5DA6-6ADF-87DB54C254B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66700" y="2667000"/>
            <a:ext cx="86106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8434" name="Footer Placeholder 4">
            <a:extLst>
              <a:ext uri="{FF2B5EF4-FFF2-40B4-BE49-F238E27FC236}">
                <a16:creationId xmlns:a16="http://schemas.microsoft.com/office/drawing/2014/main" id="{366DEAC0-38A2-0FD9-BEDE-BD581170107C}"/>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8435" name="Slide Number Placeholder 5">
            <a:extLst>
              <a:ext uri="{FF2B5EF4-FFF2-40B4-BE49-F238E27FC236}">
                <a16:creationId xmlns:a16="http://schemas.microsoft.com/office/drawing/2014/main" id="{899E2474-9E5B-2275-8313-E77A71459BE7}"/>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C3969C6-2BE6-4541-88DE-345AA232AD46}" type="slidenum">
              <a:rPr lang="en-US" altLang="en-US" b="0">
                <a:solidFill>
                  <a:srgbClr val="0066CC"/>
                </a:solidFill>
              </a:rPr>
              <a:pPr eaLnBrk="1" hangingPunct="1"/>
              <a:t>17</a:t>
            </a:fld>
            <a:endParaRPr lang="en-US" altLang="en-US" b="0">
              <a:solidFill>
                <a:srgbClr val="0066CC"/>
              </a:solidFill>
            </a:endParaRPr>
          </a:p>
        </p:txBody>
      </p:sp>
      <p:sp>
        <p:nvSpPr>
          <p:cNvPr id="18436" name="Rectangle 5">
            <a:extLst>
              <a:ext uri="{FF2B5EF4-FFF2-40B4-BE49-F238E27FC236}">
                <a16:creationId xmlns:a16="http://schemas.microsoft.com/office/drawing/2014/main" id="{B2FD00E4-E8D8-4418-B1F0-FA763E81C582}"/>
              </a:ext>
            </a:extLst>
          </p:cNvPr>
          <p:cNvSpPr>
            <a:spLocks noGrp="1" noChangeArrowheads="1"/>
          </p:cNvSpPr>
          <p:nvPr>
            <p:ph type="title"/>
          </p:nvPr>
        </p:nvSpPr>
        <p:spPr/>
        <p:txBody>
          <a:bodyPr/>
          <a:lstStyle/>
          <a:p>
            <a:pPr eaLnBrk="1" hangingPunct="1"/>
            <a:r>
              <a:rPr lang="en-US" altLang="en-US" sz="1400"/>
              <a:t>Enzyme Mechanisms – Carbonic Anhydrase</a:t>
            </a:r>
          </a:p>
        </p:txBody>
      </p:sp>
      <p:sp>
        <p:nvSpPr>
          <p:cNvPr id="18437" name="Rectangle 3">
            <a:extLst>
              <a:ext uri="{FF2B5EF4-FFF2-40B4-BE49-F238E27FC236}">
                <a16:creationId xmlns:a16="http://schemas.microsoft.com/office/drawing/2014/main" id="{1857EA83-739F-EB5D-7FD2-F5ADA4B5DA67}"/>
              </a:ext>
            </a:extLst>
          </p:cNvPr>
          <p:cNvSpPr>
            <a:spLocks noGrp="1" noChangeArrowheads="1"/>
          </p:cNvSpPr>
          <p:nvPr>
            <p:ph type="body" sz="half" idx="1"/>
          </p:nvPr>
        </p:nvSpPr>
        <p:spPr>
          <a:xfrm>
            <a:off x="0" y="685800"/>
            <a:ext cx="3352800" cy="5592763"/>
          </a:xfrm>
        </p:spPr>
        <p:txBody>
          <a:bodyPr/>
          <a:lstStyle/>
          <a:p>
            <a:pPr eaLnBrk="1" hangingPunct="1"/>
            <a:r>
              <a:rPr lang="en-US" altLang="en-US" sz="2800"/>
              <a:t>The enzyme then positions CO</a:t>
            </a:r>
            <a:r>
              <a:rPr lang="en-US" altLang="en-US" sz="2800" baseline="-25000"/>
              <a:t>2</a:t>
            </a:r>
            <a:r>
              <a:rPr lang="en-US" altLang="en-US" sz="2800"/>
              <a:t> for nucleophilic attack by the hydroxide, resulting in the formation of bicarbonate.</a:t>
            </a:r>
          </a:p>
          <a:p>
            <a:pPr eaLnBrk="1" hangingPunct="1"/>
            <a:r>
              <a:rPr lang="en-US" altLang="en-US" sz="2800"/>
              <a:t>Water then displaces the product, starting the cycle again.</a:t>
            </a:r>
          </a:p>
        </p:txBody>
      </p:sp>
      <p:pic>
        <p:nvPicPr>
          <p:cNvPr id="18438" name="Picture 4">
            <a:extLst>
              <a:ext uri="{FF2B5EF4-FFF2-40B4-BE49-F238E27FC236}">
                <a16:creationId xmlns:a16="http://schemas.microsoft.com/office/drawing/2014/main" id="{4210A45C-FA88-6D36-3830-66FDA0E9DC4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276600" y="914400"/>
            <a:ext cx="5715000" cy="5272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19458" name="Footer Placeholder 4">
            <a:extLst>
              <a:ext uri="{FF2B5EF4-FFF2-40B4-BE49-F238E27FC236}">
                <a16:creationId xmlns:a16="http://schemas.microsoft.com/office/drawing/2014/main" id="{85C27A76-921E-B1B2-C831-24CCB0A823F3}"/>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9459" name="Slide Number Placeholder 5">
            <a:extLst>
              <a:ext uri="{FF2B5EF4-FFF2-40B4-BE49-F238E27FC236}">
                <a16:creationId xmlns:a16="http://schemas.microsoft.com/office/drawing/2014/main" id="{BBB5EFF3-30A1-E46F-9EB4-F53AE7458251}"/>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D992F1D-DBBE-46F3-992D-AEC972B50E7C}" type="slidenum">
              <a:rPr lang="en-US" altLang="en-US" b="0">
                <a:solidFill>
                  <a:srgbClr val="0066CC"/>
                </a:solidFill>
              </a:rPr>
              <a:pPr eaLnBrk="1" hangingPunct="1"/>
              <a:t>18</a:t>
            </a:fld>
            <a:endParaRPr lang="en-US" altLang="en-US" b="0">
              <a:solidFill>
                <a:srgbClr val="0066CC"/>
              </a:solidFill>
            </a:endParaRPr>
          </a:p>
        </p:txBody>
      </p:sp>
      <p:sp>
        <p:nvSpPr>
          <p:cNvPr id="19460" name="Rectangle 2">
            <a:extLst>
              <a:ext uri="{FF2B5EF4-FFF2-40B4-BE49-F238E27FC236}">
                <a16:creationId xmlns:a16="http://schemas.microsoft.com/office/drawing/2014/main" id="{EF66E54D-5E94-2745-0FEF-456C7B18DB37}"/>
              </a:ext>
            </a:extLst>
          </p:cNvPr>
          <p:cNvSpPr>
            <a:spLocks noGrp="1" noChangeArrowheads="1"/>
          </p:cNvSpPr>
          <p:nvPr>
            <p:ph type="title"/>
          </p:nvPr>
        </p:nvSpPr>
        <p:spPr/>
        <p:txBody>
          <a:bodyPr/>
          <a:lstStyle/>
          <a:p>
            <a:pPr eaLnBrk="1" hangingPunct="1"/>
            <a:r>
              <a:rPr lang="en-US" altLang="en-US" sz="1600"/>
              <a:t>Enzyme Mechanisms – Carbonic Anhydrase</a:t>
            </a:r>
          </a:p>
        </p:txBody>
      </p:sp>
      <p:sp>
        <p:nvSpPr>
          <p:cNvPr id="19461" name="Rectangle 3">
            <a:extLst>
              <a:ext uri="{FF2B5EF4-FFF2-40B4-BE49-F238E27FC236}">
                <a16:creationId xmlns:a16="http://schemas.microsoft.com/office/drawing/2014/main" id="{45C69C2F-F328-1774-9AC2-60FA355A7A0C}"/>
              </a:ext>
            </a:extLst>
          </p:cNvPr>
          <p:cNvSpPr>
            <a:spLocks noGrp="1" noChangeArrowheads="1"/>
          </p:cNvSpPr>
          <p:nvPr>
            <p:ph type="body" sz="half" idx="1"/>
          </p:nvPr>
        </p:nvSpPr>
        <p:spPr>
          <a:xfrm>
            <a:off x="457200" y="533400"/>
            <a:ext cx="8305800" cy="5592763"/>
          </a:xfrm>
        </p:spPr>
        <p:txBody>
          <a:bodyPr/>
          <a:lstStyle/>
          <a:p>
            <a:pPr eaLnBrk="1" hangingPunct="1"/>
            <a:r>
              <a:rPr lang="en-US" altLang="en-US" sz="2800"/>
              <a:t>The pH profile for enzyme activity reveals that below pH=7, the deprotonation of the zinc-bound water can not proceed fast enough to keep up the rate observed at higher pH: </a:t>
            </a:r>
          </a:p>
        </p:txBody>
      </p:sp>
      <p:pic>
        <p:nvPicPr>
          <p:cNvPr id="19462" name="Picture 4">
            <a:extLst>
              <a:ext uri="{FF2B5EF4-FFF2-40B4-BE49-F238E27FC236}">
                <a16:creationId xmlns:a16="http://schemas.microsoft.com/office/drawing/2014/main" id="{2FDE2D06-7570-760E-16CD-196888CFF59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371600" y="2438400"/>
            <a:ext cx="6248400" cy="3873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0482" name="Footer Placeholder 4">
            <a:extLst>
              <a:ext uri="{FF2B5EF4-FFF2-40B4-BE49-F238E27FC236}">
                <a16:creationId xmlns:a16="http://schemas.microsoft.com/office/drawing/2014/main" id="{4056E34A-A045-F9CE-389A-64BF7DE498CE}"/>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0483" name="Slide Number Placeholder 5">
            <a:extLst>
              <a:ext uri="{FF2B5EF4-FFF2-40B4-BE49-F238E27FC236}">
                <a16:creationId xmlns:a16="http://schemas.microsoft.com/office/drawing/2014/main" id="{8AEDCEC2-EBEE-85E5-392D-0D4CC804A843}"/>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EC16E1-9109-4E22-B1C4-BB5DA1677FB7}" type="slidenum">
              <a:rPr lang="en-US" altLang="en-US" b="0">
                <a:solidFill>
                  <a:srgbClr val="0066CC"/>
                </a:solidFill>
              </a:rPr>
              <a:pPr eaLnBrk="1" hangingPunct="1"/>
              <a:t>19</a:t>
            </a:fld>
            <a:endParaRPr lang="en-US" altLang="en-US" b="0">
              <a:solidFill>
                <a:srgbClr val="0066CC"/>
              </a:solidFill>
            </a:endParaRPr>
          </a:p>
        </p:txBody>
      </p:sp>
      <p:sp>
        <p:nvSpPr>
          <p:cNvPr id="20484" name="Rectangle 2">
            <a:extLst>
              <a:ext uri="{FF2B5EF4-FFF2-40B4-BE49-F238E27FC236}">
                <a16:creationId xmlns:a16="http://schemas.microsoft.com/office/drawing/2014/main" id="{465C4687-0B92-5A54-1ADA-67F0D98E3171}"/>
              </a:ext>
            </a:extLst>
          </p:cNvPr>
          <p:cNvSpPr>
            <a:spLocks noGrp="1" noChangeArrowheads="1"/>
          </p:cNvSpPr>
          <p:nvPr>
            <p:ph type="title"/>
          </p:nvPr>
        </p:nvSpPr>
        <p:spPr/>
        <p:txBody>
          <a:bodyPr/>
          <a:lstStyle/>
          <a:p>
            <a:pPr eaLnBrk="1" hangingPunct="1"/>
            <a:r>
              <a:rPr lang="en-US" altLang="en-US" sz="1600"/>
              <a:t>Enzyme Mechanisms – Carbonic Anhydrase</a:t>
            </a:r>
          </a:p>
        </p:txBody>
      </p:sp>
      <p:sp>
        <p:nvSpPr>
          <p:cNvPr id="20485" name="Rectangle 3">
            <a:extLst>
              <a:ext uri="{FF2B5EF4-FFF2-40B4-BE49-F238E27FC236}">
                <a16:creationId xmlns:a16="http://schemas.microsoft.com/office/drawing/2014/main" id="{C2520FF0-7E0C-F995-C5CF-ED143186F284}"/>
              </a:ext>
            </a:extLst>
          </p:cNvPr>
          <p:cNvSpPr>
            <a:spLocks noGrp="1" noChangeArrowheads="1"/>
          </p:cNvSpPr>
          <p:nvPr>
            <p:ph type="body" sz="half" idx="1"/>
          </p:nvPr>
        </p:nvSpPr>
        <p:spPr>
          <a:xfrm>
            <a:off x="457200" y="533400"/>
            <a:ext cx="8382000" cy="5592763"/>
          </a:xfrm>
        </p:spPr>
        <p:txBody>
          <a:bodyPr/>
          <a:lstStyle/>
          <a:p>
            <a:pPr eaLnBrk="1" hangingPunct="1"/>
            <a:r>
              <a:rPr lang="en-US" altLang="en-US" sz="2400"/>
              <a:t>As the hydroxide ion forms, the exiting hydrogen ion can not diffuse away fast enough to keep up with the exceptional speed of the reaction cycle, so His-64 helps by shuttling it away to the surface of the protein:</a:t>
            </a:r>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endParaRPr lang="en-US" altLang="en-US" sz="2400"/>
          </a:p>
          <a:p>
            <a:pPr eaLnBrk="1" hangingPunct="1"/>
            <a:r>
              <a:rPr lang="en-US" altLang="en-US" sz="2400"/>
              <a:t>This shifts equilibrium substantially in favor of the hydroxide formation. </a:t>
            </a:r>
          </a:p>
        </p:txBody>
      </p:sp>
      <p:pic>
        <p:nvPicPr>
          <p:cNvPr id="20486" name="Picture 4">
            <a:extLst>
              <a:ext uri="{FF2B5EF4-FFF2-40B4-BE49-F238E27FC236}">
                <a16:creationId xmlns:a16="http://schemas.microsoft.com/office/drawing/2014/main" id="{EF3B72A2-A9EB-6F2A-985C-F0C9C84A2C1F}"/>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2209800"/>
            <a:ext cx="9144000"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ooter Placeholder 3">
            <a:extLst>
              <a:ext uri="{FF2B5EF4-FFF2-40B4-BE49-F238E27FC236}">
                <a16:creationId xmlns:a16="http://schemas.microsoft.com/office/drawing/2014/main" id="{454E7D36-CD78-6787-AB2D-1BA738BD307D}"/>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075" name="Slide Number Placeholder 4">
            <a:extLst>
              <a:ext uri="{FF2B5EF4-FFF2-40B4-BE49-F238E27FC236}">
                <a16:creationId xmlns:a16="http://schemas.microsoft.com/office/drawing/2014/main" id="{CC30F66C-3D7A-B211-5BF8-E04A52DBBEF1}"/>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C8B6EE8-12FB-4413-A475-62A72458F500}" type="slidenum">
              <a:rPr lang="en-US" altLang="en-US" b="0">
                <a:solidFill>
                  <a:srgbClr val="0066CC"/>
                </a:solidFill>
              </a:rPr>
              <a:pPr eaLnBrk="1" hangingPunct="1"/>
              <a:t>2</a:t>
            </a:fld>
            <a:endParaRPr lang="en-US" altLang="en-US" b="0">
              <a:solidFill>
                <a:srgbClr val="0066CC"/>
              </a:solidFill>
            </a:endParaRPr>
          </a:p>
        </p:txBody>
      </p:sp>
      <p:sp>
        <p:nvSpPr>
          <p:cNvPr id="3076" name="Rectangle 2">
            <a:extLst>
              <a:ext uri="{FF2B5EF4-FFF2-40B4-BE49-F238E27FC236}">
                <a16:creationId xmlns:a16="http://schemas.microsoft.com/office/drawing/2014/main" id="{0103A0DD-4426-9983-3837-1BCE19D1C07A}"/>
              </a:ext>
            </a:extLst>
          </p:cNvPr>
          <p:cNvSpPr>
            <a:spLocks noGrp="1" noChangeArrowheads="1"/>
          </p:cNvSpPr>
          <p:nvPr>
            <p:ph type="title"/>
          </p:nvPr>
        </p:nvSpPr>
        <p:spPr/>
        <p:txBody>
          <a:bodyPr/>
          <a:lstStyle/>
          <a:p>
            <a:pPr eaLnBrk="1" hangingPunct="1"/>
            <a:r>
              <a:rPr lang="en-US" altLang="en-US" sz="1600"/>
              <a:t>Enzyme Mechanisms</a:t>
            </a:r>
          </a:p>
        </p:txBody>
      </p:sp>
      <p:sp>
        <p:nvSpPr>
          <p:cNvPr id="3077" name="Rectangle 3">
            <a:extLst>
              <a:ext uri="{FF2B5EF4-FFF2-40B4-BE49-F238E27FC236}">
                <a16:creationId xmlns:a16="http://schemas.microsoft.com/office/drawing/2014/main" id="{C9B87D7F-F916-D5CD-B599-6091DF129F94}"/>
              </a:ext>
            </a:extLst>
          </p:cNvPr>
          <p:cNvSpPr>
            <a:spLocks noGrp="1" noChangeArrowheads="1"/>
          </p:cNvSpPr>
          <p:nvPr>
            <p:ph type="body" idx="1"/>
          </p:nvPr>
        </p:nvSpPr>
        <p:spPr/>
        <p:txBody>
          <a:bodyPr/>
          <a:lstStyle/>
          <a:p>
            <a:pPr eaLnBrk="1" hangingPunct="1"/>
            <a:r>
              <a:rPr lang="en-US" altLang="en-US" sz="2800" u="sng"/>
              <a:t>Enzymes</a:t>
            </a:r>
            <a:r>
              <a:rPr lang="en-US" altLang="en-US" sz="2800"/>
              <a:t> catalyze reactions</a:t>
            </a:r>
            <a:r>
              <a:rPr lang="en-US" altLang="en-US" sz="2800">
                <a:solidFill>
                  <a:srgbClr val="0066CC"/>
                </a:solidFill>
              </a:rPr>
              <a:t> </a:t>
            </a:r>
            <a:r>
              <a:rPr lang="en-US" altLang="en-US" sz="2800"/>
              <a:t>by utilizing the same general reactions as studied in organic chemistry:</a:t>
            </a:r>
          </a:p>
          <a:p>
            <a:pPr lvl="1" eaLnBrk="1" hangingPunct="1"/>
            <a:r>
              <a:rPr lang="en-US" altLang="en-US" sz="2400">
                <a:solidFill>
                  <a:srgbClr val="0000FF"/>
                </a:solidFill>
              </a:rPr>
              <a:t>Acid-base catalysis</a:t>
            </a:r>
          </a:p>
          <a:p>
            <a:pPr lvl="1" eaLnBrk="1" hangingPunct="1"/>
            <a:r>
              <a:rPr lang="en-US" altLang="en-US" sz="2400">
                <a:solidFill>
                  <a:srgbClr val="0000FF"/>
                </a:solidFill>
              </a:rPr>
              <a:t>Covalent catalysis</a:t>
            </a:r>
          </a:p>
          <a:p>
            <a:pPr lvl="1" eaLnBrk="1" hangingPunct="1"/>
            <a:r>
              <a:rPr lang="en-US" altLang="en-US" sz="2400">
                <a:solidFill>
                  <a:srgbClr val="0000FF"/>
                </a:solidFill>
              </a:rPr>
              <a:t>Metal ion catalysis</a:t>
            </a:r>
          </a:p>
          <a:p>
            <a:pPr lvl="1" eaLnBrk="1" hangingPunct="1"/>
            <a:r>
              <a:rPr lang="en-US" altLang="en-US" sz="2400">
                <a:solidFill>
                  <a:srgbClr val="0000FF"/>
                </a:solidFill>
              </a:rPr>
              <a:t>Catalysis by alignment (approximation)</a:t>
            </a:r>
          </a:p>
          <a:p>
            <a:pPr eaLnBrk="1" hangingPunct="1"/>
            <a:r>
              <a:rPr lang="en-US" altLang="en-US" sz="2800"/>
              <a:t>Additional free energy is obtained through the “</a:t>
            </a:r>
            <a:r>
              <a:rPr lang="en-US" altLang="en-US" sz="2800">
                <a:solidFill>
                  <a:srgbClr val="0000FF"/>
                </a:solidFill>
              </a:rPr>
              <a:t>Binding Energy</a:t>
            </a:r>
            <a:r>
              <a:rPr lang="en-US" altLang="en-US" sz="2800"/>
              <a:t>” (binding of the substrate to the enzyme.)</a:t>
            </a:r>
          </a:p>
          <a:p>
            <a:pPr eaLnBrk="1" hangingPunct="1"/>
            <a:r>
              <a:rPr lang="en-US" altLang="en-US" sz="2800"/>
              <a:t>Binding energy often helps stabilize the transition state, lowering </a:t>
            </a:r>
            <a:r>
              <a:rPr lang="el-GR" altLang="en-US" sz="2800">
                <a:cs typeface="Arial" panose="020B0604020202020204" pitchFamily="34" charset="0"/>
              </a:rPr>
              <a:t>Δ</a:t>
            </a:r>
            <a:r>
              <a:rPr lang="en-US" altLang="en-US" sz="2800">
                <a:cs typeface="Arial" panose="020B0604020202020204" pitchFamily="34" charset="0"/>
              </a:rPr>
              <a:t>G</a:t>
            </a:r>
            <a:r>
              <a:rPr lang="en-US" altLang="en-US" sz="2800" baseline="30000">
                <a:cs typeface="Arial" panose="020B0604020202020204" pitchFamily="34" charset="0"/>
              </a:rPr>
              <a:t>‡</a:t>
            </a:r>
            <a:r>
              <a:rPr lang="en-US" altLang="en-US" sz="280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3">
            <a:extLst>
              <a:ext uri="{FF2B5EF4-FFF2-40B4-BE49-F238E27FC236}">
                <a16:creationId xmlns:a16="http://schemas.microsoft.com/office/drawing/2014/main" id="{38EE69FD-3CAD-85DD-6923-1C7213150751}"/>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1507" name="Slide Number Placeholder 4">
            <a:extLst>
              <a:ext uri="{FF2B5EF4-FFF2-40B4-BE49-F238E27FC236}">
                <a16:creationId xmlns:a16="http://schemas.microsoft.com/office/drawing/2014/main" id="{B27863D7-C38F-6BB2-F178-6E1D97458BEF}"/>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3FBF19F-AB69-4729-AD88-66D961F75998}" type="slidenum">
              <a:rPr lang="en-US" altLang="en-US" b="0">
                <a:solidFill>
                  <a:srgbClr val="0066CC"/>
                </a:solidFill>
              </a:rPr>
              <a:pPr eaLnBrk="1" hangingPunct="1"/>
              <a:t>20</a:t>
            </a:fld>
            <a:endParaRPr lang="en-US" altLang="en-US" b="0">
              <a:solidFill>
                <a:srgbClr val="0066CC"/>
              </a:solidFill>
            </a:endParaRPr>
          </a:p>
        </p:txBody>
      </p:sp>
      <p:sp>
        <p:nvSpPr>
          <p:cNvPr id="21508" name="Rectangle 2">
            <a:extLst>
              <a:ext uri="{FF2B5EF4-FFF2-40B4-BE49-F238E27FC236}">
                <a16:creationId xmlns:a16="http://schemas.microsoft.com/office/drawing/2014/main" id="{537A3391-E762-4BB9-E1F3-51086FEC5FA0}"/>
              </a:ext>
            </a:extLst>
          </p:cNvPr>
          <p:cNvSpPr>
            <a:spLocks noGrp="1" noChangeArrowheads="1"/>
          </p:cNvSpPr>
          <p:nvPr>
            <p:ph type="title"/>
          </p:nvPr>
        </p:nvSpPr>
        <p:spPr/>
        <p:txBody>
          <a:bodyPr/>
          <a:lstStyle/>
          <a:p>
            <a:pPr eaLnBrk="1" hangingPunct="1"/>
            <a:r>
              <a:rPr lang="en-US" altLang="en-US"/>
              <a:t>Enzyme Mechanisms – Serine Proteases</a:t>
            </a:r>
          </a:p>
        </p:txBody>
      </p:sp>
      <p:sp>
        <p:nvSpPr>
          <p:cNvPr id="21509" name="Rectangle 3">
            <a:extLst>
              <a:ext uri="{FF2B5EF4-FFF2-40B4-BE49-F238E27FC236}">
                <a16:creationId xmlns:a16="http://schemas.microsoft.com/office/drawing/2014/main" id="{6980067C-790E-7AF0-F9E9-428A89A44A52}"/>
              </a:ext>
            </a:extLst>
          </p:cNvPr>
          <p:cNvSpPr>
            <a:spLocks noGrp="1" noChangeArrowheads="1"/>
          </p:cNvSpPr>
          <p:nvPr>
            <p:ph type="body" idx="1"/>
          </p:nvPr>
        </p:nvSpPr>
        <p:spPr>
          <a:xfrm>
            <a:off x="381000" y="838200"/>
            <a:ext cx="8229600" cy="5592763"/>
          </a:xfrm>
        </p:spPr>
        <p:txBody>
          <a:bodyPr/>
          <a:lstStyle/>
          <a:p>
            <a:pPr eaLnBrk="1" hangingPunct="1"/>
            <a:r>
              <a:rPr lang="en-US" altLang="en-US">
                <a:solidFill>
                  <a:srgbClr val="0000FF"/>
                </a:solidFill>
              </a:rPr>
              <a:t>Proteolytic enzymes</a:t>
            </a:r>
            <a:r>
              <a:rPr lang="en-US" altLang="en-US"/>
              <a:t> help degrade proteins and recycle amino acids in living systems.  Certain proteolytic enzymes also function in blood clotting and processing of proteins.</a:t>
            </a:r>
          </a:p>
          <a:p>
            <a:pPr eaLnBrk="1" hangingPunct="1"/>
            <a:r>
              <a:rPr lang="en-US" altLang="en-US"/>
              <a:t>The </a:t>
            </a:r>
            <a:r>
              <a:rPr lang="en-US" altLang="en-US">
                <a:solidFill>
                  <a:srgbClr val="0000FF"/>
                </a:solidFill>
              </a:rPr>
              <a:t>serine proteases</a:t>
            </a:r>
            <a:r>
              <a:rPr lang="en-US" altLang="en-US"/>
              <a:t> are an important sub-group of this class of enzymes.  The alcoholic functional group of serine at the active sites of these proteases serves as a strong nucleophile, attacking the carbonyl carbon in peptide bonds.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2530" name="Footer Placeholder 4">
            <a:extLst>
              <a:ext uri="{FF2B5EF4-FFF2-40B4-BE49-F238E27FC236}">
                <a16:creationId xmlns:a16="http://schemas.microsoft.com/office/drawing/2014/main" id="{F699860C-7F00-EB7D-0AD0-CF4463D28A71}"/>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2531" name="Slide Number Placeholder 5">
            <a:extLst>
              <a:ext uri="{FF2B5EF4-FFF2-40B4-BE49-F238E27FC236}">
                <a16:creationId xmlns:a16="http://schemas.microsoft.com/office/drawing/2014/main" id="{AE31E83F-5FBE-E72E-FF89-9935D5666684}"/>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48687A4-04F8-40DA-AF29-E9411AB04B01}" type="slidenum">
              <a:rPr lang="en-US" altLang="en-US" b="0">
                <a:solidFill>
                  <a:srgbClr val="0066CC"/>
                </a:solidFill>
              </a:rPr>
              <a:pPr eaLnBrk="1" hangingPunct="1"/>
              <a:t>21</a:t>
            </a:fld>
            <a:endParaRPr lang="en-US" altLang="en-US" b="0">
              <a:solidFill>
                <a:srgbClr val="0066CC"/>
              </a:solidFill>
            </a:endParaRPr>
          </a:p>
        </p:txBody>
      </p:sp>
      <p:sp>
        <p:nvSpPr>
          <p:cNvPr id="22532" name="Rectangle 2">
            <a:extLst>
              <a:ext uri="{FF2B5EF4-FFF2-40B4-BE49-F238E27FC236}">
                <a16:creationId xmlns:a16="http://schemas.microsoft.com/office/drawing/2014/main" id="{2FAE3EE9-A8B4-4613-D050-3C91CD0E1C3F}"/>
              </a:ext>
            </a:extLst>
          </p:cNvPr>
          <p:cNvSpPr>
            <a:spLocks noGrp="1" noChangeArrowheads="1"/>
          </p:cNvSpPr>
          <p:nvPr>
            <p:ph type="title"/>
          </p:nvPr>
        </p:nvSpPr>
        <p:spPr/>
        <p:txBody>
          <a:bodyPr/>
          <a:lstStyle/>
          <a:p>
            <a:pPr eaLnBrk="1" hangingPunct="1"/>
            <a:r>
              <a:rPr lang="en-US" altLang="en-US" sz="1600"/>
              <a:t>Enzyme Mechanisms – Serine Proteases</a:t>
            </a:r>
          </a:p>
        </p:txBody>
      </p:sp>
      <p:sp>
        <p:nvSpPr>
          <p:cNvPr id="22533" name="Rectangle 3">
            <a:extLst>
              <a:ext uri="{FF2B5EF4-FFF2-40B4-BE49-F238E27FC236}">
                <a16:creationId xmlns:a16="http://schemas.microsoft.com/office/drawing/2014/main" id="{68526CA4-8BA7-3C4E-18C5-369636879BA2}"/>
              </a:ext>
            </a:extLst>
          </p:cNvPr>
          <p:cNvSpPr>
            <a:spLocks noGrp="1" noChangeArrowheads="1"/>
          </p:cNvSpPr>
          <p:nvPr>
            <p:ph type="body" sz="half" idx="1"/>
          </p:nvPr>
        </p:nvSpPr>
        <p:spPr>
          <a:xfrm>
            <a:off x="457200" y="533400"/>
            <a:ext cx="8077200" cy="5592763"/>
          </a:xfrm>
        </p:spPr>
        <p:txBody>
          <a:bodyPr/>
          <a:lstStyle/>
          <a:p>
            <a:pPr eaLnBrk="1" hangingPunct="1"/>
            <a:r>
              <a:rPr lang="en-US" altLang="en-US" sz="2800"/>
              <a:t>Reagents such as diisopropylphosphofluoridate (DIPF) that react with serine can “poison” these enzymes, rendering them inactive:</a:t>
            </a:r>
          </a:p>
        </p:txBody>
      </p:sp>
      <p:pic>
        <p:nvPicPr>
          <p:cNvPr id="22534" name="Picture 4">
            <a:extLst>
              <a:ext uri="{FF2B5EF4-FFF2-40B4-BE49-F238E27FC236}">
                <a16:creationId xmlns:a16="http://schemas.microsoft.com/office/drawing/2014/main" id="{67A14602-84A6-B2E6-4E06-5F49D30084F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981200"/>
            <a:ext cx="8001000" cy="439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3554" name="Footer Placeholder 4">
            <a:extLst>
              <a:ext uri="{FF2B5EF4-FFF2-40B4-BE49-F238E27FC236}">
                <a16:creationId xmlns:a16="http://schemas.microsoft.com/office/drawing/2014/main" id="{7054BB0C-9774-FBFE-598E-0185705245D8}"/>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3555" name="Slide Number Placeholder 5">
            <a:extLst>
              <a:ext uri="{FF2B5EF4-FFF2-40B4-BE49-F238E27FC236}">
                <a16:creationId xmlns:a16="http://schemas.microsoft.com/office/drawing/2014/main" id="{44E12715-7348-DD33-5E57-8D63BE85A603}"/>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7E52C454-D113-4D67-AB5D-24D29BA160EE}" type="slidenum">
              <a:rPr lang="en-US" altLang="en-US" b="0">
                <a:solidFill>
                  <a:srgbClr val="0066CC"/>
                </a:solidFill>
              </a:rPr>
              <a:pPr eaLnBrk="1" hangingPunct="1"/>
              <a:t>22</a:t>
            </a:fld>
            <a:endParaRPr lang="en-US" altLang="en-US" b="0">
              <a:solidFill>
                <a:srgbClr val="0066CC"/>
              </a:solidFill>
            </a:endParaRPr>
          </a:p>
        </p:txBody>
      </p:sp>
      <p:sp>
        <p:nvSpPr>
          <p:cNvPr id="23556" name="Rectangle 2">
            <a:extLst>
              <a:ext uri="{FF2B5EF4-FFF2-40B4-BE49-F238E27FC236}">
                <a16:creationId xmlns:a16="http://schemas.microsoft.com/office/drawing/2014/main" id="{839FB67A-07B4-D71A-423B-629CFB48219F}"/>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23557" name="Rectangle 3">
            <a:extLst>
              <a:ext uri="{FF2B5EF4-FFF2-40B4-BE49-F238E27FC236}">
                <a16:creationId xmlns:a16="http://schemas.microsoft.com/office/drawing/2014/main" id="{EB2BE0E0-75D3-B732-0327-2B8C1CDB1584}"/>
              </a:ext>
            </a:extLst>
          </p:cNvPr>
          <p:cNvSpPr>
            <a:spLocks noGrp="1" noChangeArrowheads="1"/>
          </p:cNvSpPr>
          <p:nvPr>
            <p:ph type="body" sz="half" idx="1"/>
          </p:nvPr>
        </p:nvSpPr>
        <p:spPr>
          <a:xfrm>
            <a:off x="457200" y="533400"/>
            <a:ext cx="8458200" cy="2438400"/>
          </a:xfrm>
        </p:spPr>
        <p:txBody>
          <a:bodyPr/>
          <a:lstStyle/>
          <a:p>
            <a:pPr eaLnBrk="1" hangingPunct="1">
              <a:lnSpc>
                <a:spcPct val="80000"/>
              </a:lnSpc>
            </a:pPr>
            <a:r>
              <a:rPr lang="en-US" altLang="en-US" sz="2400"/>
              <a:t>Chymotrypsin is one of the best known serine proteases.  It catalyzes the hydrolysis of peptide bonds following amino acids with large, bulky non polar groups (e.g., phenylalanine)</a:t>
            </a:r>
          </a:p>
          <a:p>
            <a:pPr eaLnBrk="1" hangingPunct="1">
              <a:lnSpc>
                <a:spcPct val="80000"/>
              </a:lnSpc>
            </a:pPr>
            <a:r>
              <a:rPr lang="en-US" altLang="en-US" sz="2400"/>
              <a:t>Chymotrypsin can be tricked into hydrolyzing synthetic substrates that release a highly colored substrate such as p-nitrophenol.  This facilitates its study in the laboratory.</a:t>
            </a:r>
            <a:r>
              <a:rPr lang="en-US" altLang="en-US" sz="2000"/>
              <a:t>  </a:t>
            </a:r>
          </a:p>
        </p:txBody>
      </p:sp>
      <p:pic>
        <p:nvPicPr>
          <p:cNvPr id="23558" name="Picture 4">
            <a:extLst>
              <a:ext uri="{FF2B5EF4-FFF2-40B4-BE49-F238E27FC236}">
                <a16:creationId xmlns:a16="http://schemas.microsoft.com/office/drawing/2014/main" id="{3D23091E-B562-A364-ED2A-4D614119191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0" y="3048000"/>
            <a:ext cx="91440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4578" name="Footer Placeholder 4">
            <a:extLst>
              <a:ext uri="{FF2B5EF4-FFF2-40B4-BE49-F238E27FC236}">
                <a16:creationId xmlns:a16="http://schemas.microsoft.com/office/drawing/2014/main" id="{5DBBAD21-FBB1-1250-4DFC-E28BB97CE8F3}"/>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4579" name="Slide Number Placeholder 5">
            <a:extLst>
              <a:ext uri="{FF2B5EF4-FFF2-40B4-BE49-F238E27FC236}">
                <a16:creationId xmlns:a16="http://schemas.microsoft.com/office/drawing/2014/main" id="{04CCAF19-BEC3-6D56-9283-D74F5A050C74}"/>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8D73267-E6C7-4F72-9851-9E19E9CC15D1}" type="slidenum">
              <a:rPr lang="en-US" altLang="en-US" b="0">
                <a:solidFill>
                  <a:srgbClr val="0066CC"/>
                </a:solidFill>
              </a:rPr>
              <a:pPr eaLnBrk="1" hangingPunct="1"/>
              <a:t>23</a:t>
            </a:fld>
            <a:endParaRPr lang="en-US" altLang="en-US" b="0">
              <a:solidFill>
                <a:srgbClr val="0066CC"/>
              </a:solidFill>
            </a:endParaRPr>
          </a:p>
        </p:txBody>
      </p:sp>
      <p:sp>
        <p:nvSpPr>
          <p:cNvPr id="24580" name="Rectangle 2">
            <a:extLst>
              <a:ext uri="{FF2B5EF4-FFF2-40B4-BE49-F238E27FC236}">
                <a16:creationId xmlns:a16="http://schemas.microsoft.com/office/drawing/2014/main" id="{49DA584F-0B1F-B886-AEDB-97D4915EB300}"/>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24581" name="Rectangle 3">
            <a:extLst>
              <a:ext uri="{FF2B5EF4-FFF2-40B4-BE49-F238E27FC236}">
                <a16:creationId xmlns:a16="http://schemas.microsoft.com/office/drawing/2014/main" id="{4DA5AF0F-5923-F9F0-70D3-0E444C542CCE}"/>
              </a:ext>
            </a:extLst>
          </p:cNvPr>
          <p:cNvSpPr>
            <a:spLocks noGrp="1" noChangeArrowheads="1"/>
          </p:cNvSpPr>
          <p:nvPr>
            <p:ph type="body" sz="half" idx="1"/>
          </p:nvPr>
        </p:nvSpPr>
        <p:spPr>
          <a:xfrm>
            <a:off x="457200" y="533400"/>
            <a:ext cx="8458200" cy="5592763"/>
          </a:xfrm>
        </p:spPr>
        <p:txBody>
          <a:bodyPr/>
          <a:lstStyle/>
          <a:p>
            <a:pPr eaLnBrk="1" hangingPunct="1"/>
            <a:r>
              <a:rPr lang="en-US" altLang="en-US" sz="2400"/>
              <a:t>Ser-195 attacks substrates, forming an ester linkage to the substrate as the first step in the reaction mechanism.  This leaves part of the substrate covalently bonded to the enzyme.</a:t>
            </a:r>
          </a:p>
          <a:p>
            <a:pPr eaLnBrk="1" hangingPunct="1"/>
            <a:r>
              <a:rPr lang="en-US" altLang="en-US" sz="2400"/>
              <a:t>Water subsequently enters, deacylating the enzyme by hydrolyzing the ester bond.</a:t>
            </a:r>
          </a:p>
          <a:p>
            <a:pPr eaLnBrk="1" hangingPunct="1"/>
            <a:endParaRPr lang="en-US" altLang="en-US" sz="2800"/>
          </a:p>
        </p:txBody>
      </p:sp>
      <p:pic>
        <p:nvPicPr>
          <p:cNvPr id="24582" name="Picture 5">
            <a:extLst>
              <a:ext uri="{FF2B5EF4-FFF2-40B4-BE49-F238E27FC236}">
                <a16:creationId xmlns:a16="http://schemas.microsoft.com/office/drawing/2014/main" id="{284DF4CE-DD74-57A8-7035-9E95EBBA624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28600" y="3124200"/>
            <a:ext cx="86106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5602" name="Footer Placeholder 5">
            <a:extLst>
              <a:ext uri="{FF2B5EF4-FFF2-40B4-BE49-F238E27FC236}">
                <a16:creationId xmlns:a16="http://schemas.microsoft.com/office/drawing/2014/main" id="{9BE2A45B-4DD3-1D97-6408-D55B4D6A8B03}"/>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5603" name="Slide Number Placeholder 6">
            <a:extLst>
              <a:ext uri="{FF2B5EF4-FFF2-40B4-BE49-F238E27FC236}">
                <a16:creationId xmlns:a16="http://schemas.microsoft.com/office/drawing/2014/main" id="{E7498707-933B-4385-C4FE-B380054AFE89}"/>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29165BF-535B-408D-95C7-7BB688FB1222}" type="slidenum">
              <a:rPr lang="en-US" altLang="en-US" b="0">
                <a:solidFill>
                  <a:srgbClr val="0066CC"/>
                </a:solidFill>
              </a:rPr>
              <a:pPr eaLnBrk="1" hangingPunct="1"/>
              <a:t>24</a:t>
            </a:fld>
            <a:endParaRPr lang="en-US" altLang="en-US" b="0">
              <a:solidFill>
                <a:srgbClr val="0066CC"/>
              </a:solidFill>
            </a:endParaRPr>
          </a:p>
        </p:txBody>
      </p:sp>
      <p:sp>
        <p:nvSpPr>
          <p:cNvPr id="25604" name="Rectangle 2">
            <a:extLst>
              <a:ext uri="{FF2B5EF4-FFF2-40B4-BE49-F238E27FC236}">
                <a16:creationId xmlns:a16="http://schemas.microsoft.com/office/drawing/2014/main" id="{DCA3A19F-DE03-FB8F-0743-CD136581B9DD}"/>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25605" name="Rectangle 3">
            <a:extLst>
              <a:ext uri="{FF2B5EF4-FFF2-40B4-BE49-F238E27FC236}">
                <a16:creationId xmlns:a16="http://schemas.microsoft.com/office/drawing/2014/main" id="{B7DD773C-A18E-8B9B-BB37-E60E56F3EB5D}"/>
              </a:ext>
            </a:extLst>
          </p:cNvPr>
          <p:cNvSpPr>
            <a:spLocks noGrp="1" noChangeArrowheads="1"/>
          </p:cNvSpPr>
          <p:nvPr>
            <p:ph type="body" sz="half" idx="1"/>
          </p:nvPr>
        </p:nvSpPr>
        <p:spPr>
          <a:xfrm>
            <a:off x="0" y="533400"/>
            <a:ext cx="4038600" cy="5592763"/>
          </a:xfrm>
        </p:spPr>
        <p:txBody>
          <a:bodyPr/>
          <a:lstStyle/>
          <a:p>
            <a:pPr eaLnBrk="1" hangingPunct="1"/>
            <a:r>
              <a:rPr lang="en-US" altLang="en-US" sz="2000"/>
              <a:t>The first step of this reaction is FAST.  The rate-limiting step is hydrolysis of the ester bond to free the enzyme for the next cycle.</a:t>
            </a:r>
          </a:p>
          <a:p>
            <a:pPr eaLnBrk="1" hangingPunct="1"/>
            <a:endParaRPr lang="en-US" altLang="en-US" sz="2000"/>
          </a:p>
          <a:p>
            <a:pPr eaLnBrk="1" hangingPunct="1"/>
            <a:r>
              <a:rPr lang="en-US" altLang="en-US" sz="2000"/>
              <a:t>This is shown by rapid mixing experiments that allow rate determinations at the millisecond time scale.  “</a:t>
            </a:r>
            <a:r>
              <a:rPr lang="en-US" altLang="en-US" sz="2000">
                <a:solidFill>
                  <a:srgbClr val="0000FF"/>
                </a:solidFill>
              </a:rPr>
              <a:t>Burst Phase</a:t>
            </a:r>
            <a:r>
              <a:rPr lang="en-US" altLang="en-US" sz="2000"/>
              <a:t>” kinetics at time zero, change to a slower rate after all enzymes are acetylated, waiting for water to release them in the rate limiting step:</a:t>
            </a:r>
          </a:p>
        </p:txBody>
      </p:sp>
      <p:pic>
        <p:nvPicPr>
          <p:cNvPr id="25606" name="Picture 4">
            <a:extLst>
              <a:ext uri="{FF2B5EF4-FFF2-40B4-BE49-F238E27FC236}">
                <a16:creationId xmlns:a16="http://schemas.microsoft.com/office/drawing/2014/main" id="{E61A56F0-0790-A71E-3DB7-68E4AD55543D}"/>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028440" y="457200"/>
            <a:ext cx="50292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7" name="Picture 6">
            <a:extLst>
              <a:ext uri="{FF2B5EF4-FFF2-40B4-BE49-F238E27FC236}">
                <a16:creationId xmlns:a16="http://schemas.microsoft.com/office/drawing/2014/main" id="{6987C541-C1BE-05E0-AB29-EB7036DC312C}"/>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028440" y="2742486"/>
            <a:ext cx="3404639" cy="2540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a:extLst>
              <a:ext uri="{FF2B5EF4-FFF2-40B4-BE49-F238E27FC236}">
                <a16:creationId xmlns:a16="http://schemas.microsoft.com/office/drawing/2014/main" id="{D39D9CAF-3651-E010-1DC0-2A276936167C}"/>
              </a:ext>
            </a:extLst>
          </p:cNvPr>
          <p:cNvPicPr>
            <a:picLocks noChangeAspect="1"/>
          </p:cNvPicPr>
          <p:nvPr/>
        </p:nvPicPr>
        <p:blipFill>
          <a:blip r:embed="rId4"/>
          <a:stretch>
            <a:fillRect/>
          </a:stretch>
        </p:blipFill>
        <p:spPr>
          <a:xfrm>
            <a:off x="7469003" y="2382520"/>
            <a:ext cx="1588637" cy="331216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6626" name="Footer Placeholder 4">
            <a:extLst>
              <a:ext uri="{FF2B5EF4-FFF2-40B4-BE49-F238E27FC236}">
                <a16:creationId xmlns:a16="http://schemas.microsoft.com/office/drawing/2014/main" id="{D39B3FA8-818B-6A62-98EB-29BAC7673E06}"/>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6627" name="Slide Number Placeholder 5">
            <a:extLst>
              <a:ext uri="{FF2B5EF4-FFF2-40B4-BE49-F238E27FC236}">
                <a16:creationId xmlns:a16="http://schemas.microsoft.com/office/drawing/2014/main" id="{534AE1A7-3481-70C1-77FF-7A5DFB3848F2}"/>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54BCC0B-ECCE-4845-8B15-B237248F1C3B}" type="slidenum">
              <a:rPr lang="en-US" altLang="en-US" b="0">
                <a:solidFill>
                  <a:srgbClr val="0066CC"/>
                </a:solidFill>
              </a:rPr>
              <a:pPr eaLnBrk="1" hangingPunct="1"/>
              <a:t>25</a:t>
            </a:fld>
            <a:endParaRPr lang="en-US" altLang="en-US" b="0">
              <a:solidFill>
                <a:srgbClr val="0066CC"/>
              </a:solidFill>
            </a:endParaRPr>
          </a:p>
        </p:txBody>
      </p:sp>
      <p:sp>
        <p:nvSpPr>
          <p:cNvPr id="26628" name="Rectangle 2">
            <a:extLst>
              <a:ext uri="{FF2B5EF4-FFF2-40B4-BE49-F238E27FC236}">
                <a16:creationId xmlns:a16="http://schemas.microsoft.com/office/drawing/2014/main" id="{CA3B3E9A-C54A-D485-E467-1ECA42324E7F}"/>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26629" name="Rectangle 3">
            <a:extLst>
              <a:ext uri="{FF2B5EF4-FFF2-40B4-BE49-F238E27FC236}">
                <a16:creationId xmlns:a16="http://schemas.microsoft.com/office/drawing/2014/main" id="{B8104B89-B7A5-D1CA-CDC6-38A57A02CC9A}"/>
              </a:ext>
            </a:extLst>
          </p:cNvPr>
          <p:cNvSpPr>
            <a:spLocks noGrp="1" noChangeArrowheads="1"/>
          </p:cNvSpPr>
          <p:nvPr>
            <p:ph type="body" sz="half" idx="1"/>
          </p:nvPr>
        </p:nvSpPr>
        <p:spPr>
          <a:xfrm>
            <a:off x="457200" y="685800"/>
            <a:ext cx="8458200" cy="5592763"/>
          </a:xfrm>
        </p:spPr>
        <p:txBody>
          <a:bodyPr/>
          <a:lstStyle/>
          <a:p>
            <a:pPr eaLnBrk="1" hangingPunct="1">
              <a:buFontTx/>
              <a:buNone/>
            </a:pPr>
            <a:r>
              <a:rPr lang="en-US" altLang="en-US" sz="2800" dirty="0"/>
              <a:t>An important amino acid “triad” helps abstract a proton from serine forming an alkoxide, a much stronger nucleophile.  This is often called a “</a:t>
            </a:r>
            <a:r>
              <a:rPr lang="en-US" altLang="en-US" sz="2800" u="sng" dirty="0"/>
              <a:t>charge relay network</a:t>
            </a:r>
            <a:r>
              <a:rPr lang="en-US" altLang="en-US" sz="2800" dirty="0"/>
              <a:t>,” since it distributes and stabilizes ionic charges across all three amino acids:</a:t>
            </a:r>
          </a:p>
        </p:txBody>
      </p:sp>
      <p:pic>
        <p:nvPicPr>
          <p:cNvPr id="26630" name="Picture 4">
            <a:extLst>
              <a:ext uri="{FF2B5EF4-FFF2-40B4-BE49-F238E27FC236}">
                <a16:creationId xmlns:a16="http://schemas.microsoft.com/office/drawing/2014/main" id="{48834EAB-9123-7771-DA4D-47F2CB1B8071}"/>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04800" y="3505200"/>
            <a:ext cx="8458200" cy="243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Footer Placeholder 3">
            <a:extLst>
              <a:ext uri="{FF2B5EF4-FFF2-40B4-BE49-F238E27FC236}">
                <a16:creationId xmlns:a16="http://schemas.microsoft.com/office/drawing/2014/main" id="{955A1CAC-A236-9D44-C136-E5CB8FC3D332}"/>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7651" name="Slide Number Placeholder 4">
            <a:extLst>
              <a:ext uri="{FF2B5EF4-FFF2-40B4-BE49-F238E27FC236}">
                <a16:creationId xmlns:a16="http://schemas.microsoft.com/office/drawing/2014/main" id="{3600FE89-2D72-51A1-3812-EFF8590C4670}"/>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89415FD-D9B8-46D5-A823-26B9E00590A1}" type="slidenum">
              <a:rPr lang="en-US" altLang="en-US" b="0">
                <a:solidFill>
                  <a:srgbClr val="0066CC"/>
                </a:solidFill>
              </a:rPr>
              <a:pPr eaLnBrk="1" hangingPunct="1"/>
              <a:t>26</a:t>
            </a:fld>
            <a:endParaRPr lang="en-US" altLang="en-US" b="0">
              <a:solidFill>
                <a:srgbClr val="0066CC"/>
              </a:solidFill>
            </a:endParaRPr>
          </a:p>
        </p:txBody>
      </p:sp>
      <p:sp>
        <p:nvSpPr>
          <p:cNvPr id="27652" name="Rectangle 2">
            <a:extLst>
              <a:ext uri="{FF2B5EF4-FFF2-40B4-BE49-F238E27FC236}">
                <a16:creationId xmlns:a16="http://schemas.microsoft.com/office/drawing/2014/main" id="{94E7D3E0-DA41-20E3-035E-C964D800F4EE}"/>
              </a:ext>
            </a:extLst>
          </p:cNvPr>
          <p:cNvSpPr>
            <a:spLocks noGrp="1" noChangeArrowheads="1"/>
          </p:cNvSpPr>
          <p:nvPr>
            <p:ph type="title"/>
          </p:nvPr>
        </p:nvSpPr>
        <p:spPr/>
        <p:txBody>
          <a:bodyPr/>
          <a:lstStyle/>
          <a:p>
            <a:pPr eaLnBrk="1" hangingPunct="1"/>
            <a:r>
              <a:rPr lang="en-US" altLang="en-US" sz="1600"/>
              <a:t>Enzyme Mechanisms – Chymotrypsin</a:t>
            </a:r>
          </a:p>
        </p:txBody>
      </p:sp>
      <p:pic>
        <p:nvPicPr>
          <p:cNvPr id="27653" name="Picture 4">
            <a:extLst>
              <a:ext uri="{FF2B5EF4-FFF2-40B4-BE49-F238E27FC236}">
                <a16:creationId xmlns:a16="http://schemas.microsoft.com/office/drawing/2014/main" id="{076E58D4-9A21-4272-7E21-134BDDC3564B}"/>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667125" y="533400"/>
            <a:ext cx="4814888" cy="601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4" name="Text Box 6">
            <a:extLst>
              <a:ext uri="{FF2B5EF4-FFF2-40B4-BE49-F238E27FC236}">
                <a16:creationId xmlns:a16="http://schemas.microsoft.com/office/drawing/2014/main" id="{29E2FA7C-7611-3A06-D486-B5357388EE21}"/>
              </a:ext>
            </a:extLst>
          </p:cNvPr>
          <p:cNvSpPr txBox="1">
            <a:spLocks noChangeArrowheads="1"/>
          </p:cNvSpPr>
          <p:nvPr/>
        </p:nvSpPr>
        <p:spPr bwMode="auto">
          <a:xfrm>
            <a:off x="152400" y="2362200"/>
            <a:ext cx="3200400" cy="306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The first step of the reaction mechanism is an attack by the serine alkoxide on the carbonyl carbon of the substrate’s peptide bond.</a:t>
            </a:r>
          </a:p>
          <a:p>
            <a:pPr eaLnBrk="1" hangingPunct="1">
              <a:spcBef>
                <a:spcPct val="50000"/>
              </a:spcBef>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8674" name="Footer Placeholder 4">
            <a:extLst>
              <a:ext uri="{FF2B5EF4-FFF2-40B4-BE49-F238E27FC236}">
                <a16:creationId xmlns:a16="http://schemas.microsoft.com/office/drawing/2014/main" id="{22F82BFA-D239-ABDE-DB75-3D3A05FC7C2C}"/>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8675" name="Slide Number Placeholder 5">
            <a:extLst>
              <a:ext uri="{FF2B5EF4-FFF2-40B4-BE49-F238E27FC236}">
                <a16:creationId xmlns:a16="http://schemas.microsoft.com/office/drawing/2014/main" id="{7BD436FF-0E01-A6C2-51D7-E471195DA08D}"/>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B9E00F6-A4A5-4C53-9D6E-A8D411BC813C}" type="slidenum">
              <a:rPr lang="en-US" altLang="en-US" b="0">
                <a:solidFill>
                  <a:srgbClr val="0066CC"/>
                </a:solidFill>
              </a:rPr>
              <a:pPr eaLnBrk="1" hangingPunct="1"/>
              <a:t>27</a:t>
            </a:fld>
            <a:endParaRPr lang="en-US" altLang="en-US" b="0">
              <a:solidFill>
                <a:srgbClr val="0066CC"/>
              </a:solidFill>
            </a:endParaRPr>
          </a:p>
        </p:txBody>
      </p:sp>
      <p:sp>
        <p:nvSpPr>
          <p:cNvPr id="28676" name="Rectangle 2">
            <a:extLst>
              <a:ext uri="{FF2B5EF4-FFF2-40B4-BE49-F238E27FC236}">
                <a16:creationId xmlns:a16="http://schemas.microsoft.com/office/drawing/2014/main" id="{91D0CD2D-9945-1F84-010B-053C7E4F877B}"/>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28677" name="Rectangle 3">
            <a:extLst>
              <a:ext uri="{FF2B5EF4-FFF2-40B4-BE49-F238E27FC236}">
                <a16:creationId xmlns:a16="http://schemas.microsoft.com/office/drawing/2014/main" id="{4B91191B-E4C0-79BB-7605-AC88C4E75813}"/>
              </a:ext>
            </a:extLst>
          </p:cNvPr>
          <p:cNvSpPr>
            <a:spLocks noGrp="1" noChangeArrowheads="1"/>
          </p:cNvSpPr>
          <p:nvPr>
            <p:ph type="body" sz="half" idx="1"/>
          </p:nvPr>
        </p:nvSpPr>
        <p:spPr>
          <a:xfrm>
            <a:off x="457200" y="533400"/>
            <a:ext cx="8686800" cy="5592763"/>
          </a:xfrm>
        </p:spPr>
        <p:txBody>
          <a:bodyPr/>
          <a:lstStyle/>
          <a:p>
            <a:pPr eaLnBrk="1" hangingPunct="1">
              <a:buFontTx/>
              <a:buNone/>
            </a:pPr>
            <a:r>
              <a:rPr lang="en-US" altLang="en-US" sz="2800"/>
              <a:t>The attack results in the fomation of a new bond and the carbon changes hybridzation state (from </a:t>
            </a:r>
            <a:r>
              <a:rPr lang="en-US" altLang="en-US" sz="2800" i="1"/>
              <a:t>sp</a:t>
            </a:r>
            <a:r>
              <a:rPr lang="en-US" altLang="en-US" sz="2800" i="1" baseline="-25000"/>
              <a:t>2</a:t>
            </a:r>
            <a:r>
              <a:rPr lang="en-US" altLang="en-US" sz="2800"/>
              <a:t> to </a:t>
            </a:r>
            <a:r>
              <a:rPr lang="en-US" altLang="en-US" sz="2800" i="1"/>
              <a:t>sp</a:t>
            </a:r>
            <a:r>
              <a:rPr lang="en-US" altLang="en-US" sz="2800" i="1" baseline="-25000"/>
              <a:t>3</a:t>
            </a:r>
            <a:r>
              <a:rPr lang="en-US" altLang="en-US" sz="2800"/>
              <a:t>).  The charged oxygen atom is stabilized by polar amino acids in a “oxyanion hole.”</a:t>
            </a:r>
          </a:p>
        </p:txBody>
      </p:sp>
      <p:pic>
        <p:nvPicPr>
          <p:cNvPr id="28678" name="Picture 4">
            <a:extLst>
              <a:ext uri="{FF2B5EF4-FFF2-40B4-BE49-F238E27FC236}">
                <a16:creationId xmlns:a16="http://schemas.microsoft.com/office/drawing/2014/main" id="{61F398AA-D266-2EEE-B694-B96E720C3BC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7200" y="2667000"/>
            <a:ext cx="8458200" cy="3335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29698" name="Footer Placeholder 4">
            <a:extLst>
              <a:ext uri="{FF2B5EF4-FFF2-40B4-BE49-F238E27FC236}">
                <a16:creationId xmlns:a16="http://schemas.microsoft.com/office/drawing/2014/main" id="{6D1A7EF1-4F4A-1FA7-C893-F2344AEFCB6C}"/>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29699" name="Slide Number Placeholder 5">
            <a:extLst>
              <a:ext uri="{FF2B5EF4-FFF2-40B4-BE49-F238E27FC236}">
                <a16:creationId xmlns:a16="http://schemas.microsoft.com/office/drawing/2014/main" id="{97CBE27F-6DF9-1A28-44DA-D862833DD02B}"/>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1A05841-50C8-4936-8431-0CE2E3E29401}" type="slidenum">
              <a:rPr lang="en-US" altLang="en-US" b="0">
                <a:solidFill>
                  <a:srgbClr val="0066CC"/>
                </a:solidFill>
              </a:rPr>
              <a:pPr eaLnBrk="1" hangingPunct="1"/>
              <a:t>28</a:t>
            </a:fld>
            <a:endParaRPr lang="en-US" altLang="en-US" b="0">
              <a:solidFill>
                <a:srgbClr val="0066CC"/>
              </a:solidFill>
            </a:endParaRPr>
          </a:p>
        </p:txBody>
      </p:sp>
      <p:sp>
        <p:nvSpPr>
          <p:cNvPr id="29700" name="Rectangle 2">
            <a:extLst>
              <a:ext uri="{FF2B5EF4-FFF2-40B4-BE49-F238E27FC236}">
                <a16:creationId xmlns:a16="http://schemas.microsoft.com/office/drawing/2014/main" id="{7B6282FD-15F7-C771-EDD4-8FAA45E48502}"/>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29701" name="Rectangle 3">
            <a:extLst>
              <a:ext uri="{FF2B5EF4-FFF2-40B4-BE49-F238E27FC236}">
                <a16:creationId xmlns:a16="http://schemas.microsoft.com/office/drawing/2014/main" id="{50D75A47-DF0E-74E1-F59F-431E7541E197}"/>
              </a:ext>
            </a:extLst>
          </p:cNvPr>
          <p:cNvSpPr>
            <a:spLocks noGrp="1" noChangeArrowheads="1"/>
          </p:cNvSpPr>
          <p:nvPr>
            <p:ph type="body" sz="half" idx="1"/>
          </p:nvPr>
        </p:nvSpPr>
        <p:spPr>
          <a:xfrm>
            <a:off x="457200" y="533400"/>
            <a:ext cx="8077200" cy="5592763"/>
          </a:xfrm>
        </p:spPr>
        <p:txBody>
          <a:bodyPr/>
          <a:lstStyle/>
          <a:p>
            <a:pPr eaLnBrk="1" hangingPunct="1"/>
            <a:r>
              <a:rPr lang="en-US" altLang="en-US" sz="2800"/>
              <a:t>Rearrangement of the electrons breaks the peptide bond…</a:t>
            </a:r>
          </a:p>
        </p:txBody>
      </p:sp>
      <p:pic>
        <p:nvPicPr>
          <p:cNvPr id="29702" name="Picture 4">
            <a:extLst>
              <a:ext uri="{FF2B5EF4-FFF2-40B4-BE49-F238E27FC236}">
                <a16:creationId xmlns:a16="http://schemas.microsoft.com/office/drawing/2014/main" id="{1652BAC7-5F1B-7DDB-8353-9F80FD3BEBC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1905000"/>
            <a:ext cx="8458200" cy="336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0722" name="Footer Placeholder 4">
            <a:extLst>
              <a:ext uri="{FF2B5EF4-FFF2-40B4-BE49-F238E27FC236}">
                <a16:creationId xmlns:a16="http://schemas.microsoft.com/office/drawing/2014/main" id="{39482C3B-7F2B-A418-86CD-4B74A81C51B4}"/>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0723" name="Slide Number Placeholder 5">
            <a:extLst>
              <a:ext uri="{FF2B5EF4-FFF2-40B4-BE49-F238E27FC236}">
                <a16:creationId xmlns:a16="http://schemas.microsoft.com/office/drawing/2014/main" id="{D23664CE-5153-7BBD-B74C-71355FA8D20D}"/>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D2972E2-1199-4780-B5F7-E426D808F300}" type="slidenum">
              <a:rPr lang="en-US" altLang="en-US" b="0">
                <a:solidFill>
                  <a:srgbClr val="0066CC"/>
                </a:solidFill>
              </a:rPr>
              <a:pPr eaLnBrk="1" hangingPunct="1"/>
              <a:t>29</a:t>
            </a:fld>
            <a:endParaRPr lang="en-US" altLang="en-US" b="0">
              <a:solidFill>
                <a:srgbClr val="0066CC"/>
              </a:solidFill>
            </a:endParaRPr>
          </a:p>
        </p:txBody>
      </p:sp>
      <p:sp>
        <p:nvSpPr>
          <p:cNvPr id="30724" name="Rectangle 2">
            <a:extLst>
              <a:ext uri="{FF2B5EF4-FFF2-40B4-BE49-F238E27FC236}">
                <a16:creationId xmlns:a16="http://schemas.microsoft.com/office/drawing/2014/main" id="{FE2BCF0D-EFF8-A0C5-63C7-E41D4C743C54}"/>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0725" name="Rectangle 3">
            <a:extLst>
              <a:ext uri="{FF2B5EF4-FFF2-40B4-BE49-F238E27FC236}">
                <a16:creationId xmlns:a16="http://schemas.microsoft.com/office/drawing/2014/main" id="{878536EE-4600-8D7D-70E6-BBCFA52770EE}"/>
              </a:ext>
            </a:extLst>
          </p:cNvPr>
          <p:cNvSpPr>
            <a:spLocks noGrp="1" noChangeArrowheads="1"/>
          </p:cNvSpPr>
          <p:nvPr>
            <p:ph type="body" sz="half" idx="1"/>
          </p:nvPr>
        </p:nvSpPr>
        <p:spPr>
          <a:xfrm>
            <a:off x="457200" y="1066800"/>
            <a:ext cx="4038600" cy="4953000"/>
          </a:xfrm>
        </p:spPr>
        <p:txBody>
          <a:bodyPr/>
          <a:lstStyle/>
          <a:p>
            <a:pPr eaLnBrk="1" hangingPunct="1"/>
            <a:r>
              <a:rPr lang="en-US" altLang="en-US" sz="2800"/>
              <a:t>… and the peptide fragment with the amino terminus diffuses away.</a:t>
            </a:r>
          </a:p>
          <a:p>
            <a:pPr eaLnBrk="1" hangingPunct="1"/>
            <a:r>
              <a:rPr lang="en-US" altLang="en-US" sz="2800"/>
              <a:t>This leaves the remaining portion of the substrate covalently linked via an ester linkage.</a:t>
            </a:r>
          </a:p>
          <a:p>
            <a:pPr eaLnBrk="1" hangingPunct="1"/>
            <a:endParaRPr lang="en-US" altLang="en-US" sz="2800"/>
          </a:p>
        </p:txBody>
      </p:sp>
      <p:pic>
        <p:nvPicPr>
          <p:cNvPr id="30726" name="Picture 4">
            <a:extLst>
              <a:ext uri="{FF2B5EF4-FFF2-40B4-BE49-F238E27FC236}">
                <a16:creationId xmlns:a16="http://schemas.microsoft.com/office/drawing/2014/main" id="{62B39C96-7886-23ED-6368-70347079A44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779463"/>
            <a:ext cx="4038600" cy="5099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a:extLst>
              <a:ext uri="{FF2B5EF4-FFF2-40B4-BE49-F238E27FC236}">
                <a16:creationId xmlns:a16="http://schemas.microsoft.com/office/drawing/2014/main" id="{537DEC52-0CF9-C805-6755-76D91B4A17A0}"/>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099" name="Slide Number Placeholder 4">
            <a:extLst>
              <a:ext uri="{FF2B5EF4-FFF2-40B4-BE49-F238E27FC236}">
                <a16:creationId xmlns:a16="http://schemas.microsoft.com/office/drawing/2014/main" id="{E983552B-5A43-6F25-F6AD-19A9C8DCCB3B}"/>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C1FC0457-516F-4786-A460-8CCC1DF84294}" type="slidenum">
              <a:rPr lang="en-US" altLang="en-US" b="0">
                <a:solidFill>
                  <a:srgbClr val="0066CC"/>
                </a:solidFill>
              </a:rPr>
              <a:pPr eaLnBrk="1" hangingPunct="1"/>
              <a:t>3</a:t>
            </a:fld>
            <a:endParaRPr lang="en-US" altLang="en-US" b="0">
              <a:solidFill>
                <a:srgbClr val="0066CC"/>
              </a:solidFill>
            </a:endParaRPr>
          </a:p>
        </p:txBody>
      </p:sp>
      <p:sp>
        <p:nvSpPr>
          <p:cNvPr id="4100" name="Rectangle 2">
            <a:extLst>
              <a:ext uri="{FF2B5EF4-FFF2-40B4-BE49-F238E27FC236}">
                <a16:creationId xmlns:a16="http://schemas.microsoft.com/office/drawing/2014/main" id="{1CB508B5-233E-50E9-CEAB-94CCA3641D75}"/>
              </a:ext>
            </a:extLst>
          </p:cNvPr>
          <p:cNvSpPr>
            <a:spLocks noGrp="1" noChangeArrowheads="1"/>
          </p:cNvSpPr>
          <p:nvPr>
            <p:ph type="title"/>
          </p:nvPr>
        </p:nvSpPr>
        <p:spPr/>
        <p:txBody>
          <a:bodyPr/>
          <a:lstStyle/>
          <a:p>
            <a:pPr eaLnBrk="1" hangingPunct="1"/>
            <a:r>
              <a:rPr lang="en-US" altLang="en-US" sz="1600"/>
              <a:t>Enzyme Mechanisms</a:t>
            </a:r>
          </a:p>
        </p:txBody>
      </p:sp>
      <p:sp>
        <p:nvSpPr>
          <p:cNvPr id="4101" name="Rectangle 3">
            <a:extLst>
              <a:ext uri="{FF2B5EF4-FFF2-40B4-BE49-F238E27FC236}">
                <a16:creationId xmlns:a16="http://schemas.microsoft.com/office/drawing/2014/main" id="{62C38685-5667-D176-4799-EAAD5479B36A}"/>
              </a:ext>
            </a:extLst>
          </p:cNvPr>
          <p:cNvSpPr>
            <a:spLocks noGrp="1" noChangeArrowheads="1"/>
          </p:cNvSpPr>
          <p:nvPr>
            <p:ph type="body" idx="1"/>
          </p:nvPr>
        </p:nvSpPr>
        <p:spPr/>
        <p:txBody>
          <a:bodyPr/>
          <a:lstStyle/>
          <a:p>
            <a:pPr eaLnBrk="1" hangingPunct="1">
              <a:lnSpc>
                <a:spcPct val="90000"/>
              </a:lnSpc>
            </a:pPr>
            <a:r>
              <a:rPr lang="en-US" altLang="en-US" sz="2800" dirty="0"/>
              <a:t>Since there does not exist any simple way to visualize the mechanism of an enzyme-catalyzed reaction, how is the mechanism determined?</a:t>
            </a:r>
          </a:p>
          <a:p>
            <a:pPr eaLnBrk="1" hangingPunct="1">
              <a:lnSpc>
                <a:spcPct val="90000"/>
              </a:lnSpc>
            </a:pPr>
            <a:r>
              <a:rPr lang="en-US" altLang="en-US" sz="2800" dirty="0"/>
              <a:t>Careful X-ray and NMR structural studies of enzymes attached to substrates and selective chemical modification of side chains at the active site gives us clues as to what groups participate.</a:t>
            </a:r>
          </a:p>
          <a:p>
            <a:pPr eaLnBrk="1" hangingPunct="1">
              <a:lnSpc>
                <a:spcPct val="90000"/>
              </a:lnSpc>
            </a:pPr>
            <a:r>
              <a:rPr lang="en-US" altLang="en-US" sz="2800" u="sng" dirty="0"/>
              <a:t>Standard organic chemical reactions</a:t>
            </a:r>
            <a:r>
              <a:rPr lang="en-US" altLang="en-US" sz="2800" dirty="0"/>
              <a:t> are used to hypothesize the mechanism.</a:t>
            </a:r>
          </a:p>
          <a:p>
            <a:pPr eaLnBrk="1" hangingPunct="1">
              <a:lnSpc>
                <a:spcPct val="90000"/>
              </a:lnSpc>
            </a:pPr>
            <a:r>
              <a:rPr lang="en-US" altLang="en-US" sz="2800" dirty="0"/>
              <a:t>Subsequent kinetic studies and genetically- engineered enzymes can often help validate a proposed mechanism.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1746" name="Footer Placeholder 4">
            <a:extLst>
              <a:ext uri="{FF2B5EF4-FFF2-40B4-BE49-F238E27FC236}">
                <a16:creationId xmlns:a16="http://schemas.microsoft.com/office/drawing/2014/main" id="{9A1F5C6C-6E2C-C59A-CEA7-EC4F414FD64C}"/>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1747" name="Slide Number Placeholder 5">
            <a:extLst>
              <a:ext uri="{FF2B5EF4-FFF2-40B4-BE49-F238E27FC236}">
                <a16:creationId xmlns:a16="http://schemas.microsoft.com/office/drawing/2014/main" id="{9B8C0BA5-47BC-F6FF-C8B5-6BD5D44EC874}"/>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A933CB3-F4A7-4814-8C32-D89E24FB3F89}" type="slidenum">
              <a:rPr lang="en-US" altLang="en-US" b="0">
                <a:solidFill>
                  <a:srgbClr val="0066CC"/>
                </a:solidFill>
              </a:rPr>
              <a:pPr eaLnBrk="1" hangingPunct="1"/>
              <a:t>30</a:t>
            </a:fld>
            <a:endParaRPr lang="en-US" altLang="en-US" b="0">
              <a:solidFill>
                <a:srgbClr val="0066CC"/>
              </a:solidFill>
            </a:endParaRPr>
          </a:p>
        </p:txBody>
      </p:sp>
      <p:sp>
        <p:nvSpPr>
          <p:cNvPr id="31748" name="Rectangle 2">
            <a:extLst>
              <a:ext uri="{FF2B5EF4-FFF2-40B4-BE49-F238E27FC236}">
                <a16:creationId xmlns:a16="http://schemas.microsoft.com/office/drawing/2014/main" id="{1077B4D3-8E67-3C8E-4885-28F80513AA80}"/>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1749" name="Rectangle 3">
            <a:extLst>
              <a:ext uri="{FF2B5EF4-FFF2-40B4-BE49-F238E27FC236}">
                <a16:creationId xmlns:a16="http://schemas.microsoft.com/office/drawing/2014/main" id="{6505CD46-7732-B40B-0099-8E3A5C4123FB}"/>
              </a:ext>
            </a:extLst>
          </p:cNvPr>
          <p:cNvSpPr>
            <a:spLocks noGrp="1" noChangeArrowheads="1"/>
          </p:cNvSpPr>
          <p:nvPr>
            <p:ph type="body" sz="half" idx="1"/>
          </p:nvPr>
        </p:nvSpPr>
        <p:spPr>
          <a:xfrm>
            <a:off x="457200" y="1219200"/>
            <a:ext cx="4038600" cy="3962400"/>
          </a:xfrm>
        </p:spPr>
        <p:txBody>
          <a:bodyPr/>
          <a:lstStyle/>
          <a:p>
            <a:pPr eaLnBrk="1" hangingPunct="1"/>
            <a:r>
              <a:rPr lang="en-US" altLang="en-US" sz="2400"/>
              <a:t>Water now diffuses into the active site and the whole process is repeated, this time with water as the nucleophile, rather than serine.</a:t>
            </a:r>
          </a:p>
          <a:p>
            <a:pPr eaLnBrk="1" hangingPunct="1"/>
            <a:r>
              <a:rPr lang="en-US" altLang="en-US" sz="2400"/>
              <a:t>The charge relay network helps form hydroxide that attacks the carbonyl carbon.</a:t>
            </a:r>
          </a:p>
        </p:txBody>
      </p:sp>
      <p:pic>
        <p:nvPicPr>
          <p:cNvPr id="31750" name="Picture 4">
            <a:extLst>
              <a:ext uri="{FF2B5EF4-FFF2-40B4-BE49-F238E27FC236}">
                <a16:creationId xmlns:a16="http://schemas.microsoft.com/office/drawing/2014/main" id="{658182BF-3D09-2845-CDE8-16A4FCA465B5}"/>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685800"/>
            <a:ext cx="4038600" cy="5048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2770" name="Footer Placeholder 4">
            <a:extLst>
              <a:ext uri="{FF2B5EF4-FFF2-40B4-BE49-F238E27FC236}">
                <a16:creationId xmlns:a16="http://schemas.microsoft.com/office/drawing/2014/main" id="{6F6FB652-3185-6A44-06D0-002049874E5F}"/>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2771" name="Slide Number Placeholder 5">
            <a:extLst>
              <a:ext uri="{FF2B5EF4-FFF2-40B4-BE49-F238E27FC236}">
                <a16:creationId xmlns:a16="http://schemas.microsoft.com/office/drawing/2014/main" id="{3695B8A6-4A0B-9282-0C8E-703BC7A56641}"/>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F4DA8DA-D3AC-4E63-8C47-A52BFBEB9A82}" type="slidenum">
              <a:rPr lang="en-US" altLang="en-US" b="0">
                <a:solidFill>
                  <a:srgbClr val="0066CC"/>
                </a:solidFill>
              </a:rPr>
              <a:pPr eaLnBrk="1" hangingPunct="1"/>
              <a:t>31</a:t>
            </a:fld>
            <a:endParaRPr lang="en-US" altLang="en-US" b="0">
              <a:solidFill>
                <a:srgbClr val="0066CC"/>
              </a:solidFill>
            </a:endParaRPr>
          </a:p>
        </p:txBody>
      </p:sp>
      <p:sp>
        <p:nvSpPr>
          <p:cNvPr id="32772" name="Rectangle 2">
            <a:extLst>
              <a:ext uri="{FF2B5EF4-FFF2-40B4-BE49-F238E27FC236}">
                <a16:creationId xmlns:a16="http://schemas.microsoft.com/office/drawing/2014/main" id="{B6220198-A692-B09F-ABD8-938C5245B33D}"/>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2773" name="Rectangle 3">
            <a:extLst>
              <a:ext uri="{FF2B5EF4-FFF2-40B4-BE49-F238E27FC236}">
                <a16:creationId xmlns:a16="http://schemas.microsoft.com/office/drawing/2014/main" id="{46A1851E-B581-E9E6-7CD9-912B7FF745B3}"/>
              </a:ext>
            </a:extLst>
          </p:cNvPr>
          <p:cNvSpPr>
            <a:spLocks noGrp="1" noChangeArrowheads="1"/>
          </p:cNvSpPr>
          <p:nvPr>
            <p:ph type="body" sz="half" idx="1"/>
          </p:nvPr>
        </p:nvSpPr>
        <p:spPr>
          <a:xfrm>
            <a:off x="457200" y="533400"/>
            <a:ext cx="7848600" cy="1905000"/>
          </a:xfrm>
        </p:spPr>
        <p:txBody>
          <a:bodyPr/>
          <a:lstStyle/>
          <a:p>
            <a:pPr eaLnBrk="1" hangingPunct="1"/>
            <a:r>
              <a:rPr lang="en-US" altLang="en-US" sz="2800"/>
              <a:t>The tetrahedral (</a:t>
            </a:r>
            <a:r>
              <a:rPr lang="en-US" altLang="en-US" sz="2800" i="1"/>
              <a:t>sp</a:t>
            </a:r>
            <a:r>
              <a:rPr lang="en-US" altLang="en-US" sz="2800" i="1" baseline="30000"/>
              <a:t>3</a:t>
            </a:r>
            <a:r>
              <a:rPr lang="en-US" altLang="en-US" sz="2800"/>
              <a:t>) intermediate is again stabilized by the oxyanion hole and the charge relay network:</a:t>
            </a:r>
          </a:p>
        </p:txBody>
      </p:sp>
      <p:pic>
        <p:nvPicPr>
          <p:cNvPr id="32774" name="Picture 4">
            <a:extLst>
              <a:ext uri="{FF2B5EF4-FFF2-40B4-BE49-F238E27FC236}">
                <a16:creationId xmlns:a16="http://schemas.microsoft.com/office/drawing/2014/main" id="{FB9A9F7D-FFF7-D9EB-51F7-7CE0D37DC704}"/>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81000" y="2057400"/>
            <a:ext cx="8153400" cy="3810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3794" name="Footer Placeholder 4">
            <a:extLst>
              <a:ext uri="{FF2B5EF4-FFF2-40B4-BE49-F238E27FC236}">
                <a16:creationId xmlns:a16="http://schemas.microsoft.com/office/drawing/2014/main" id="{5D0E3617-568D-4631-56B6-DF4045F038A0}"/>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3795" name="Slide Number Placeholder 5">
            <a:extLst>
              <a:ext uri="{FF2B5EF4-FFF2-40B4-BE49-F238E27FC236}">
                <a16:creationId xmlns:a16="http://schemas.microsoft.com/office/drawing/2014/main" id="{DDA5ECA4-022E-92E1-D8E7-D3D70F93C28A}"/>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A16556C-5B27-4FB3-837B-9BFDC6578426}" type="slidenum">
              <a:rPr lang="en-US" altLang="en-US" b="0">
                <a:solidFill>
                  <a:srgbClr val="0066CC"/>
                </a:solidFill>
              </a:rPr>
              <a:pPr eaLnBrk="1" hangingPunct="1"/>
              <a:t>32</a:t>
            </a:fld>
            <a:endParaRPr lang="en-US" altLang="en-US" b="0">
              <a:solidFill>
                <a:srgbClr val="0066CC"/>
              </a:solidFill>
            </a:endParaRPr>
          </a:p>
        </p:txBody>
      </p:sp>
      <p:sp>
        <p:nvSpPr>
          <p:cNvPr id="33796" name="Rectangle 2">
            <a:extLst>
              <a:ext uri="{FF2B5EF4-FFF2-40B4-BE49-F238E27FC236}">
                <a16:creationId xmlns:a16="http://schemas.microsoft.com/office/drawing/2014/main" id="{0DC45A08-A80F-2A6F-E7F3-A0C034F021A9}"/>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3797" name="Rectangle 3">
            <a:extLst>
              <a:ext uri="{FF2B5EF4-FFF2-40B4-BE49-F238E27FC236}">
                <a16:creationId xmlns:a16="http://schemas.microsoft.com/office/drawing/2014/main" id="{1BF7204C-903D-4FA7-D195-1A49EEBE4860}"/>
              </a:ext>
            </a:extLst>
          </p:cNvPr>
          <p:cNvSpPr>
            <a:spLocks noGrp="1" noChangeArrowheads="1"/>
          </p:cNvSpPr>
          <p:nvPr>
            <p:ph type="body" sz="half" idx="1"/>
          </p:nvPr>
        </p:nvSpPr>
        <p:spPr>
          <a:xfrm>
            <a:off x="457200" y="533400"/>
            <a:ext cx="8305800" cy="5592763"/>
          </a:xfrm>
        </p:spPr>
        <p:txBody>
          <a:bodyPr/>
          <a:lstStyle/>
          <a:p>
            <a:pPr eaLnBrk="1" hangingPunct="1"/>
            <a:r>
              <a:rPr lang="en-US" altLang="en-US" sz="2800"/>
              <a:t>Rearrangement of electrons breaks the ester bond and releases the other peptide fragment.</a:t>
            </a:r>
          </a:p>
        </p:txBody>
      </p:sp>
      <p:pic>
        <p:nvPicPr>
          <p:cNvPr id="33798" name="Picture 4">
            <a:extLst>
              <a:ext uri="{FF2B5EF4-FFF2-40B4-BE49-F238E27FC236}">
                <a16:creationId xmlns:a16="http://schemas.microsoft.com/office/drawing/2014/main" id="{3F0E6EAB-77E8-C187-E43F-7FC9D975688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33400" y="1676400"/>
            <a:ext cx="8305800" cy="3886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4818" name="Footer Placeholder 4">
            <a:extLst>
              <a:ext uri="{FF2B5EF4-FFF2-40B4-BE49-F238E27FC236}">
                <a16:creationId xmlns:a16="http://schemas.microsoft.com/office/drawing/2014/main" id="{3C93C37B-A9F0-CC11-2C35-215C545DB3E6}"/>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4819" name="Slide Number Placeholder 5">
            <a:extLst>
              <a:ext uri="{FF2B5EF4-FFF2-40B4-BE49-F238E27FC236}">
                <a16:creationId xmlns:a16="http://schemas.microsoft.com/office/drawing/2014/main" id="{F8623982-E25C-EC33-4716-BE27B794F263}"/>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CECBA54-5913-4B83-A206-B12A74398844}" type="slidenum">
              <a:rPr lang="en-US" altLang="en-US" b="0">
                <a:solidFill>
                  <a:srgbClr val="0066CC"/>
                </a:solidFill>
              </a:rPr>
              <a:pPr eaLnBrk="1" hangingPunct="1"/>
              <a:t>33</a:t>
            </a:fld>
            <a:endParaRPr lang="en-US" altLang="en-US" b="0">
              <a:solidFill>
                <a:srgbClr val="0066CC"/>
              </a:solidFill>
            </a:endParaRPr>
          </a:p>
        </p:txBody>
      </p:sp>
      <p:sp>
        <p:nvSpPr>
          <p:cNvPr id="34820" name="Rectangle 2">
            <a:extLst>
              <a:ext uri="{FF2B5EF4-FFF2-40B4-BE49-F238E27FC236}">
                <a16:creationId xmlns:a16="http://schemas.microsoft.com/office/drawing/2014/main" id="{D9145362-B141-D173-E19B-C5819AD950D0}"/>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4821" name="Rectangle 3">
            <a:extLst>
              <a:ext uri="{FF2B5EF4-FFF2-40B4-BE49-F238E27FC236}">
                <a16:creationId xmlns:a16="http://schemas.microsoft.com/office/drawing/2014/main" id="{7B81A432-107A-C6EA-78CD-69276923DB5C}"/>
              </a:ext>
            </a:extLst>
          </p:cNvPr>
          <p:cNvSpPr>
            <a:spLocks noGrp="1" noChangeArrowheads="1"/>
          </p:cNvSpPr>
          <p:nvPr>
            <p:ph type="body" sz="half" idx="1"/>
          </p:nvPr>
        </p:nvSpPr>
        <p:spPr/>
        <p:txBody>
          <a:bodyPr/>
          <a:lstStyle/>
          <a:p>
            <a:pPr eaLnBrk="1" hangingPunct="1">
              <a:buFontTx/>
              <a:buNone/>
            </a:pPr>
            <a:r>
              <a:rPr lang="en-US" altLang="en-US" sz="2800"/>
              <a:t>As electrons shift back across the charge relay network, the hydrogen moves back to serine, reinstating the enzyme in initial form for the next round of catalysis:</a:t>
            </a:r>
          </a:p>
        </p:txBody>
      </p:sp>
      <p:pic>
        <p:nvPicPr>
          <p:cNvPr id="34822" name="Picture 4">
            <a:extLst>
              <a:ext uri="{FF2B5EF4-FFF2-40B4-BE49-F238E27FC236}">
                <a16:creationId xmlns:a16="http://schemas.microsoft.com/office/drawing/2014/main" id="{36F03020-460F-3F12-20C7-829C56D0FFDB}"/>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648200" y="838200"/>
            <a:ext cx="4038600" cy="4548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oter Placeholder 3">
            <a:extLst>
              <a:ext uri="{FF2B5EF4-FFF2-40B4-BE49-F238E27FC236}">
                <a16:creationId xmlns:a16="http://schemas.microsoft.com/office/drawing/2014/main" id="{F73B97CB-27FD-9C9E-2DC0-D732CBE51634}"/>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5843" name="Slide Number Placeholder 4">
            <a:extLst>
              <a:ext uri="{FF2B5EF4-FFF2-40B4-BE49-F238E27FC236}">
                <a16:creationId xmlns:a16="http://schemas.microsoft.com/office/drawing/2014/main" id="{2E6A9DD1-0735-251E-FFC9-1CD7CDF5DEB9}"/>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3BC2428-5C33-4284-AEF6-0E47530BE55C}" type="slidenum">
              <a:rPr lang="en-US" altLang="en-US" b="0">
                <a:solidFill>
                  <a:srgbClr val="0066CC"/>
                </a:solidFill>
              </a:rPr>
              <a:pPr eaLnBrk="1" hangingPunct="1"/>
              <a:t>34</a:t>
            </a:fld>
            <a:endParaRPr lang="en-US" altLang="en-US" b="0">
              <a:solidFill>
                <a:srgbClr val="0066CC"/>
              </a:solidFill>
            </a:endParaRPr>
          </a:p>
        </p:txBody>
      </p:sp>
      <p:sp>
        <p:nvSpPr>
          <p:cNvPr id="35844" name="Rectangle 2">
            <a:extLst>
              <a:ext uri="{FF2B5EF4-FFF2-40B4-BE49-F238E27FC236}">
                <a16:creationId xmlns:a16="http://schemas.microsoft.com/office/drawing/2014/main" id="{B021C86C-C01D-AE09-44BD-4B0819EA06BE}"/>
              </a:ext>
            </a:extLst>
          </p:cNvPr>
          <p:cNvSpPr>
            <a:spLocks noGrp="1" noChangeArrowheads="1"/>
          </p:cNvSpPr>
          <p:nvPr>
            <p:ph type="title"/>
          </p:nvPr>
        </p:nvSpPr>
        <p:spPr/>
        <p:txBody>
          <a:bodyPr/>
          <a:lstStyle/>
          <a:p>
            <a:pPr eaLnBrk="1" hangingPunct="1"/>
            <a:r>
              <a:rPr lang="en-US" altLang="en-US" sz="1600"/>
              <a:t>Enzyme Mechanisms – Chymotrypsin</a:t>
            </a:r>
          </a:p>
        </p:txBody>
      </p:sp>
      <p:pic>
        <p:nvPicPr>
          <p:cNvPr id="35845" name="Picture 4">
            <a:extLst>
              <a:ext uri="{FF2B5EF4-FFF2-40B4-BE49-F238E27FC236}">
                <a16:creationId xmlns:a16="http://schemas.microsoft.com/office/drawing/2014/main" id="{4C08A147-7FD8-8710-C28A-D3569C0E4B4E}"/>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466725"/>
            <a:ext cx="8763000" cy="5984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6866" name="Footer Placeholder 4">
            <a:extLst>
              <a:ext uri="{FF2B5EF4-FFF2-40B4-BE49-F238E27FC236}">
                <a16:creationId xmlns:a16="http://schemas.microsoft.com/office/drawing/2014/main" id="{AFF5CB86-A368-667F-F743-D6E4EB8F1253}"/>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6867" name="Slide Number Placeholder 5">
            <a:extLst>
              <a:ext uri="{FF2B5EF4-FFF2-40B4-BE49-F238E27FC236}">
                <a16:creationId xmlns:a16="http://schemas.microsoft.com/office/drawing/2014/main" id="{07920463-DBD7-40B6-0F62-916408D597AC}"/>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9A27A09-A80E-431F-8A75-809A0F1A3882}" type="slidenum">
              <a:rPr lang="en-US" altLang="en-US" b="0">
                <a:solidFill>
                  <a:srgbClr val="0066CC"/>
                </a:solidFill>
              </a:rPr>
              <a:pPr eaLnBrk="1" hangingPunct="1"/>
              <a:t>35</a:t>
            </a:fld>
            <a:endParaRPr lang="en-US" altLang="en-US" b="0">
              <a:solidFill>
                <a:srgbClr val="0066CC"/>
              </a:solidFill>
            </a:endParaRPr>
          </a:p>
        </p:txBody>
      </p:sp>
      <p:sp>
        <p:nvSpPr>
          <p:cNvPr id="36868" name="Rectangle 2">
            <a:extLst>
              <a:ext uri="{FF2B5EF4-FFF2-40B4-BE49-F238E27FC236}">
                <a16:creationId xmlns:a16="http://schemas.microsoft.com/office/drawing/2014/main" id="{588949F1-8A73-0DD5-24E3-FB1A904BE6DF}"/>
              </a:ext>
            </a:extLst>
          </p:cNvPr>
          <p:cNvSpPr>
            <a:spLocks noGrp="1" noChangeArrowheads="1"/>
          </p:cNvSpPr>
          <p:nvPr>
            <p:ph type="title"/>
          </p:nvPr>
        </p:nvSpPr>
        <p:spPr/>
        <p:txBody>
          <a:bodyPr/>
          <a:lstStyle/>
          <a:p>
            <a:pPr eaLnBrk="1" hangingPunct="1"/>
            <a:r>
              <a:rPr lang="en-US" altLang="en-US" sz="1600"/>
              <a:t>Enzyme Mechanisms – Chymotrypsin, Trypsin, Elastase</a:t>
            </a:r>
          </a:p>
        </p:txBody>
      </p:sp>
      <p:sp>
        <p:nvSpPr>
          <p:cNvPr id="36869" name="Rectangle 3">
            <a:extLst>
              <a:ext uri="{FF2B5EF4-FFF2-40B4-BE49-F238E27FC236}">
                <a16:creationId xmlns:a16="http://schemas.microsoft.com/office/drawing/2014/main" id="{4F191826-94DD-6DC7-FED8-566C3C531B7C}"/>
              </a:ext>
            </a:extLst>
          </p:cNvPr>
          <p:cNvSpPr>
            <a:spLocks noGrp="1" noChangeArrowheads="1"/>
          </p:cNvSpPr>
          <p:nvPr>
            <p:ph type="body" sz="half" idx="1"/>
          </p:nvPr>
        </p:nvSpPr>
        <p:spPr>
          <a:xfrm>
            <a:off x="457200" y="533400"/>
            <a:ext cx="8305800" cy="5592763"/>
          </a:xfrm>
        </p:spPr>
        <p:txBody>
          <a:bodyPr/>
          <a:lstStyle/>
          <a:p>
            <a:pPr eaLnBrk="1" hangingPunct="1"/>
            <a:r>
              <a:rPr lang="en-US" altLang="en-US" sz="2400"/>
              <a:t>Other serine proteases share the same mechanism.  However a separate “pocket” explains the different substrate specificities of these enzymes:</a:t>
            </a:r>
            <a:r>
              <a:rPr lang="en-US" altLang="en-US" sz="2800"/>
              <a:t> </a:t>
            </a:r>
          </a:p>
        </p:txBody>
      </p:sp>
      <p:pic>
        <p:nvPicPr>
          <p:cNvPr id="36870" name="Picture 4">
            <a:extLst>
              <a:ext uri="{FF2B5EF4-FFF2-40B4-BE49-F238E27FC236}">
                <a16:creationId xmlns:a16="http://schemas.microsoft.com/office/drawing/2014/main" id="{05434921-4D3C-5BEE-9950-9A6CC9A311A0}"/>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1828800"/>
            <a:ext cx="7696200" cy="4552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7890" name="Footer Placeholder 4">
            <a:extLst>
              <a:ext uri="{FF2B5EF4-FFF2-40B4-BE49-F238E27FC236}">
                <a16:creationId xmlns:a16="http://schemas.microsoft.com/office/drawing/2014/main" id="{DD3EDA45-E12C-606C-E066-D644ADEE7F49}"/>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7891" name="Slide Number Placeholder 5">
            <a:extLst>
              <a:ext uri="{FF2B5EF4-FFF2-40B4-BE49-F238E27FC236}">
                <a16:creationId xmlns:a16="http://schemas.microsoft.com/office/drawing/2014/main" id="{0E7656F5-DCD1-4650-2CF2-6E22D4A41789}"/>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7C27ADF-CA1B-45E3-ACDD-907F3B787A9D}" type="slidenum">
              <a:rPr lang="en-US" altLang="en-US" b="0">
                <a:solidFill>
                  <a:srgbClr val="0066CC"/>
                </a:solidFill>
              </a:rPr>
              <a:pPr eaLnBrk="1" hangingPunct="1"/>
              <a:t>36</a:t>
            </a:fld>
            <a:endParaRPr lang="en-US" altLang="en-US" b="0">
              <a:solidFill>
                <a:srgbClr val="0066CC"/>
              </a:solidFill>
            </a:endParaRPr>
          </a:p>
        </p:txBody>
      </p:sp>
      <p:sp>
        <p:nvSpPr>
          <p:cNvPr id="37892" name="Rectangle 2">
            <a:extLst>
              <a:ext uri="{FF2B5EF4-FFF2-40B4-BE49-F238E27FC236}">
                <a16:creationId xmlns:a16="http://schemas.microsoft.com/office/drawing/2014/main" id="{BFE72CD3-5829-1E7B-450E-6842269CAC3D}"/>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7893" name="Rectangle 3">
            <a:extLst>
              <a:ext uri="{FF2B5EF4-FFF2-40B4-BE49-F238E27FC236}">
                <a16:creationId xmlns:a16="http://schemas.microsoft.com/office/drawing/2014/main" id="{BCA5F557-FFF8-169A-40C4-45E8BBF435D7}"/>
              </a:ext>
            </a:extLst>
          </p:cNvPr>
          <p:cNvSpPr>
            <a:spLocks noGrp="1" noChangeArrowheads="1"/>
          </p:cNvSpPr>
          <p:nvPr>
            <p:ph type="body" sz="half" idx="1"/>
          </p:nvPr>
        </p:nvSpPr>
        <p:spPr>
          <a:xfrm>
            <a:off x="533400" y="914400"/>
            <a:ext cx="4038600" cy="5029200"/>
          </a:xfrm>
        </p:spPr>
        <p:txBody>
          <a:bodyPr/>
          <a:lstStyle/>
          <a:p>
            <a:pPr eaLnBrk="1" hangingPunct="1">
              <a:buFontTx/>
              <a:buNone/>
            </a:pPr>
            <a:r>
              <a:rPr lang="en-US" altLang="en-US" sz="2800"/>
              <a:t>Chymotrypsin and other serine proteases are called </a:t>
            </a:r>
            <a:r>
              <a:rPr lang="en-US" altLang="en-US" sz="2800">
                <a:solidFill>
                  <a:srgbClr val="0000FF"/>
                </a:solidFill>
              </a:rPr>
              <a:t>zymogens</a:t>
            </a:r>
            <a:r>
              <a:rPr lang="en-US" altLang="en-US" sz="2800"/>
              <a:t>.  They are synthesized in the pancreas in an inactive form and stored in granules.</a:t>
            </a:r>
          </a:p>
          <a:p>
            <a:pPr eaLnBrk="1" hangingPunct="1">
              <a:buFontTx/>
              <a:buNone/>
            </a:pPr>
            <a:r>
              <a:rPr lang="en-US" altLang="en-US" sz="2800"/>
              <a:t>This inactive form is a precursor named “</a:t>
            </a:r>
            <a:r>
              <a:rPr lang="en-US" altLang="en-US" sz="2800">
                <a:solidFill>
                  <a:srgbClr val="0000FF"/>
                </a:solidFill>
              </a:rPr>
              <a:t>chymotrypsinogen</a:t>
            </a:r>
            <a:r>
              <a:rPr lang="en-US" altLang="en-US" sz="2800"/>
              <a:t>.”  </a:t>
            </a:r>
          </a:p>
        </p:txBody>
      </p:sp>
      <p:pic>
        <p:nvPicPr>
          <p:cNvPr id="37894" name="Picture 4">
            <a:extLst>
              <a:ext uri="{FF2B5EF4-FFF2-40B4-BE49-F238E27FC236}">
                <a16:creationId xmlns:a16="http://schemas.microsoft.com/office/drawing/2014/main" id="{1725ED04-18A4-1F0E-46BE-43772E1350C6}"/>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75213" y="152400"/>
            <a:ext cx="3582987" cy="640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8914" name="Footer Placeholder 4">
            <a:extLst>
              <a:ext uri="{FF2B5EF4-FFF2-40B4-BE49-F238E27FC236}">
                <a16:creationId xmlns:a16="http://schemas.microsoft.com/office/drawing/2014/main" id="{E118D6B2-4046-4FF4-6F21-3189E14C9761}"/>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8915" name="Slide Number Placeholder 5">
            <a:extLst>
              <a:ext uri="{FF2B5EF4-FFF2-40B4-BE49-F238E27FC236}">
                <a16:creationId xmlns:a16="http://schemas.microsoft.com/office/drawing/2014/main" id="{BA858304-6260-F93D-98C5-1FFEED5290CF}"/>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82752E8-D548-47F6-8FBF-9BF21996475E}" type="slidenum">
              <a:rPr lang="en-US" altLang="en-US" b="0">
                <a:solidFill>
                  <a:srgbClr val="0066CC"/>
                </a:solidFill>
              </a:rPr>
              <a:pPr eaLnBrk="1" hangingPunct="1"/>
              <a:t>37</a:t>
            </a:fld>
            <a:endParaRPr lang="en-US" altLang="en-US" b="0">
              <a:solidFill>
                <a:srgbClr val="0066CC"/>
              </a:solidFill>
            </a:endParaRPr>
          </a:p>
        </p:txBody>
      </p:sp>
      <p:sp>
        <p:nvSpPr>
          <p:cNvPr id="38916" name="Rectangle 2">
            <a:extLst>
              <a:ext uri="{FF2B5EF4-FFF2-40B4-BE49-F238E27FC236}">
                <a16:creationId xmlns:a16="http://schemas.microsoft.com/office/drawing/2014/main" id="{13B3B415-582D-24CB-143C-6C03D8CDB820}"/>
              </a:ext>
            </a:extLst>
          </p:cNvPr>
          <p:cNvSpPr>
            <a:spLocks noGrp="1" noChangeArrowheads="1"/>
          </p:cNvSpPr>
          <p:nvPr>
            <p:ph type="title"/>
          </p:nvPr>
        </p:nvSpPr>
        <p:spPr/>
        <p:txBody>
          <a:bodyPr/>
          <a:lstStyle/>
          <a:p>
            <a:pPr eaLnBrk="1" hangingPunct="1"/>
            <a:r>
              <a:rPr lang="en-US" altLang="en-US" sz="1600"/>
              <a:t>Enzyme Mechanisms – Chymotrypsin</a:t>
            </a:r>
          </a:p>
        </p:txBody>
      </p:sp>
      <p:sp>
        <p:nvSpPr>
          <p:cNvPr id="38917" name="Rectangle 3">
            <a:extLst>
              <a:ext uri="{FF2B5EF4-FFF2-40B4-BE49-F238E27FC236}">
                <a16:creationId xmlns:a16="http://schemas.microsoft.com/office/drawing/2014/main" id="{0CDC9AF2-1C71-4183-603B-F1FED54075AA}"/>
              </a:ext>
            </a:extLst>
          </p:cNvPr>
          <p:cNvSpPr>
            <a:spLocks noGrp="1" noChangeArrowheads="1"/>
          </p:cNvSpPr>
          <p:nvPr>
            <p:ph type="body" sz="half" idx="1"/>
          </p:nvPr>
        </p:nvSpPr>
        <p:spPr>
          <a:xfrm>
            <a:off x="228600" y="533400"/>
            <a:ext cx="3657600" cy="5592763"/>
          </a:xfrm>
        </p:spPr>
        <p:txBody>
          <a:bodyPr/>
          <a:lstStyle/>
          <a:p>
            <a:pPr eaLnBrk="1" hangingPunct="1">
              <a:buFontTx/>
              <a:buNone/>
            </a:pPr>
            <a:r>
              <a:rPr lang="en-US" altLang="en-US" sz="2400"/>
              <a:t>Chymotrypsinogen is activated by proteolytic action of other zymogens in the duodenum.</a:t>
            </a:r>
          </a:p>
          <a:p>
            <a:pPr eaLnBrk="1" hangingPunct="1">
              <a:buFontTx/>
              <a:buNone/>
            </a:pPr>
            <a:r>
              <a:rPr lang="en-US" altLang="en-US" sz="2400"/>
              <a:t>Such activation of enzymes by proteolytic  cleavage is a common theme among a variety of enzymes. </a:t>
            </a:r>
          </a:p>
        </p:txBody>
      </p:sp>
      <p:pic>
        <p:nvPicPr>
          <p:cNvPr id="38918" name="Picture 4">
            <a:extLst>
              <a:ext uri="{FF2B5EF4-FFF2-40B4-BE49-F238E27FC236}">
                <a16:creationId xmlns:a16="http://schemas.microsoft.com/office/drawing/2014/main" id="{FDBF0048-C857-87E2-4939-2A24B358B039}"/>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191000" y="533400"/>
            <a:ext cx="4664075" cy="5686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39938" name="Footer Placeholder 4">
            <a:extLst>
              <a:ext uri="{FF2B5EF4-FFF2-40B4-BE49-F238E27FC236}">
                <a16:creationId xmlns:a16="http://schemas.microsoft.com/office/drawing/2014/main" id="{16615CC0-5D4F-45EC-2356-3C0E977F547D}"/>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39939" name="Slide Number Placeholder 5">
            <a:extLst>
              <a:ext uri="{FF2B5EF4-FFF2-40B4-BE49-F238E27FC236}">
                <a16:creationId xmlns:a16="http://schemas.microsoft.com/office/drawing/2014/main" id="{3C3D41D4-D7B0-0AB9-550D-23EC54A94650}"/>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CE1CB4C-869F-414A-873E-681CD06B7587}" type="slidenum">
              <a:rPr lang="en-US" altLang="en-US" b="0">
                <a:solidFill>
                  <a:srgbClr val="0066CC"/>
                </a:solidFill>
              </a:rPr>
              <a:pPr eaLnBrk="1" hangingPunct="1"/>
              <a:t>38</a:t>
            </a:fld>
            <a:endParaRPr lang="en-US" altLang="en-US" b="0">
              <a:solidFill>
                <a:srgbClr val="0066CC"/>
              </a:solidFill>
            </a:endParaRPr>
          </a:p>
        </p:txBody>
      </p:sp>
      <p:sp>
        <p:nvSpPr>
          <p:cNvPr id="39940" name="Rectangle 2">
            <a:extLst>
              <a:ext uri="{FF2B5EF4-FFF2-40B4-BE49-F238E27FC236}">
                <a16:creationId xmlns:a16="http://schemas.microsoft.com/office/drawing/2014/main" id="{C3B4DA45-6495-2BAB-E4C8-088D6A26DADF}"/>
              </a:ext>
            </a:extLst>
          </p:cNvPr>
          <p:cNvSpPr>
            <a:spLocks noGrp="1" noChangeArrowheads="1"/>
          </p:cNvSpPr>
          <p:nvPr>
            <p:ph type="title"/>
          </p:nvPr>
        </p:nvSpPr>
        <p:spPr/>
        <p:txBody>
          <a:bodyPr/>
          <a:lstStyle/>
          <a:p>
            <a:pPr eaLnBrk="1" hangingPunct="1"/>
            <a:r>
              <a:rPr lang="en-US" altLang="en-US" sz="1600"/>
              <a:t>Enzyme Mechanisms – Pancreatic Trypsin Inhibitor</a:t>
            </a:r>
          </a:p>
        </p:txBody>
      </p:sp>
      <p:sp>
        <p:nvSpPr>
          <p:cNvPr id="39941" name="Rectangle 3">
            <a:extLst>
              <a:ext uri="{FF2B5EF4-FFF2-40B4-BE49-F238E27FC236}">
                <a16:creationId xmlns:a16="http://schemas.microsoft.com/office/drawing/2014/main" id="{28C9D17C-825A-FF8E-2573-546D3DB5AD03}"/>
              </a:ext>
            </a:extLst>
          </p:cNvPr>
          <p:cNvSpPr>
            <a:spLocks noGrp="1" noChangeArrowheads="1"/>
          </p:cNvSpPr>
          <p:nvPr>
            <p:ph type="body" sz="half" idx="1"/>
          </p:nvPr>
        </p:nvSpPr>
        <p:spPr>
          <a:xfrm>
            <a:off x="0" y="914400"/>
            <a:ext cx="5181600" cy="2514600"/>
          </a:xfrm>
        </p:spPr>
        <p:txBody>
          <a:bodyPr/>
          <a:lstStyle/>
          <a:p>
            <a:pPr eaLnBrk="1" hangingPunct="1"/>
            <a:r>
              <a:rPr lang="en-US" altLang="en-US" sz="2400"/>
              <a:t>A third way in which the body is protected from undesirable proteolytic action is to synthesize competitive inhibitors, such as the pancreatic trypsin inhibitor (~6kD).</a:t>
            </a:r>
          </a:p>
          <a:p>
            <a:pPr eaLnBrk="1" hangingPunct="1"/>
            <a:endParaRPr lang="en-US" altLang="en-US" sz="2400"/>
          </a:p>
        </p:txBody>
      </p:sp>
      <p:pic>
        <p:nvPicPr>
          <p:cNvPr id="39942" name="Picture 4">
            <a:extLst>
              <a:ext uri="{FF2B5EF4-FFF2-40B4-BE49-F238E27FC236}">
                <a16:creationId xmlns:a16="http://schemas.microsoft.com/office/drawing/2014/main" id="{A4FB99AC-3755-B3C0-919F-D3C09CCCBAFA}"/>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10200" y="152400"/>
            <a:ext cx="35814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3" name="Text Box 6">
            <a:extLst>
              <a:ext uri="{FF2B5EF4-FFF2-40B4-BE49-F238E27FC236}">
                <a16:creationId xmlns:a16="http://schemas.microsoft.com/office/drawing/2014/main" id="{96497A08-1B9E-A0EF-6EE1-D4B2EF53BDD7}"/>
              </a:ext>
            </a:extLst>
          </p:cNvPr>
          <p:cNvSpPr txBox="1">
            <a:spLocks noChangeArrowheads="1"/>
          </p:cNvSpPr>
          <p:nvPr/>
        </p:nvSpPr>
        <p:spPr bwMode="auto">
          <a:xfrm>
            <a:off x="304800" y="3581400"/>
            <a:ext cx="88392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When bound, this inhibitor turns the critically important histidine in the charge relay network out of its normal plane, breaking up the smooth flow of electrons across the amino acid triad.  This greatly reduces the ability of serine to form an alkoxide, impeding the initial step in the enzyme mechanism.  Upon dilution in the duodenum, the inhibitor dissociates, freeing the enzyme for action.</a:t>
            </a:r>
            <a:r>
              <a:rPr lang="en-US" altLang="en-US" sz="2000" b="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a:extLst>
              <a:ext uri="{FF2B5EF4-FFF2-40B4-BE49-F238E27FC236}">
                <a16:creationId xmlns:a16="http://schemas.microsoft.com/office/drawing/2014/main" id="{A7CCABD0-C6E1-348B-1C23-8381DCEEA779}"/>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0963" name="Slide Number Placeholder 4">
            <a:extLst>
              <a:ext uri="{FF2B5EF4-FFF2-40B4-BE49-F238E27FC236}">
                <a16:creationId xmlns:a16="http://schemas.microsoft.com/office/drawing/2014/main" id="{CDCA830F-0D14-C710-0B2D-1F9DFFEB1166}"/>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3E7390C2-9B05-4047-81F6-E633AA9BD2FE}" type="slidenum">
              <a:rPr lang="en-US" altLang="en-US" b="0">
                <a:solidFill>
                  <a:srgbClr val="0066CC"/>
                </a:solidFill>
              </a:rPr>
              <a:pPr eaLnBrk="1" hangingPunct="1"/>
              <a:t>39</a:t>
            </a:fld>
            <a:endParaRPr lang="en-US" altLang="en-US" b="0">
              <a:solidFill>
                <a:srgbClr val="0066CC"/>
              </a:solidFill>
            </a:endParaRPr>
          </a:p>
        </p:txBody>
      </p:sp>
      <p:sp>
        <p:nvSpPr>
          <p:cNvPr id="40964" name="Rectangle 2">
            <a:extLst>
              <a:ext uri="{FF2B5EF4-FFF2-40B4-BE49-F238E27FC236}">
                <a16:creationId xmlns:a16="http://schemas.microsoft.com/office/drawing/2014/main" id="{E33488B7-8F1F-C0F9-3FA5-4BB2C364BE3C}"/>
              </a:ext>
            </a:extLst>
          </p:cNvPr>
          <p:cNvSpPr>
            <a:spLocks noGrp="1" noChangeArrowheads="1"/>
          </p:cNvSpPr>
          <p:nvPr>
            <p:ph type="title"/>
          </p:nvPr>
        </p:nvSpPr>
        <p:spPr/>
        <p:txBody>
          <a:bodyPr/>
          <a:lstStyle/>
          <a:p>
            <a:pPr eaLnBrk="1" hangingPunct="1"/>
            <a:r>
              <a:rPr lang="en-US" altLang="en-US" sz="1600"/>
              <a:t>Enzyme Mechanisms – Elastase Inhibitor</a:t>
            </a:r>
          </a:p>
        </p:txBody>
      </p:sp>
      <p:sp>
        <p:nvSpPr>
          <p:cNvPr id="40965" name="Rectangle 3">
            <a:extLst>
              <a:ext uri="{FF2B5EF4-FFF2-40B4-BE49-F238E27FC236}">
                <a16:creationId xmlns:a16="http://schemas.microsoft.com/office/drawing/2014/main" id="{6DF4D7FA-FBB2-8DAE-F9A5-B0C4866E2156}"/>
              </a:ext>
            </a:extLst>
          </p:cNvPr>
          <p:cNvSpPr>
            <a:spLocks noGrp="1" noChangeArrowheads="1"/>
          </p:cNvSpPr>
          <p:nvPr>
            <p:ph type="body" idx="1"/>
          </p:nvPr>
        </p:nvSpPr>
        <p:spPr>
          <a:xfrm>
            <a:off x="457200" y="533400"/>
            <a:ext cx="8305800" cy="5592763"/>
          </a:xfrm>
        </p:spPr>
        <p:txBody>
          <a:bodyPr/>
          <a:lstStyle/>
          <a:p>
            <a:pPr eaLnBrk="1" hangingPunct="1">
              <a:lnSpc>
                <a:spcPct val="90000"/>
              </a:lnSpc>
              <a:buFontTx/>
              <a:buNone/>
            </a:pPr>
            <a:r>
              <a:rPr lang="en-US" altLang="en-US" dirty="0"/>
              <a:t>An similar important inhibitor of a different zymogen, elastase, is the 53-kD protein  </a:t>
            </a:r>
            <a:r>
              <a:rPr lang="el-GR" altLang="en-US" i="1" dirty="0">
                <a:solidFill>
                  <a:srgbClr val="0000FF"/>
                </a:solidFill>
                <a:cs typeface="Arial" panose="020B0604020202020204" pitchFamily="34" charset="0"/>
              </a:rPr>
              <a:t>α</a:t>
            </a:r>
            <a:r>
              <a:rPr lang="en-US" altLang="en-US" i="1" baseline="-25000" dirty="0">
                <a:solidFill>
                  <a:srgbClr val="0000FF"/>
                </a:solidFill>
                <a:cs typeface="Arial" panose="020B0604020202020204" pitchFamily="34" charset="0"/>
              </a:rPr>
              <a:t>1</a:t>
            </a:r>
            <a:r>
              <a:rPr lang="en-US" altLang="en-US" i="1" dirty="0">
                <a:solidFill>
                  <a:srgbClr val="0000FF"/>
                </a:solidFill>
                <a:cs typeface="Arial" panose="020B0604020202020204" pitchFamily="34" charset="0"/>
              </a:rPr>
              <a:t>-antitrypsin</a:t>
            </a:r>
            <a:r>
              <a:rPr lang="en-US" altLang="en-US" i="1" dirty="0">
                <a:cs typeface="Arial" panose="020B0604020202020204" pitchFamily="34" charset="0"/>
              </a:rPr>
              <a:t>.</a:t>
            </a:r>
            <a:r>
              <a:rPr lang="en-US" altLang="en-US" dirty="0">
                <a:cs typeface="Arial" panose="020B0604020202020204" pitchFamily="34" charset="0"/>
              </a:rPr>
              <a:t> </a:t>
            </a:r>
            <a:r>
              <a:rPr lang="en-US" altLang="en-US" sz="2000" i="1" dirty="0">
                <a:cs typeface="Arial" panose="020B0604020202020204" pitchFamily="34" charset="0"/>
              </a:rPr>
              <a:t>(“anti-elastase” would be a better name.)</a:t>
            </a:r>
            <a:endParaRPr lang="en-US" altLang="en-US" sz="2400" i="1" dirty="0">
              <a:cs typeface="Arial" panose="020B0604020202020204" pitchFamily="34" charset="0"/>
            </a:endParaRPr>
          </a:p>
          <a:p>
            <a:pPr eaLnBrk="1" hangingPunct="1">
              <a:lnSpc>
                <a:spcPct val="90000"/>
              </a:lnSpc>
              <a:buFontTx/>
              <a:buNone/>
            </a:pPr>
            <a:r>
              <a:rPr lang="en-US" altLang="en-US" dirty="0">
                <a:cs typeface="Arial" panose="020B0604020202020204" pitchFamily="34" charset="0"/>
              </a:rPr>
              <a:t>This inhibitor binds to elastase in the lungs, helping prevent proteolytic damage to the alveolar linings caused by elastase.</a:t>
            </a:r>
          </a:p>
          <a:p>
            <a:pPr eaLnBrk="1" hangingPunct="1">
              <a:lnSpc>
                <a:spcPct val="90000"/>
              </a:lnSpc>
              <a:buFontTx/>
              <a:buNone/>
            </a:pPr>
            <a:r>
              <a:rPr lang="en-US" altLang="en-US" dirty="0">
                <a:cs typeface="Arial" panose="020B0604020202020204" pitchFamily="34" charset="0"/>
              </a:rPr>
              <a:t>A “type Z” mutation substitutes </a:t>
            </a:r>
            <a:r>
              <a:rPr lang="en-US" altLang="en-US" i="1" dirty="0" err="1">
                <a:cs typeface="Arial" panose="020B0604020202020204" pitchFamily="34" charset="0"/>
              </a:rPr>
              <a:t>lys</a:t>
            </a:r>
            <a:r>
              <a:rPr lang="en-US" altLang="en-US" dirty="0">
                <a:cs typeface="Arial" panose="020B0604020202020204" pitchFamily="34" charset="0"/>
              </a:rPr>
              <a:t> for </a:t>
            </a:r>
            <a:r>
              <a:rPr lang="en-US" altLang="en-US" i="1" dirty="0">
                <a:cs typeface="Arial" panose="020B0604020202020204" pitchFamily="34" charset="0"/>
              </a:rPr>
              <a:t>glu-53</a:t>
            </a:r>
            <a:r>
              <a:rPr lang="en-US" altLang="en-US" dirty="0">
                <a:cs typeface="Arial" panose="020B0604020202020204" pitchFamily="34" charset="0"/>
              </a:rPr>
              <a:t>, resulting in compromised secretion from liver cells where it is synthesized.  The resulting decreased level of this inhibitor in the lungs leads to </a:t>
            </a:r>
            <a:r>
              <a:rPr lang="en-US" altLang="en-US" i="1" dirty="0">
                <a:solidFill>
                  <a:srgbClr val="0000FF"/>
                </a:solidFill>
                <a:cs typeface="Arial" panose="020B0604020202020204" pitchFamily="34" charset="0"/>
              </a:rPr>
              <a:t>emphysema</a:t>
            </a:r>
            <a:r>
              <a:rPr lang="en-US" altLang="en-US" dirty="0">
                <a:cs typeface="Arial" panose="020B0604020202020204" pitchFamily="34" charset="0"/>
              </a:rPr>
              <a:t>. </a:t>
            </a:r>
            <a:r>
              <a:rPr lang="en-US" altLang="en-US" dirty="0"/>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a:extLst>
              <a:ext uri="{FF2B5EF4-FFF2-40B4-BE49-F238E27FC236}">
                <a16:creationId xmlns:a16="http://schemas.microsoft.com/office/drawing/2014/main" id="{9A308A1B-C4A8-44BC-854F-5155DE5AC0B5}"/>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5123" name="Slide Number Placeholder 4">
            <a:extLst>
              <a:ext uri="{FF2B5EF4-FFF2-40B4-BE49-F238E27FC236}">
                <a16:creationId xmlns:a16="http://schemas.microsoft.com/office/drawing/2014/main" id="{22666CA2-3409-B371-E75B-4BFD47DA4FD9}"/>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12B6E6D-947B-445F-93A3-8B409F664C76}" type="slidenum">
              <a:rPr lang="en-US" altLang="en-US" b="0">
                <a:solidFill>
                  <a:srgbClr val="0066CC"/>
                </a:solidFill>
              </a:rPr>
              <a:pPr eaLnBrk="1" hangingPunct="1"/>
              <a:t>4</a:t>
            </a:fld>
            <a:endParaRPr lang="en-US" altLang="en-US" b="0">
              <a:solidFill>
                <a:srgbClr val="0066CC"/>
              </a:solidFill>
            </a:endParaRPr>
          </a:p>
        </p:txBody>
      </p:sp>
      <p:sp>
        <p:nvSpPr>
          <p:cNvPr id="5124" name="Rectangle 2">
            <a:extLst>
              <a:ext uri="{FF2B5EF4-FFF2-40B4-BE49-F238E27FC236}">
                <a16:creationId xmlns:a16="http://schemas.microsoft.com/office/drawing/2014/main" id="{E366EC97-BCFF-A390-4DD5-CD4D23619015}"/>
              </a:ext>
            </a:extLst>
          </p:cNvPr>
          <p:cNvSpPr>
            <a:spLocks noGrp="1" noChangeArrowheads="1"/>
          </p:cNvSpPr>
          <p:nvPr>
            <p:ph type="title"/>
          </p:nvPr>
        </p:nvSpPr>
        <p:spPr/>
        <p:txBody>
          <a:bodyPr/>
          <a:lstStyle/>
          <a:p>
            <a:pPr eaLnBrk="1" hangingPunct="1"/>
            <a:r>
              <a:rPr lang="en-US" altLang="en-US" sz="1600"/>
              <a:t>Enzyme Mechanisms</a:t>
            </a:r>
          </a:p>
        </p:txBody>
      </p:sp>
      <p:sp>
        <p:nvSpPr>
          <p:cNvPr id="5125" name="Rectangle 3">
            <a:extLst>
              <a:ext uri="{FF2B5EF4-FFF2-40B4-BE49-F238E27FC236}">
                <a16:creationId xmlns:a16="http://schemas.microsoft.com/office/drawing/2014/main" id="{87C378A5-FDFC-C63A-E6C3-F6CF1EFBB5A0}"/>
              </a:ext>
            </a:extLst>
          </p:cNvPr>
          <p:cNvSpPr>
            <a:spLocks noGrp="1" noChangeArrowheads="1"/>
          </p:cNvSpPr>
          <p:nvPr>
            <p:ph type="body" idx="1"/>
          </p:nvPr>
        </p:nvSpPr>
        <p:spPr>
          <a:xfrm>
            <a:off x="304800" y="533400"/>
            <a:ext cx="8839200" cy="5592763"/>
          </a:xfrm>
        </p:spPr>
        <p:txBody>
          <a:bodyPr/>
          <a:lstStyle/>
          <a:p>
            <a:pPr eaLnBrk="1" hangingPunct="1"/>
            <a:r>
              <a:rPr lang="en-US" altLang="en-US" sz="3600"/>
              <a:t>In this section we will study the reaction mechanisms for some specific enzyme-catalyzed reactions:</a:t>
            </a:r>
          </a:p>
          <a:p>
            <a:pPr lvl="1" eaLnBrk="1" hangingPunct="1"/>
            <a:r>
              <a:rPr lang="en-US" altLang="en-US" sz="3200">
                <a:solidFill>
                  <a:srgbClr val="0000FF"/>
                </a:solidFill>
              </a:rPr>
              <a:t>Lysozyme</a:t>
            </a:r>
            <a:r>
              <a:rPr lang="en-US" altLang="en-US" sz="3200"/>
              <a:t> (acid-base catalysis)</a:t>
            </a:r>
          </a:p>
          <a:p>
            <a:pPr lvl="1" eaLnBrk="1" hangingPunct="1"/>
            <a:r>
              <a:rPr lang="en-US" altLang="en-US" sz="3200">
                <a:solidFill>
                  <a:srgbClr val="0000FF"/>
                </a:solidFill>
              </a:rPr>
              <a:t>Carbonic anhydrase</a:t>
            </a:r>
            <a:r>
              <a:rPr lang="en-US" altLang="en-US" sz="3200"/>
              <a:t> (metal ion, Zn</a:t>
            </a:r>
            <a:r>
              <a:rPr lang="en-US" altLang="en-US" sz="3200" baseline="30000"/>
              <a:t>2+</a:t>
            </a:r>
            <a:r>
              <a:rPr lang="en-US" altLang="en-US" sz="3200"/>
              <a:t>)</a:t>
            </a:r>
          </a:p>
          <a:p>
            <a:pPr lvl="1" eaLnBrk="1" hangingPunct="1"/>
            <a:r>
              <a:rPr lang="en-US" altLang="en-US" sz="3200"/>
              <a:t>Proteases (Zymogens):</a:t>
            </a:r>
          </a:p>
          <a:p>
            <a:pPr lvl="2" eaLnBrk="1" hangingPunct="1"/>
            <a:r>
              <a:rPr lang="en-US" altLang="en-US" sz="2800">
                <a:solidFill>
                  <a:srgbClr val="0000FF"/>
                </a:solidFill>
              </a:rPr>
              <a:t>Chymotrypsin, trypsin, elastase</a:t>
            </a:r>
            <a:r>
              <a:rPr lang="en-US" altLang="en-US" sz="2800"/>
              <a:t> (nucleophillic attack)</a:t>
            </a:r>
          </a:p>
          <a:p>
            <a:pPr lvl="2" eaLnBrk="1" hangingPunct="1"/>
            <a:r>
              <a:rPr lang="en-US" altLang="en-US" sz="2800"/>
              <a:t>Blood clotting (hemostatic) enzymes  (e.g. </a:t>
            </a:r>
            <a:r>
              <a:rPr lang="en-US" altLang="en-US" sz="2800">
                <a:solidFill>
                  <a:srgbClr val="0000FF"/>
                </a:solidFill>
              </a:rPr>
              <a:t>thrombin</a:t>
            </a:r>
            <a:r>
              <a:rPr lang="en-US" altLang="en-US" sz="2800"/>
              <a:t>) &amp; enzymatic [amplifying] cascades</a:t>
            </a:r>
          </a:p>
          <a:p>
            <a:pPr lvl="2" eaLnBrk="1" hangingPunct="1"/>
            <a:endParaRPr lang="en-US" alt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41986" name="Footer Placeholder 4">
            <a:extLst>
              <a:ext uri="{FF2B5EF4-FFF2-40B4-BE49-F238E27FC236}">
                <a16:creationId xmlns:a16="http://schemas.microsoft.com/office/drawing/2014/main" id="{F3D81070-31B2-A209-DE10-64E2BE0898BD}"/>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1987" name="Slide Number Placeholder 5">
            <a:extLst>
              <a:ext uri="{FF2B5EF4-FFF2-40B4-BE49-F238E27FC236}">
                <a16:creationId xmlns:a16="http://schemas.microsoft.com/office/drawing/2014/main" id="{22EF99AB-4EE9-601C-797B-CD2692008DB0}"/>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974E4081-73BE-4EAF-B63C-860BA05E6BB8}" type="slidenum">
              <a:rPr lang="en-US" altLang="en-US" b="0">
                <a:solidFill>
                  <a:srgbClr val="0066CC"/>
                </a:solidFill>
              </a:rPr>
              <a:pPr eaLnBrk="1" hangingPunct="1"/>
              <a:t>40</a:t>
            </a:fld>
            <a:endParaRPr lang="en-US" altLang="en-US" b="0">
              <a:solidFill>
                <a:srgbClr val="0066CC"/>
              </a:solidFill>
            </a:endParaRPr>
          </a:p>
        </p:txBody>
      </p:sp>
      <p:sp>
        <p:nvSpPr>
          <p:cNvPr id="41988" name="Rectangle 2">
            <a:extLst>
              <a:ext uri="{FF2B5EF4-FFF2-40B4-BE49-F238E27FC236}">
                <a16:creationId xmlns:a16="http://schemas.microsoft.com/office/drawing/2014/main" id="{8414E552-0B82-E8E7-6457-83248F35EF23}"/>
              </a:ext>
            </a:extLst>
          </p:cNvPr>
          <p:cNvSpPr>
            <a:spLocks noGrp="1" noChangeArrowheads="1"/>
          </p:cNvSpPr>
          <p:nvPr>
            <p:ph type="title"/>
          </p:nvPr>
        </p:nvSpPr>
        <p:spPr/>
        <p:txBody>
          <a:bodyPr/>
          <a:lstStyle/>
          <a:p>
            <a:pPr eaLnBrk="1" hangingPunct="1"/>
            <a:r>
              <a:rPr lang="en-US" altLang="en-US" sz="1600"/>
              <a:t>Enzyme Mechanisms – Elastase Inhibitor</a:t>
            </a:r>
          </a:p>
        </p:txBody>
      </p:sp>
      <p:sp>
        <p:nvSpPr>
          <p:cNvPr id="41989" name="Rectangle 3">
            <a:extLst>
              <a:ext uri="{FF2B5EF4-FFF2-40B4-BE49-F238E27FC236}">
                <a16:creationId xmlns:a16="http://schemas.microsoft.com/office/drawing/2014/main" id="{38A0A4C5-4B1F-77A0-67B1-A09964321A13}"/>
              </a:ext>
            </a:extLst>
          </p:cNvPr>
          <p:cNvSpPr>
            <a:spLocks noGrp="1" noChangeArrowheads="1"/>
          </p:cNvSpPr>
          <p:nvPr>
            <p:ph type="body" sz="half" idx="1"/>
          </p:nvPr>
        </p:nvSpPr>
        <p:spPr>
          <a:xfrm>
            <a:off x="457200" y="533400"/>
            <a:ext cx="8153400" cy="5592763"/>
          </a:xfrm>
        </p:spPr>
        <p:txBody>
          <a:bodyPr/>
          <a:lstStyle/>
          <a:p>
            <a:pPr eaLnBrk="1" hangingPunct="1"/>
            <a:r>
              <a:rPr lang="en-US" altLang="en-US" sz="2800"/>
              <a:t>Smoking also damages this </a:t>
            </a:r>
            <a:r>
              <a:rPr lang="el-GR" altLang="en-US" sz="2800" i="1">
                <a:cs typeface="Arial" panose="020B0604020202020204" pitchFamily="34" charset="0"/>
              </a:rPr>
              <a:t>α</a:t>
            </a:r>
            <a:r>
              <a:rPr lang="en-US" altLang="en-US" sz="2800" i="1" baseline="-25000">
                <a:cs typeface="Arial" panose="020B0604020202020204" pitchFamily="34" charset="0"/>
              </a:rPr>
              <a:t>1</a:t>
            </a:r>
            <a:r>
              <a:rPr lang="en-US" altLang="en-US" sz="2800" i="1">
                <a:cs typeface="Arial" panose="020B0604020202020204" pitchFamily="34" charset="0"/>
              </a:rPr>
              <a:t>-antitrypsin </a:t>
            </a:r>
            <a:r>
              <a:rPr lang="en-US" altLang="en-US" sz="2800">
                <a:cs typeface="Arial" panose="020B0604020202020204" pitchFamily="34" charset="0"/>
              </a:rPr>
              <a:t>inhibitor.  Smoke oxidizes methionine-358, a residue essential for binding to elastase.  The reduced affinity of elastase for the </a:t>
            </a:r>
            <a:r>
              <a:rPr lang="el-GR" altLang="en-US" sz="2800" i="1">
                <a:cs typeface="Arial" panose="020B0604020202020204" pitchFamily="34" charset="0"/>
              </a:rPr>
              <a:t>α</a:t>
            </a:r>
            <a:r>
              <a:rPr lang="en-US" altLang="en-US" sz="2800" i="1" baseline="-25000">
                <a:cs typeface="Arial" panose="020B0604020202020204" pitchFamily="34" charset="0"/>
              </a:rPr>
              <a:t>1</a:t>
            </a:r>
            <a:r>
              <a:rPr lang="en-US" altLang="en-US" sz="2800" i="1">
                <a:cs typeface="Arial" panose="020B0604020202020204" pitchFamily="34" charset="0"/>
              </a:rPr>
              <a:t>-antitrypsin </a:t>
            </a:r>
            <a:r>
              <a:rPr lang="en-US" altLang="en-US" sz="2800">
                <a:cs typeface="Arial" panose="020B0604020202020204" pitchFamily="34" charset="0"/>
              </a:rPr>
              <a:t>inhibitor frees the enzyme to destroy tissues in the lung.</a:t>
            </a:r>
          </a:p>
        </p:txBody>
      </p:sp>
      <p:pic>
        <p:nvPicPr>
          <p:cNvPr id="41990" name="Picture 4">
            <a:extLst>
              <a:ext uri="{FF2B5EF4-FFF2-40B4-BE49-F238E27FC236}">
                <a16:creationId xmlns:a16="http://schemas.microsoft.com/office/drawing/2014/main" id="{C3C92CEF-F9DC-E034-1C79-3B635B70BDDC}"/>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590800" y="3124200"/>
            <a:ext cx="5486400" cy="3135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a:extLst>
              <a:ext uri="{FF2B5EF4-FFF2-40B4-BE49-F238E27FC236}">
                <a16:creationId xmlns:a16="http://schemas.microsoft.com/office/drawing/2014/main" id="{347E4030-CCB3-E4C3-AE41-0734780018E5}"/>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3011" name="Slide Number Placeholder 4">
            <a:extLst>
              <a:ext uri="{FF2B5EF4-FFF2-40B4-BE49-F238E27FC236}">
                <a16:creationId xmlns:a16="http://schemas.microsoft.com/office/drawing/2014/main" id="{270754A4-69F5-1A78-BD34-0CC911802719}"/>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09E2F87-14B3-458A-8746-440A47E56B69}" type="slidenum">
              <a:rPr lang="en-US" altLang="en-US" b="0">
                <a:solidFill>
                  <a:srgbClr val="0066CC"/>
                </a:solidFill>
              </a:rPr>
              <a:pPr eaLnBrk="1" hangingPunct="1"/>
              <a:t>41</a:t>
            </a:fld>
            <a:endParaRPr lang="en-US" altLang="en-US" b="0">
              <a:solidFill>
                <a:srgbClr val="0066CC"/>
              </a:solidFill>
            </a:endParaRPr>
          </a:p>
        </p:txBody>
      </p:sp>
      <p:sp>
        <p:nvSpPr>
          <p:cNvPr id="43012" name="Rectangle 2">
            <a:extLst>
              <a:ext uri="{FF2B5EF4-FFF2-40B4-BE49-F238E27FC236}">
                <a16:creationId xmlns:a16="http://schemas.microsoft.com/office/drawing/2014/main" id="{E19CABD7-1A8A-A5FA-E7FF-BE920EF0E58B}"/>
              </a:ext>
            </a:extLst>
          </p:cNvPr>
          <p:cNvSpPr>
            <a:spLocks noGrp="1" noChangeArrowheads="1"/>
          </p:cNvSpPr>
          <p:nvPr>
            <p:ph type="title"/>
          </p:nvPr>
        </p:nvSpPr>
        <p:spPr/>
        <p:txBody>
          <a:bodyPr/>
          <a:lstStyle/>
          <a:p>
            <a:pPr eaLnBrk="1" hangingPunct="1"/>
            <a:r>
              <a:rPr lang="en-US" altLang="en-US" sz="1600"/>
              <a:t>Enzyme Mechanisms – Blood Clotting</a:t>
            </a:r>
          </a:p>
        </p:txBody>
      </p:sp>
      <p:sp>
        <p:nvSpPr>
          <p:cNvPr id="43013" name="Rectangle 3">
            <a:extLst>
              <a:ext uri="{FF2B5EF4-FFF2-40B4-BE49-F238E27FC236}">
                <a16:creationId xmlns:a16="http://schemas.microsoft.com/office/drawing/2014/main" id="{43E99EDF-99DD-33A4-52BE-8D372F79856E}"/>
              </a:ext>
            </a:extLst>
          </p:cNvPr>
          <p:cNvSpPr>
            <a:spLocks noGrp="1" noChangeArrowheads="1"/>
          </p:cNvSpPr>
          <p:nvPr>
            <p:ph type="body" idx="1"/>
          </p:nvPr>
        </p:nvSpPr>
        <p:spPr/>
        <p:txBody>
          <a:bodyPr/>
          <a:lstStyle/>
          <a:p>
            <a:pPr eaLnBrk="1" hangingPunct="1">
              <a:lnSpc>
                <a:spcPct val="80000"/>
              </a:lnSpc>
              <a:buFontTx/>
              <a:buNone/>
            </a:pPr>
            <a:r>
              <a:rPr lang="en-US" altLang="en-US" sz="2800"/>
              <a:t>The complex process of forming a blood clot is catalyzed by a number of proteolytic enzymes acting one upon another, forming an “enzymatic cascade.”</a:t>
            </a:r>
          </a:p>
          <a:p>
            <a:pPr eaLnBrk="1" hangingPunct="1">
              <a:lnSpc>
                <a:spcPct val="80000"/>
              </a:lnSpc>
              <a:buFontTx/>
              <a:buNone/>
            </a:pPr>
            <a:r>
              <a:rPr lang="en-US" altLang="en-US" sz="2800"/>
              <a:t>Such </a:t>
            </a:r>
            <a:r>
              <a:rPr lang="en-US" altLang="en-US" sz="2800">
                <a:solidFill>
                  <a:srgbClr val="0000FF"/>
                </a:solidFill>
              </a:rPr>
              <a:t>enzymatic cascades</a:t>
            </a:r>
            <a:r>
              <a:rPr lang="en-US" altLang="en-US" sz="2800"/>
              <a:t> rapidly amplify biological “signals” by phenomenal amounts.  Each enzyme in the cascade activates the next, according to its turnover number.</a:t>
            </a:r>
          </a:p>
          <a:p>
            <a:pPr eaLnBrk="1" hangingPunct="1">
              <a:lnSpc>
                <a:spcPct val="80000"/>
              </a:lnSpc>
              <a:buFontTx/>
              <a:buNone/>
            </a:pPr>
            <a:r>
              <a:rPr lang="en-US" altLang="en-US" sz="2800"/>
              <a:t>Multiple steps multiply the effect, giving rise to incredible amplification.</a:t>
            </a:r>
          </a:p>
          <a:p>
            <a:pPr eaLnBrk="1" hangingPunct="1">
              <a:lnSpc>
                <a:spcPct val="80000"/>
              </a:lnSpc>
              <a:buFontTx/>
              <a:buNone/>
            </a:pPr>
            <a:r>
              <a:rPr lang="en-US" altLang="en-US" sz="2800"/>
              <a:t>For example, consider four sequential cascade enzymes, each with a turnover number of 1000:  10</a:t>
            </a:r>
            <a:r>
              <a:rPr lang="en-US" altLang="en-US" sz="2800" baseline="30000"/>
              <a:t>3</a:t>
            </a:r>
            <a:r>
              <a:rPr lang="en-US" altLang="en-US" sz="2800"/>
              <a:t> x 10</a:t>
            </a:r>
            <a:r>
              <a:rPr lang="en-US" altLang="en-US" sz="2800" baseline="30000"/>
              <a:t>3</a:t>
            </a:r>
            <a:r>
              <a:rPr lang="en-US" altLang="en-US" sz="2800"/>
              <a:t> x 10</a:t>
            </a:r>
            <a:r>
              <a:rPr lang="en-US" altLang="en-US" sz="2800" baseline="30000"/>
              <a:t>3</a:t>
            </a:r>
            <a:r>
              <a:rPr lang="en-US" altLang="en-US" sz="2800"/>
              <a:t> x 10</a:t>
            </a:r>
            <a:r>
              <a:rPr lang="en-US" altLang="en-US" sz="2800" baseline="30000"/>
              <a:t>3 </a:t>
            </a:r>
            <a:r>
              <a:rPr lang="en-US" altLang="en-US" sz="2800"/>
              <a:t>= </a:t>
            </a:r>
            <a:r>
              <a:rPr lang="en-US" altLang="en-US" sz="2800" b="1" i="1" u="sng"/>
              <a:t>10</a:t>
            </a:r>
            <a:r>
              <a:rPr lang="en-US" altLang="en-US" sz="2800" b="1" i="1" u="sng" baseline="30000"/>
              <a:t>12</a:t>
            </a:r>
            <a:r>
              <a:rPr lang="en-US" altLang="en-US" sz="2800" b="1" i="1" u="sng"/>
              <a:t>!</a:t>
            </a:r>
            <a:r>
              <a:rPr lang="en-US" altLang="en-US" sz="2800"/>
              <a:t> </a:t>
            </a:r>
          </a:p>
          <a:p>
            <a:pPr eaLnBrk="1" hangingPunct="1">
              <a:lnSpc>
                <a:spcPct val="80000"/>
              </a:lnSpc>
              <a:buFontTx/>
              <a:buNone/>
            </a:pPr>
            <a:r>
              <a:rPr lang="en-US" altLang="en-US" sz="2800"/>
              <a:t>This helps explain why very small signals can cause huge effects in biological systems.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a:extLst>
              <a:ext uri="{FF2B5EF4-FFF2-40B4-BE49-F238E27FC236}">
                <a16:creationId xmlns:a16="http://schemas.microsoft.com/office/drawing/2014/main" id="{BAC98E65-1B44-8D35-0A31-426B8AEF5793}"/>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4035" name="Slide Number Placeholder 4">
            <a:extLst>
              <a:ext uri="{FF2B5EF4-FFF2-40B4-BE49-F238E27FC236}">
                <a16:creationId xmlns:a16="http://schemas.microsoft.com/office/drawing/2014/main" id="{1CFEBD9F-8818-8489-1A48-A8F7CA16088E}"/>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0A1B7FF4-7C92-492B-A868-AE427327592B}" type="slidenum">
              <a:rPr lang="en-US" altLang="en-US" b="0">
                <a:solidFill>
                  <a:srgbClr val="0066CC"/>
                </a:solidFill>
              </a:rPr>
              <a:pPr eaLnBrk="1" hangingPunct="1"/>
              <a:t>42</a:t>
            </a:fld>
            <a:endParaRPr lang="en-US" altLang="en-US" b="0">
              <a:solidFill>
                <a:srgbClr val="0066CC"/>
              </a:solidFill>
            </a:endParaRPr>
          </a:p>
        </p:txBody>
      </p:sp>
      <p:sp>
        <p:nvSpPr>
          <p:cNvPr id="44036" name="Rectangle 2">
            <a:extLst>
              <a:ext uri="{FF2B5EF4-FFF2-40B4-BE49-F238E27FC236}">
                <a16:creationId xmlns:a16="http://schemas.microsoft.com/office/drawing/2014/main" id="{5BB89590-59AF-546C-0DC6-68B967320651}"/>
              </a:ext>
            </a:extLst>
          </p:cNvPr>
          <p:cNvSpPr>
            <a:spLocks noGrp="1" noChangeArrowheads="1"/>
          </p:cNvSpPr>
          <p:nvPr>
            <p:ph type="title"/>
          </p:nvPr>
        </p:nvSpPr>
        <p:spPr/>
        <p:txBody>
          <a:bodyPr/>
          <a:lstStyle/>
          <a:p>
            <a:pPr eaLnBrk="1" hangingPunct="1"/>
            <a:r>
              <a:rPr lang="en-US" altLang="en-US" sz="1600"/>
              <a:t>Enzyme Mechanisms</a:t>
            </a:r>
            <a:br>
              <a:rPr lang="en-US" altLang="en-US" sz="1600"/>
            </a:br>
            <a:r>
              <a:rPr lang="en-US" altLang="en-US" sz="1600"/>
              <a:t>Blood Clotting</a:t>
            </a:r>
          </a:p>
        </p:txBody>
      </p:sp>
      <p:pic>
        <p:nvPicPr>
          <p:cNvPr id="44037" name="Picture 4">
            <a:extLst>
              <a:ext uri="{FF2B5EF4-FFF2-40B4-BE49-F238E27FC236}">
                <a16:creationId xmlns:a16="http://schemas.microsoft.com/office/drawing/2014/main" id="{BD80C69D-36B7-6EA3-6044-DE0A5EAB5529}"/>
              </a:ext>
            </a:extLst>
          </p:cNvPr>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0"/>
            <a:ext cx="5883275" cy="670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8" name="Text Box 6">
            <a:extLst>
              <a:ext uri="{FF2B5EF4-FFF2-40B4-BE49-F238E27FC236}">
                <a16:creationId xmlns:a16="http://schemas.microsoft.com/office/drawing/2014/main" id="{15AF06E6-0804-1BB6-3EB5-BADE081647A4}"/>
              </a:ext>
            </a:extLst>
          </p:cNvPr>
          <p:cNvSpPr txBox="1">
            <a:spLocks noChangeArrowheads="1"/>
          </p:cNvSpPr>
          <p:nvPr/>
        </p:nvSpPr>
        <p:spPr bwMode="auto">
          <a:xfrm>
            <a:off x="228600" y="838200"/>
            <a:ext cx="2590800" cy="4872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sz="2400" b="0"/>
              <a:t>Two pathways activate blood clotting, both by enzymatic cascades that converge for the last few steps:</a:t>
            </a:r>
          </a:p>
          <a:p>
            <a:pPr eaLnBrk="1" hangingPunct="1">
              <a:spcBef>
                <a:spcPct val="50000"/>
              </a:spcBef>
            </a:pPr>
            <a:endParaRPr lang="en-US" altLang="en-US" sz="2400" b="0"/>
          </a:p>
          <a:p>
            <a:pPr eaLnBrk="1" hangingPunct="1">
              <a:spcBef>
                <a:spcPct val="50000"/>
              </a:spcBef>
            </a:pPr>
            <a:r>
              <a:rPr lang="en-US" altLang="en-US" sz="2000" b="0" i="1"/>
              <a:t>(Roman numerals in the names of these enzymes reflect the order they were discovered.)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45058" name="Footer Placeholder 4">
            <a:extLst>
              <a:ext uri="{FF2B5EF4-FFF2-40B4-BE49-F238E27FC236}">
                <a16:creationId xmlns:a16="http://schemas.microsoft.com/office/drawing/2014/main" id="{66D465C3-7E5A-9455-33DC-7D96181A7DB1}"/>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5059" name="Slide Number Placeholder 5">
            <a:extLst>
              <a:ext uri="{FF2B5EF4-FFF2-40B4-BE49-F238E27FC236}">
                <a16:creationId xmlns:a16="http://schemas.microsoft.com/office/drawing/2014/main" id="{22C7D0B1-A748-6A6E-CDBA-20811F07E3F8}"/>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DDF0991B-66A1-43DF-8D87-E3E9C1D073F6}" type="slidenum">
              <a:rPr lang="en-US" altLang="en-US" b="0">
                <a:solidFill>
                  <a:srgbClr val="0066CC"/>
                </a:solidFill>
              </a:rPr>
              <a:pPr eaLnBrk="1" hangingPunct="1"/>
              <a:t>43</a:t>
            </a:fld>
            <a:endParaRPr lang="en-US" altLang="en-US" b="0">
              <a:solidFill>
                <a:srgbClr val="0066CC"/>
              </a:solidFill>
            </a:endParaRPr>
          </a:p>
        </p:txBody>
      </p:sp>
      <p:sp>
        <p:nvSpPr>
          <p:cNvPr id="45060" name="Rectangle 2">
            <a:extLst>
              <a:ext uri="{FF2B5EF4-FFF2-40B4-BE49-F238E27FC236}">
                <a16:creationId xmlns:a16="http://schemas.microsoft.com/office/drawing/2014/main" id="{570800C7-A7F1-34FF-F7D5-878E272EF224}"/>
              </a:ext>
            </a:extLst>
          </p:cNvPr>
          <p:cNvSpPr>
            <a:spLocks noGrp="1" noChangeArrowheads="1"/>
          </p:cNvSpPr>
          <p:nvPr>
            <p:ph type="title"/>
          </p:nvPr>
        </p:nvSpPr>
        <p:spPr/>
        <p:txBody>
          <a:bodyPr/>
          <a:lstStyle/>
          <a:p>
            <a:pPr eaLnBrk="1" hangingPunct="1"/>
            <a:r>
              <a:rPr lang="en-US" altLang="en-US" sz="1600"/>
              <a:t>Enzyme Mechanisms – Blood Clotting</a:t>
            </a:r>
          </a:p>
        </p:txBody>
      </p:sp>
      <p:sp>
        <p:nvSpPr>
          <p:cNvPr id="45061" name="Rectangle 3">
            <a:extLst>
              <a:ext uri="{FF2B5EF4-FFF2-40B4-BE49-F238E27FC236}">
                <a16:creationId xmlns:a16="http://schemas.microsoft.com/office/drawing/2014/main" id="{5BC930ED-2C7A-A813-856B-9FEB6D3F3349}"/>
              </a:ext>
            </a:extLst>
          </p:cNvPr>
          <p:cNvSpPr>
            <a:spLocks noGrp="1" noChangeArrowheads="1"/>
          </p:cNvSpPr>
          <p:nvPr>
            <p:ph type="body" sz="half" idx="1"/>
          </p:nvPr>
        </p:nvSpPr>
        <p:spPr>
          <a:xfrm>
            <a:off x="76200" y="990600"/>
            <a:ext cx="3226612" cy="5105400"/>
          </a:xfrm>
        </p:spPr>
        <p:txBody>
          <a:bodyPr/>
          <a:lstStyle/>
          <a:p>
            <a:pPr eaLnBrk="1" hangingPunct="1">
              <a:buFontTx/>
              <a:buNone/>
            </a:pPr>
            <a:r>
              <a:rPr lang="en-US" altLang="en-US" sz="2400" dirty="0"/>
              <a:t>	The blood clot is actually formed when fibrinogen in converted to fibrin by thrombin.  Thrombin removes fibrinopeptides, reducing fibrin’s solubility.  Subsequent polymerization forms an insoluble matrix.</a:t>
            </a:r>
          </a:p>
          <a:p>
            <a:pPr algn="r" eaLnBrk="1" hangingPunct="1">
              <a:buFontTx/>
              <a:buNone/>
            </a:pPr>
            <a:r>
              <a:rPr lang="en-US" altLang="en-US" sz="1400" i="1" dirty="0">
                <a:solidFill>
                  <a:srgbClr val="C00000"/>
                </a:solidFill>
              </a:rPr>
              <a:t>Figure 7.26 Textbook</a:t>
            </a:r>
          </a:p>
        </p:txBody>
      </p:sp>
      <p:pic>
        <p:nvPicPr>
          <p:cNvPr id="3" name="Picture Placeholder 8" descr="A schematic representation of the cleavage of fibrinogen by thrombin to initiate fibrin clot formation. Step 1: A fibrinogen unit is shown. A central hexagon is connected to two oval structures on the left and right by long rods, respectively. A pair of green comma-shaped fibrinopeptides facing each other are present at the top of the hexagonal unit. Similarly, a pair of red fibrinopeptides are present at the bottom of the hexagonal unit. Thrombin is shown to remove the comma-shaped heads of the fibrinopeptides leaving behind short bent arms. This unit is labeled fibrin monomer.&#10;Step 2: Several fibrin monomers are shown to polymerize. The adjacent oval structures of two monomers are shown to overlap. The short bent arms of one monomer are shown to attach to the overlapping oval structures of fibrin chains below. This is shown to grow in size to form an extended mesh.">
            <a:extLst>
              <a:ext uri="{FF2B5EF4-FFF2-40B4-BE49-F238E27FC236}">
                <a16:creationId xmlns:a16="http://schemas.microsoft.com/office/drawing/2014/main" id="{602274F9-6335-8FFB-3FCA-F6D7D655D0D0}"/>
              </a:ext>
            </a:extLst>
          </p:cNvPr>
          <p:cNvPicPr>
            <a:picLocks noChangeAspect="1"/>
          </p:cNvPicPr>
          <p:nvPr/>
        </p:nvPicPr>
        <p:blipFill>
          <a:blip r:embed="rId2"/>
          <a:stretch>
            <a:fillRect/>
          </a:stretch>
        </p:blipFill>
        <p:spPr>
          <a:xfrm>
            <a:off x="3548886" y="800100"/>
            <a:ext cx="5366514" cy="52578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46082" name="Footer Placeholder 4">
            <a:extLst>
              <a:ext uri="{FF2B5EF4-FFF2-40B4-BE49-F238E27FC236}">
                <a16:creationId xmlns:a16="http://schemas.microsoft.com/office/drawing/2014/main" id="{53452AA5-1A3D-9ED4-A1B9-3F73A8A6EE85}"/>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6083" name="Slide Number Placeholder 5">
            <a:extLst>
              <a:ext uri="{FF2B5EF4-FFF2-40B4-BE49-F238E27FC236}">
                <a16:creationId xmlns:a16="http://schemas.microsoft.com/office/drawing/2014/main" id="{9D327A39-8FAE-A012-7908-BDF8D4C5AAF0}"/>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EF8AA19B-4225-400B-8EB8-545E7572A37B}" type="slidenum">
              <a:rPr lang="en-US" altLang="en-US" b="0">
                <a:solidFill>
                  <a:srgbClr val="0066CC"/>
                </a:solidFill>
              </a:rPr>
              <a:pPr eaLnBrk="1" hangingPunct="1"/>
              <a:t>44</a:t>
            </a:fld>
            <a:endParaRPr lang="en-US" altLang="en-US" b="0">
              <a:solidFill>
                <a:srgbClr val="0066CC"/>
              </a:solidFill>
            </a:endParaRPr>
          </a:p>
        </p:txBody>
      </p:sp>
      <p:sp>
        <p:nvSpPr>
          <p:cNvPr id="46084" name="Rectangle 2">
            <a:extLst>
              <a:ext uri="{FF2B5EF4-FFF2-40B4-BE49-F238E27FC236}">
                <a16:creationId xmlns:a16="http://schemas.microsoft.com/office/drawing/2014/main" id="{0FB493B8-1104-794D-9A9B-913CB218E735}"/>
              </a:ext>
            </a:extLst>
          </p:cNvPr>
          <p:cNvSpPr>
            <a:spLocks noGrp="1" noChangeArrowheads="1"/>
          </p:cNvSpPr>
          <p:nvPr>
            <p:ph type="title"/>
          </p:nvPr>
        </p:nvSpPr>
        <p:spPr/>
        <p:txBody>
          <a:bodyPr/>
          <a:lstStyle/>
          <a:p>
            <a:pPr eaLnBrk="1" hangingPunct="1"/>
            <a:r>
              <a:rPr lang="en-US" altLang="en-US" sz="1600"/>
              <a:t>Enzyme Mechanisms – Blood Clotting</a:t>
            </a:r>
          </a:p>
        </p:txBody>
      </p:sp>
      <p:sp>
        <p:nvSpPr>
          <p:cNvPr id="46085" name="Rectangle 3">
            <a:extLst>
              <a:ext uri="{FF2B5EF4-FFF2-40B4-BE49-F238E27FC236}">
                <a16:creationId xmlns:a16="http://schemas.microsoft.com/office/drawing/2014/main" id="{45F6BCC1-B093-2C61-40BC-60B2D77EAEDF}"/>
              </a:ext>
            </a:extLst>
          </p:cNvPr>
          <p:cNvSpPr>
            <a:spLocks noGrp="1" noChangeArrowheads="1"/>
          </p:cNvSpPr>
          <p:nvPr>
            <p:ph type="body" sz="half" idx="1"/>
          </p:nvPr>
        </p:nvSpPr>
        <p:spPr>
          <a:xfrm>
            <a:off x="457200" y="533400"/>
            <a:ext cx="8229600" cy="5592763"/>
          </a:xfrm>
        </p:spPr>
        <p:txBody>
          <a:bodyPr/>
          <a:lstStyle/>
          <a:p>
            <a:pPr eaLnBrk="1" hangingPunct="1">
              <a:buFontTx/>
              <a:buNone/>
            </a:pPr>
            <a:r>
              <a:rPr lang="en-US" altLang="en-US" sz="2800"/>
              <a:t>The insoluble fibrin matrix is stabilized by the formation of </a:t>
            </a:r>
            <a:r>
              <a:rPr lang="en-US" altLang="en-US" sz="2800">
                <a:solidFill>
                  <a:srgbClr val="0000FF"/>
                </a:solidFill>
              </a:rPr>
              <a:t>“crosslinks”</a:t>
            </a:r>
            <a:r>
              <a:rPr lang="en-US" altLang="en-US" sz="2800"/>
              <a:t> between lysine and glutamate residues in different monomers:</a:t>
            </a:r>
          </a:p>
        </p:txBody>
      </p:sp>
      <p:pic>
        <p:nvPicPr>
          <p:cNvPr id="46086" name="Picture 4">
            <a:extLst>
              <a:ext uri="{FF2B5EF4-FFF2-40B4-BE49-F238E27FC236}">
                <a16:creationId xmlns:a16="http://schemas.microsoft.com/office/drawing/2014/main" id="{4D2545D2-4F52-0411-BD83-B5889396F35D}"/>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14400" y="2209800"/>
            <a:ext cx="7315200" cy="409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a:extLst>
              <a:ext uri="{FF2B5EF4-FFF2-40B4-BE49-F238E27FC236}">
                <a16:creationId xmlns:a16="http://schemas.microsoft.com/office/drawing/2014/main" id="{2E0AC15E-86CC-160F-FAB7-55C8A4E4F127}"/>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7107" name="Slide Number Placeholder 4">
            <a:extLst>
              <a:ext uri="{FF2B5EF4-FFF2-40B4-BE49-F238E27FC236}">
                <a16:creationId xmlns:a16="http://schemas.microsoft.com/office/drawing/2014/main" id="{4C8C622E-8F6E-83BA-5986-402417B006D3}"/>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B6EBF1E8-F5E1-49E5-8D00-ABC1E1CF8724}" type="slidenum">
              <a:rPr lang="en-US" altLang="en-US" b="0">
                <a:solidFill>
                  <a:srgbClr val="0066CC"/>
                </a:solidFill>
              </a:rPr>
              <a:pPr eaLnBrk="1" hangingPunct="1"/>
              <a:t>45</a:t>
            </a:fld>
            <a:endParaRPr lang="en-US" altLang="en-US" b="0">
              <a:solidFill>
                <a:srgbClr val="0066CC"/>
              </a:solidFill>
            </a:endParaRPr>
          </a:p>
        </p:txBody>
      </p:sp>
      <p:sp>
        <p:nvSpPr>
          <p:cNvPr id="47108" name="Rectangle 2">
            <a:extLst>
              <a:ext uri="{FF2B5EF4-FFF2-40B4-BE49-F238E27FC236}">
                <a16:creationId xmlns:a16="http://schemas.microsoft.com/office/drawing/2014/main" id="{9D085B97-9C99-DDC3-2D63-4390B268E318}"/>
              </a:ext>
            </a:extLst>
          </p:cNvPr>
          <p:cNvSpPr>
            <a:spLocks noGrp="1" noChangeArrowheads="1"/>
          </p:cNvSpPr>
          <p:nvPr>
            <p:ph type="title"/>
          </p:nvPr>
        </p:nvSpPr>
        <p:spPr/>
        <p:txBody>
          <a:bodyPr/>
          <a:lstStyle/>
          <a:p>
            <a:pPr eaLnBrk="1" hangingPunct="1"/>
            <a:r>
              <a:rPr lang="en-US" altLang="en-US" sz="1600"/>
              <a:t>Enzyme Mechanisms – Blood Clotting</a:t>
            </a:r>
          </a:p>
        </p:txBody>
      </p:sp>
      <p:sp>
        <p:nvSpPr>
          <p:cNvPr id="47109" name="Rectangle 3">
            <a:extLst>
              <a:ext uri="{FF2B5EF4-FFF2-40B4-BE49-F238E27FC236}">
                <a16:creationId xmlns:a16="http://schemas.microsoft.com/office/drawing/2014/main" id="{D6BCB70F-46A3-33C8-2B28-2BAEC39D729D}"/>
              </a:ext>
            </a:extLst>
          </p:cNvPr>
          <p:cNvSpPr>
            <a:spLocks noGrp="1" noChangeArrowheads="1"/>
          </p:cNvSpPr>
          <p:nvPr>
            <p:ph type="body" idx="1"/>
          </p:nvPr>
        </p:nvSpPr>
        <p:spPr/>
        <p:txBody>
          <a:bodyPr/>
          <a:lstStyle/>
          <a:p>
            <a:pPr eaLnBrk="1" hangingPunct="1"/>
            <a:r>
              <a:rPr lang="en-US" altLang="en-US" sz="2800"/>
              <a:t>Thrombin is active only when converted from its inactive form, </a:t>
            </a:r>
            <a:r>
              <a:rPr lang="en-US" altLang="en-US" sz="2800" i="1"/>
              <a:t>“prothrombin,” </a:t>
            </a:r>
            <a:r>
              <a:rPr lang="en-US" altLang="en-US" sz="2800"/>
              <a:t>to thrombin</a:t>
            </a:r>
            <a:r>
              <a:rPr lang="en-US" altLang="en-US" sz="2800" i="1"/>
              <a:t> </a:t>
            </a:r>
            <a:r>
              <a:rPr lang="en-US" altLang="en-US" sz="2800"/>
              <a:t>by Factor X, another serine protease enzyme located in platelet membranes.</a:t>
            </a:r>
            <a:r>
              <a:rPr lang="en-US" altLang="en-US"/>
              <a:t> </a:t>
            </a:r>
          </a:p>
          <a:p>
            <a:pPr eaLnBrk="1" hangingPunct="1"/>
            <a:r>
              <a:rPr lang="en-US" altLang="en-US" sz="2800"/>
              <a:t>Prothrombin contains a number of glutamate residues that have been altered.</a:t>
            </a:r>
          </a:p>
          <a:p>
            <a:pPr eaLnBrk="1" hangingPunct="1"/>
            <a:r>
              <a:rPr lang="en-US" altLang="en-US" sz="2800"/>
              <a:t>Following synthesis at the ribosome, the first 10 glutamates in the amino terminal region of prothrombin must be converted into                   </a:t>
            </a:r>
            <a:r>
              <a:rPr lang="el-GR" altLang="en-US" sz="2800" i="1" u="sng">
                <a:solidFill>
                  <a:srgbClr val="0000FF"/>
                </a:solidFill>
                <a:cs typeface="Arial" panose="020B0604020202020204" pitchFamily="34" charset="0"/>
              </a:rPr>
              <a:t>γ</a:t>
            </a:r>
            <a:r>
              <a:rPr lang="en-US" altLang="en-US" sz="2800" i="1" u="sng">
                <a:solidFill>
                  <a:srgbClr val="0000FF"/>
                </a:solidFill>
                <a:cs typeface="Arial" panose="020B0604020202020204" pitchFamily="34" charset="0"/>
              </a:rPr>
              <a:t>-carboxyglutamate</a:t>
            </a:r>
            <a:r>
              <a:rPr lang="en-US" altLang="en-US" sz="2800">
                <a:cs typeface="Arial" panose="020B0604020202020204" pitchFamily="34" charset="0"/>
              </a:rPr>
              <a:t> for prothrombin to function properly.</a:t>
            </a:r>
            <a:r>
              <a:rPr lang="en-US" altLang="en-US"/>
              <a:t>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48130" name="Footer Placeholder 5">
            <a:extLst>
              <a:ext uri="{FF2B5EF4-FFF2-40B4-BE49-F238E27FC236}">
                <a16:creationId xmlns:a16="http://schemas.microsoft.com/office/drawing/2014/main" id="{A1A374FE-4227-9D76-5849-B7160C029D53}"/>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8131" name="Slide Number Placeholder 6">
            <a:extLst>
              <a:ext uri="{FF2B5EF4-FFF2-40B4-BE49-F238E27FC236}">
                <a16:creationId xmlns:a16="http://schemas.microsoft.com/office/drawing/2014/main" id="{3B3993CD-F634-6C20-ED40-5590D6D7F87D}"/>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4DA1A20E-2300-4204-94E5-A83959B9BFDB}" type="slidenum">
              <a:rPr lang="en-US" altLang="en-US" b="0">
                <a:solidFill>
                  <a:srgbClr val="0066CC"/>
                </a:solidFill>
              </a:rPr>
              <a:pPr eaLnBrk="1" hangingPunct="1"/>
              <a:t>46</a:t>
            </a:fld>
            <a:endParaRPr lang="en-US" altLang="en-US" b="0">
              <a:solidFill>
                <a:srgbClr val="0066CC"/>
              </a:solidFill>
            </a:endParaRPr>
          </a:p>
        </p:txBody>
      </p:sp>
      <p:sp>
        <p:nvSpPr>
          <p:cNvPr id="48132" name="Rectangle 2">
            <a:extLst>
              <a:ext uri="{FF2B5EF4-FFF2-40B4-BE49-F238E27FC236}">
                <a16:creationId xmlns:a16="http://schemas.microsoft.com/office/drawing/2014/main" id="{C472BBF3-F7EB-52F4-8931-C257AD179780}"/>
              </a:ext>
            </a:extLst>
          </p:cNvPr>
          <p:cNvSpPr>
            <a:spLocks noGrp="1" noChangeArrowheads="1"/>
          </p:cNvSpPr>
          <p:nvPr>
            <p:ph type="title"/>
          </p:nvPr>
        </p:nvSpPr>
        <p:spPr/>
        <p:txBody>
          <a:bodyPr/>
          <a:lstStyle/>
          <a:p>
            <a:pPr eaLnBrk="1" hangingPunct="1"/>
            <a:r>
              <a:rPr lang="en-US" altLang="en-US" sz="1600"/>
              <a:t>Enzyme Mechanisms – Blood Clotting</a:t>
            </a:r>
          </a:p>
        </p:txBody>
      </p:sp>
      <p:sp>
        <p:nvSpPr>
          <p:cNvPr id="48133" name="Rectangle 3">
            <a:extLst>
              <a:ext uri="{FF2B5EF4-FFF2-40B4-BE49-F238E27FC236}">
                <a16:creationId xmlns:a16="http://schemas.microsoft.com/office/drawing/2014/main" id="{F4F8E25E-7625-F649-EA78-337795C7692D}"/>
              </a:ext>
            </a:extLst>
          </p:cNvPr>
          <p:cNvSpPr>
            <a:spLocks noGrp="1" noChangeArrowheads="1"/>
          </p:cNvSpPr>
          <p:nvPr>
            <p:ph type="body" sz="half" idx="1"/>
          </p:nvPr>
        </p:nvSpPr>
        <p:spPr>
          <a:xfrm>
            <a:off x="457200" y="533400"/>
            <a:ext cx="4267200" cy="5867400"/>
          </a:xfrm>
        </p:spPr>
        <p:txBody>
          <a:bodyPr/>
          <a:lstStyle/>
          <a:p>
            <a:pPr marL="0" indent="0" eaLnBrk="1" hangingPunct="1">
              <a:buNone/>
            </a:pPr>
            <a:r>
              <a:rPr lang="en-US" altLang="en-US" sz="2400" dirty="0">
                <a:cs typeface="Arial" panose="020B0604020202020204" pitchFamily="34" charset="0"/>
              </a:rPr>
              <a:t>The </a:t>
            </a:r>
            <a:r>
              <a:rPr lang="el-GR" altLang="en-US" sz="2400" dirty="0">
                <a:cs typeface="Arial" panose="020B0604020202020204" pitchFamily="34" charset="0"/>
              </a:rPr>
              <a:t>γ</a:t>
            </a:r>
            <a:r>
              <a:rPr lang="en-US" altLang="en-US" sz="2400" dirty="0">
                <a:cs typeface="Arial" panose="020B0604020202020204" pitchFamily="34" charset="0"/>
              </a:rPr>
              <a:t>-carboxyglutamate side chains are strong chelation agents for calcium ions.  These calcium ions facilitate diffusion and binding to platelet membranes where Factor X can convert prothrombin into active thrombin.</a:t>
            </a:r>
          </a:p>
          <a:p>
            <a:pPr eaLnBrk="1" hangingPunct="1">
              <a:buFontTx/>
              <a:buNone/>
            </a:pPr>
            <a:endParaRPr lang="en-US" altLang="en-US" sz="2400" dirty="0">
              <a:cs typeface="Arial" panose="020B0604020202020204" pitchFamily="34" charset="0"/>
            </a:endParaRPr>
          </a:p>
          <a:p>
            <a:pPr eaLnBrk="1" hangingPunct="1">
              <a:buNone/>
            </a:pPr>
            <a:r>
              <a:rPr lang="en-US" altLang="en-US" sz="2400" dirty="0">
                <a:cs typeface="Arial" panose="020B0604020202020204" pitchFamily="34" charset="0"/>
              </a:rPr>
              <a:t>Vitamin K is a cofactor for the enzyme </a:t>
            </a:r>
            <a:r>
              <a:rPr lang="en-US" altLang="en-US" sz="1600" i="1" dirty="0">
                <a:cs typeface="Arial" panose="020B0604020202020204" pitchFamily="34" charset="0"/>
              </a:rPr>
              <a:t>(</a:t>
            </a:r>
            <a:r>
              <a:rPr lang="el-GR" altLang="en-US" sz="1600" i="1" dirty="0">
                <a:cs typeface="Arial" panose="020B0604020202020204" pitchFamily="34" charset="0"/>
              </a:rPr>
              <a:t>γ-</a:t>
            </a:r>
            <a:r>
              <a:rPr lang="en-US" altLang="en-US" sz="1600" i="1" dirty="0">
                <a:cs typeface="Arial" panose="020B0604020202020204" pitchFamily="34" charset="0"/>
              </a:rPr>
              <a:t>Glutamyl Carboxylase)</a:t>
            </a:r>
            <a:r>
              <a:rPr lang="en-US" altLang="en-US" sz="2400" dirty="0">
                <a:cs typeface="Arial" panose="020B0604020202020204" pitchFamily="34" charset="0"/>
              </a:rPr>
              <a:t>   that carboxylates glutamate to form -carboxyglutamate. </a:t>
            </a:r>
          </a:p>
        </p:txBody>
      </p:sp>
      <p:pic>
        <p:nvPicPr>
          <p:cNvPr id="48134" name="Picture 4">
            <a:extLst>
              <a:ext uri="{FF2B5EF4-FFF2-40B4-BE49-F238E27FC236}">
                <a16:creationId xmlns:a16="http://schemas.microsoft.com/office/drawing/2014/main" id="{57963DE5-C444-C7CF-D950-F26627C014B2}"/>
              </a:ext>
            </a:extLst>
          </p:cNvPr>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876800" y="0"/>
            <a:ext cx="39624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5" name="Picture 6">
            <a:extLst>
              <a:ext uri="{FF2B5EF4-FFF2-40B4-BE49-F238E27FC236}">
                <a16:creationId xmlns:a16="http://schemas.microsoft.com/office/drawing/2014/main" id="{7AE18DB3-DB62-43A8-9504-05C72775E572}"/>
              </a:ext>
            </a:extLst>
          </p:cNvPr>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6096000" y="4495800"/>
            <a:ext cx="1979613"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49154" name="Footer Placeholder 4">
            <a:extLst>
              <a:ext uri="{FF2B5EF4-FFF2-40B4-BE49-F238E27FC236}">
                <a16:creationId xmlns:a16="http://schemas.microsoft.com/office/drawing/2014/main" id="{7F9B1AB6-E35D-2CE4-9A65-87FBF1035D74}"/>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49155" name="Slide Number Placeholder 5">
            <a:extLst>
              <a:ext uri="{FF2B5EF4-FFF2-40B4-BE49-F238E27FC236}">
                <a16:creationId xmlns:a16="http://schemas.microsoft.com/office/drawing/2014/main" id="{349CF003-0556-220D-63C2-E0E87F493A4C}"/>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DABF8F6-7068-4CE0-A7C0-B126CF5B45B8}" type="slidenum">
              <a:rPr lang="en-US" altLang="en-US" b="0">
                <a:solidFill>
                  <a:srgbClr val="0066CC"/>
                </a:solidFill>
              </a:rPr>
              <a:pPr eaLnBrk="1" hangingPunct="1"/>
              <a:t>47</a:t>
            </a:fld>
            <a:endParaRPr lang="en-US" altLang="en-US" b="0">
              <a:solidFill>
                <a:srgbClr val="0066CC"/>
              </a:solidFill>
            </a:endParaRPr>
          </a:p>
        </p:txBody>
      </p:sp>
      <p:sp>
        <p:nvSpPr>
          <p:cNvPr id="49156" name="Rectangle 2">
            <a:extLst>
              <a:ext uri="{FF2B5EF4-FFF2-40B4-BE49-F238E27FC236}">
                <a16:creationId xmlns:a16="http://schemas.microsoft.com/office/drawing/2014/main" id="{C68FCC4B-A7AC-30D0-9933-6487DBB3EC57}"/>
              </a:ext>
            </a:extLst>
          </p:cNvPr>
          <p:cNvSpPr>
            <a:spLocks noGrp="1" noChangeArrowheads="1"/>
          </p:cNvSpPr>
          <p:nvPr>
            <p:ph type="title"/>
          </p:nvPr>
        </p:nvSpPr>
        <p:spPr/>
        <p:txBody>
          <a:bodyPr/>
          <a:lstStyle/>
          <a:p>
            <a:pPr eaLnBrk="1" hangingPunct="1"/>
            <a:r>
              <a:rPr lang="en-US" altLang="en-US" sz="1600"/>
              <a:t>Enzyme Mechanisms – Blood Clotting</a:t>
            </a:r>
          </a:p>
        </p:txBody>
      </p:sp>
      <p:sp>
        <p:nvSpPr>
          <p:cNvPr id="49157" name="Rectangle 3">
            <a:extLst>
              <a:ext uri="{FF2B5EF4-FFF2-40B4-BE49-F238E27FC236}">
                <a16:creationId xmlns:a16="http://schemas.microsoft.com/office/drawing/2014/main" id="{601CF898-B88C-DD89-6E6D-61DA3D4F5507}"/>
              </a:ext>
            </a:extLst>
          </p:cNvPr>
          <p:cNvSpPr>
            <a:spLocks noGrp="1" noChangeArrowheads="1"/>
          </p:cNvSpPr>
          <p:nvPr>
            <p:ph type="body" sz="half" idx="1"/>
          </p:nvPr>
        </p:nvSpPr>
        <p:spPr>
          <a:xfrm>
            <a:off x="304800" y="533400"/>
            <a:ext cx="4648200" cy="5592763"/>
          </a:xfrm>
        </p:spPr>
        <p:txBody>
          <a:bodyPr/>
          <a:lstStyle/>
          <a:p>
            <a:pPr eaLnBrk="1" hangingPunct="1"/>
            <a:r>
              <a:rPr lang="en-US" altLang="en-US" sz="2400">
                <a:cs typeface="Arial" panose="020B0604020202020204" pitchFamily="34" charset="0"/>
              </a:rPr>
              <a:t>Lack of sufficient Vitamin K results in slower clotting times.</a:t>
            </a:r>
          </a:p>
          <a:p>
            <a:pPr eaLnBrk="1" hangingPunct="1"/>
            <a:r>
              <a:rPr lang="en-US" altLang="en-US" sz="2400">
                <a:cs typeface="Arial" panose="020B0604020202020204" pitchFamily="34" charset="0"/>
              </a:rPr>
              <a:t>Structural analogs of vitamin K act as competitive inhibitors of this important enzyme, resulting in reduced levels of </a:t>
            </a:r>
            <a:r>
              <a:rPr lang="el-GR" altLang="en-US" sz="2400">
                <a:cs typeface="Arial" panose="020B0604020202020204" pitchFamily="34" charset="0"/>
              </a:rPr>
              <a:t>γ</a:t>
            </a:r>
            <a:r>
              <a:rPr lang="en-US" altLang="en-US" sz="2400">
                <a:cs typeface="Arial" panose="020B0604020202020204" pitchFamily="34" charset="0"/>
              </a:rPr>
              <a:t>-carboxyglutamate in prothrombin.  This results in significantly longer clotting times.</a:t>
            </a:r>
          </a:p>
          <a:p>
            <a:pPr eaLnBrk="1" hangingPunct="1"/>
            <a:r>
              <a:rPr lang="en-US" altLang="en-US" sz="2400">
                <a:cs typeface="Arial" panose="020B0604020202020204" pitchFamily="34" charset="0"/>
              </a:rPr>
              <a:t>These inhibitors are used as “</a:t>
            </a:r>
            <a:r>
              <a:rPr lang="en-US" altLang="en-US" sz="2400">
                <a:solidFill>
                  <a:srgbClr val="0000FF"/>
                </a:solidFill>
                <a:cs typeface="Arial" panose="020B0604020202020204" pitchFamily="34" charset="0"/>
              </a:rPr>
              <a:t>blood thinners</a:t>
            </a:r>
            <a:r>
              <a:rPr lang="en-US" altLang="en-US" sz="2400">
                <a:cs typeface="Arial" panose="020B0604020202020204" pitchFamily="34" charset="0"/>
              </a:rPr>
              <a:t>” and as rodent [rat] poisons. </a:t>
            </a:r>
          </a:p>
          <a:p>
            <a:pPr eaLnBrk="1" hangingPunct="1"/>
            <a:endParaRPr lang="en-US" altLang="en-US" sz="2800"/>
          </a:p>
          <a:p>
            <a:pPr eaLnBrk="1" hangingPunct="1">
              <a:buFontTx/>
              <a:buNone/>
            </a:pPr>
            <a:endParaRPr lang="en-US" altLang="en-US" sz="2800"/>
          </a:p>
        </p:txBody>
      </p:sp>
      <p:pic>
        <p:nvPicPr>
          <p:cNvPr id="49158" name="Picture 4">
            <a:extLst>
              <a:ext uri="{FF2B5EF4-FFF2-40B4-BE49-F238E27FC236}">
                <a16:creationId xmlns:a16="http://schemas.microsoft.com/office/drawing/2014/main" id="{57A2640E-2A39-5197-47FA-9997C26174EE}"/>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81600" y="381000"/>
            <a:ext cx="35052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3">
            <a:extLst>
              <a:ext uri="{FF2B5EF4-FFF2-40B4-BE49-F238E27FC236}">
                <a16:creationId xmlns:a16="http://schemas.microsoft.com/office/drawing/2014/main" id="{F5EE1F06-7CFC-5C28-D60E-906AA68AF40A}"/>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50179" name="Slide Number Placeholder 4">
            <a:extLst>
              <a:ext uri="{FF2B5EF4-FFF2-40B4-BE49-F238E27FC236}">
                <a16:creationId xmlns:a16="http://schemas.microsoft.com/office/drawing/2014/main" id="{34999901-63E0-60AC-DA88-7996755D2736}"/>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AE245E46-A114-4933-8392-291C99B0A4D3}" type="slidenum">
              <a:rPr lang="en-US" altLang="en-US" b="0">
                <a:solidFill>
                  <a:srgbClr val="0066CC"/>
                </a:solidFill>
              </a:rPr>
              <a:pPr eaLnBrk="1" hangingPunct="1"/>
              <a:t>48</a:t>
            </a:fld>
            <a:endParaRPr lang="en-US" altLang="en-US" b="0">
              <a:solidFill>
                <a:srgbClr val="0066CC"/>
              </a:solidFill>
            </a:endParaRPr>
          </a:p>
        </p:txBody>
      </p:sp>
      <p:sp>
        <p:nvSpPr>
          <p:cNvPr id="50180" name="Rectangle 2">
            <a:extLst>
              <a:ext uri="{FF2B5EF4-FFF2-40B4-BE49-F238E27FC236}">
                <a16:creationId xmlns:a16="http://schemas.microsoft.com/office/drawing/2014/main" id="{BD449A2E-2857-35BA-0BF6-BC6737670A03}"/>
              </a:ext>
            </a:extLst>
          </p:cNvPr>
          <p:cNvSpPr>
            <a:spLocks noGrp="1" noChangeArrowheads="1"/>
          </p:cNvSpPr>
          <p:nvPr>
            <p:ph type="title"/>
          </p:nvPr>
        </p:nvSpPr>
        <p:spPr/>
        <p:txBody>
          <a:bodyPr/>
          <a:lstStyle/>
          <a:p>
            <a:pPr eaLnBrk="1" hangingPunct="1"/>
            <a:endParaRPr lang="en-US" altLang="en-US"/>
          </a:p>
        </p:txBody>
      </p:sp>
      <p:sp>
        <p:nvSpPr>
          <p:cNvPr id="50181" name="Rectangle 3">
            <a:extLst>
              <a:ext uri="{FF2B5EF4-FFF2-40B4-BE49-F238E27FC236}">
                <a16:creationId xmlns:a16="http://schemas.microsoft.com/office/drawing/2014/main" id="{110B0A55-FF81-F3E8-9A95-3E7E63EFCDAF}"/>
              </a:ext>
            </a:extLst>
          </p:cNvPr>
          <p:cNvSpPr>
            <a:spLocks noGrp="1" noChangeArrowheads="1"/>
          </p:cNvSpPr>
          <p:nvPr>
            <p:ph type="body" idx="1"/>
          </p:nvPr>
        </p:nvSpPr>
        <p:spPr>
          <a:xfrm>
            <a:off x="533400" y="1371600"/>
            <a:ext cx="7924800" cy="5257800"/>
          </a:xfrm>
        </p:spPr>
        <p:txBody>
          <a:bodyPr/>
          <a:lstStyle/>
          <a:p>
            <a:pPr algn="ctr" eaLnBrk="1" hangingPunct="1">
              <a:lnSpc>
                <a:spcPct val="90000"/>
              </a:lnSpc>
              <a:buFontTx/>
              <a:buNone/>
            </a:pPr>
            <a:r>
              <a:rPr lang="en-US" altLang="en-US" sz="2800" i="1"/>
              <a:t>End of Lecture Slides </a:t>
            </a:r>
          </a:p>
          <a:p>
            <a:pPr algn="ctr" eaLnBrk="1" hangingPunct="1">
              <a:lnSpc>
                <a:spcPct val="90000"/>
              </a:lnSpc>
              <a:buFontTx/>
              <a:buNone/>
            </a:pPr>
            <a:r>
              <a:rPr lang="en-US" altLang="en-US" sz="2800" i="1"/>
              <a:t>for</a:t>
            </a:r>
          </a:p>
          <a:p>
            <a:pPr algn="ctr" eaLnBrk="1" hangingPunct="1">
              <a:lnSpc>
                <a:spcPct val="90000"/>
              </a:lnSpc>
              <a:buFontTx/>
              <a:buNone/>
            </a:pPr>
            <a:r>
              <a:rPr lang="en-US" altLang="en-US" sz="2800" i="1"/>
              <a:t>Enzyme Mechanisms</a:t>
            </a:r>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endParaRPr lang="en-US" altLang="en-US" sz="2800" i="1"/>
          </a:p>
          <a:p>
            <a:pPr eaLnBrk="1" hangingPunct="1">
              <a:lnSpc>
                <a:spcPct val="90000"/>
              </a:lnSpc>
              <a:buFontTx/>
              <a:buNone/>
            </a:pPr>
            <a:r>
              <a:rPr lang="en-US" altLang="en-US" sz="1200" i="1"/>
              <a:t>Credits:  Many of the diagrams used in these slides were taken from Stryer, et.al, Biochemistry, 5</a:t>
            </a:r>
            <a:r>
              <a:rPr lang="en-US" altLang="en-US" sz="1200" i="1" baseline="30000"/>
              <a:t>th</a:t>
            </a:r>
            <a:r>
              <a:rPr lang="en-US" altLang="en-US" sz="1200" i="1"/>
              <a:t> Ed., Freeman Press, Chapter 9 &amp; 10 (in our course textbook) and from prior editions of this work.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3">
            <a:extLst>
              <a:ext uri="{FF2B5EF4-FFF2-40B4-BE49-F238E27FC236}">
                <a16:creationId xmlns:a16="http://schemas.microsoft.com/office/drawing/2014/main" id="{6713690B-2EF6-83BB-201A-CF420FA555D6}"/>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6147" name="Slide Number Placeholder 4">
            <a:extLst>
              <a:ext uri="{FF2B5EF4-FFF2-40B4-BE49-F238E27FC236}">
                <a16:creationId xmlns:a16="http://schemas.microsoft.com/office/drawing/2014/main" id="{0B2328B6-D3DE-E2B2-82B9-8E4C0377F368}"/>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FFA01E2E-A620-4C28-AA9A-36B539697689}" type="slidenum">
              <a:rPr lang="en-US" altLang="en-US" b="0">
                <a:solidFill>
                  <a:srgbClr val="0066CC"/>
                </a:solidFill>
              </a:rPr>
              <a:pPr eaLnBrk="1" hangingPunct="1"/>
              <a:t>5</a:t>
            </a:fld>
            <a:endParaRPr lang="en-US" altLang="en-US" b="0">
              <a:solidFill>
                <a:srgbClr val="0066CC"/>
              </a:solidFill>
            </a:endParaRPr>
          </a:p>
        </p:txBody>
      </p:sp>
      <p:sp>
        <p:nvSpPr>
          <p:cNvPr id="6148" name="Rectangle 2">
            <a:extLst>
              <a:ext uri="{FF2B5EF4-FFF2-40B4-BE49-F238E27FC236}">
                <a16:creationId xmlns:a16="http://schemas.microsoft.com/office/drawing/2014/main" id="{090A76F8-5177-C629-9D23-4B3322ED2D7E}"/>
              </a:ext>
            </a:extLst>
          </p:cNvPr>
          <p:cNvSpPr>
            <a:spLocks noGrp="1" noChangeArrowheads="1"/>
          </p:cNvSpPr>
          <p:nvPr>
            <p:ph type="title"/>
          </p:nvPr>
        </p:nvSpPr>
        <p:spPr/>
        <p:txBody>
          <a:bodyPr/>
          <a:lstStyle/>
          <a:p>
            <a:pPr eaLnBrk="1" hangingPunct="1"/>
            <a:r>
              <a:rPr lang="en-US" altLang="en-US" sz="1600"/>
              <a:t>Enzyme Mechanisms - Lysozyme</a:t>
            </a:r>
          </a:p>
        </p:txBody>
      </p:sp>
      <p:sp>
        <p:nvSpPr>
          <p:cNvPr id="6149" name="Rectangle 3">
            <a:extLst>
              <a:ext uri="{FF2B5EF4-FFF2-40B4-BE49-F238E27FC236}">
                <a16:creationId xmlns:a16="http://schemas.microsoft.com/office/drawing/2014/main" id="{A01CD172-B6F1-E8E5-D3CD-806176159BD7}"/>
              </a:ext>
            </a:extLst>
          </p:cNvPr>
          <p:cNvSpPr>
            <a:spLocks noGrp="1" noChangeArrowheads="1"/>
          </p:cNvSpPr>
          <p:nvPr>
            <p:ph type="body" idx="1"/>
          </p:nvPr>
        </p:nvSpPr>
        <p:spPr>
          <a:xfrm>
            <a:off x="228600" y="533400"/>
            <a:ext cx="8686800" cy="5592763"/>
          </a:xfrm>
        </p:spPr>
        <p:txBody>
          <a:bodyPr/>
          <a:lstStyle/>
          <a:p>
            <a:pPr marL="0" eaLnBrk="1" hangingPunct="1">
              <a:spcBef>
                <a:spcPts val="0"/>
              </a:spcBef>
            </a:pPr>
            <a:r>
              <a:rPr lang="en-US" altLang="en-US" sz="2200" dirty="0"/>
              <a:t>In 1922, </a:t>
            </a:r>
            <a:r>
              <a:rPr lang="en-US" altLang="en-US" sz="2200" dirty="0">
                <a:solidFill>
                  <a:srgbClr val="0000FF"/>
                </a:solidFill>
              </a:rPr>
              <a:t>Alexander Fleming</a:t>
            </a:r>
            <a:r>
              <a:rPr lang="en-US" altLang="en-US" sz="2200" dirty="0"/>
              <a:t> had a cold.  </a:t>
            </a:r>
          </a:p>
          <a:p>
            <a:pPr marL="0" eaLnBrk="1" hangingPunct="1">
              <a:spcBef>
                <a:spcPts val="0"/>
              </a:spcBef>
            </a:pPr>
            <a:r>
              <a:rPr lang="en-US" altLang="en-US" sz="2200" dirty="0"/>
              <a:t>He discovered that mucosal secretions </a:t>
            </a:r>
          </a:p>
          <a:p>
            <a:pPr marL="0" indent="0" eaLnBrk="1" hangingPunct="1">
              <a:spcBef>
                <a:spcPts val="0"/>
              </a:spcBef>
              <a:buNone/>
            </a:pPr>
            <a:r>
              <a:rPr lang="en-US" altLang="en-US" sz="2200" dirty="0"/>
              <a:t>    and tears inhibited the growth of bacteria </a:t>
            </a:r>
          </a:p>
          <a:p>
            <a:pPr marL="0" indent="0" eaLnBrk="1" hangingPunct="1">
              <a:spcBef>
                <a:spcPts val="0"/>
              </a:spcBef>
              <a:buNone/>
            </a:pPr>
            <a:r>
              <a:rPr lang="en-US" altLang="en-US" sz="2200" dirty="0"/>
              <a:t>    on agar plates. </a:t>
            </a:r>
          </a:p>
          <a:p>
            <a:pPr marL="0" indent="0" eaLnBrk="1" hangingPunct="1">
              <a:spcBef>
                <a:spcPts val="0"/>
              </a:spcBef>
              <a:buNone/>
            </a:pPr>
            <a:r>
              <a:rPr lang="en-US" altLang="en-US" sz="2200" dirty="0"/>
              <a:t>           (</a:t>
            </a:r>
            <a:r>
              <a:rPr lang="en-US" altLang="en-US" sz="2200" i="1" dirty="0"/>
              <a:t>A serendipitous discovery?)</a:t>
            </a:r>
          </a:p>
          <a:p>
            <a:pPr marL="0" eaLnBrk="1" hangingPunct="1">
              <a:spcBef>
                <a:spcPts val="0"/>
              </a:spcBef>
            </a:pPr>
            <a:r>
              <a:rPr lang="en-US" altLang="en-US" sz="2200" dirty="0"/>
              <a:t>He named the mysterious enzyme </a:t>
            </a:r>
          </a:p>
          <a:p>
            <a:pPr marL="0" indent="0" eaLnBrk="1" hangingPunct="1">
              <a:spcBef>
                <a:spcPts val="0"/>
              </a:spcBef>
              <a:buNone/>
            </a:pPr>
            <a:r>
              <a:rPr lang="en-US" altLang="en-US" sz="2200" dirty="0"/>
              <a:t>    “</a:t>
            </a:r>
            <a:r>
              <a:rPr lang="en-US" altLang="en-US" sz="2200" i="1" dirty="0">
                <a:solidFill>
                  <a:srgbClr val="0000FF"/>
                </a:solidFill>
              </a:rPr>
              <a:t>lysozyme</a:t>
            </a:r>
            <a:r>
              <a:rPr lang="en-US" altLang="en-US" sz="2200" dirty="0"/>
              <a:t>” (bacteria </a:t>
            </a:r>
            <a:r>
              <a:rPr lang="en-US" altLang="en-US" sz="2200" i="1" u="sng" dirty="0" err="1"/>
              <a:t>LYS</a:t>
            </a:r>
            <a:r>
              <a:rPr lang="en-US" altLang="en-US" sz="2200" i="1" dirty="0" err="1"/>
              <a:t>ing</a:t>
            </a:r>
            <a:r>
              <a:rPr lang="en-US" altLang="en-US" sz="2200" i="1" dirty="0"/>
              <a:t> </a:t>
            </a:r>
            <a:r>
              <a:rPr lang="en-US" altLang="en-US" sz="2200" i="1" dirty="0" err="1"/>
              <a:t>en</a:t>
            </a:r>
            <a:r>
              <a:rPr lang="en-US" altLang="en-US" sz="2200" i="1" u="sng" dirty="0" err="1"/>
              <a:t>ZYME</a:t>
            </a:r>
            <a:r>
              <a:rPr lang="en-US" altLang="en-US" sz="2200" i="1" dirty="0"/>
              <a:t>).</a:t>
            </a:r>
          </a:p>
          <a:p>
            <a:pPr marL="0" indent="0" eaLnBrk="1" hangingPunct="1">
              <a:spcBef>
                <a:spcPts val="0"/>
              </a:spcBef>
              <a:buNone/>
            </a:pPr>
            <a:endParaRPr lang="en-US" altLang="en-US" sz="2200" i="1" dirty="0"/>
          </a:p>
          <a:p>
            <a:pPr marL="0" eaLnBrk="1" hangingPunct="1">
              <a:spcBef>
                <a:spcPts val="0"/>
              </a:spcBef>
            </a:pPr>
            <a:r>
              <a:rPr lang="en-US" altLang="en-US" sz="2200" dirty="0"/>
              <a:t>He believed that this enzyme might be an excellent antibiotic for treating bacterial infections.  However, he discovered that proteins are not rugged enough to serve in this role.</a:t>
            </a:r>
          </a:p>
          <a:p>
            <a:pPr marL="0" indent="0" eaLnBrk="1" hangingPunct="1">
              <a:spcBef>
                <a:spcPts val="0"/>
              </a:spcBef>
              <a:buNone/>
            </a:pPr>
            <a:endParaRPr lang="en-US" altLang="en-US" sz="2000" i="1" dirty="0"/>
          </a:p>
          <a:p>
            <a:pPr marL="0" indent="0" eaLnBrk="1" hangingPunct="1">
              <a:spcBef>
                <a:spcPts val="0"/>
              </a:spcBef>
              <a:buNone/>
            </a:pPr>
            <a:r>
              <a:rPr lang="en-US" altLang="en-US" sz="2000" i="1" dirty="0"/>
              <a:t>Note:  The scientific community initially reacted to Alexander Fleming's 1922 discovery of lysozyme with indifference, viewing it as a minor "laboratory curiosity" rather than a significant medical breakthrough.</a:t>
            </a:r>
            <a:endParaRPr lang="en-US" altLang="en-US" sz="2200" dirty="0"/>
          </a:p>
          <a:p>
            <a:pPr marL="0" indent="0" eaLnBrk="1" hangingPunct="1">
              <a:spcBef>
                <a:spcPts val="600"/>
              </a:spcBef>
              <a:buNone/>
            </a:pPr>
            <a:r>
              <a:rPr lang="en-US" altLang="en-US" sz="2000" i="1" dirty="0"/>
              <a:t>Applying the same lab techniques, 7 years later he discovered penicillin!</a:t>
            </a:r>
          </a:p>
        </p:txBody>
      </p:sp>
      <p:pic>
        <p:nvPicPr>
          <p:cNvPr id="3" name="Picture 2">
            <a:extLst>
              <a:ext uri="{FF2B5EF4-FFF2-40B4-BE49-F238E27FC236}">
                <a16:creationId xmlns:a16="http://schemas.microsoft.com/office/drawing/2014/main" id="{68765497-5EA9-F6FF-2F65-E702C00059DD}"/>
              </a:ext>
            </a:extLst>
          </p:cNvPr>
          <p:cNvPicPr>
            <a:picLocks noChangeAspect="1"/>
          </p:cNvPicPr>
          <p:nvPr/>
        </p:nvPicPr>
        <p:blipFill>
          <a:blip r:embed="rId2"/>
          <a:stretch>
            <a:fillRect/>
          </a:stretch>
        </p:blipFill>
        <p:spPr>
          <a:xfrm>
            <a:off x="6015491" y="106363"/>
            <a:ext cx="2899909" cy="312928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100000">
              <a:srgbClr val="FFA893"/>
            </a:gs>
          </a:gsLst>
          <a:lin ang="2700000" scaled="1"/>
        </a:gradFill>
        <a:effectLst/>
      </p:bgPr>
    </p:bg>
    <p:spTree>
      <p:nvGrpSpPr>
        <p:cNvPr id="1" name=""/>
        <p:cNvGrpSpPr/>
        <p:nvPr/>
      </p:nvGrpSpPr>
      <p:grpSpPr>
        <a:xfrm>
          <a:off x="0" y="0"/>
          <a:ext cx="0" cy="0"/>
          <a:chOff x="0" y="0"/>
          <a:chExt cx="0" cy="0"/>
        </a:xfrm>
      </p:grpSpPr>
      <p:sp>
        <p:nvSpPr>
          <p:cNvPr id="7170" name="Footer Placeholder 4">
            <a:extLst>
              <a:ext uri="{FF2B5EF4-FFF2-40B4-BE49-F238E27FC236}">
                <a16:creationId xmlns:a16="http://schemas.microsoft.com/office/drawing/2014/main" id="{127EB4DC-A3C2-3CC8-67D4-9DFAC119522D}"/>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7171" name="Slide Number Placeholder 5">
            <a:extLst>
              <a:ext uri="{FF2B5EF4-FFF2-40B4-BE49-F238E27FC236}">
                <a16:creationId xmlns:a16="http://schemas.microsoft.com/office/drawing/2014/main" id="{98753E1D-4208-0E9C-1A36-8B6699C07D87}"/>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5BBEBF41-2296-4C7E-A6F2-C662BDB192C6}" type="slidenum">
              <a:rPr lang="en-US" altLang="en-US" b="0">
                <a:solidFill>
                  <a:srgbClr val="0066CC"/>
                </a:solidFill>
              </a:rPr>
              <a:pPr eaLnBrk="1" hangingPunct="1"/>
              <a:t>6</a:t>
            </a:fld>
            <a:endParaRPr lang="en-US" altLang="en-US" b="0">
              <a:solidFill>
                <a:srgbClr val="0066CC"/>
              </a:solidFill>
            </a:endParaRPr>
          </a:p>
        </p:txBody>
      </p:sp>
      <p:sp>
        <p:nvSpPr>
          <p:cNvPr id="7172" name="Rectangle 2">
            <a:extLst>
              <a:ext uri="{FF2B5EF4-FFF2-40B4-BE49-F238E27FC236}">
                <a16:creationId xmlns:a16="http://schemas.microsoft.com/office/drawing/2014/main" id="{FD4FDFCB-F21B-1137-D337-8F73A7CCE14D}"/>
              </a:ext>
            </a:extLst>
          </p:cNvPr>
          <p:cNvSpPr>
            <a:spLocks noGrp="1" noChangeArrowheads="1"/>
          </p:cNvSpPr>
          <p:nvPr>
            <p:ph type="title"/>
          </p:nvPr>
        </p:nvSpPr>
        <p:spPr/>
        <p:txBody>
          <a:bodyPr/>
          <a:lstStyle/>
          <a:p>
            <a:pPr eaLnBrk="1" hangingPunct="1"/>
            <a:r>
              <a:rPr lang="en-US" altLang="en-US" sz="1600"/>
              <a:t>Enzyme Mechanisms - Lysozyme</a:t>
            </a:r>
          </a:p>
        </p:txBody>
      </p:sp>
      <p:sp>
        <p:nvSpPr>
          <p:cNvPr id="7173" name="Rectangle 3">
            <a:extLst>
              <a:ext uri="{FF2B5EF4-FFF2-40B4-BE49-F238E27FC236}">
                <a16:creationId xmlns:a16="http://schemas.microsoft.com/office/drawing/2014/main" id="{D643E843-0EA4-2D0E-3AC8-A9F4C3C98140}"/>
              </a:ext>
            </a:extLst>
          </p:cNvPr>
          <p:cNvSpPr>
            <a:spLocks noGrp="1" noChangeArrowheads="1"/>
          </p:cNvSpPr>
          <p:nvPr>
            <p:ph type="body" sz="half" idx="1"/>
          </p:nvPr>
        </p:nvSpPr>
        <p:spPr>
          <a:xfrm>
            <a:off x="457200" y="381000"/>
            <a:ext cx="8001000" cy="6096000"/>
          </a:xfrm>
        </p:spPr>
        <p:txBody>
          <a:bodyPr/>
          <a:lstStyle/>
          <a:p>
            <a:pPr eaLnBrk="1" hangingPunct="1"/>
            <a:r>
              <a:rPr lang="en-US" altLang="en-US" sz="2800"/>
              <a:t>Lysozyme cleaves polysaccharides that give structural integrity to bacterial cell walls.</a:t>
            </a:r>
          </a:p>
          <a:p>
            <a:pPr eaLnBrk="1" hangingPunct="1"/>
            <a:r>
              <a:rPr lang="en-US" altLang="en-US" sz="2800"/>
              <a:t>Cell wall polysaccharides are composed of two kinds of glucose derivatives connected by </a:t>
            </a:r>
            <a:r>
              <a:rPr lang="el-GR" altLang="en-US" sz="2800">
                <a:cs typeface="Arial" panose="020B0604020202020204" pitchFamily="34" charset="0"/>
              </a:rPr>
              <a:t>β</a:t>
            </a:r>
            <a:r>
              <a:rPr lang="en-US" altLang="en-US" sz="2800">
                <a:cs typeface="Arial" panose="020B0604020202020204" pitchFamily="34" charset="0"/>
              </a:rPr>
              <a:t>(1→4) linkages:</a:t>
            </a:r>
          </a:p>
          <a:p>
            <a:pPr eaLnBrk="1" hangingPunct="1"/>
            <a:endParaRPr lang="en-US" altLang="en-US" sz="2800">
              <a:cs typeface="Arial" panose="020B0604020202020204" pitchFamily="34" charset="0"/>
            </a:endParaRPr>
          </a:p>
          <a:p>
            <a:pPr eaLnBrk="1" hangingPunct="1">
              <a:buFontTx/>
              <a:buNone/>
            </a:pPr>
            <a:r>
              <a:rPr lang="en-US" altLang="en-US" sz="2000">
                <a:cs typeface="Arial" panose="020B0604020202020204" pitchFamily="34" charset="0"/>
              </a:rPr>
              <a:t>	NAG: N-acetylglucoseamine</a:t>
            </a:r>
          </a:p>
          <a:p>
            <a:pPr eaLnBrk="1" hangingPunct="1">
              <a:buFontTx/>
              <a:buNone/>
            </a:pPr>
            <a:r>
              <a:rPr lang="en-US" altLang="en-US" sz="2000">
                <a:cs typeface="Arial" panose="020B0604020202020204" pitchFamily="34" charset="0"/>
              </a:rPr>
              <a:t>	NAM: N-acetylmuratic acid</a:t>
            </a:r>
          </a:p>
          <a:p>
            <a:pPr eaLnBrk="1" hangingPunct="1"/>
            <a:endParaRPr lang="en-US" altLang="en-US" sz="2000">
              <a:cs typeface="Arial" panose="020B0604020202020204" pitchFamily="34" charset="0"/>
            </a:endParaRPr>
          </a:p>
          <a:p>
            <a:pPr eaLnBrk="1" hangingPunct="1"/>
            <a:r>
              <a:rPr lang="en-US" altLang="en-US" sz="2800">
                <a:cs typeface="Arial" panose="020B0604020202020204" pitchFamily="34" charset="0"/>
              </a:rPr>
              <a:t>Chitin is also a </a:t>
            </a:r>
          </a:p>
          <a:p>
            <a:pPr eaLnBrk="1" hangingPunct="1">
              <a:buFontTx/>
              <a:buNone/>
            </a:pPr>
            <a:r>
              <a:rPr lang="en-US" altLang="en-US" sz="2800">
                <a:cs typeface="Arial" panose="020B0604020202020204" pitchFamily="34" charset="0"/>
              </a:rPr>
              <a:t>    Substrate:</a:t>
            </a:r>
          </a:p>
          <a:p>
            <a:pPr eaLnBrk="1" hangingPunct="1">
              <a:buFontTx/>
              <a:buNone/>
            </a:pPr>
            <a:r>
              <a:rPr lang="en-US" altLang="en-US" sz="2800">
                <a:cs typeface="Arial" panose="020B0604020202020204" pitchFamily="34" charset="0"/>
              </a:rPr>
              <a:t>      </a:t>
            </a:r>
            <a:r>
              <a:rPr lang="en-US" altLang="en-US" sz="2800" i="1">
                <a:cs typeface="Arial" panose="020B0604020202020204" pitchFamily="34" charset="0"/>
              </a:rPr>
              <a:t>poly </a:t>
            </a:r>
            <a:r>
              <a:rPr lang="el-GR" altLang="en-US" sz="2800" i="1">
                <a:cs typeface="Arial" panose="020B0604020202020204" pitchFamily="34" charset="0"/>
              </a:rPr>
              <a:t>β</a:t>
            </a:r>
            <a:r>
              <a:rPr lang="en-US" altLang="en-US" sz="2800" i="1">
                <a:cs typeface="Arial" panose="020B0604020202020204" pitchFamily="34" charset="0"/>
              </a:rPr>
              <a:t>(1→4) NAG</a:t>
            </a:r>
          </a:p>
          <a:p>
            <a:pPr eaLnBrk="1" hangingPunct="1">
              <a:buFontTx/>
              <a:buNone/>
            </a:pPr>
            <a:r>
              <a:rPr lang="en-US" altLang="en-US" sz="2000">
                <a:cs typeface="Arial" panose="020B0604020202020204" pitchFamily="34" charset="0"/>
              </a:rPr>
              <a:t>        (In shells of crustaceans)</a:t>
            </a:r>
            <a:r>
              <a:rPr lang="en-US" altLang="en-US" sz="2800">
                <a:cs typeface="Arial" panose="020B0604020202020204" pitchFamily="34" charset="0"/>
              </a:rPr>
              <a:t> </a:t>
            </a:r>
          </a:p>
        </p:txBody>
      </p:sp>
      <p:graphicFrame>
        <p:nvGraphicFramePr>
          <p:cNvPr id="7174" name="Object 4">
            <a:extLst>
              <a:ext uri="{FF2B5EF4-FFF2-40B4-BE49-F238E27FC236}">
                <a16:creationId xmlns:a16="http://schemas.microsoft.com/office/drawing/2014/main" id="{7EFBFD8B-BFCF-E3ED-BD50-AF8B58BFC047}"/>
              </a:ext>
            </a:extLst>
          </p:cNvPr>
          <p:cNvGraphicFramePr>
            <a:graphicFrameLocks noChangeAspect="1"/>
          </p:cNvGraphicFramePr>
          <p:nvPr>
            <p:ph sz="half" idx="2"/>
          </p:nvPr>
        </p:nvGraphicFramePr>
        <p:xfrm>
          <a:off x="4267200" y="2438400"/>
          <a:ext cx="4648200" cy="3886200"/>
        </p:xfrm>
        <a:graphic>
          <a:graphicData uri="http://schemas.openxmlformats.org/presentationml/2006/ole">
            <mc:AlternateContent xmlns:mc="http://schemas.openxmlformats.org/markup-compatibility/2006">
              <mc:Choice xmlns:v="urn:schemas-microsoft-com:vml" Requires="v">
                <p:oleObj name="Bitmap Image" r:id="rId2" imgW="4401164" imgH="3238952" progId="Paint.Picture">
                  <p:embed/>
                </p:oleObj>
              </mc:Choice>
              <mc:Fallback>
                <p:oleObj name="Bitmap Image" r:id="rId2" imgW="4401164" imgH="3238952" progId="Paint.Picture">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438400"/>
                        <a:ext cx="46482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3">
            <a:extLst>
              <a:ext uri="{FF2B5EF4-FFF2-40B4-BE49-F238E27FC236}">
                <a16:creationId xmlns:a16="http://schemas.microsoft.com/office/drawing/2014/main" id="{75DB1633-B334-2850-46B5-AB85EC35EADF}"/>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8195" name="Slide Number Placeholder 4">
            <a:extLst>
              <a:ext uri="{FF2B5EF4-FFF2-40B4-BE49-F238E27FC236}">
                <a16:creationId xmlns:a16="http://schemas.microsoft.com/office/drawing/2014/main" id="{E9DA7EE6-EDA4-4D92-C74E-44B86EED90CA}"/>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1A16011C-803A-4E9F-83E4-703B4E039425}" type="slidenum">
              <a:rPr lang="en-US" altLang="en-US" b="0">
                <a:solidFill>
                  <a:srgbClr val="0066CC"/>
                </a:solidFill>
              </a:rPr>
              <a:pPr eaLnBrk="1" hangingPunct="1"/>
              <a:t>7</a:t>
            </a:fld>
            <a:endParaRPr lang="en-US" altLang="en-US" b="0">
              <a:solidFill>
                <a:srgbClr val="0066CC"/>
              </a:solidFill>
            </a:endParaRPr>
          </a:p>
        </p:txBody>
      </p:sp>
      <p:sp>
        <p:nvSpPr>
          <p:cNvPr id="8196" name="Rectangle 4">
            <a:extLst>
              <a:ext uri="{FF2B5EF4-FFF2-40B4-BE49-F238E27FC236}">
                <a16:creationId xmlns:a16="http://schemas.microsoft.com/office/drawing/2014/main" id="{E2EA8A89-D4EA-5CD7-9701-42DB790FCBD6}"/>
              </a:ext>
            </a:extLst>
          </p:cNvPr>
          <p:cNvSpPr>
            <a:spLocks noGrp="1" noChangeArrowheads="1"/>
          </p:cNvSpPr>
          <p:nvPr>
            <p:ph type="title"/>
          </p:nvPr>
        </p:nvSpPr>
        <p:spPr/>
        <p:txBody>
          <a:bodyPr/>
          <a:lstStyle/>
          <a:p>
            <a:pPr eaLnBrk="1" hangingPunct="1"/>
            <a:endParaRPr lang="en-US" altLang="en-US"/>
          </a:p>
        </p:txBody>
      </p:sp>
      <p:graphicFrame>
        <p:nvGraphicFramePr>
          <p:cNvPr id="8197" name="Object 3">
            <a:extLst>
              <a:ext uri="{FF2B5EF4-FFF2-40B4-BE49-F238E27FC236}">
                <a16:creationId xmlns:a16="http://schemas.microsoft.com/office/drawing/2014/main" id="{A3987CEB-F5E9-0F7F-612A-F7A6605B61FF}"/>
              </a:ext>
            </a:extLst>
          </p:cNvPr>
          <p:cNvGraphicFramePr>
            <a:graphicFrameLocks noChangeAspect="1"/>
          </p:cNvGraphicFramePr>
          <p:nvPr>
            <p:ph idx="1"/>
          </p:nvPr>
        </p:nvGraphicFramePr>
        <p:xfrm>
          <a:off x="381000" y="265113"/>
          <a:ext cx="8382000" cy="6369050"/>
        </p:xfrm>
        <a:graphic>
          <a:graphicData uri="http://schemas.openxmlformats.org/presentationml/2006/ole">
            <mc:AlternateContent xmlns:mc="http://schemas.openxmlformats.org/markup-compatibility/2006">
              <mc:Choice xmlns:v="urn:schemas-microsoft-com:vml" Requires="v">
                <p:oleObj name="Bitmap Image" r:id="rId2" imgW="7333333" imgH="5780952" progId="Paint.Picture">
                  <p:embed/>
                </p:oleObj>
              </mc:Choice>
              <mc:Fallback>
                <p:oleObj name="Bitmap Image" r:id="rId2" imgW="7333333" imgH="5780952" progId="Paint.Picture">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5113"/>
                        <a:ext cx="8382000" cy="6369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3">
            <a:extLst>
              <a:ext uri="{FF2B5EF4-FFF2-40B4-BE49-F238E27FC236}">
                <a16:creationId xmlns:a16="http://schemas.microsoft.com/office/drawing/2014/main" id="{CADF9D5E-AAA4-E115-1C33-FCB509A74FFB}"/>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9219" name="Slide Number Placeholder 4">
            <a:extLst>
              <a:ext uri="{FF2B5EF4-FFF2-40B4-BE49-F238E27FC236}">
                <a16:creationId xmlns:a16="http://schemas.microsoft.com/office/drawing/2014/main" id="{0473F61B-949A-7271-F4BF-8694FB7BFB9E}"/>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627C57B4-DACD-462C-BC91-2CCA3874C484}" type="slidenum">
              <a:rPr lang="en-US" altLang="en-US" b="0">
                <a:solidFill>
                  <a:srgbClr val="0066CC"/>
                </a:solidFill>
              </a:rPr>
              <a:pPr eaLnBrk="1" hangingPunct="1"/>
              <a:t>8</a:t>
            </a:fld>
            <a:endParaRPr lang="en-US" altLang="en-US" b="0">
              <a:solidFill>
                <a:srgbClr val="0066CC"/>
              </a:solidFill>
            </a:endParaRPr>
          </a:p>
        </p:txBody>
      </p:sp>
      <p:sp>
        <p:nvSpPr>
          <p:cNvPr id="9220" name="Rectangle 2">
            <a:extLst>
              <a:ext uri="{FF2B5EF4-FFF2-40B4-BE49-F238E27FC236}">
                <a16:creationId xmlns:a16="http://schemas.microsoft.com/office/drawing/2014/main" id="{9DA76D03-8C23-40DF-578D-9D4361A580BB}"/>
              </a:ext>
            </a:extLst>
          </p:cNvPr>
          <p:cNvSpPr>
            <a:spLocks noGrp="1" noChangeArrowheads="1"/>
          </p:cNvSpPr>
          <p:nvPr>
            <p:ph type="title"/>
          </p:nvPr>
        </p:nvSpPr>
        <p:spPr/>
        <p:txBody>
          <a:bodyPr/>
          <a:lstStyle/>
          <a:p>
            <a:pPr eaLnBrk="1" hangingPunct="1"/>
            <a:r>
              <a:rPr lang="en-US" altLang="en-US"/>
              <a:t>Enzyme Mechanisms - Lysozyme</a:t>
            </a:r>
          </a:p>
        </p:txBody>
      </p:sp>
      <p:graphicFrame>
        <p:nvGraphicFramePr>
          <p:cNvPr id="9221" name="Object 4">
            <a:extLst>
              <a:ext uri="{FF2B5EF4-FFF2-40B4-BE49-F238E27FC236}">
                <a16:creationId xmlns:a16="http://schemas.microsoft.com/office/drawing/2014/main" id="{77794A79-0446-EF99-DB10-33C5B0C19859}"/>
              </a:ext>
            </a:extLst>
          </p:cNvPr>
          <p:cNvGraphicFramePr>
            <a:graphicFrameLocks noChangeAspect="1"/>
          </p:cNvGraphicFramePr>
          <p:nvPr>
            <p:ph idx="1"/>
          </p:nvPr>
        </p:nvGraphicFramePr>
        <p:xfrm>
          <a:off x="1370013" y="1370013"/>
          <a:ext cx="6069012" cy="3884612"/>
        </p:xfrm>
        <a:graphic>
          <a:graphicData uri="http://schemas.openxmlformats.org/presentationml/2006/ole">
            <mc:AlternateContent xmlns:mc="http://schemas.openxmlformats.org/markup-compatibility/2006">
              <mc:Choice xmlns:v="urn:schemas-microsoft-com:vml" Requires="v">
                <p:oleObj name="ACD ChemSketch 2.0" r:id="rId2" imgW="4047744" imgH="2590800" progId="ACD.ChemSketch.20">
                  <p:embed/>
                </p:oleObj>
              </mc:Choice>
              <mc:Fallback>
                <p:oleObj name="ACD ChemSketch 2.0" r:id="rId2" imgW="4047744" imgH="259080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1370013"/>
                        <a:ext cx="6069012" cy="38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a:extLst>
              <a:ext uri="{FF2B5EF4-FFF2-40B4-BE49-F238E27FC236}">
                <a16:creationId xmlns:a16="http://schemas.microsoft.com/office/drawing/2014/main" id="{1525F7BD-64C6-C8A3-75F4-345D81632D76}"/>
              </a:ext>
            </a:extLst>
          </p:cNvPr>
          <p:cNvSpPr>
            <a:spLocks noGrp="1"/>
          </p:cNvSpPr>
          <p:nvPr>
            <p:ph type="ftr" sz="quarter" idx="10"/>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r>
              <a:rPr lang="en-US" altLang="en-US" b="0">
                <a:solidFill>
                  <a:srgbClr val="0066CC"/>
                </a:solidFill>
              </a:rPr>
              <a:t>Biochemistry 3070 – Enzyme Mechanisms</a:t>
            </a:r>
          </a:p>
        </p:txBody>
      </p:sp>
      <p:sp>
        <p:nvSpPr>
          <p:cNvPr id="10243" name="Slide Number Placeholder 4">
            <a:extLst>
              <a:ext uri="{FF2B5EF4-FFF2-40B4-BE49-F238E27FC236}">
                <a16:creationId xmlns:a16="http://schemas.microsoft.com/office/drawing/2014/main" id="{BF434DBD-5267-5A35-4446-8E6F3743078E}"/>
              </a:ext>
            </a:extLst>
          </p:cNvPr>
          <p:cNvSpPr>
            <a:spLocks noGrp="1"/>
          </p:cNvSpPr>
          <p:nvPr>
            <p:ph type="sldNum" sz="quarter" idx="11"/>
          </p:nvPr>
        </p:nvSpPr>
        <p:spPr>
          <a:noFill/>
        </p:spPr>
        <p:txBody>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fld id="{283BDB82-60D3-482F-9823-4025BEFA64AE}" type="slidenum">
              <a:rPr lang="en-US" altLang="en-US" b="0">
                <a:solidFill>
                  <a:srgbClr val="0066CC"/>
                </a:solidFill>
              </a:rPr>
              <a:pPr eaLnBrk="1" hangingPunct="1"/>
              <a:t>9</a:t>
            </a:fld>
            <a:endParaRPr lang="en-US" altLang="en-US" b="0">
              <a:solidFill>
                <a:srgbClr val="0066CC"/>
              </a:solidFill>
            </a:endParaRPr>
          </a:p>
        </p:txBody>
      </p:sp>
      <p:sp>
        <p:nvSpPr>
          <p:cNvPr id="10244" name="Rectangle 2">
            <a:extLst>
              <a:ext uri="{FF2B5EF4-FFF2-40B4-BE49-F238E27FC236}">
                <a16:creationId xmlns:a16="http://schemas.microsoft.com/office/drawing/2014/main" id="{5D5D8FD2-1270-5068-DDBA-FBD1C8DA6187}"/>
              </a:ext>
            </a:extLst>
          </p:cNvPr>
          <p:cNvSpPr>
            <a:spLocks noGrp="1" noChangeArrowheads="1"/>
          </p:cNvSpPr>
          <p:nvPr>
            <p:ph type="title"/>
          </p:nvPr>
        </p:nvSpPr>
        <p:spPr/>
        <p:txBody>
          <a:bodyPr/>
          <a:lstStyle/>
          <a:p>
            <a:pPr eaLnBrk="1" hangingPunct="1"/>
            <a:r>
              <a:rPr lang="en-US" altLang="en-US"/>
              <a:t>Enzyme Mechanisms - Lysozyme</a:t>
            </a:r>
          </a:p>
        </p:txBody>
      </p:sp>
      <p:graphicFrame>
        <p:nvGraphicFramePr>
          <p:cNvPr id="10245" name="Object 4">
            <a:extLst>
              <a:ext uri="{FF2B5EF4-FFF2-40B4-BE49-F238E27FC236}">
                <a16:creationId xmlns:a16="http://schemas.microsoft.com/office/drawing/2014/main" id="{F2E661D4-70B1-5F8C-1771-647A9699121D}"/>
              </a:ext>
            </a:extLst>
          </p:cNvPr>
          <p:cNvGraphicFramePr>
            <a:graphicFrameLocks noChangeAspect="1"/>
          </p:cNvGraphicFramePr>
          <p:nvPr>
            <p:ph idx="1"/>
          </p:nvPr>
        </p:nvGraphicFramePr>
        <p:xfrm>
          <a:off x="1370013" y="1370013"/>
          <a:ext cx="6069012" cy="3884612"/>
        </p:xfrm>
        <a:graphic>
          <a:graphicData uri="http://schemas.openxmlformats.org/presentationml/2006/ole">
            <mc:AlternateContent xmlns:mc="http://schemas.openxmlformats.org/markup-compatibility/2006">
              <mc:Choice xmlns:v="urn:schemas-microsoft-com:vml" Requires="v">
                <p:oleObj name="ACD ChemSketch 2.0" r:id="rId2" imgW="4047744" imgH="2590800" progId="ACD.ChemSketch.20">
                  <p:embed/>
                </p:oleObj>
              </mc:Choice>
              <mc:Fallback>
                <p:oleObj name="ACD ChemSketch 2.0" r:id="rId2" imgW="4047744" imgH="2590800" progId="ACD.ChemSketch.20">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3" y="1370013"/>
                        <a:ext cx="6069012" cy="388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4948</TotalTime>
  <Words>2460</Words>
  <Application>Microsoft Office PowerPoint</Application>
  <PresentationFormat>On-screen Show (4:3)</PresentationFormat>
  <Paragraphs>276</Paragraphs>
  <Slides>48</Slides>
  <Notes>1</Notes>
  <HiddenSlides>0</HiddenSlides>
  <MMClips>0</MMClips>
  <ScaleCrop>false</ScaleCrop>
  <HeadingPairs>
    <vt:vector size="8" baseType="variant">
      <vt:variant>
        <vt:lpstr>Fonts Used</vt:lpstr>
      </vt:variant>
      <vt:variant>
        <vt:i4>1</vt:i4>
      </vt: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2" baseType="lpstr">
      <vt:lpstr>Arial</vt:lpstr>
      <vt:lpstr>Default Design</vt:lpstr>
      <vt:lpstr>Bitmap Image</vt:lpstr>
      <vt:lpstr>ACD ChemSketch 2.0</vt:lpstr>
      <vt:lpstr>Enzyme Mechanisms</vt:lpstr>
      <vt:lpstr>Enzyme Mechanisms</vt:lpstr>
      <vt:lpstr>Enzyme Mechanisms</vt:lpstr>
      <vt:lpstr>Enzyme Mechanisms</vt:lpstr>
      <vt:lpstr>Enzyme Mechanisms - Lysozyme</vt:lpstr>
      <vt:lpstr>Enzyme Mechanisms - Lysozyme</vt:lpstr>
      <vt:lpstr>PowerPoint Presentation</vt:lpstr>
      <vt:lpstr>Enzyme Mechanisms - Lysozyme</vt:lpstr>
      <vt:lpstr>Enzyme Mechanisms - Lysozyme</vt:lpstr>
      <vt:lpstr>Enzyme Mechanisms - Lysozyme</vt:lpstr>
      <vt:lpstr>Enzyme Mechanisms - Lysozyme</vt:lpstr>
      <vt:lpstr>Enzyme Mechanisms - Lysozyme</vt:lpstr>
      <vt:lpstr>Enzyme Mechanisms - Lysozyme</vt:lpstr>
      <vt:lpstr>Enzyme Mechanisms – Carbonic Anhydrase</vt:lpstr>
      <vt:lpstr>Enzyme Mechanisms – Carbonic Anhydrase</vt:lpstr>
      <vt:lpstr>Enzyme Mechanisms – Carbonic Anhydrase</vt:lpstr>
      <vt:lpstr>Enzyme Mechanisms – Carbonic Anhydrase</vt:lpstr>
      <vt:lpstr>Enzyme Mechanisms – Carbonic Anhydrase</vt:lpstr>
      <vt:lpstr>Enzyme Mechanisms – Carbonic Anhydrase</vt:lpstr>
      <vt:lpstr>Enzyme Mechanisms – Serine Proteases</vt:lpstr>
      <vt:lpstr>Enzyme Mechanisms – Serine Proteases</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vt:lpstr>
      <vt:lpstr>Enzyme Mechanisms – Chymotrypsin, Trypsin, Elastase</vt:lpstr>
      <vt:lpstr>Enzyme Mechanisms – Chymotrypsin</vt:lpstr>
      <vt:lpstr>Enzyme Mechanisms – Chymotrypsin</vt:lpstr>
      <vt:lpstr>Enzyme Mechanisms – Pancreatic Trypsin Inhibitor</vt:lpstr>
      <vt:lpstr>Enzyme Mechanisms – Elastase Inhibitor</vt:lpstr>
      <vt:lpstr>Enzyme Mechanisms – Elastase Inhibitor</vt:lpstr>
      <vt:lpstr>Enzyme Mechanisms – Blood Clotting</vt:lpstr>
      <vt:lpstr>Enzyme Mechanisms Blood Clotting</vt:lpstr>
      <vt:lpstr>Enzyme Mechanisms – Blood Clotting</vt:lpstr>
      <vt:lpstr>Enzyme Mechanisms – Blood Clotting</vt:lpstr>
      <vt:lpstr>Enzyme Mechanisms – Blood Clotting</vt:lpstr>
      <vt:lpstr>Enzyme Mechanisms – Blood Clotting</vt:lpstr>
      <vt:lpstr>Enzyme Mechanisms – Blood Clotting</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ewalker</dc:creator>
  <cp:lastModifiedBy>Owner</cp:lastModifiedBy>
  <cp:revision>342</cp:revision>
  <dcterms:created xsi:type="dcterms:W3CDTF">2004-08-30T17:27:51Z</dcterms:created>
  <dcterms:modified xsi:type="dcterms:W3CDTF">2026-01-13T12:59:00Z</dcterms:modified>
</cp:coreProperties>
</file>