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31"/>
  </p:notesMasterIdLst>
  <p:handoutMasterIdLst>
    <p:handoutMasterId r:id="rId32"/>
  </p:handoutMasterIdLst>
  <p:sldIdLst>
    <p:sldId id="257" r:id="rId2"/>
    <p:sldId id="311" r:id="rId3"/>
    <p:sldId id="312" r:id="rId4"/>
    <p:sldId id="314" r:id="rId5"/>
    <p:sldId id="315" r:id="rId6"/>
    <p:sldId id="316" r:id="rId7"/>
    <p:sldId id="317" r:id="rId8"/>
    <p:sldId id="331" r:id="rId9"/>
    <p:sldId id="332" r:id="rId10"/>
    <p:sldId id="333" r:id="rId11"/>
    <p:sldId id="318" r:id="rId12"/>
    <p:sldId id="319" r:id="rId13"/>
    <p:sldId id="330" r:id="rId14"/>
    <p:sldId id="337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13" r:id="rId26"/>
    <p:sldId id="334" r:id="rId27"/>
    <p:sldId id="335" r:id="rId28"/>
    <p:sldId id="336" r:id="rId29"/>
    <p:sldId id="310" r:id="rId3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D9FF"/>
    <a:srgbClr val="000099"/>
    <a:srgbClr val="0033CC"/>
    <a:srgbClr val="CC0066"/>
    <a:srgbClr val="FF0000"/>
    <a:srgbClr val="0000FF"/>
    <a:srgbClr val="FF9900"/>
    <a:srgbClr val="4BFDA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6" autoAdjust="0"/>
    <p:restoredTop sz="94693" autoAdjust="0"/>
  </p:normalViewPr>
  <p:slideViewPr>
    <p:cSldViewPr>
      <p:cViewPr varScale="1">
        <p:scale>
          <a:sx n="94" d="100"/>
          <a:sy n="94" d="100"/>
        </p:scale>
        <p:origin x="136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>
            <a:extLst>
              <a:ext uri="{FF2B5EF4-FFF2-40B4-BE49-F238E27FC236}">
                <a16:creationId xmlns:a16="http://schemas.microsoft.com/office/drawing/2014/main" id="{1E7CDF77-8103-D027-B4AB-AD8E7A864B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r>
              <a:rPr lang="en-US" altLang="en-US"/>
              <a:t>Biochem 3070 - Citric Acid Cycle -  EWalker</a:t>
            </a:r>
          </a:p>
        </p:txBody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E0B53782-49F3-68CE-56DA-06893D64F12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E5783B2-58AC-4530-B66D-A7057B83290C}" type="datetime1">
              <a:rPr lang="en-US" altLang="en-US"/>
              <a:pPr/>
              <a:t>3/3/2026</a:t>
            </a:fld>
            <a:endParaRPr lang="en-US" altLang="en-US"/>
          </a:p>
        </p:txBody>
      </p:sp>
      <p:sp>
        <p:nvSpPr>
          <p:cNvPr id="291844" name="Rectangle 4">
            <a:extLst>
              <a:ext uri="{FF2B5EF4-FFF2-40B4-BE49-F238E27FC236}">
                <a16:creationId xmlns:a16="http://schemas.microsoft.com/office/drawing/2014/main" id="{4B4B6661-6E04-D4F7-D89D-EA648B25A59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291845" name="Rectangle 5">
            <a:extLst>
              <a:ext uri="{FF2B5EF4-FFF2-40B4-BE49-F238E27FC236}">
                <a16:creationId xmlns:a16="http://schemas.microsoft.com/office/drawing/2014/main" id="{AD77E2D6-A0C7-4F5E-384B-D1CD7AC092B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81BC6C1-2539-45B9-83F6-0FEA05F64A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986E9033-E4A4-F167-944A-9DCEAFD562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r>
              <a:rPr lang="en-US" altLang="en-US"/>
              <a:t>Biochem 3070 - Citric Acid Cycle -  EWalker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C73DE222-2E6D-5B17-E697-D3DCB1B4E2B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46B0BF2-43A8-48A8-BD63-0D1218747AF7}" type="datetime1">
              <a:rPr lang="en-US" altLang="en-US"/>
              <a:pPr/>
              <a:t>3/3/2026</a:t>
            </a:fld>
            <a:endParaRPr lang="en-US" altLang="en-US"/>
          </a:p>
        </p:txBody>
      </p:sp>
      <p:sp>
        <p:nvSpPr>
          <p:cNvPr id="210948" name="Rectangle 4">
            <a:extLst>
              <a:ext uri="{FF2B5EF4-FFF2-40B4-BE49-F238E27FC236}">
                <a16:creationId xmlns:a16="http://schemas.microsoft.com/office/drawing/2014/main" id="{100F2170-85B8-912C-658F-89E8034A7A7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0949" name="Rectangle 5">
            <a:extLst>
              <a:ext uri="{FF2B5EF4-FFF2-40B4-BE49-F238E27FC236}">
                <a16:creationId xmlns:a16="http://schemas.microsoft.com/office/drawing/2014/main" id="{0169EFB4-A5DB-50AA-9B21-8B7CD79A276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0950" name="Rectangle 6">
            <a:extLst>
              <a:ext uri="{FF2B5EF4-FFF2-40B4-BE49-F238E27FC236}">
                <a16:creationId xmlns:a16="http://schemas.microsoft.com/office/drawing/2014/main" id="{171AA76E-6B69-7A75-CBDE-432447EED1C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210951" name="Rectangle 7">
            <a:extLst>
              <a:ext uri="{FF2B5EF4-FFF2-40B4-BE49-F238E27FC236}">
                <a16:creationId xmlns:a16="http://schemas.microsoft.com/office/drawing/2014/main" id="{14CEA840-2D20-0831-3C27-85DFD2454C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B557E47-AD1A-4789-B0E7-495E123ED5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04CE701-DA6D-19A9-D6EF-B949942909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Biochem 3070 - Citric Acid Cycle -  EWalker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F6C3BF4-6293-7F76-B2F5-646BFD04C22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0143CFC-CF6E-40A2-9E4D-5CDD8D9D0E8F}" type="datetime1">
              <a:rPr lang="en-US" altLang="en-US"/>
              <a:pPr/>
              <a:t>3/3/2026</a:t>
            </a:fld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F2E8F27-0BDA-FCD4-2EB6-71FCAF88F4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73C197-6354-47A7-9A45-D9378AF4CC8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99010" name="Rectangle 2">
            <a:extLst>
              <a:ext uri="{FF2B5EF4-FFF2-40B4-BE49-F238E27FC236}">
                <a16:creationId xmlns:a16="http://schemas.microsoft.com/office/drawing/2014/main" id="{04DD4C51-EEA4-B1DC-33C4-22426C747B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AD5E20AE-720E-CBD6-1F71-637BEA342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2DD30-7911-3CA3-E72B-5D64B1BFA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13577-03B8-BC48-9C5A-FBBC1CAD7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6C262-D91E-EE4E-0490-B259282329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Mitochondrial Oxidation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9B263-2A37-FFD2-4F53-6900AC7D1D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8FC4BE-DD41-43FC-B5CC-F0D21E526E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55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9E22-F784-8CCA-02E3-A31F0D8EF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5A5EC-1963-E148-BA92-C568A5C36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342F9-A7B6-74A4-E401-0ED9AB9930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Mitochondrial Oxidation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2ADF7-3F32-69B7-D1BB-11F7B50734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87EA81-9E67-42EB-B23C-D7A198B74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81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9AEE9F-E51B-4CAE-B18C-C4017C782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49776-3F97-A010-4433-92A74A896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52D7B-F7E4-8D15-80CA-513D22FC07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Mitochondrial Oxidation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EB182-1651-A70E-063A-B9547A5F9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798527-FB42-4A30-ABF1-1F0B517955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662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DE591-9772-4715-AE27-ADC950E3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4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586CB-96EB-2CA3-33B9-0A02E17CAAA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533400"/>
            <a:ext cx="4038600" cy="559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73FCC-1F78-86F8-86F3-031922998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038600" cy="559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B0C3A-D9FD-8B8C-2419-9CEF1BF34D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Mitochondrial Oxidation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78759-AE50-CB7E-0A49-EF0E5F6961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30796E65-82E0-4976-9E76-756CFA6928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017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3370-8C80-AA16-5C1D-FE0943CE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4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08CD7-275B-7070-1E55-750847684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559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7326F-50F5-7B26-F6F1-2949D5B8482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533400"/>
            <a:ext cx="4038600" cy="2719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28476B-99D0-493D-A84B-BF45E5CFAE3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405188"/>
            <a:ext cx="4038600" cy="2720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A708D-DAAE-CF43-0B7E-CBAB25904A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Mitochondrial Oxidation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41BFD-6AE8-D7E3-23AB-52C03EE3B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0" y="655320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fld id="{38F579A6-A072-46A0-911D-8295A8FC03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03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rotWithShape="0">
          <a:gsLst>
            <a:gs pos="0">
              <a:srgbClr val="6DD9FF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26A45-CDEC-0DDC-4755-C57E2ED47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5A05A-3434-D89C-EE0B-D9B78F30A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8C75C-21A9-5413-7116-B39AC16B0C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Mitochondrial Oxidation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130A-D472-C963-5DA6-C86F50FB94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9396FF-8D38-4F5C-96C7-E0BB87840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46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A7023-3BF6-0701-A695-3100F409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9EC99-34C7-01CB-9C69-4139DB572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A2572-E335-44E3-9837-EE8878A830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Mitochondrial Oxidation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6ED63-955B-FEE2-FA42-06181BF41D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A89878-AD1E-451B-8959-2BA319E68B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05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6823E-98D2-4C84-439E-6D3256553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80435-2C23-FB9F-7E52-FCCF178DA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559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EDD596-90F5-7CC2-0C21-DBD1FA178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533400"/>
            <a:ext cx="4038600" cy="559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40333-F2FC-03FD-6B62-B89B1C6E36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Mitochondrial Oxidation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0F143-2C2F-9CA4-E136-7EA9DEB9AF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DE6C70-64DB-40FA-8450-493C1474E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1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462F0-BEC6-8802-F61D-2AD5DC342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00331-E4D9-0F2A-DBBE-42E93BBAE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AF9B8-36D8-FD91-02EC-B5297EEFC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00698-EF66-ACA1-178D-A455AFE5E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91B7A-4035-82A9-0D45-BF464B013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80B765A-CF6D-34B0-41EF-8B043E6951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Mitochondrial Oxidation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D8715D-0F03-82D9-E192-E0AF61164F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36F1E9-E553-40CC-B07E-7A4F17A55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15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2BE3B-2E2E-55F8-4C2C-7D57A3CFE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23E061-3EA3-0565-FEA0-1CF1E7554E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Mitochondrial Oxidation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2CAFB-3078-36F5-90C8-7D1589FFF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EC3AEE-B4DD-4F6C-9EEB-AA4D6649C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91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E26485-739F-142F-FAE4-F00BE4785F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Mitochondrial Oxidation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CE9669-6987-9739-EAEA-ABDA3E7C91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2DB678-FBC9-45C1-8729-395DE48FF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8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5868-082E-54F7-6BCE-02AD1618B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818E3-E696-BF4E-C8FF-003F5172B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1A99B-086C-E2C0-5261-3C30EE669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2468D-F83B-BA2A-4CE6-59EB01C318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Mitochondrial Oxidation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4503C-3A69-5F6A-F14B-1FC930BF6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4F160B-268F-443F-83D1-19F5725277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8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7AAC4-E017-7510-ED52-3EA5C238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4F6D83-E93B-C784-BA7C-1FFD4309CB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41DA7-9793-278C-84E3-03EFFB841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15032-C046-4378-4D17-EA01CF9A31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Biochemistry 3070 – Mitochondrial Oxidation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A77DD-DEF5-FBAF-3C81-9A85E5D341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79FF73-6D2D-4302-8E18-310716C1D9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46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FFFF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67859D97-E70B-E651-270B-CF971203D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E8A175E3-D763-7142-D9E4-318A41313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533400"/>
            <a:ext cx="8229600" cy="55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0709" name="Rectangle 5">
            <a:extLst>
              <a:ext uri="{FF2B5EF4-FFF2-40B4-BE49-F238E27FC236}">
                <a16:creationId xmlns:a16="http://schemas.microsoft.com/office/drawing/2014/main" id="{26E114BA-D193-ACE0-FD64-A6BF6B498C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0" i="1">
                <a:solidFill>
                  <a:srgbClr val="0066CC"/>
                </a:solidFill>
              </a:defRPr>
            </a:lvl1pPr>
          </a:lstStyle>
          <a:p>
            <a:r>
              <a:rPr lang="en-US" altLang="en-US"/>
              <a:t>Biochemistry 3070 – Mitochondrial Oxidation</a:t>
            </a:r>
          </a:p>
        </p:txBody>
      </p:sp>
      <p:sp>
        <p:nvSpPr>
          <p:cNvPr id="200710" name="Rectangle 6">
            <a:extLst>
              <a:ext uri="{FF2B5EF4-FFF2-40B4-BE49-F238E27FC236}">
                <a16:creationId xmlns:a16="http://schemas.microsoft.com/office/drawing/2014/main" id="{4691FDE0-881D-B7B1-AB40-5FE516BC69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553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rgbClr val="0066CC"/>
                </a:solidFill>
              </a:defRPr>
            </a:lvl1pPr>
          </a:lstStyle>
          <a:p>
            <a:fld id="{154460F5-2682-4637-9116-6FBB1F22E5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8000B88-5605-D2D3-8028-E1BC72A003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AE3184-31EB-4C60-8CA1-1377EEA7E0B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9924" name="Text Box 4">
            <a:extLst>
              <a:ext uri="{FF2B5EF4-FFF2-40B4-BE49-F238E27FC236}">
                <a16:creationId xmlns:a16="http://schemas.microsoft.com/office/drawing/2014/main" id="{6196C3E4-D74E-1336-C049-A3BB7B1AC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 i="1"/>
              <a:t>Biochemistry 3070</a:t>
            </a:r>
          </a:p>
        </p:txBody>
      </p:sp>
      <p:sp>
        <p:nvSpPr>
          <p:cNvPr id="209930" name="Text Box 10">
            <a:extLst>
              <a:ext uri="{FF2B5EF4-FFF2-40B4-BE49-F238E27FC236}">
                <a16:creationId xmlns:a16="http://schemas.microsoft.com/office/drawing/2014/main" id="{2B5A0644-F36F-3E24-F820-E19570E97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85800"/>
            <a:ext cx="7696200" cy="136366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4400" b="0" i="1">
                <a:solidFill>
                  <a:srgbClr val="FF0000"/>
                </a:solidFill>
              </a:rPr>
              <a:t>Mitochondrial Oxidation: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en-US" sz="4400" b="0" i="1">
                <a:solidFill>
                  <a:srgbClr val="FF0000"/>
                </a:solidFill>
              </a:rPr>
              <a:t>The Citric Acid Cycle</a:t>
            </a:r>
          </a:p>
        </p:txBody>
      </p:sp>
      <p:pic>
        <p:nvPicPr>
          <p:cNvPr id="209936" name="Picture 16">
            <a:extLst>
              <a:ext uri="{FF2B5EF4-FFF2-40B4-BE49-F238E27FC236}">
                <a16:creationId xmlns:a16="http://schemas.microsoft.com/office/drawing/2014/main" id="{E61A8FAF-B43F-A39D-FA23-8D8F961C9DA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0"/>
            <a:ext cx="8229600" cy="3879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D9FF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B685645-937B-F5B0-243D-53B641E09D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60090-C0C6-4F82-A457-2D04F9DEAA1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256456" name="Rectangle 8">
            <a:extLst>
              <a:ext uri="{FF2B5EF4-FFF2-40B4-BE49-F238E27FC236}">
                <a16:creationId xmlns:a16="http://schemas.microsoft.com/office/drawing/2014/main" id="{0F8D5091-8208-C565-282D-0DBF345D2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Lewisite Antidote</a:t>
            </a:r>
          </a:p>
        </p:txBody>
      </p:sp>
      <p:pic>
        <p:nvPicPr>
          <p:cNvPr id="1256452" name="Picture 4">
            <a:extLst>
              <a:ext uri="{FF2B5EF4-FFF2-40B4-BE49-F238E27FC236}">
                <a16:creationId xmlns:a16="http://schemas.microsoft.com/office/drawing/2014/main" id="{DFC752CF-D827-AD78-7B17-D54C8BE3B6E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762000"/>
            <a:ext cx="5867400" cy="2097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56455" name="Picture 7">
            <a:extLst>
              <a:ext uri="{FF2B5EF4-FFF2-40B4-BE49-F238E27FC236}">
                <a16:creationId xmlns:a16="http://schemas.microsoft.com/office/drawing/2014/main" id="{2B70B31A-CCCC-9D8A-B2E5-A89F307DA51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971800"/>
            <a:ext cx="6019800" cy="371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7C66B81-4546-F3D9-4900-A28D71A2AA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D8E01-83F3-4EE9-AB36-0516DE46930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219589" name="Rectangle 5">
            <a:extLst>
              <a:ext uri="{FF2B5EF4-FFF2-40B4-BE49-F238E27FC236}">
                <a16:creationId xmlns:a16="http://schemas.microsoft.com/office/drawing/2014/main" id="{E4572A6F-3958-A5C7-6CF1-0767766F9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Pyruvate Dehydrogenase Complex</a:t>
            </a:r>
          </a:p>
        </p:txBody>
      </p:sp>
      <p:pic>
        <p:nvPicPr>
          <p:cNvPr id="1219588" name="Picture 4">
            <a:extLst>
              <a:ext uri="{FF2B5EF4-FFF2-40B4-BE49-F238E27FC236}">
                <a16:creationId xmlns:a16="http://schemas.microsoft.com/office/drawing/2014/main" id="{C0E75A4F-09BA-FE50-BE43-8F705B47238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810000"/>
            <a:ext cx="8229600" cy="190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9591" name="Text Box 7">
            <a:extLst>
              <a:ext uri="{FF2B5EF4-FFF2-40B4-BE49-F238E27FC236}">
                <a16:creationId xmlns:a16="http://schemas.microsoft.com/office/drawing/2014/main" id="{CA939814-BAF6-9DE1-1CAC-0F13C9F5B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79248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The overall reaction catalyzed by this amazing enzyme complex seems deceivingly simple: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/>
              <a:t> CO</a:t>
            </a:r>
            <a:r>
              <a:rPr lang="en-US" altLang="en-US" sz="2400" baseline="-25000"/>
              <a:t>2</a:t>
            </a:r>
            <a:r>
              <a:rPr lang="en-US" altLang="en-US" sz="2400"/>
              <a:t> is lost, converting pyruvate from a three-carbon acid into a two-carbon acetyl group carried by CoA.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/>
              <a:t> The two electrons lost during this oxidation end up on NADH.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8AF6C61-0224-AA13-B0BC-0B8ACE460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81F860-64B8-4094-88D0-1B2B79A6484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220610" name="Rectangle 2">
            <a:extLst>
              <a:ext uri="{FF2B5EF4-FFF2-40B4-BE49-F238E27FC236}">
                <a16:creationId xmlns:a16="http://schemas.microsoft.com/office/drawing/2014/main" id="{8952D430-2574-9C40-9D32-4B9A5F630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The Citric Acid Cycle</a:t>
            </a:r>
          </a:p>
        </p:txBody>
      </p:sp>
      <p:sp>
        <p:nvSpPr>
          <p:cNvPr id="1220611" name="Rectangle 3">
            <a:extLst>
              <a:ext uri="{FF2B5EF4-FFF2-40B4-BE49-F238E27FC236}">
                <a16:creationId xmlns:a16="http://schemas.microsoft.com/office/drawing/2014/main" id="{DE189FAD-7956-8A05-B7C7-BD9337F12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Acetyl CoA is now ready for entry into the </a:t>
            </a:r>
            <a:r>
              <a:rPr lang="en-US" altLang="en-US">
                <a:solidFill>
                  <a:srgbClr val="0000FF"/>
                </a:solidFill>
              </a:rPr>
              <a:t>Citric Acid Cycle</a:t>
            </a:r>
            <a:r>
              <a:rPr lang="en-US" altLang="en-US"/>
              <a:t>.</a:t>
            </a:r>
          </a:p>
          <a:p>
            <a:r>
              <a:rPr lang="en-US" altLang="en-US"/>
              <a:t>Citric acid contains three carboxylic acid functional groups.  The cycle is sometimes call the </a:t>
            </a:r>
            <a:r>
              <a:rPr lang="en-US" altLang="en-US">
                <a:solidFill>
                  <a:srgbClr val="0000FF"/>
                </a:solidFill>
              </a:rPr>
              <a:t>TCA Cycle</a:t>
            </a:r>
            <a:r>
              <a:rPr lang="en-US" altLang="en-US"/>
              <a:t>. “TCA” actually stands for “</a:t>
            </a:r>
            <a:r>
              <a:rPr lang="en-US" altLang="en-US" i="1" u="sng">
                <a:solidFill>
                  <a:srgbClr val="0000FF"/>
                </a:solidFill>
              </a:rPr>
              <a:t>T</a:t>
            </a:r>
            <a:r>
              <a:rPr lang="en-US" altLang="en-US"/>
              <a:t>ri-</a:t>
            </a:r>
            <a:r>
              <a:rPr lang="en-US" altLang="en-US" i="1" u="sng">
                <a:solidFill>
                  <a:srgbClr val="0000FF"/>
                </a:solidFill>
              </a:rPr>
              <a:t>C</a:t>
            </a:r>
            <a:r>
              <a:rPr lang="en-US" altLang="en-US"/>
              <a:t>arboxylic </a:t>
            </a:r>
            <a:r>
              <a:rPr lang="en-US" altLang="en-US" i="1" u="sng">
                <a:solidFill>
                  <a:srgbClr val="0000FF"/>
                </a:solidFill>
              </a:rPr>
              <a:t>A</a:t>
            </a:r>
            <a:r>
              <a:rPr lang="en-US" altLang="en-US"/>
              <a:t>cid.” </a:t>
            </a:r>
          </a:p>
          <a:p>
            <a:r>
              <a:rPr lang="en-US" altLang="en-US"/>
              <a:t>The series of reactions in the TCA cycle were elucidated in part by Hans Krebs, and is therefore often referred to as the “</a:t>
            </a:r>
            <a:r>
              <a:rPr lang="en-US" altLang="en-US">
                <a:solidFill>
                  <a:srgbClr val="0000FF"/>
                </a:solidFill>
              </a:rPr>
              <a:t>Kreb’s Cycle</a:t>
            </a:r>
            <a:r>
              <a:rPr lang="en-US" altLang="en-US"/>
              <a:t>.”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2E43C5E-4A27-3FEA-5282-458AE0CF9A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D0D633-C54C-4334-9CD0-A3F10AB5D10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253378" name="Rectangle 2">
            <a:extLst>
              <a:ext uri="{FF2B5EF4-FFF2-40B4-BE49-F238E27FC236}">
                <a16:creationId xmlns:a16="http://schemas.microsoft.com/office/drawing/2014/main" id="{0475C324-88F1-DB91-EA48-5BC6C32BB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The Kreb’s Cycle</a:t>
            </a:r>
          </a:p>
        </p:txBody>
      </p:sp>
      <p:sp>
        <p:nvSpPr>
          <p:cNvPr id="1253379" name="Rectangle 3">
            <a:extLst>
              <a:ext uri="{FF2B5EF4-FFF2-40B4-BE49-F238E27FC236}">
                <a16:creationId xmlns:a16="http://schemas.microsoft.com/office/drawing/2014/main" id="{2553E376-6B02-20F9-448D-083A80313F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When Dr. Krebs submitted his manuscript describing the Krebs cycle, it was rejected by the prestigious journal, </a:t>
            </a:r>
            <a:r>
              <a:rPr lang="en-US" altLang="en-US" i="1"/>
              <a:t>Nature</a:t>
            </a:r>
            <a:r>
              <a:rPr lang="en-US" altLang="en-US"/>
              <a:t>.  (A fact he told many students about during his career, to encourage young scientists!)</a:t>
            </a:r>
          </a:p>
          <a:p>
            <a:r>
              <a:rPr lang="en-US" altLang="en-US"/>
              <a:t>His series of reactions that now are studied in every biochemistry and cell biology course was published in the journal, “</a:t>
            </a:r>
            <a:r>
              <a:rPr lang="en-US" altLang="en-US" i="1"/>
              <a:t>Enzymologia</a:t>
            </a:r>
            <a:r>
              <a:rPr lang="en-US" altLang="en-US"/>
              <a:t>.”</a:t>
            </a:r>
          </a:p>
          <a:p>
            <a:r>
              <a:rPr lang="en-US" altLang="en-US"/>
              <a:t>Let’s examine these reactions. 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56D6-4D7B-AB57-17F7-F4922CE5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Hans Krebs Rejection Letter from Nature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F623B-D170-1DDD-F83C-CB26918345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9396FF-8D38-4F5C-96C7-E0BB87840FE9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270786" name="Picture 2" descr="Plant Immunity Methods Collection on JoVE | Aline Sartor Chicowski posted  on the topic | LinkedIn">
            <a:extLst>
              <a:ext uri="{FF2B5EF4-FFF2-40B4-BE49-F238E27FC236}">
                <a16:creationId xmlns:a16="http://schemas.microsoft.com/office/drawing/2014/main" id="{4897FAE0-72C9-F8F4-FDDA-4762373D9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16" y="1051560"/>
            <a:ext cx="872868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408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D9FF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E511494-4510-6E44-F122-68FA024CCE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789ABD-D720-4DD9-9E41-C53309C55A8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221634" name="Rectangle 2">
            <a:extLst>
              <a:ext uri="{FF2B5EF4-FFF2-40B4-BE49-F238E27FC236}">
                <a16:creationId xmlns:a16="http://schemas.microsoft.com/office/drawing/2014/main" id="{8EF70751-7AF4-CA95-D1C8-7038FE3BD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The Citric Acid Cycle</a:t>
            </a:r>
          </a:p>
        </p:txBody>
      </p:sp>
      <p:sp>
        <p:nvSpPr>
          <p:cNvPr id="1221635" name="Rectangle 3">
            <a:extLst>
              <a:ext uri="{FF2B5EF4-FFF2-40B4-BE49-F238E27FC236}">
                <a16:creationId xmlns:a16="http://schemas.microsoft.com/office/drawing/2014/main" id="{2DA1BFE0-FDDD-927B-DE10-EA57A436A9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7924800" cy="5592763"/>
          </a:xfrm>
        </p:spPr>
        <p:txBody>
          <a:bodyPr/>
          <a:lstStyle/>
          <a:p>
            <a:r>
              <a:rPr lang="en-US" altLang="en-US" sz="2800"/>
              <a:t>In the first step of the pathway, acetyl CoA combines with oxaloacetate to form citric acid: </a:t>
            </a:r>
          </a:p>
        </p:txBody>
      </p:sp>
      <p:graphicFrame>
        <p:nvGraphicFramePr>
          <p:cNvPr id="1221636" name="Object 4">
            <a:extLst>
              <a:ext uri="{FF2B5EF4-FFF2-40B4-BE49-F238E27FC236}">
                <a16:creationId xmlns:a16="http://schemas.microsoft.com/office/drawing/2014/main" id="{947FA1E3-5F9B-19CD-130F-4836908B7F52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533400" y="1828800"/>
          <a:ext cx="7696200" cy="308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361905" imgH="2553056" progId="Paint.Picture">
                  <p:embed/>
                </p:oleObj>
              </mc:Choice>
              <mc:Fallback>
                <p:oleObj name="Bitmap Image" r:id="rId2" imgW="6361905" imgH="255305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7696200" cy="308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1638" name="Text Box 6">
            <a:extLst>
              <a:ext uri="{FF2B5EF4-FFF2-40B4-BE49-F238E27FC236}">
                <a16:creationId xmlns:a16="http://schemas.microsoft.com/office/drawing/2014/main" id="{83C8E6BA-7B3B-94D4-0D42-6FFFF6005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05400"/>
            <a:ext cx="7543800" cy="711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i="1">
                <a:solidFill>
                  <a:srgbClr val="0000FF"/>
                </a:solidFill>
              </a:rPr>
              <a:t>4 carbons    +    2 carbons </a:t>
            </a:r>
            <a:r>
              <a:rPr lang="en-US" altLang="en-US" i="1">
                <a:solidFill>
                  <a:srgbClr val="0000FF"/>
                </a:solidFill>
              </a:rPr>
              <a:t>                 </a:t>
            </a:r>
            <a:r>
              <a:rPr lang="en-US" altLang="en-US" sz="4000" i="1">
                <a:solidFill>
                  <a:srgbClr val="0000FF"/>
                </a:solidFill>
                <a:cs typeface="Arial" panose="020B0604020202020204" pitchFamily="34" charset="0"/>
              </a:rPr>
              <a:t>→        </a:t>
            </a:r>
            <a:r>
              <a:rPr lang="en-US" altLang="en-US" sz="2000" i="1">
                <a:solidFill>
                  <a:srgbClr val="0000FF"/>
                </a:solidFill>
                <a:cs typeface="Arial" panose="020B0604020202020204" pitchFamily="34" charset="0"/>
              </a:rPr>
              <a:t>6 carbons</a:t>
            </a:r>
            <a:r>
              <a:rPr lang="en-US" altLang="en-US" sz="4000">
                <a:cs typeface="Arial" panose="020B0604020202020204" pitchFamily="34" charset="0"/>
              </a:rPr>
              <a:t> 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8398E0D-6F5A-1FC9-1EB0-630D2910AD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C4BB5B-CF14-4039-830B-55A88261664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222661" name="Rectangle 5">
            <a:extLst>
              <a:ext uri="{FF2B5EF4-FFF2-40B4-BE49-F238E27FC236}">
                <a16:creationId xmlns:a16="http://schemas.microsoft.com/office/drawing/2014/main" id="{31AFF720-D635-09D7-9655-752C4A54F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2660" name="Picture 4">
            <a:extLst>
              <a:ext uri="{FF2B5EF4-FFF2-40B4-BE49-F238E27FC236}">
                <a16:creationId xmlns:a16="http://schemas.microsoft.com/office/drawing/2014/main" id="{A9820F83-915D-9EE5-7C17-95FED2C6968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48000"/>
            <a:ext cx="8229600" cy="2751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2663" name="Text Box 7">
            <a:extLst>
              <a:ext uri="{FF2B5EF4-FFF2-40B4-BE49-F238E27FC236}">
                <a16:creationId xmlns:a16="http://schemas.microsoft.com/office/drawing/2014/main" id="{660F9C1F-0430-4DD6-02E0-E4BD78563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305800" cy="1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0" dirty="0"/>
              <a:t>Citric acid is then isomerized in a two-step reaction in which it is first dehydrated (forming </a:t>
            </a:r>
            <a:r>
              <a:rPr lang="en-US" altLang="en-US" sz="2800" b="0" i="1" dirty="0"/>
              <a:t>cis</a:t>
            </a:r>
            <a:r>
              <a:rPr lang="en-US" altLang="en-US" sz="2800" b="0" dirty="0"/>
              <a:t>-aconitate) then rehydrating the double bond to form isocitrate.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b="0" i="1" dirty="0"/>
              <a:t>(In most diagrams of the citric acid cycle, this step is omitted.)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D081257-2948-7E55-5281-C052195531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9A1267-5E5B-4428-B9DF-1C24AE134BB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223682" name="Rectangle 2">
            <a:extLst>
              <a:ext uri="{FF2B5EF4-FFF2-40B4-BE49-F238E27FC236}">
                <a16:creationId xmlns:a16="http://schemas.microsoft.com/office/drawing/2014/main" id="{84DC74A5-D095-5581-0D27-553677343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The Citric Acid Cycle</a:t>
            </a:r>
          </a:p>
        </p:txBody>
      </p:sp>
      <p:pic>
        <p:nvPicPr>
          <p:cNvPr id="1223684" name="Picture 4">
            <a:extLst>
              <a:ext uri="{FF2B5EF4-FFF2-40B4-BE49-F238E27FC236}">
                <a16:creationId xmlns:a16="http://schemas.microsoft.com/office/drawing/2014/main" id="{718A7FC9-D192-C661-706D-76B30BC9357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352800"/>
            <a:ext cx="85344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3686" name="Text Box 6">
            <a:extLst>
              <a:ext uri="{FF2B5EF4-FFF2-40B4-BE49-F238E27FC236}">
                <a16:creationId xmlns:a16="http://schemas.microsoft.com/office/drawing/2014/main" id="{8998CECC-5F86-74EA-6A0A-FDFEA3D83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82296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0" dirty="0"/>
              <a:t>Isocitrate is then oxidatively decarboxylated to form              </a:t>
            </a:r>
            <a:r>
              <a:rPr lang="el-GR" altLang="en-US" sz="2400" b="0" dirty="0">
                <a:cs typeface="Arial" panose="020B0604020202020204" pitchFamily="34" charset="0"/>
              </a:rPr>
              <a:t>α</a:t>
            </a:r>
            <a:r>
              <a:rPr lang="en-US" altLang="en-US" sz="2400" b="0" dirty="0">
                <a:cs typeface="Arial" panose="020B0604020202020204" pitchFamily="34" charset="0"/>
              </a:rPr>
              <a:t>-ketoglutarate, accompanied by the formation of both NADH and CO</a:t>
            </a:r>
            <a:r>
              <a:rPr lang="en-US" altLang="en-US" sz="2400" b="0" baseline="-25000" dirty="0">
                <a:cs typeface="Arial" panose="020B0604020202020204" pitchFamily="34" charset="0"/>
              </a:rPr>
              <a:t>2</a:t>
            </a:r>
            <a:r>
              <a:rPr lang="en-US" altLang="en-US" sz="2400" b="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b="0" dirty="0">
                <a:cs typeface="Arial" panose="020B0604020202020204" pitchFamily="34" charset="0"/>
              </a:rPr>
              <a:t>Note that </a:t>
            </a:r>
            <a:r>
              <a:rPr lang="el-GR" altLang="en-US" sz="2400" b="0" dirty="0"/>
              <a:t>α</a:t>
            </a:r>
            <a:r>
              <a:rPr lang="en-US" altLang="en-US" sz="2400" b="0" dirty="0"/>
              <a:t>-ketoglutarate contains only 5 carbons, since CO</a:t>
            </a:r>
            <a:r>
              <a:rPr lang="en-US" altLang="en-US" sz="2400" b="0" baseline="-25000" dirty="0"/>
              <a:t>2</a:t>
            </a:r>
            <a:r>
              <a:rPr lang="en-US" altLang="en-US" sz="2400" b="0" dirty="0"/>
              <a:t> is lost during the reaction.</a:t>
            </a:r>
            <a:r>
              <a:rPr lang="en-US" altLang="en-US" sz="2000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0" i="1" dirty="0"/>
              <a:t>(Note: </a:t>
            </a:r>
            <a:r>
              <a:rPr lang="en-US" altLang="en-US" sz="1600" b="0" i="1" dirty="0" err="1"/>
              <a:t>oxalosuccinate</a:t>
            </a:r>
            <a:r>
              <a:rPr lang="en-US" altLang="en-US" sz="1600" b="0" i="1" dirty="0"/>
              <a:t> is seldom shown in most diagrams of the TCA Cycle.)</a:t>
            </a:r>
            <a:endParaRPr lang="el-GR" altLang="en-US" sz="1600" b="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B21C8F3-C5D1-44C3-441D-93C083BA49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4D0D24-C43E-4452-8D6B-4CB91DC4E0E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224706" name="Rectangle 2">
            <a:extLst>
              <a:ext uri="{FF2B5EF4-FFF2-40B4-BE49-F238E27FC236}">
                <a16:creationId xmlns:a16="http://schemas.microsoft.com/office/drawing/2014/main" id="{9BFE266B-1807-5612-BE8E-B55EC5AE5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The Citric Acid Cycle</a:t>
            </a:r>
          </a:p>
        </p:txBody>
      </p:sp>
      <p:pic>
        <p:nvPicPr>
          <p:cNvPr id="1224708" name="Picture 4">
            <a:extLst>
              <a:ext uri="{FF2B5EF4-FFF2-40B4-BE49-F238E27FC236}">
                <a16:creationId xmlns:a16="http://schemas.microsoft.com/office/drawing/2014/main" id="{68CA6FA4-4910-70A6-08F8-78177CBAF7A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038600"/>
            <a:ext cx="8229600" cy="2633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4710" name="Text Box 6">
            <a:extLst>
              <a:ext uri="{FF2B5EF4-FFF2-40B4-BE49-F238E27FC236}">
                <a16:creationId xmlns:a16="http://schemas.microsoft.com/office/drawing/2014/main" id="{16C5FF39-C5CC-6795-02BB-B2E6F24F9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8153400" cy="322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0"/>
              <a:t>In the very next step, the 5-carbon moiety is again oxidatively decarboxylated with the formation of another NADH and another CO</a:t>
            </a:r>
            <a:r>
              <a:rPr lang="en-US" altLang="en-US" sz="2400" b="0" baseline="-25000"/>
              <a:t>2</a:t>
            </a:r>
            <a:r>
              <a:rPr lang="en-US" altLang="en-US" sz="2400" b="0"/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2400" b="0"/>
              <a:t>However, in this reaction, CoA forms a thioester linkage to the new 4-carbon group, yielding succinyl CoA.</a:t>
            </a:r>
          </a:p>
          <a:p>
            <a:pPr>
              <a:spcBef>
                <a:spcPct val="50000"/>
              </a:spcBef>
            </a:pPr>
            <a:r>
              <a:rPr lang="en-US" altLang="en-US" sz="2000" b="0" i="1"/>
              <a:t>Important Note:  This reaction and its associated enzyme is very similar to the pyruvate dehydrogenase complex (that converted pyruvate into acetyl CoA.)</a:t>
            </a:r>
            <a:r>
              <a:rPr lang="en-US" altLang="en-US" sz="2400" b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5FCFA7F7-CCAC-7E7A-7691-8A3C0E3578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CC0DB3-4167-4A6F-8FE8-EDEBCCC54F8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225730" name="Rectangle 2">
            <a:extLst>
              <a:ext uri="{FF2B5EF4-FFF2-40B4-BE49-F238E27FC236}">
                <a16:creationId xmlns:a16="http://schemas.microsoft.com/office/drawing/2014/main" id="{38DE154B-77A4-4C86-C61B-93B39976C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The Citric Acid Cycle</a:t>
            </a:r>
          </a:p>
        </p:txBody>
      </p:sp>
      <p:pic>
        <p:nvPicPr>
          <p:cNvPr id="1225732" name="Picture 4">
            <a:extLst>
              <a:ext uri="{FF2B5EF4-FFF2-40B4-BE49-F238E27FC236}">
                <a16:creationId xmlns:a16="http://schemas.microsoft.com/office/drawing/2014/main" id="{9CF89405-867C-CDB0-5B4D-58E3EC79A79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276600"/>
            <a:ext cx="8229600" cy="3105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5734" name="Text Box 6">
            <a:extLst>
              <a:ext uri="{FF2B5EF4-FFF2-40B4-BE49-F238E27FC236}">
                <a16:creationId xmlns:a16="http://schemas.microsoft.com/office/drawing/2014/main" id="{D7D311F7-C030-9497-4AAF-C5C851427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"/>
            <a:ext cx="82296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0"/>
              <a:t>The relatively high energy content of the CoA bond is now released through phosphorylysis.  The resulting phosphoric acid – succinic acid anhydride intermediate provides enough transfer potential to convert GDP into GTP.</a:t>
            </a:r>
          </a:p>
          <a:p>
            <a:pPr>
              <a:spcBef>
                <a:spcPct val="50000"/>
              </a:spcBef>
            </a:pPr>
            <a:r>
              <a:rPr lang="en-US" altLang="en-US" sz="2000" b="0" i="1"/>
              <a:t>(For accounting purposes we will count the formation of this high-energy bond in GTP equivalent to the conversion of ADP to ATP.)</a:t>
            </a:r>
            <a:r>
              <a:rPr lang="en-US" altLang="en-US" b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0E6FB04-F1FC-9044-712C-072676FF98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E7709-799C-4850-815F-034A468C0DF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20578" name="Rectangle 2">
            <a:extLst>
              <a:ext uri="{FF2B5EF4-FFF2-40B4-BE49-F238E27FC236}">
                <a16:creationId xmlns:a16="http://schemas.microsoft.com/office/drawing/2014/main" id="{391632B2-89F6-4C9A-D021-7252BED67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Mitochondrial Oxidation</a:t>
            </a:r>
          </a:p>
        </p:txBody>
      </p:sp>
      <p:sp>
        <p:nvSpPr>
          <p:cNvPr id="920579" name="Rectangle 3">
            <a:extLst>
              <a:ext uri="{FF2B5EF4-FFF2-40B4-BE49-F238E27FC236}">
                <a16:creationId xmlns:a16="http://schemas.microsoft.com/office/drawing/2014/main" id="{8AB8094C-A5D0-92C9-B46D-00F9504CB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610600" cy="5592763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en-US"/>
              <a:t>Further eukaryotic oxidation of pyruvate occurs in mitochondrion.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/>
              <a:t>Pyruvate diffuses into the mitochondrion where it totally oxidized to CO</a:t>
            </a:r>
            <a:r>
              <a:rPr lang="en-US" altLang="en-US" baseline="-25000"/>
              <a:t>2 </a:t>
            </a:r>
            <a:r>
              <a:rPr lang="en-US" altLang="en-US"/>
              <a:t>via the </a:t>
            </a:r>
            <a:r>
              <a:rPr lang="en-US" altLang="en-US">
                <a:solidFill>
                  <a:srgbClr val="0000FF"/>
                </a:solidFill>
              </a:rPr>
              <a:t>citric acid cycle</a:t>
            </a:r>
            <a:r>
              <a:rPr lang="en-US" altLang="en-US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/>
              <a:t>Electrons from these oxidation processes are then used to reduce oxygen to water with the concomitant formation of ATP.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en-US"/>
              <a:t>The unique structural aspects of mitochondria facilitate its energy-harvesting role.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D9FF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A4DB6A0-6E83-7615-7346-C21178A8F4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1A197D-DE2D-44E1-9198-19A3C0FE259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226754" name="Rectangle 2">
            <a:extLst>
              <a:ext uri="{FF2B5EF4-FFF2-40B4-BE49-F238E27FC236}">
                <a16:creationId xmlns:a16="http://schemas.microsoft.com/office/drawing/2014/main" id="{F911B3FB-E490-5B7C-E8AB-F51AD4A55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The Citric Acid Cycle</a:t>
            </a:r>
          </a:p>
        </p:txBody>
      </p:sp>
      <p:sp>
        <p:nvSpPr>
          <p:cNvPr id="1226755" name="Rectangle 3">
            <a:extLst>
              <a:ext uri="{FF2B5EF4-FFF2-40B4-BE49-F238E27FC236}">
                <a16:creationId xmlns:a16="http://schemas.microsoft.com/office/drawing/2014/main" id="{FA2EDAB7-DAD6-7DF8-D6B7-D7524285A2A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/>
              <a:t>Succinic acid (succinate) is now oxidized by removing two hydrogens and two electrons, resulting in a double bond forming between the </a:t>
            </a:r>
            <a:r>
              <a:rPr lang="el-GR" altLang="en-US" sz="2400">
                <a:cs typeface="Arial" panose="020B0604020202020204" pitchFamily="34" charset="0"/>
              </a:rPr>
              <a:t>α</a:t>
            </a:r>
            <a:r>
              <a:rPr lang="en-US" altLang="en-US" sz="2400">
                <a:cs typeface="Arial" panose="020B0604020202020204" pitchFamily="34" charset="0"/>
              </a:rPr>
              <a:t> and </a:t>
            </a:r>
            <a:r>
              <a:rPr lang="el-GR" altLang="en-US" sz="2400">
                <a:cs typeface="Arial" panose="020B0604020202020204" pitchFamily="34" charset="0"/>
              </a:rPr>
              <a:t>β</a:t>
            </a:r>
            <a:r>
              <a:rPr lang="en-US" altLang="en-US" sz="2400">
                <a:cs typeface="Arial" panose="020B0604020202020204" pitchFamily="34" charset="0"/>
              </a:rPr>
              <a:t> carbons.</a:t>
            </a:r>
          </a:p>
          <a:p>
            <a:pPr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FAD (not NAD</a:t>
            </a:r>
            <a:r>
              <a:rPr lang="en-US" altLang="en-US" sz="2400" baseline="-25000">
                <a:cs typeface="Arial" panose="020B0604020202020204" pitchFamily="34" charset="0"/>
              </a:rPr>
              <a:t>+</a:t>
            </a:r>
            <a:r>
              <a:rPr lang="en-US" altLang="en-US" sz="2400">
                <a:cs typeface="Arial" panose="020B0604020202020204" pitchFamily="34" charset="0"/>
              </a:rPr>
              <a:t>) is the reducing agent here, because the oxidation potential of this reaction is not sufficient to reduce NAD</a:t>
            </a:r>
            <a:r>
              <a:rPr lang="en-US" altLang="en-US" sz="2400" baseline="-25000">
                <a:cs typeface="Arial" panose="020B0604020202020204" pitchFamily="34" charset="0"/>
              </a:rPr>
              <a:t>+</a:t>
            </a:r>
            <a:r>
              <a:rPr lang="en-US" altLang="en-US" sz="2400">
                <a:cs typeface="Arial" panose="020B0604020202020204" pitchFamily="34" charset="0"/>
              </a:rPr>
              <a:t>).</a:t>
            </a:r>
            <a:endParaRPr lang="el-GR" altLang="en-US" sz="2400">
              <a:cs typeface="Arial" panose="020B0604020202020204" pitchFamily="34" charset="0"/>
            </a:endParaRPr>
          </a:p>
        </p:txBody>
      </p:sp>
      <p:pic>
        <p:nvPicPr>
          <p:cNvPr id="1226756" name="Picture 4">
            <a:extLst>
              <a:ext uri="{FF2B5EF4-FFF2-40B4-BE49-F238E27FC236}">
                <a16:creationId xmlns:a16="http://schemas.microsoft.com/office/drawing/2014/main" id="{DE645D0A-0BC1-7358-EB66-1934941E306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971800"/>
            <a:ext cx="8229600" cy="340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D9FF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4CCEE5B-1E98-B5BA-5AEA-A113441196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8D6720-E122-4405-B5DE-E7FC77F4B6B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227778" name="Rectangle 2">
            <a:extLst>
              <a:ext uri="{FF2B5EF4-FFF2-40B4-BE49-F238E27FC236}">
                <a16:creationId xmlns:a16="http://schemas.microsoft.com/office/drawing/2014/main" id="{AB465E47-35F1-98FF-79A9-C24E04F9E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The Citric Acid Cycle</a:t>
            </a:r>
          </a:p>
        </p:txBody>
      </p:sp>
      <p:sp>
        <p:nvSpPr>
          <p:cNvPr id="1227779" name="Rectangle 3">
            <a:extLst>
              <a:ext uri="{FF2B5EF4-FFF2-40B4-BE49-F238E27FC236}">
                <a16:creationId xmlns:a16="http://schemas.microsoft.com/office/drawing/2014/main" id="{0887EED5-120E-C7C5-9BD7-4E01DEF6916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Fumarate is then hydrated, forming an alcohol functional group on the </a:t>
            </a:r>
            <a:r>
              <a:rPr lang="el-GR" altLang="en-US" sz="2800">
                <a:cs typeface="Arial" panose="020B0604020202020204" pitchFamily="34" charset="0"/>
              </a:rPr>
              <a:t>β</a:t>
            </a:r>
            <a:r>
              <a:rPr lang="en-US" altLang="en-US" sz="2800">
                <a:cs typeface="Arial" panose="020B0604020202020204" pitchFamily="34" charset="0"/>
              </a:rPr>
              <a:t>-carbon (malate).</a:t>
            </a:r>
            <a:endParaRPr lang="el-GR" altLang="en-US" sz="2800">
              <a:cs typeface="Arial" panose="020B0604020202020204" pitchFamily="34" charset="0"/>
            </a:endParaRPr>
          </a:p>
        </p:txBody>
      </p:sp>
      <p:pic>
        <p:nvPicPr>
          <p:cNvPr id="1227780" name="Picture 4">
            <a:extLst>
              <a:ext uri="{FF2B5EF4-FFF2-40B4-BE49-F238E27FC236}">
                <a16:creationId xmlns:a16="http://schemas.microsoft.com/office/drawing/2014/main" id="{A994E72F-A965-923C-9F44-77D7CB7BBAA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752600"/>
            <a:ext cx="8153400" cy="3843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D9FF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A426967-B404-5051-F07A-0C330234D5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0A365-5C37-499C-B883-D2EF656E2F7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228802" name="Rectangle 2">
            <a:extLst>
              <a:ext uri="{FF2B5EF4-FFF2-40B4-BE49-F238E27FC236}">
                <a16:creationId xmlns:a16="http://schemas.microsoft.com/office/drawing/2014/main" id="{9874A815-CBC7-8E55-605A-2CD0759E6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The Citric Acid Cycle</a:t>
            </a:r>
          </a:p>
        </p:txBody>
      </p:sp>
      <p:sp>
        <p:nvSpPr>
          <p:cNvPr id="1228803" name="Rectangle 3">
            <a:extLst>
              <a:ext uri="{FF2B5EF4-FFF2-40B4-BE49-F238E27FC236}">
                <a16:creationId xmlns:a16="http://schemas.microsoft.com/office/drawing/2014/main" id="{F5B28F98-677F-8D0C-163C-DA6D3F59004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8153400" cy="5592763"/>
          </a:xfrm>
        </p:spPr>
        <p:txBody>
          <a:bodyPr/>
          <a:lstStyle/>
          <a:p>
            <a:r>
              <a:rPr lang="en-US" altLang="en-US" sz="2800"/>
              <a:t>Oxidation of the </a:t>
            </a:r>
            <a:r>
              <a:rPr lang="el-GR" altLang="en-US" sz="2800">
                <a:cs typeface="Arial" panose="020B0604020202020204" pitchFamily="34" charset="0"/>
              </a:rPr>
              <a:t>β</a:t>
            </a:r>
            <a:r>
              <a:rPr lang="en-US" altLang="en-US" sz="2800">
                <a:cs typeface="Arial" panose="020B0604020202020204" pitchFamily="34" charset="0"/>
              </a:rPr>
              <a:t>-hydroxyl group now forms a ketone functional group on this carbon, resulting the formation of oxaloacetate, </a:t>
            </a:r>
            <a:r>
              <a:rPr lang="en-US" altLang="en-US" sz="2800" i="1">
                <a:cs typeface="Arial" panose="020B0604020202020204" pitchFamily="34" charset="0"/>
              </a:rPr>
              <a:t>the original starting material of the cycle !</a:t>
            </a:r>
            <a:endParaRPr lang="el-GR" altLang="en-US" sz="2800" i="1">
              <a:cs typeface="Arial" panose="020B0604020202020204" pitchFamily="34" charset="0"/>
            </a:endParaRPr>
          </a:p>
        </p:txBody>
      </p:sp>
      <p:pic>
        <p:nvPicPr>
          <p:cNvPr id="1228804" name="Picture 4">
            <a:extLst>
              <a:ext uri="{FF2B5EF4-FFF2-40B4-BE49-F238E27FC236}">
                <a16:creationId xmlns:a16="http://schemas.microsoft.com/office/drawing/2014/main" id="{7AE24C63-16E6-3C1A-B114-FB8A130BDB0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590800"/>
            <a:ext cx="8382000" cy="3449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2F010C9-29FE-BF6D-5035-C9BF10DCF1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7D1AE-9650-4904-BBF6-AA20C8E51E4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229826" name="Rectangle 2">
            <a:extLst>
              <a:ext uri="{FF2B5EF4-FFF2-40B4-BE49-F238E27FC236}">
                <a16:creationId xmlns:a16="http://schemas.microsoft.com/office/drawing/2014/main" id="{C2BBE360-3B3D-A5B2-0115-0F40CD6EE2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304800"/>
          </a:xfrm>
        </p:spPr>
        <p:txBody>
          <a:bodyPr/>
          <a:lstStyle/>
          <a:p>
            <a:r>
              <a:rPr lang="en-US" altLang="en-US" sz="1600"/>
              <a:t>The Citric Acid Cycle</a:t>
            </a:r>
          </a:p>
        </p:txBody>
      </p:sp>
      <p:pic>
        <p:nvPicPr>
          <p:cNvPr id="1229828" name="Picture 4">
            <a:extLst>
              <a:ext uri="{FF2B5EF4-FFF2-40B4-BE49-F238E27FC236}">
                <a16:creationId xmlns:a16="http://schemas.microsoft.com/office/drawing/2014/main" id="{26D5F170-C65C-B375-6B8B-32B68659F21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74638"/>
            <a:ext cx="7162800" cy="6583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D9FF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5F202D6-E01E-1FA6-8A35-B3E8F2B46B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190C3E-69EB-4C1C-BEEC-21B5EA1CFA7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230850" name="Rectangle 2">
            <a:extLst>
              <a:ext uri="{FF2B5EF4-FFF2-40B4-BE49-F238E27FC236}">
                <a16:creationId xmlns:a16="http://schemas.microsoft.com/office/drawing/2014/main" id="{52351588-A3A4-1A07-CA53-D8111F366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Control Points of the Citric Acid Cycle</a:t>
            </a:r>
          </a:p>
        </p:txBody>
      </p:sp>
      <p:pic>
        <p:nvPicPr>
          <p:cNvPr id="1230852" name="Picture 4">
            <a:extLst>
              <a:ext uri="{FF2B5EF4-FFF2-40B4-BE49-F238E27FC236}">
                <a16:creationId xmlns:a16="http://schemas.microsoft.com/office/drawing/2014/main" id="{67E383BC-D2ED-61A9-8D12-03BD6556566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81000"/>
            <a:ext cx="4267200" cy="5592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0854" name="Picture 6">
            <a:extLst>
              <a:ext uri="{FF2B5EF4-FFF2-40B4-BE49-F238E27FC236}">
                <a16:creationId xmlns:a16="http://schemas.microsoft.com/office/drawing/2014/main" id="{C33CFCCC-5C21-FA61-B598-6D70348D030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762000"/>
            <a:ext cx="4267200" cy="2501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0856" name="Text Box 8">
            <a:extLst>
              <a:ext uri="{FF2B5EF4-FFF2-40B4-BE49-F238E27FC236}">
                <a16:creationId xmlns:a16="http://schemas.microsoft.com/office/drawing/2014/main" id="{077D450B-D604-D2E2-7C42-6DB6D2135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29000"/>
            <a:ext cx="4114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0" i="1"/>
              <a:t>The pyruvate dehydrogenase complex is regulated allosterically, affected by a host of different cellular metabolites and by reversible phosphorylation.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D30FB5E-8C46-EA0B-3342-8C90F148CA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C4E491-9EB1-47A8-B668-98B3BC62703E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213442" name="Rectangle 2">
            <a:extLst>
              <a:ext uri="{FF2B5EF4-FFF2-40B4-BE49-F238E27FC236}">
                <a16:creationId xmlns:a16="http://schemas.microsoft.com/office/drawing/2014/main" id="{AE25EAD8-CDFC-9450-1687-28BB13340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The Glyoxylate Pathway</a:t>
            </a:r>
          </a:p>
        </p:txBody>
      </p:sp>
      <p:sp>
        <p:nvSpPr>
          <p:cNvPr id="1213443" name="Rectangle 3">
            <a:extLst>
              <a:ext uri="{FF2B5EF4-FFF2-40B4-BE49-F238E27FC236}">
                <a16:creationId xmlns:a16="http://schemas.microsoft.com/office/drawing/2014/main" id="{608CFFA1-0C87-75F6-A7F7-48BD9B848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/>
              <a:t>Question</a:t>
            </a:r>
            <a:r>
              <a:rPr lang="en-US" altLang="en-US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600" i="1"/>
              <a:t>	</a:t>
            </a:r>
            <a:r>
              <a:rPr lang="en-US" altLang="en-US" sz="4800" i="1"/>
              <a:t>Knowing that oxaloacetate (one of the TEC cycle compounds) can be converted into glucose (via gluconeogenesis), can we convert acetyl CoA into glucose?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66B5AD1-ACFE-D7D9-0574-645C2AD87C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A0A94A-C9E4-44C7-9066-3FC831618794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259522" name="Rectangle 2">
            <a:extLst>
              <a:ext uri="{FF2B5EF4-FFF2-40B4-BE49-F238E27FC236}">
                <a16:creationId xmlns:a16="http://schemas.microsoft.com/office/drawing/2014/main" id="{16A2CD70-72A2-D975-3832-9DACE511B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The Glyoxylate Pathway</a:t>
            </a:r>
          </a:p>
        </p:txBody>
      </p:sp>
      <p:sp>
        <p:nvSpPr>
          <p:cNvPr id="1259523" name="Rectangle 3">
            <a:extLst>
              <a:ext uri="{FF2B5EF4-FFF2-40B4-BE49-F238E27FC236}">
                <a16:creationId xmlns:a16="http://schemas.microsoft.com/office/drawing/2014/main" id="{73CF3F62-AD1A-0384-9FE6-99EB382FA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Recall that two carbons enter the citric acid cycle as acetyl CoA.  Two carbons are lost as CO</a:t>
            </a:r>
            <a:r>
              <a:rPr lang="en-US" altLang="en-US" baseline="-25000"/>
              <a:t>2</a:t>
            </a:r>
            <a:r>
              <a:rPr lang="en-US" altLang="en-US"/>
              <a:t>.</a:t>
            </a:r>
          </a:p>
          <a:p>
            <a:r>
              <a:rPr lang="en-US" altLang="en-US"/>
              <a:t>Therefore, we can not ever get ahead enough to divert oxaloacetate into gluconeogenesis to make glucose.</a:t>
            </a:r>
          </a:p>
          <a:p>
            <a:r>
              <a:rPr lang="en-US" altLang="en-US"/>
              <a:t>However, plants and bacteria can…..</a:t>
            </a:r>
          </a:p>
          <a:p>
            <a:r>
              <a:rPr lang="en-US" altLang="en-US"/>
              <a:t>How is this accomplished?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67E6ED0-0E5D-C1F2-3097-F88EBDE50F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F9D736-A6F1-4389-ABE5-0626A59CF9C2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260546" name="Rectangle 2">
            <a:extLst>
              <a:ext uri="{FF2B5EF4-FFF2-40B4-BE49-F238E27FC236}">
                <a16:creationId xmlns:a16="http://schemas.microsoft.com/office/drawing/2014/main" id="{41BCBCCA-CD0F-DC1B-9CA9-9919FB68F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The Glyoxylate Pathway</a:t>
            </a:r>
          </a:p>
        </p:txBody>
      </p:sp>
      <p:sp>
        <p:nvSpPr>
          <p:cNvPr id="1260547" name="Rectangle 3">
            <a:extLst>
              <a:ext uri="{FF2B5EF4-FFF2-40B4-BE49-F238E27FC236}">
                <a16:creationId xmlns:a16="http://schemas.microsoft.com/office/drawing/2014/main" id="{25CF84ED-F6E6-4EFC-11C0-CC6906331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i="1"/>
              <a:t>Answer</a:t>
            </a:r>
            <a:r>
              <a:rPr lang="en-US" altLang="en-US" sz="2800"/>
              <a:t>: Plants and bacteria take a short cut across the TCA cycle, avoiding the decarboxylation reactions.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/>
              <a:t>Isocitrate (C</a:t>
            </a:r>
            <a:r>
              <a:rPr lang="en-US" altLang="en-US" sz="2800" baseline="-25000"/>
              <a:t>6</a:t>
            </a:r>
            <a:r>
              <a:rPr lang="en-US" altLang="en-US" sz="2800"/>
              <a:t>) is split into </a:t>
            </a:r>
            <a:r>
              <a:rPr lang="en-US" altLang="en-US" sz="2800">
                <a:solidFill>
                  <a:srgbClr val="0000FF"/>
                </a:solidFill>
              </a:rPr>
              <a:t>succinate</a:t>
            </a:r>
            <a:r>
              <a:rPr lang="en-US" altLang="en-US" sz="2800"/>
              <a:t> (C</a:t>
            </a:r>
            <a:r>
              <a:rPr lang="en-US" altLang="en-US" sz="2800" baseline="-25000"/>
              <a:t>4</a:t>
            </a:r>
            <a:r>
              <a:rPr lang="en-US" altLang="en-US" sz="2800"/>
              <a:t>) and </a:t>
            </a:r>
            <a:r>
              <a:rPr lang="en-US" altLang="en-US" sz="2800">
                <a:solidFill>
                  <a:srgbClr val="0000FF"/>
                </a:solidFill>
              </a:rPr>
              <a:t>glyoxylate</a:t>
            </a:r>
            <a:r>
              <a:rPr lang="en-US" altLang="en-US" sz="2800"/>
              <a:t> (C</a:t>
            </a:r>
            <a:r>
              <a:rPr lang="en-US" altLang="en-US" sz="2800" baseline="-25000"/>
              <a:t>2</a:t>
            </a:r>
            <a:r>
              <a:rPr lang="en-US" altLang="en-US" sz="2800"/>
              <a:t>), preserving the two carbon atoms.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/>
              <a:t>Glyoxylate (C</a:t>
            </a:r>
            <a:r>
              <a:rPr lang="en-US" altLang="en-US" sz="2800" baseline="-25000"/>
              <a:t>2</a:t>
            </a:r>
            <a:r>
              <a:rPr lang="en-US" altLang="en-US" sz="2800"/>
              <a:t>)then reacts with </a:t>
            </a:r>
            <a:r>
              <a:rPr lang="en-US" altLang="en-US" sz="2800">
                <a:solidFill>
                  <a:srgbClr val="0000FF"/>
                </a:solidFill>
              </a:rPr>
              <a:t>acetyl CoA</a:t>
            </a:r>
            <a:r>
              <a:rPr lang="en-US" altLang="en-US" sz="2800"/>
              <a:t> (C</a:t>
            </a:r>
            <a:r>
              <a:rPr lang="en-US" altLang="en-US" sz="2800" baseline="-25000"/>
              <a:t>2</a:t>
            </a:r>
            <a:r>
              <a:rPr lang="en-US" altLang="en-US" sz="2800"/>
              <a:t>) to form </a:t>
            </a:r>
            <a:r>
              <a:rPr lang="en-US" altLang="en-US" sz="2800">
                <a:solidFill>
                  <a:srgbClr val="0000FF"/>
                </a:solidFill>
              </a:rPr>
              <a:t>malate</a:t>
            </a:r>
            <a:r>
              <a:rPr lang="en-US" altLang="en-US" sz="2800"/>
              <a:t> (C</a:t>
            </a:r>
            <a:r>
              <a:rPr lang="en-US" altLang="en-US" sz="2800" baseline="-25000"/>
              <a:t>4</a:t>
            </a:r>
            <a:r>
              <a:rPr lang="en-US" altLang="en-US" sz="2800"/>
              <a:t>) and subsequently oxaloacetate which can move on to glucose, leaving succinate to provide the carbon skeleton for continuation of the TCA cycle.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i="1"/>
              <a:t>(As we shall see later in our discussion of fatty acid metabolism, this is how plant convert energy-rich lipids into carbohydrates. 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D19C790C-9CF4-8704-2C3D-1051DC970F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EF9E58-43D3-444A-A3C8-F01A86FF48F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261570" name="Rectangle 2">
            <a:extLst>
              <a:ext uri="{FF2B5EF4-FFF2-40B4-BE49-F238E27FC236}">
                <a16:creationId xmlns:a16="http://schemas.microsoft.com/office/drawing/2014/main" id="{8851E4EB-1E8D-D3F4-D1DF-B49030F38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304800"/>
          </a:xfrm>
        </p:spPr>
        <p:txBody>
          <a:bodyPr/>
          <a:lstStyle/>
          <a:p>
            <a:r>
              <a:rPr lang="en-US" altLang="en-US" sz="1600"/>
              <a:t>The Glyoxylate Pathway</a:t>
            </a:r>
          </a:p>
        </p:txBody>
      </p:sp>
      <p:pic>
        <p:nvPicPr>
          <p:cNvPr id="1261572" name="Picture 4">
            <a:extLst>
              <a:ext uri="{FF2B5EF4-FFF2-40B4-BE49-F238E27FC236}">
                <a16:creationId xmlns:a16="http://schemas.microsoft.com/office/drawing/2014/main" id="{2914F18F-1B51-DD9F-6576-E10ED3F05B0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304800"/>
            <a:ext cx="6316663" cy="655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D8C0C13-498D-80A5-4A87-CD44BA8E37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B3A21F-6FA7-47E1-B1CE-BFCD21152C7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70338" name="Rectangle 2">
            <a:extLst>
              <a:ext uri="{FF2B5EF4-FFF2-40B4-BE49-F238E27FC236}">
                <a16:creationId xmlns:a16="http://schemas.microsoft.com/office/drawing/2014/main" id="{70FB1A3E-F48A-0CAA-AF7C-58E114194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828B1D35-D42B-8BBB-CB88-CC51284CA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5257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800" i="1" dirty="0"/>
              <a:t>End of Lecture Slides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800" i="1" dirty="0"/>
              <a:t>for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800" i="1" dirty="0"/>
              <a:t>Mitochondrial Oxidation: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800" i="1" dirty="0"/>
              <a:t>The Citric Acid Cycle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 i="1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 i="1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 i="1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 i="1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 i="1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 i="1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200" i="1" dirty="0"/>
              <a:t>Credits:  Many of the diagrams used in these slides were taken from </a:t>
            </a:r>
            <a:r>
              <a:rPr lang="en-US" altLang="en-US" sz="1200" i="1" dirty="0" err="1"/>
              <a:t>Stryer</a:t>
            </a:r>
            <a:r>
              <a:rPr lang="en-US" altLang="en-US" sz="1200" i="1" dirty="0"/>
              <a:t>, et.al, Biochemistry, 10</a:t>
            </a:r>
            <a:r>
              <a:rPr lang="en-US" altLang="en-US" sz="1200" i="1" baseline="30000" dirty="0"/>
              <a:t>th</a:t>
            </a:r>
            <a:r>
              <a:rPr lang="en-US" altLang="en-US" sz="1200" i="1" dirty="0"/>
              <a:t> Ed., Freeman Press  (in our course textbook) and from prior editions of this text.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D9FF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9CCAA99-47BE-FF44-AB5B-AF83478553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C4246E-33CA-484F-AF5E-937D5F9C1C8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12418" name="Rectangle 2">
            <a:extLst>
              <a:ext uri="{FF2B5EF4-FFF2-40B4-BE49-F238E27FC236}">
                <a16:creationId xmlns:a16="http://schemas.microsoft.com/office/drawing/2014/main" id="{BEAA5D9B-6A0A-0C26-9088-DF0E28C69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Mitochondrial Structure</a:t>
            </a:r>
          </a:p>
        </p:txBody>
      </p:sp>
      <p:pic>
        <p:nvPicPr>
          <p:cNvPr id="1212420" name="Picture 4">
            <a:extLst>
              <a:ext uri="{FF2B5EF4-FFF2-40B4-BE49-F238E27FC236}">
                <a16:creationId xmlns:a16="http://schemas.microsoft.com/office/drawing/2014/main" id="{FB0CF36E-97E2-191C-C801-3387EAF20D67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075" y="533400"/>
            <a:ext cx="4365625" cy="609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2422" name="Picture 6">
            <a:extLst>
              <a:ext uri="{FF2B5EF4-FFF2-40B4-BE49-F238E27FC236}">
                <a16:creationId xmlns:a16="http://schemas.microsoft.com/office/drawing/2014/main" id="{C351AF0F-6E02-7AF7-A425-50FB3B4320F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447800"/>
            <a:ext cx="3505200" cy="3638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D9FF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6615BF7-756D-43DE-25F9-62B6AC2F84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A797FC-96A0-46F5-BBAC-99EB8CC4948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15490" name="Rectangle 2">
            <a:extLst>
              <a:ext uri="{FF2B5EF4-FFF2-40B4-BE49-F238E27FC236}">
                <a16:creationId xmlns:a16="http://schemas.microsoft.com/office/drawing/2014/main" id="{07D7B14D-6F72-5567-56A1-7631CF289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Mitochondrial Structure</a:t>
            </a:r>
          </a:p>
        </p:txBody>
      </p:sp>
      <p:sp>
        <p:nvSpPr>
          <p:cNvPr id="1215491" name="Rectangle 3">
            <a:extLst>
              <a:ext uri="{FF2B5EF4-FFF2-40B4-BE49-F238E27FC236}">
                <a16:creationId xmlns:a16="http://schemas.microsoft.com/office/drawing/2014/main" id="{AA8136F7-9971-27CC-4620-0AC38754D75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3733800" cy="5592763"/>
          </a:xfrm>
        </p:spPr>
        <p:txBody>
          <a:bodyPr/>
          <a:lstStyle/>
          <a:p>
            <a:r>
              <a:rPr lang="en-US" altLang="en-US" sz="2800"/>
              <a:t>Once inside the mitochondrion, pyruvate is oxidatively decarboxylated to form acetyl CoA.</a:t>
            </a:r>
          </a:p>
          <a:p>
            <a:r>
              <a:rPr lang="en-US" altLang="en-US" sz="2800"/>
              <a:t>Then, acetyl CoA enters the citric acid cycle, where its two carbons are eventually oxidized to CO</a:t>
            </a:r>
            <a:r>
              <a:rPr lang="en-US" altLang="en-US" sz="2800" baseline="-25000"/>
              <a:t>2</a:t>
            </a:r>
            <a:r>
              <a:rPr lang="en-US" altLang="en-US" sz="2800"/>
              <a:t>. </a:t>
            </a:r>
          </a:p>
        </p:txBody>
      </p:sp>
      <p:pic>
        <p:nvPicPr>
          <p:cNvPr id="1215492" name="Picture 4">
            <a:extLst>
              <a:ext uri="{FF2B5EF4-FFF2-40B4-BE49-F238E27FC236}">
                <a16:creationId xmlns:a16="http://schemas.microsoft.com/office/drawing/2014/main" id="{74F22705-797D-5727-4F09-D9A3CD129B2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792163"/>
            <a:ext cx="4038600" cy="5073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D9FF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EDE2A8D-0CCD-E254-ED3D-29D3CE8E51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465D2F-89AB-4B01-AA3E-8EF1736AFE1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16514" name="Rectangle 2">
            <a:extLst>
              <a:ext uri="{FF2B5EF4-FFF2-40B4-BE49-F238E27FC236}">
                <a16:creationId xmlns:a16="http://schemas.microsoft.com/office/drawing/2014/main" id="{45345F19-D618-6FE5-2A2E-BA684133B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Oxidative Decarboxylation of Pyruvate</a:t>
            </a:r>
          </a:p>
        </p:txBody>
      </p:sp>
      <p:sp>
        <p:nvSpPr>
          <p:cNvPr id="1216515" name="Rectangle 3">
            <a:extLst>
              <a:ext uri="{FF2B5EF4-FFF2-40B4-BE49-F238E27FC236}">
                <a16:creationId xmlns:a16="http://schemas.microsoft.com/office/drawing/2014/main" id="{B3C6D386-C432-2944-6C75-D8A6E4602B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altLang="en-US" sz="2600"/>
              <a:t>The irreversible oxidative decarboxylation of pyruvate is catalyzed by an incredibly complicated enzyme complex named the “</a:t>
            </a:r>
            <a:r>
              <a:rPr lang="en-US" altLang="en-US" sz="2600" i="1">
                <a:solidFill>
                  <a:srgbClr val="0000FF"/>
                </a:solidFill>
              </a:rPr>
              <a:t>pyruvate dehydrogenase complex</a:t>
            </a:r>
            <a:r>
              <a:rPr lang="en-US" altLang="en-US" sz="2600"/>
              <a:t>.”</a:t>
            </a:r>
          </a:p>
          <a:p>
            <a:r>
              <a:rPr lang="en-US" altLang="en-US" sz="2600"/>
              <a:t>In </a:t>
            </a:r>
            <a:r>
              <a:rPr lang="en-US" altLang="en-US" sz="2600" i="1"/>
              <a:t>E.coli </a:t>
            </a:r>
            <a:r>
              <a:rPr lang="en-US" altLang="en-US" sz="2600"/>
              <a:t>this enzyme complex contains three enzymes (each with several polypeptide chains) and five coenzymes:</a:t>
            </a:r>
          </a:p>
          <a:p>
            <a:endParaRPr lang="en-US" altLang="en-US" sz="2800"/>
          </a:p>
        </p:txBody>
      </p:sp>
      <p:pic>
        <p:nvPicPr>
          <p:cNvPr id="1216516" name="Picture 4">
            <a:extLst>
              <a:ext uri="{FF2B5EF4-FFF2-40B4-BE49-F238E27FC236}">
                <a16:creationId xmlns:a16="http://schemas.microsoft.com/office/drawing/2014/main" id="{3F44813E-344E-BACE-4181-9D5BAD5DAEBC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657600"/>
            <a:ext cx="8382000" cy="2563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D9FF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A0D2E4C0-8D54-DDF9-7091-D8CA730901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1076C-00D7-44B3-9E35-BB612F19FDC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17541" name="Rectangle 5">
            <a:extLst>
              <a:ext uri="{FF2B5EF4-FFF2-40B4-BE49-F238E27FC236}">
                <a16:creationId xmlns:a16="http://schemas.microsoft.com/office/drawing/2014/main" id="{A83D6FE3-9631-CC53-16D9-F966059AC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Pyruvate Dehydrogenase Complex</a:t>
            </a:r>
          </a:p>
        </p:txBody>
      </p:sp>
      <p:pic>
        <p:nvPicPr>
          <p:cNvPr id="1217540" name="Picture 4">
            <a:extLst>
              <a:ext uri="{FF2B5EF4-FFF2-40B4-BE49-F238E27FC236}">
                <a16:creationId xmlns:a16="http://schemas.microsoft.com/office/drawing/2014/main" id="{DBC8E211-2A48-8D3A-E67A-279A5503087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438400"/>
            <a:ext cx="4114800" cy="3560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7543" name="Picture 7">
            <a:extLst>
              <a:ext uri="{FF2B5EF4-FFF2-40B4-BE49-F238E27FC236}">
                <a16:creationId xmlns:a16="http://schemas.microsoft.com/office/drawing/2014/main" id="{69733CFF-031F-7AD1-DF37-D399D3D9FB34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715963"/>
            <a:ext cx="8458200" cy="154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7548" name="Picture 12">
            <a:extLst>
              <a:ext uri="{FF2B5EF4-FFF2-40B4-BE49-F238E27FC236}">
                <a16:creationId xmlns:a16="http://schemas.microsoft.com/office/drawing/2014/main" id="{C3EE110A-0735-9C0C-C2CB-88729A7F8676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438400"/>
            <a:ext cx="3968750" cy="3617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D9FF"/>
            </a:gs>
            <a:gs pos="100000">
              <a:srgbClr val="CC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536007FA-9DE6-41F9-D637-C2815039A6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3A7A3-CFF1-4966-AE07-8AB3800CACA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18571" name="Rectangle 11">
            <a:extLst>
              <a:ext uri="{FF2B5EF4-FFF2-40B4-BE49-F238E27FC236}">
                <a16:creationId xmlns:a16="http://schemas.microsoft.com/office/drawing/2014/main" id="{EC8E431C-303E-D486-94FC-196B7BCA6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Pyruvate Dehydrogenase Complex</a:t>
            </a:r>
          </a:p>
        </p:txBody>
      </p:sp>
      <p:pic>
        <p:nvPicPr>
          <p:cNvPr id="1218564" name="Picture 4">
            <a:extLst>
              <a:ext uri="{FF2B5EF4-FFF2-40B4-BE49-F238E27FC236}">
                <a16:creationId xmlns:a16="http://schemas.microsoft.com/office/drawing/2014/main" id="{6F9EE307-A369-7903-244B-47174EE104F6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228600"/>
            <a:ext cx="2514600" cy="2190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567" name="Picture 7">
            <a:extLst>
              <a:ext uri="{FF2B5EF4-FFF2-40B4-BE49-F238E27FC236}">
                <a16:creationId xmlns:a16="http://schemas.microsoft.com/office/drawing/2014/main" id="{90C3AEC4-6F33-DA4A-C505-B9C4348E0827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100" y="636588"/>
            <a:ext cx="6400800" cy="4573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570" name="Picture 10">
            <a:extLst>
              <a:ext uri="{FF2B5EF4-FFF2-40B4-BE49-F238E27FC236}">
                <a16:creationId xmlns:a16="http://schemas.microsoft.com/office/drawing/2014/main" id="{0960D8B1-F6BE-D651-0D62-1D4C4D3DC872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2743200"/>
            <a:ext cx="1344613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8573" name="Text Box 13">
            <a:extLst>
              <a:ext uri="{FF2B5EF4-FFF2-40B4-BE49-F238E27FC236}">
                <a16:creationId xmlns:a16="http://schemas.microsoft.com/office/drawing/2014/main" id="{1B19743E-652D-F279-DDC4-20EDACD0C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10200"/>
            <a:ext cx="6477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0"/>
              <a:t>Lipoamide acts as an “arm,” attaching to the two-carbon group from pyruvate and literally moving it around to the next active site.  It then swings over to FAD to get reduced and start the cycle again.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A1D948E-7366-B606-06E2-D43814CADE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31594E-EC59-47E5-93E1-3712D402312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54402" name="Rectangle 2">
            <a:extLst>
              <a:ext uri="{FF2B5EF4-FFF2-40B4-BE49-F238E27FC236}">
                <a16:creationId xmlns:a16="http://schemas.microsoft.com/office/drawing/2014/main" id="{AFAAE3C7-2A26-E67B-981F-5686E21A5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Pyruvate Dehydrogenase Complex</a:t>
            </a:r>
          </a:p>
        </p:txBody>
      </p:sp>
      <p:sp>
        <p:nvSpPr>
          <p:cNvPr id="1254403" name="Rectangle 3">
            <a:extLst>
              <a:ext uri="{FF2B5EF4-FFF2-40B4-BE49-F238E27FC236}">
                <a16:creationId xmlns:a16="http://schemas.microsoft.com/office/drawing/2014/main" id="{D6C7C861-DBFA-3488-3DC8-1A6224042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Deficiency of thiamine and poisoning by mercury and arsenic all disrupt pyruvate metabolism.</a:t>
            </a:r>
          </a:p>
          <a:p>
            <a:r>
              <a:rPr lang="en-US" altLang="en-US"/>
              <a:t>Thiamine is an important structural component of prosthetic groups of three enzymes in the pyruvate dehydrogenase complex.  Without sufficient supplies, pyruvate metabolism is curtailed, which is manifested as “</a:t>
            </a:r>
            <a:r>
              <a:rPr lang="en-US" altLang="en-US" i="1">
                <a:solidFill>
                  <a:srgbClr val="0000FF"/>
                </a:solidFill>
              </a:rPr>
              <a:t>Beri-beri</a:t>
            </a:r>
            <a:r>
              <a:rPr lang="en-US" altLang="en-US"/>
              <a:t>” (a neurological and cardiovascular disorder.)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68A7A7FF-459D-B300-28E5-CBF86813AC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28B082-4D39-4BD1-8252-746F93E8160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255426" name="Rectangle 2">
            <a:extLst>
              <a:ext uri="{FF2B5EF4-FFF2-40B4-BE49-F238E27FC236}">
                <a16:creationId xmlns:a16="http://schemas.microsoft.com/office/drawing/2014/main" id="{262B6135-1B3B-415E-A858-EB5337D85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/>
              <a:t>Pyruvate Dehydrogenase Complex</a:t>
            </a:r>
          </a:p>
        </p:txBody>
      </p:sp>
      <p:sp>
        <p:nvSpPr>
          <p:cNvPr id="1255427" name="Rectangle 3">
            <a:extLst>
              <a:ext uri="{FF2B5EF4-FFF2-40B4-BE49-F238E27FC236}">
                <a16:creationId xmlns:a16="http://schemas.microsoft.com/office/drawing/2014/main" id="{DBA8CA7E-99F2-1A56-A0B4-B384EA53C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Arsenic and mercury bind to the dihydrolipoyl groups in the lipoamide “arm,” rendering it useless in the complex.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Treatments for these poisons is administration of sulfhydryl reagents that compete for binding to the metal ions, and are excreted.</a:t>
            </a:r>
          </a:p>
          <a:p>
            <a:pPr>
              <a:lnSpc>
                <a:spcPct val="90000"/>
              </a:lnSpc>
            </a:pPr>
            <a:r>
              <a:rPr lang="en-US" altLang="en-US"/>
              <a:t>“Lewisite” is an arsenic-based chemical weapon used in World War I.  The British developed BAL (British anti-lewisite), an antidote: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8381</TotalTime>
  <Words>1229</Words>
  <Application>Microsoft Office PowerPoint</Application>
  <PresentationFormat>On-screen Show (4:3)</PresentationFormat>
  <Paragraphs>124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Default Design</vt:lpstr>
      <vt:lpstr>Bitmap Image</vt:lpstr>
      <vt:lpstr>PowerPoint Presentation</vt:lpstr>
      <vt:lpstr>Mitochondrial Oxidation</vt:lpstr>
      <vt:lpstr>Mitochondrial Structure</vt:lpstr>
      <vt:lpstr>Mitochondrial Structure</vt:lpstr>
      <vt:lpstr>Oxidative Decarboxylation of Pyruvate</vt:lpstr>
      <vt:lpstr>Pyruvate Dehydrogenase Complex</vt:lpstr>
      <vt:lpstr>Pyruvate Dehydrogenase Complex</vt:lpstr>
      <vt:lpstr>Pyruvate Dehydrogenase Complex</vt:lpstr>
      <vt:lpstr>Pyruvate Dehydrogenase Complex</vt:lpstr>
      <vt:lpstr>Lewisite Antidote</vt:lpstr>
      <vt:lpstr>Pyruvate Dehydrogenase Complex</vt:lpstr>
      <vt:lpstr>The Citric Acid Cycle</vt:lpstr>
      <vt:lpstr>The Kreb’s Cycle</vt:lpstr>
      <vt:lpstr>Hans Krebs Rejection Letter from Nature</vt:lpstr>
      <vt:lpstr>The Citric Acid Cycle</vt:lpstr>
      <vt:lpstr>PowerPoint Presentation</vt:lpstr>
      <vt:lpstr>The Citric Acid Cycle</vt:lpstr>
      <vt:lpstr>The Citric Acid Cycle</vt:lpstr>
      <vt:lpstr>The Citric Acid Cycle</vt:lpstr>
      <vt:lpstr>The Citric Acid Cycle</vt:lpstr>
      <vt:lpstr>The Citric Acid Cycle</vt:lpstr>
      <vt:lpstr>The Citric Acid Cycle</vt:lpstr>
      <vt:lpstr>The Citric Acid Cycle</vt:lpstr>
      <vt:lpstr>Control Points of the Citric Acid Cycle</vt:lpstr>
      <vt:lpstr>The Glyoxylate Pathway</vt:lpstr>
      <vt:lpstr>The Glyoxylate Pathway</vt:lpstr>
      <vt:lpstr>The Glyoxylate Pathway</vt:lpstr>
      <vt:lpstr>The Glyoxylate Pathway</vt:lpstr>
      <vt:lpstr>PowerPoint Presentation</vt:lpstr>
    </vt:vector>
  </TitlesOfParts>
  <Company>Weber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3070 Lecture - Vitamins</dc:title>
  <dc:creator>ewalker</dc:creator>
  <cp:lastModifiedBy>Owner</cp:lastModifiedBy>
  <cp:revision>577</cp:revision>
  <dcterms:created xsi:type="dcterms:W3CDTF">2004-08-30T17:27:51Z</dcterms:created>
  <dcterms:modified xsi:type="dcterms:W3CDTF">2026-03-03T17:57:47Z</dcterms:modified>
</cp:coreProperties>
</file>