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44"/>
  </p:notesMasterIdLst>
  <p:handoutMasterIdLst>
    <p:handoutMasterId r:id="rId45"/>
  </p:handoutMasterIdLst>
  <p:sldIdLst>
    <p:sldId id="257" r:id="rId2"/>
    <p:sldId id="311" r:id="rId3"/>
    <p:sldId id="312" r:id="rId4"/>
    <p:sldId id="313" r:id="rId5"/>
    <p:sldId id="314" r:id="rId6"/>
    <p:sldId id="315" r:id="rId7"/>
    <p:sldId id="318" r:id="rId8"/>
    <p:sldId id="319" r:id="rId9"/>
    <p:sldId id="321" r:id="rId10"/>
    <p:sldId id="323" r:id="rId11"/>
    <p:sldId id="322" r:id="rId12"/>
    <p:sldId id="354" r:id="rId13"/>
    <p:sldId id="324" r:id="rId14"/>
    <p:sldId id="355" r:id="rId15"/>
    <p:sldId id="325" r:id="rId16"/>
    <p:sldId id="326" r:id="rId17"/>
    <p:sldId id="327" r:id="rId18"/>
    <p:sldId id="328" r:id="rId19"/>
    <p:sldId id="329" r:id="rId20"/>
    <p:sldId id="330" r:id="rId21"/>
    <p:sldId id="352" r:id="rId22"/>
    <p:sldId id="331" r:id="rId23"/>
    <p:sldId id="332" r:id="rId24"/>
    <p:sldId id="356" r:id="rId25"/>
    <p:sldId id="333" r:id="rId26"/>
    <p:sldId id="334" r:id="rId27"/>
    <p:sldId id="335" r:id="rId28"/>
    <p:sldId id="336" r:id="rId29"/>
    <p:sldId id="337" r:id="rId30"/>
    <p:sldId id="339" r:id="rId31"/>
    <p:sldId id="341" r:id="rId32"/>
    <p:sldId id="345" r:id="rId33"/>
    <p:sldId id="316" r:id="rId34"/>
    <p:sldId id="357" r:id="rId35"/>
    <p:sldId id="338" r:id="rId36"/>
    <p:sldId id="340" r:id="rId37"/>
    <p:sldId id="342" r:id="rId38"/>
    <p:sldId id="343" r:id="rId39"/>
    <p:sldId id="344" r:id="rId40"/>
    <p:sldId id="317" r:id="rId41"/>
    <p:sldId id="346" r:id="rId42"/>
    <p:sldId id="310" r:id="rId43"/>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6D"/>
    <a:srgbClr val="FFD08B"/>
    <a:srgbClr val="FF9900"/>
    <a:srgbClr val="0033CC"/>
    <a:srgbClr val="000099"/>
    <a:srgbClr val="CC0066"/>
    <a:srgbClr val="FF0000"/>
    <a:srgbClr val="0000FF"/>
    <a:srgbClr val="4BFDAC"/>
    <a:srgbClr val="A0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94693" autoAdjust="0"/>
  </p:normalViewPr>
  <p:slideViewPr>
    <p:cSldViewPr>
      <p:cViewPr varScale="1">
        <p:scale>
          <a:sx n="105" d="100"/>
          <a:sy n="105" d="100"/>
        </p:scale>
        <p:origin x="1626" y="114"/>
      </p:cViewPr>
      <p:guideLst>
        <p:guide orient="horz" pos="2160"/>
        <p:guide pos="2880"/>
      </p:guideLst>
    </p:cSldViewPr>
  </p:slideViewPr>
  <p:notesTextViewPr>
    <p:cViewPr>
      <p:scale>
        <a:sx n="3" d="2"/>
        <a:sy n="3" d="2"/>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Arial" charset="0"/>
              </a:defRPr>
            </a:lvl1pPr>
          </a:lstStyle>
          <a:p>
            <a:pPr>
              <a:defRPr/>
            </a:pPr>
            <a:r>
              <a:rPr lang="en-US"/>
              <a:t>Biochem 3070 - Lipids -  EWalker</a:t>
            </a:r>
          </a:p>
        </p:txBody>
      </p:sp>
      <p:sp>
        <p:nvSpPr>
          <p:cNvPr id="29184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fld id="{B71506D2-BB4A-4FEE-8460-E43E8CF0BCE1}" type="datetime1">
              <a:rPr lang="en-US"/>
              <a:pPr>
                <a:defRPr/>
              </a:pPr>
              <a:t>1/6/2026</a:t>
            </a:fld>
            <a:endParaRPr lang="en-US"/>
          </a:p>
        </p:txBody>
      </p:sp>
      <p:sp>
        <p:nvSpPr>
          <p:cNvPr id="29184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Arial" charset="0"/>
              </a:defRPr>
            </a:lvl1pPr>
          </a:lstStyle>
          <a:p>
            <a:pPr>
              <a:defRPr/>
            </a:pPr>
            <a:endParaRPr lang="en-US"/>
          </a:p>
        </p:txBody>
      </p:sp>
      <p:sp>
        <p:nvSpPr>
          <p:cNvPr id="29184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8A5C57C1-2750-48EE-9506-66282A21E87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Arial" charset="0"/>
              </a:defRPr>
            </a:lvl1pPr>
          </a:lstStyle>
          <a:p>
            <a:pPr>
              <a:defRPr/>
            </a:pPr>
            <a:r>
              <a:rPr lang="en-US"/>
              <a:t>Biochem 3070 - Lipids -  EWalker</a:t>
            </a:r>
          </a:p>
        </p:txBody>
      </p:sp>
      <p:sp>
        <p:nvSpPr>
          <p:cNvPr id="21094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fld id="{05D3D91D-BF18-416F-8002-45E570141B1A}" type="datetime1">
              <a:rPr lang="en-US"/>
              <a:pPr>
                <a:defRPr/>
              </a:pPr>
              <a:t>1/6/2026</a:t>
            </a:fld>
            <a:endParaRPr lang="en-US"/>
          </a:p>
        </p:txBody>
      </p:sp>
      <p:sp>
        <p:nvSpPr>
          <p:cNvPr id="440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095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Arial" charset="0"/>
              </a:defRPr>
            </a:lvl1pPr>
          </a:lstStyle>
          <a:p>
            <a:pPr>
              <a:defRPr/>
            </a:pPr>
            <a:endParaRPr lang="en-US"/>
          </a:p>
        </p:txBody>
      </p:sp>
      <p:sp>
        <p:nvSpPr>
          <p:cNvPr id="21095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5D199DC9-0A7D-4611-9929-72DC57FFF61F}"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Biochem 3070 - Lipids -  EWalker</a:t>
            </a:r>
          </a:p>
        </p:txBody>
      </p:sp>
      <p:sp>
        <p:nvSpPr>
          <p:cNvPr id="450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C462521-1B80-4013-86AA-B9879C999C22}" type="datetime1">
              <a:rPr lang="en-US" altLang="en-US" b="0"/>
              <a:pPr eaLnBrk="1" hangingPunct="1"/>
              <a:t>1/6/2026</a:t>
            </a:fld>
            <a:endParaRPr lang="en-US" altLang="en-US" b="0"/>
          </a:p>
        </p:txBody>
      </p:sp>
      <p:sp>
        <p:nvSpPr>
          <p:cNvPr id="450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B863439-7D62-4643-8EE2-044D90DE42D8}" type="slidenum">
              <a:rPr lang="en-US" altLang="en-US" b="0"/>
              <a:pPr eaLnBrk="1" hangingPunct="1"/>
              <a:t>1</a:t>
            </a:fld>
            <a:endParaRPr lang="en-US" altLang="en-US" b="0"/>
          </a:p>
        </p:txBody>
      </p:sp>
      <p:sp>
        <p:nvSpPr>
          <p:cNvPr id="45061" name="Rectangle 2"/>
          <p:cNvSpPr>
            <a:spLocks noGrp="1" noRot="1" noChangeAspect="1" noChangeArrowheads="1" noTextEdit="1"/>
          </p:cNvSpPr>
          <p:nvPr>
            <p:ph type="sldImg"/>
          </p:nvPr>
        </p:nvSpPr>
        <p:spPr>
          <a:ln/>
        </p:spPr>
      </p:sp>
      <p:sp>
        <p:nvSpPr>
          <p:cNvPr id="450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5" name="Rectangle 6"/>
          <p:cNvSpPr>
            <a:spLocks noGrp="1" noChangeArrowheads="1"/>
          </p:cNvSpPr>
          <p:nvPr>
            <p:ph type="sldNum" sz="quarter" idx="11"/>
          </p:nvPr>
        </p:nvSpPr>
        <p:spPr>
          <a:ln/>
        </p:spPr>
        <p:txBody>
          <a:bodyPr/>
          <a:lstStyle>
            <a:lvl1pPr>
              <a:defRPr/>
            </a:lvl1pPr>
          </a:lstStyle>
          <a:p>
            <a:fld id="{83659C0F-A78A-49C0-A5F0-A247DA086B84}" type="slidenum">
              <a:rPr lang="en-US" altLang="en-US"/>
              <a:pPr/>
              <a:t>‹#›</a:t>
            </a:fld>
            <a:endParaRPr lang="en-US" altLang="en-US"/>
          </a:p>
        </p:txBody>
      </p:sp>
    </p:spTree>
    <p:extLst>
      <p:ext uri="{BB962C8B-B14F-4D97-AF65-F5344CB8AC3E}">
        <p14:creationId xmlns:p14="http://schemas.microsoft.com/office/powerpoint/2010/main" val="260215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5" name="Rectangle 6"/>
          <p:cNvSpPr>
            <a:spLocks noGrp="1" noChangeArrowheads="1"/>
          </p:cNvSpPr>
          <p:nvPr>
            <p:ph type="sldNum" sz="quarter" idx="11"/>
          </p:nvPr>
        </p:nvSpPr>
        <p:spPr>
          <a:ln/>
        </p:spPr>
        <p:txBody>
          <a:bodyPr/>
          <a:lstStyle>
            <a:lvl1pPr>
              <a:defRPr/>
            </a:lvl1pPr>
          </a:lstStyle>
          <a:p>
            <a:fld id="{8CF835A8-32B3-4C12-A931-5BB1C1E0C2EA}" type="slidenum">
              <a:rPr lang="en-US" altLang="en-US"/>
              <a:pPr/>
              <a:t>‹#›</a:t>
            </a:fld>
            <a:endParaRPr lang="en-US" altLang="en-US"/>
          </a:p>
        </p:txBody>
      </p:sp>
    </p:spTree>
    <p:extLst>
      <p:ext uri="{BB962C8B-B14F-4D97-AF65-F5344CB8AC3E}">
        <p14:creationId xmlns:p14="http://schemas.microsoft.com/office/powerpoint/2010/main" val="60826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5" name="Rectangle 6"/>
          <p:cNvSpPr>
            <a:spLocks noGrp="1" noChangeArrowheads="1"/>
          </p:cNvSpPr>
          <p:nvPr>
            <p:ph type="sldNum" sz="quarter" idx="11"/>
          </p:nvPr>
        </p:nvSpPr>
        <p:spPr>
          <a:ln/>
        </p:spPr>
        <p:txBody>
          <a:bodyPr/>
          <a:lstStyle>
            <a:lvl1pPr>
              <a:defRPr/>
            </a:lvl1pPr>
          </a:lstStyle>
          <a:p>
            <a:fld id="{F2EE1E14-F992-44C6-825E-8D695FEEBFA7}" type="slidenum">
              <a:rPr lang="en-US" altLang="en-US"/>
              <a:pPr/>
              <a:t>‹#›</a:t>
            </a:fld>
            <a:endParaRPr lang="en-US" altLang="en-US"/>
          </a:p>
        </p:txBody>
      </p:sp>
    </p:spTree>
    <p:extLst>
      <p:ext uri="{BB962C8B-B14F-4D97-AF65-F5344CB8AC3E}">
        <p14:creationId xmlns:p14="http://schemas.microsoft.com/office/powerpoint/2010/main" val="3804505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6" name="Rectangle 6"/>
          <p:cNvSpPr>
            <a:spLocks noGrp="1" noChangeArrowheads="1"/>
          </p:cNvSpPr>
          <p:nvPr>
            <p:ph type="sldNum" sz="quarter" idx="11"/>
          </p:nvPr>
        </p:nvSpPr>
        <p:spPr>
          <a:ln/>
        </p:spPr>
        <p:txBody>
          <a:bodyPr/>
          <a:lstStyle>
            <a:lvl1pPr>
              <a:defRPr/>
            </a:lvl1pPr>
          </a:lstStyle>
          <a:p>
            <a:fld id="{28F1AD44-E609-4229-8803-DB69AA8FFCAC}" type="slidenum">
              <a:rPr lang="en-US" altLang="en-US"/>
              <a:pPr/>
              <a:t>‹#›</a:t>
            </a:fld>
            <a:endParaRPr lang="en-US" altLang="en-US"/>
          </a:p>
        </p:txBody>
      </p:sp>
    </p:spTree>
    <p:extLst>
      <p:ext uri="{BB962C8B-B14F-4D97-AF65-F5344CB8AC3E}">
        <p14:creationId xmlns:p14="http://schemas.microsoft.com/office/powerpoint/2010/main" val="19206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533400"/>
            <a:ext cx="4038600" cy="271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05188"/>
            <a:ext cx="4038600" cy="272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7" name="Rectangle 6"/>
          <p:cNvSpPr>
            <a:spLocks noGrp="1" noChangeArrowheads="1"/>
          </p:cNvSpPr>
          <p:nvPr>
            <p:ph type="sldNum" sz="quarter" idx="11"/>
          </p:nvPr>
        </p:nvSpPr>
        <p:spPr>
          <a:ln/>
        </p:spPr>
        <p:txBody>
          <a:bodyPr/>
          <a:lstStyle>
            <a:lvl1pPr>
              <a:defRPr/>
            </a:lvl1pPr>
          </a:lstStyle>
          <a:p>
            <a:fld id="{2ECF9EAA-E07A-4A44-A97D-A208EE363B78}" type="slidenum">
              <a:rPr lang="en-US" altLang="en-US"/>
              <a:pPr/>
              <a:t>‹#›</a:t>
            </a:fld>
            <a:endParaRPr lang="en-US" altLang="en-US"/>
          </a:p>
        </p:txBody>
      </p:sp>
    </p:spTree>
    <p:extLst>
      <p:ext uri="{BB962C8B-B14F-4D97-AF65-F5344CB8AC3E}">
        <p14:creationId xmlns:p14="http://schemas.microsoft.com/office/powerpoint/2010/main" val="52292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5" name="Rectangle 6"/>
          <p:cNvSpPr>
            <a:spLocks noGrp="1" noChangeArrowheads="1"/>
          </p:cNvSpPr>
          <p:nvPr>
            <p:ph type="sldNum" sz="quarter" idx="11"/>
          </p:nvPr>
        </p:nvSpPr>
        <p:spPr>
          <a:ln/>
        </p:spPr>
        <p:txBody>
          <a:bodyPr/>
          <a:lstStyle>
            <a:lvl1pPr>
              <a:defRPr/>
            </a:lvl1pPr>
          </a:lstStyle>
          <a:p>
            <a:fld id="{2B172690-AF20-42C1-B5E2-3C2784F497FE}" type="slidenum">
              <a:rPr lang="en-US" altLang="en-US"/>
              <a:pPr/>
              <a:t>‹#›</a:t>
            </a:fld>
            <a:endParaRPr lang="en-US" altLang="en-US"/>
          </a:p>
        </p:txBody>
      </p:sp>
    </p:spTree>
    <p:extLst>
      <p:ext uri="{BB962C8B-B14F-4D97-AF65-F5344CB8AC3E}">
        <p14:creationId xmlns:p14="http://schemas.microsoft.com/office/powerpoint/2010/main" val="133462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5" name="Rectangle 6"/>
          <p:cNvSpPr>
            <a:spLocks noGrp="1" noChangeArrowheads="1"/>
          </p:cNvSpPr>
          <p:nvPr>
            <p:ph type="sldNum" sz="quarter" idx="11"/>
          </p:nvPr>
        </p:nvSpPr>
        <p:spPr>
          <a:ln/>
        </p:spPr>
        <p:txBody>
          <a:bodyPr/>
          <a:lstStyle>
            <a:lvl1pPr>
              <a:defRPr/>
            </a:lvl1pPr>
          </a:lstStyle>
          <a:p>
            <a:fld id="{3456DDF2-C91A-44ED-9676-716EB18F4A2B}" type="slidenum">
              <a:rPr lang="en-US" altLang="en-US"/>
              <a:pPr/>
              <a:t>‹#›</a:t>
            </a:fld>
            <a:endParaRPr lang="en-US" altLang="en-US"/>
          </a:p>
        </p:txBody>
      </p:sp>
    </p:spTree>
    <p:extLst>
      <p:ext uri="{BB962C8B-B14F-4D97-AF65-F5344CB8AC3E}">
        <p14:creationId xmlns:p14="http://schemas.microsoft.com/office/powerpoint/2010/main" val="205789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533400"/>
            <a:ext cx="40386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533400"/>
            <a:ext cx="40386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6" name="Rectangle 6"/>
          <p:cNvSpPr>
            <a:spLocks noGrp="1" noChangeArrowheads="1"/>
          </p:cNvSpPr>
          <p:nvPr>
            <p:ph type="sldNum" sz="quarter" idx="11"/>
          </p:nvPr>
        </p:nvSpPr>
        <p:spPr>
          <a:ln/>
        </p:spPr>
        <p:txBody>
          <a:bodyPr/>
          <a:lstStyle>
            <a:lvl1pPr>
              <a:defRPr/>
            </a:lvl1pPr>
          </a:lstStyle>
          <a:p>
            <a:fld id="{A26E6229-86EE-4E0B-8D47-66AC6CEAAA3A}" type="slidenum">
              <a:rPr lang="en-US" altLang="en-US"/>
              <a:pPr/>
              <a:t>‹#›</a:t>
            </a:fld>
            <a:endParaRPr lang="en-US" altLang="en-US"/>
          </a:p>
        </p:txBody>
      </p:sp>
    </p:spTree>
    <p:extLst>
      <p:ext uri="{BB962C8B-B14F-4D97-AF65-F5344CB8AC3E}">
        <p14:creationId xmlns:p14="http://schemas.microsoft.com/office/powerpoint/2010/main" val="61412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8" name="Rectangle 6"/>
          <p:cNvSpPr>
            <a:spLocks noGrp="1" noChangeArrowheads="1"/>
          </p:cNvSpPr>
          <p:nvPr>
            <p:ph type="sldNum" sz="quarter" idx="11"/>
          </p:nvPr>
        </p:nvSpPr>
        <p:spPr>
          <a:ln/>
        </p:spPr>
        <p:txBody>
          <a:bodyPr/>
          <a:lstStyle>
            <a:lvl1pPr>
              <a:defRPr/>
            </a:lvl1pPr>
          </a:lstStyle>
          <a:p>
            <a:fld id="{A86E2595-2A3D-47A0-9258-12A080A4F1D3}" type="slidenum">
              <a:rPr lang="en-US" altLang="en-US"/>
              <a:pPr/>
              <a:t>‹#›</a:t>
            </a:fld>
            <a:endParaRPr lang="en-US" altLang="en-US"/>
          </a:p>
        </p:txBody>
      </p:sp>
    </p:spTree>
    <p:extLst>
      <p:ext uri="{BB962C8B-B14F-4D97-AF65-F5344CB8AC3E}">
        <p14:creationId xmlns:p14="http://schemas.microsoft.com/office/powerpoint/2010/main" val="395205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4" name="Rectangle 6"/>
          <p:cNvSpPr>
            <a:spLocks noGrp="1" noChangeArrowheads="1"/>
          </p:cNvSpPr>
          <p:nvPr>
            <p:ph type="sldNum" sz="quarter" idx="11"/>
          </p:nvPr>
        </p:nvSpPr>
        <p:spPr>
          <a:ln/>
        </p:spPr>
        <p:txBody>
          <a:bodyPr/>
          <a:lstStyle>
            <a:lvl1pPr>
              <a:defRPr/>
            </a:lvl1pPr>
          </a:lstStyle>
          <a:p>
            <a:fld id="{3FF4FE23-748B-47CC-A177-FD5C83D75D5D}" type="slidenum">
              <a:rPr lang="en-US" altLang="en-US"/>
              <a:pPr/>
              <a:t>‹#›</a:t>
            </a:fld>
            <a:endParaRPr lang="en-US" altLang="en-US"/>
          </a:p>
        </p:txBody>
      </p:sp>
    </p:spTree>
    <p:extLst>
      <p:ext uri="{BB962C8B-B14F-4D97-AF65-F5344CB8AC3E}">
        <p14:creationId xmlns:p14="http://schemas.microsoft.com/office/powerpoint/2010/main" val="34672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3" name="Rectangle 6"/>
          <p:cNvSpPr>
            <a:spLocks noGrp="1" noChangeArrowheads="1"/>
          </p:cNvSpPr>
          <p:nvPr>
            <p:ph type="sldNum" sz="quarter" idx="11"/>
          </p:nvPr>
        </p:nvSpPr>
        <p:spPr>
          <a:ln/>
        </p:spPr>
        <p:txBody>
          <a:bodyPr/>
          <a:lstStyle>
            <a:lvl1pPr>
              <a:defRPr/>
            </a:lvl1pPr>
          </a:lstStyle>
          <a:p>
            <a:fld id="{8700E84F-AA5D-42D5-9E87-F6C6ACABC0AD}" type="slidenum">
              <a:rPr lang="en-US" altLang="en-US"/>
              <a:pPr/>
              <a:t>‹#›</a:t>
            </a:fld>
            <a:endParaRPr lang="en-US" altLang="en-US"/>
          </a:p>
        </p:txBody>
      </p:sp>
    </p:spTree>
    <p:extLst>
      <p:ext uri="{BB962C8B-B14F-4D97-AF65-F5344CB8AC3E}">
        <p14:creationId xmlns:p14="http://schemas.microsoft.com/office/powerpoint/2010/main" val="209416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6" name="Rectangle 6"/>
          <p:cNvSpPr>
            <a:spLocks noGrp="1" noChangeArrowheads="1"/>
          </p:cNvSpPr>
          <p:nvPr>
            <p:ph type="sldNum" sz="quarter" idx="11"/>
          </p:nvPr>
        </p:nvSpPr>
        <p:spPr>
          <a:ln/>
        </p:spPr>
        <p:txBody>
          <a:bodyPr/>
          <a:lstStyle>
            <a:lvl1pPr>
              <a:defRPr/>
            </a:lvl1pPr>
          </a:lstStyle>
          <a:p>
            <a:fld id="{7B96052E-B600-4CD9-8AC1-92F4FC1F9368}" type="slidenum">
              <a:rPr lang="en-US" altLang="en-US"/>
              <a:pPr/>
              <a:t>‹#›</a:t>
            </a:fld>
            <a:endParaRPr lang="en-US" altLang="en-US"/>
          </a:p>
        </p:txBody>
      </p:sp>
    </p:spTree>
    <p:extLst>
      <p:ext uri="{BB962C8B-B14F-4D97-AF65-F5344CB8AC3E}">
        <p14:creationId xmlns:p14="http://schemas.microsoft.com/office/powerpoint/2010/main" val="160108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Biochemistry 3070 – Lipids &amp; Biological Membranes</a:t>
            </a:r>
          </a:p>
        </p:txBody>
      </p:sp>
      <p:sp>
        <p:nvSpPr>
          <p:cNvPr id="6" name="Rectangle 6"/>
          <p:cNvSpPr>
            <a:spLocks noGrp="1" noChangeArrowheads="1"/>
          </p:cNvSpPr>
          <p:nvPr>
            <p:ph type="sldNum" sz="quarter" idx="11"/>
          </p:nvPr>
        </p:nvSpPr>
        <p:spPr>
          <a:ln/>
        </p:spPr>
        <p:txBody>
          <a:bodyPr/>
          <a:lstStyle>
            <a:lvl1pPr>
              <a:defRPr/>
            </a:lvl1pPr>
          </a:lstStyle>
          <a:p>
            <a:fld id="{6706EC7E-3A74-4C4F-B5EB-D022CBFB2A0A}" type="slidenum">
              <a:rPr lang="en-US" altLang="en-US"/>
              <a:pPr/>
              <a:t>‹#›</a:t>
            </a:fld>
            <a:endParaRPr lang="en-US" altLang="en-US"/>
          </a:p>
        </p:txBody>
      </p:sp>
    </p:spTree>
    <p:extLst>
      <p:ext uri="{BB962C8B-B14F-4D97-AF65-F5344CB8AC3E}">
        <p14:creationId xmlns:p14="http://schemas.microsoft.com/office/powerpoint/2010/main" val="296894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FF"/>
            </a:gs>
            <a:gs pos="100000">
              <a:srgbClr val="CCFFCC"/>
            </a:gs>
          </a:gsLst>
          <a:lin ang="27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152400"/>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457200" y="533400"/>
            <a:ext cx="822960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09" name="Rectangle 5"/>
          <p:cNvSpPr>
            <a:spLocks noGrp="1" noChangeArrowheads="1"/>
          </p:cNvSpPr>
          <p:nvPr>
            <p:ph type="ftr" sz="quarter" idx="3"/>
          </p:nvPr>
        </p:nvSpPr>
        <p:spPr bwMode="auto">
          <a:xfrm>
            <a:off x="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0" i="1" smtClean="0">
                <a:solidFill>
                  <a:srgbClr val="0066CC"/>
                </a:solidFill>
                <a:latin typeface="Arial" charset="0"/>
              </a:defRPr>
            </a:lvl1pPr>
          </a:lstStyle>
          <a:p>
            <a:pPr>
              <a:defRPr/>
            </a:pPr>
            <a:r>
              <a:rPr lang="en-US"/>
              <a:t>Biochemistry 3070 – Lipids &amp; Biological Membranes</a:t>
            </a:r>
          </a:p>
        </p:txBody>
      </p:sp>
      <p:sp>
        <p:nvSpPr>
          <p:cNvPr id="200710" name="Rectangle 6"/>
          <p:cNvSpPr>
            <a:spLocks noGrp="1" noChangeArrowheads="1"/>
          </p:cNvSpPr>
          <p:nvPr>
            <p:ph type="sldNum" sz="quarter" idx="4"/>
          </p:nvPr>
        </p:nvSpPr>
        <p:spPr bwMode="auto">
          <a:xfrm>
            <a:off x="8382000" y="6553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1">
                <a:solidFill>
                  <a:srgbClr val="0066CC"/>
                </a:solidFill>
              </a:defRPr>
            </a:lvl1pPr>
          </a:lstStyle>
          <a:p>
            <a:fld id="{C807755D-D035-4525-8DFD-6E3EF7A06C7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hf hdr="0" ftr="0" dt="0"/>
  <p:txStyles>
    <p:titleStyle>
      <a:lvl1pPr algn="l" rtl="0" eaLnBrk="0" fontAlgn="base" hangingPunct="0">
        <a:spcBef>
          <a:spcPct val="0"/>
        </a:spcBef>
        <a:spcAft>
          <a:spcPct val="0"/>
        </a:spcAft>
        <a:defRPr i="1">
          <a:solidFill>
            <a:schemeClr val="tx2"/>
          </a:solidFill>
          <a:latin typeface="+mj-lt"/>
          <a:ea typeface="+mj-ea"/>
          <a:cs typeface="+mj-cs"/>
        </a:defRPr>
      </a:lvl1pPr>
      <a:lvl2pPr algn="l" rtl="0" eaLnBrk="0" fontAlgn="base" hangingPunct="0">
        <a:spcBef>
          <a:spcPct val="0"/>
        </a:spcBef>
        <a:spcAft>
          <a:spcPct val="0"/>
        </a:spcAft>
        <a:defRPr i="1">
          <a:solidFill>
            <a:schemeClr val="tx2"/>
          </a:solidFill>
          <a:latin typeface="Arial" charset="0"/>
        </a:defRPr>
      </a:lvl2pPr>
      <a:lvl3pPr algn="l" rtl="0" eaLnBrk="0" fontAlgn="base" hangingPunct="0">
        <a:spcBef>
          <a:spcPct val="0"/>
        </a:spcBef>
        <a:spcAft>
          <a:spcPct val="0"/>
        </a:spcAft>
        <a:defRPr i="1">
          <a:solidFill>
            <a:schemeClr val="tx2"/>
          </a:solidFill>
          <a:latin typeface="Arial" charset="0"/>
        </a:defRPr>
      </a:lvl3pPr>
      <a:lvl4pPr algn="l" rtl="0" eaLnBrk="0" fontAlgn="base" hangingPunct="0">
        <a:spcBef>
          <a:spcPct val="0"/>
        </a:spcBef>
        <a:spcAft>
          <a:spcPct val="0"/>
        </a:spcAft>
        <a:defRPr i="1">
          <a:solidFill>
            <a:schemeClr val="tx2"/>
          </a:solidFill>
          <a:latin typeface="Arial" charset="0"/>
        </a:defRPr>
      </a:lvl4pPr>
      <a:lvl5pPr algn="l" rtl="0" eaLnBrk="0" fontAlgn="base" hangingPunct="0">
        <a:spcBef>
          <a:spcPct val="0"/>
        </a:spcBef>
        <a:spcAft>
          <a:spcPct val="0"/>
        </a:spcAft>
        <a:defRPr i="1">
          <a:solidFill>
            <a:schemeClr val="tx2"/>
          </a:solidFill>
          <a:latin typeface="Arial" charset="0"/>
        </a:defRPr>
      </a:lvl5pPr>
      <a:lvl6pPr marL="457200" algn="l" rtl="0" fontAlgn="base">
        <a:spcBef>
          <a:spcPct val="0"/>
        </a:spcBef>
        <a:spcAft>
          <a:spcPct val="0"/>
        </a:spcAft>
        <a:defRPr i="1">
          <a:solidFill>
            <a:schemeClr val="tx2"/>
          </a:solidFill>
          <a:latin typeface="Arial" charset="0"/>
        </a:defRPr>
      </a:lvl6pPr>
      <a:lvl7pPr marL="914400" algn="l" rtl="0" fontAlgn="base">
        <a:spcBef>
          <a:spcPct val="0"/>
        </a:spcBef>
        <a:spcAft>
          <a:spcPct val="0"/>
        </a:spcAft>
        <a:defRPr i="1">
          <a:solidFill>
            <a:schemeClr val="tx2"/>
          </a:solidFill>
          <a:latin typeface="Arial" charset="0"/>
        </a:defRPr>
      </a:lvl7pPr>
      <a:lvl8pPr marL="1371600" algn="l" rtl="0" fontAlgn="base">
        <a:spcBef>
          <a:spcPct val="0"/>
        </a:spcBef>
        <a:spcAft>
          <a:spcPct val="0"/>
        </a:spcAft>
        <a:defRPr i="1">
          <a:solidFill>
            <a:schemeClr val="tx2"/>
          </a:solidFill>
          <a:latin typeface="Arial" charset="0"/>
        </a:defRPr>
      </a:lvl8pPr>
      <a:lvl9pPr marL="1828800" algn="l" rtl="0" fontAlgn="base">
        <a:spcBef>
          <a:spcPct val="0"/>
        </a:spcBef>
        <a:spcAft>
          <a:spcPct val="0"/>
        </a:spcAft>
        <a:defRPr i="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3.bin"/><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5.bin"/><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6.bin"/><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8.bin"/><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9.bin"/><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10.bin"/><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oleObject" Target="../embeddings/oleObject11.bin"/><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77B7CA1-8D25-4985-B8E2-CCEA6D67E9F4}" type="slidenum">
              <a:rPr lang="en-US" altLang="en-US" b="0">
                <a:solidFill>
                  <a:srgbClr val="0066CC"/>
                </a:solidFill>
              </a:rPr>
              <a:pPr eaLnBrk="1" hangingPunct="1"/>
              <a:t>1</a:t>
            </a:fld>
            <a:endParaRPr lang="en-US" altLang="en-US" b="0">
              <a:solidFill>
                <a:srgbClr val="0066CC"/>
              </a:solidFill>
            </a:endParaRPr>
          </a:p>
        </p:txBody>
      </p:sp>
      <p:sp>
        <p:nvSpPr>
          <p:cNvPr id="13315" name="Rectangle 2"/>
          <p:cNvSpPr>
            <a:spLocks noGrp="1" noChangeArrowheads="1"/>
          </p:cNvSpPr>
          <p:nvPr>
            <p:ph type="title"/>
          </p:nvPr>
        </p:nvSpPr>
        <p:spPr/>
        <p:txBody>
          <a:bodyPr/>
          <a:lstStyle/>
          <a:p>
            <a:pPr algn="ctr" eaLnBrk="1" hangingPunct="1"/>
            <a:endParaRPr lang="en-US" altLang="en-US" sz="4800" dirty="0"/>
          </a:p>
        </p:txBody>
      </p:sp>
      <p:sp>
        <p:nvSpPr>
          <p:cNvPr id="13316" name="Text Box 4"/>
          <p:cNvSpPr txBox="1">
            <a:spLocks noChangeArrowheads="1"/>
          </p:cNvSpPr>
          <p:nvPr/>
        </p:nvSpPr>
        <p:spPr bwMode="auto">
          <a:xfrm>
            <a:off x="152400" y="1524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i="1"/>
              <a:t>Biochemistry 3070</a:t>
            </a:r>
          </a:p>
        </p:txBody>
      </p:sp>
      <p:sp>
        <p:nvSpPr>
          <p:cNvPr id="13317" name="Text Box 10"/>
          <p:cNvSpPr txBox="1">
            <a:spLocks noChangeArrowheads="1"/>
          </p:cNvSpPr>
          <p:nvPr/>
        </p:nvSpPr>
        <p:spPr bwMode="auto">
          <a:xfrm>
            <a:off x="2057400" y="2590800"/>
            <a:ext cx="4648200" cy="82391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800" b="0" i="1">
                <a:solidFill>
                  <a:srgbClr val="CC0066"/>
                </a:solidFill>
              </a:rPr>
              <a:t>Carbohydrates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FFC46D"/>
            </a:gs>
          </a:gsLst>
          <a:lin ang="2700000" scaled="1"/>
        </a:gradFill>
        <a:effectLst/>
      </p:bgPr>
    </p:bg>
    <p:spTree>
      <p:nvGrpSpPr>
        <p:cNvPr id="1" name=""/>
        <p:cNvGrpSpPr/>
        <p:nvPr/>
      </p:nvGrpSpPr>
      <p:grpSpPr>
        <a:xfrm>
          <a:off x="0" y="0"/>
          <a:ext cx="0" cy="0"/>
          <a:chOff x="0" y="0"/>
          <a:chExt cx="0" cy="0"/>
        </a:xfrm>
      </p:grpSpPr>
      <p:sp>
        <p:nvSpPr>
          <p:cNvPr id="307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EE10DE2-D36E-49DC-A8C3-713A2353822B}" type="slidenum">
              <a:rPr lang="en-US" altLang="en-US" b="0">
                <a:solidFill>
                  <a:srgbClr val="0066CC"/>
                </a:solidFill>
              </a:rPr>
              <a:pPr eaLnBrk="1" hangingPunct="1"/>
              <a:t>10</a:t>
            </a:fld>
            <a:endParaRPr lang="en-US" altLang="en-US" b="0">
              <a:solidFill>
                <a:srgbClr val="0066CC"/>
              </a:solidFill>
            </a:endParaRPr>
          </a:p>
        </p:txBody>
      </p:sp>
      <p:sp>
        <p:nvSpPr>
          <p:cNvPr id="3076" name="Rectangle 2"/>
          <p:cNvSpPr>
            <a:spLocks noGrp="1" noChangeArrowheads="1"/>
          </p:cNvSpPr>
          <p:nvPr>
            <p:ph type="title"/>
          </p:nvPr>
        </p:nvSpPr>
        <p:spPr/>
        <p:txBody>
          <a:bodyPr/>
          <a:lstStyle/>
          <a:p>
            <a:pPr eaLnBrk="1" hangingPunct="1"/>
            <a:r>
              <a:rPr lang="en-US" altLang="en-US" sz="1600"/>
              <a:t>Carbohydrates</a:t>
            </a:r>
          </a:p>
        </p:txBody>
      </p:sp>
      <p:sp>
        <p:nvSpPr>
          <p:cNvPr id="3077" name="Rectangle 3"/>
          <p:cNvSpPr>
            <a:spLocks noGrp="1" noChangeArrowheads="1"/>
          </p:cNvSpPr>
          <p:nvPr>
            <p:ph type="body" sz="half" idx="1"/>
          </p:nvPr>
        </p:nvSpPr>
        <p:spPr>
          <a:xfrm>
            <a:off x="457200" y="533400"/>
            <a:ext cx="8229600" cy="5592763"/>
          </a:xfrm>
        </p:spPr>
        <p:txBody>
          <a:bodyPr/>
          <a:lstStyle/>
          <a:p>
            <a:pPr eaLnBrk="1" hangingPunct="1"/>
            <a:r>
              <a:rPr lang="en-US" altLang="en-US" sz="2400"/>
              <a:t>Instead of assigning stereochemical configurations to each carbon (IUPAC names), biochemists simply give all these stereochemical configurations different names.</a:t>
            </a:r>
          </a:p>
          <a:p>
            <a:pPr eaLnBrk="1" hangingPunct="1"/>
            <a:r>
              <a:rPr lang="en-US" altLang="en-US" sz="2400"/>
              <a:t>Carbohydrates that differ by only one asymmetric center are called “</a:t>
            </a:r>
            <a:r>
              <a:rPr lang="en-US" altLang="en-US" sz="2400">
                <a:solidFill>
                  <a:srgbClr val="0000FF"/>
                </a:solidFill>
              </a:rPr>
              <a:t>epimers</a:t>
            </a:r>
            <a:r>
              <a:rPr lang="en-US" altLang="en-US" sz="2400"/>
              <a:t>.”</a:t>
            </a:r>
          </a:p>
        </p:txBody>
      </p:sp>
      <p:graphicFrame>
        <p:nvGraphicFramePr>
          <p:cNvPr id="3074" name="Object 4"/>
          <p:cNvGraphicFramePr>
            <a:graphicFrameLocks noGrp="1" noChangeAspect="1"/>
          </p:cNvGraphicFramePr>
          <p:nvPr>
            <p:ph sz="half" idx="2"/>
          </p:nvPr>
        </p:nvGraphicFramePr>
        <p:xfrm>
          <a:off x="1524000" y="3048000"/>
          <a:ext cx="5791200" cy="3346450"/>
        </p:xfrm>
        <a:graphic>
          <a:graphicData uri="http://schemas.openxmlformats.org/presentationml/2006/ole">
            <mc:AlternateContent xmlns:mc="http://schemas.openxmlformats.org/markup-compatibility/2006">
              <mc:Choice xmlns:v="urn:schemas-microsoft-com:vml" Requires="v">
                <p:oleObj name="Bitmap Image" r:id="rId2" imgW="3610479" imgH="2085714" progId="Paint.Picture">
                  <p:embed/>
                </p:oleObj>
              </mc:Choice>
              <mc:Fallback>
                <p:oleObj name="Bitmap Image" r:id="rId2" imgW="3610479" imgH="2085714"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0"/>
                        <a:ext cx="579120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C7B5C18-8917-43CA-848D-154B0AD9084C}" type="slidenum">
              <a:rPr lang="en-US" altLang="en-US" b="0">
                <a:solidFill>
                  <a:srgbClr val="0066CC"/>
                </a:solidFill>
              </a:rPr>
              <a:pPr eaLnBrk="1" hangingPunct="1"/>
              <a:t>11</a:t>
            </a:fld>
            <a:endParaRPr lang="en-US" altLang="en-US" b="0">
              <a:solidFill>
                <a:srgbClr val="0066CC"/>
              </a:solidFill>
            </a:endParaRPr>
          </a:p>
        </p:txBody>
      </p:sp>
      <p:sp>
        <p:nvSpPr>
          <p:cNvPr id="20483" name="Rectangle 2"/>
          <p:cNvSpPr>
            <a:spLocks noGrp="1" noChangeArrowheads="1"/>
          </p:cNvSpPr>
          <p:nvPr>
            <p:ph type="title"/>
          </p:nvPr>
        </p:nvSpPr>
        <p:spPr/>
        <p:txBody>
          <a:bodyPr/>
          <a:lstStyle/>
          <a:p>
            <a:pPr eaLnBrk="1" hangingPunct="1"/>
            <a:r>
              <a:rPr lang="en-US" altLang="en-US" sz="1600"/>
              <a:t>Carbohydrates – Aldose Family</a:t>
            </a:r>
          </a:p>
        </p:txBody>
      </p:sp>
      <p:pic>
        <p:nvPicPr>
          <p:cNvPr id="2048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514350"/>
            <a:ext cx="7772400" cy="6149975"/>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D4A0C39-96AF-416D-A087-5952145D4F72}" type="slidenum">
              <a:rPr lang="en-US" altLang="en-US" b="0">
                <a:solidFill>
                  <a:srgbClr val="0066CC"/>
                </a:solidFill>
              </a:rPr>
              <a:pPr eaLnBrk="1" hangingPunct="1"/>
              <a:t>12</a:t>
            </a:fld>
            <a:endParaRPr lang="en-US" altLang="en-US" b="0">
              <a:solidFill>
                <a:srgbClr val="0066CC"/>
              </a:solidFill>
            </a:endParaRPr>
          </a:p>
        </p:txBody>
      </p:sp>
      <p:sp>
        <p:nvSpPr>
          <p:cNvPr id="21507" name="Rectangle 2"/>
          <p:cNvSpPr>
            <a:spLocks noGrp="1" noChangeArrowheads="1"/>
          </p:cNvSpPr>
          <p:nvPr>
            <p:ph type="title"/>
          </p:nvPr>
        </p:nvSpPr>
        <p:spPr/>
        <p:txBody>
          <a:bodyPr/>
          <a:lstStyle/>
          <a:p>
            <a:pPr eaLnBrk="1" hangingPunct="1"/>
            <a:r>
              <a:rPr lang="en-US" altLang="en-US" sz="1600"/>
              <a:t>Carbohydrates - Glucose</a:t>
            </a:r>
          </a:p>
        </p:txBody>
      </p:sp>
      <p:sp>
        <p:nvSpPr>
          <p:cNvPr id="21508" name="Rectangle 3"/>
          <p:cNvSpPr>
            <a:spLocks noGrp="1" noChangeArrowheads="1"/>
          </p:cNvSpPr>
          <p:nvPr>
            <p:ph type="body" idx="1"/>
          </p:nvPr>
        </p:nvSpPr>
        <p:spPr/>
        <p:txBody>
          <a:bodyPr/>
          <a:lstStyle/>
          <a:p>
            <a:pPr eaLnBrk="1" hangingPunct="1"/>
            <a:r>
              <a:rPr lang="en-US" altLang="en-US"/>
              <a:t>Glucose is the most important aldose.</a:t>
            </a:r>
          </a:p>
          <a:p>
            <a:pPr eaLnBrk="1" hangingPunct="1"/>
            <a:r>
              <a:rPr lang="en-US" altLang="en-US"/>
              <a:t>Glucose is sometimes referred to as “</a:t>
            </a:r>
            <a:r>
              <a:rPr lang="en-US" altLang="en-US">
                <a:solidFill>
                  <a:srgbClr val="0033CC"/>
                </a:solidFill>
              </a:rPr>
              <a:t>dextrose</a:t>
            </a:r>
            <a:r>
              <a:rPr lang="en-US" altLang="en-US"/>
              <a:t>,” since when dissolved in water, it rotates plane polarized light to the right.</a:t>
            </a:r>
          </a:p>
          <a:p>
            <a:pPr eaLnBrk="1" hangingPunct="1"/>
            <a:r>
              <a:rPr lang="en-US" altLang="en-US"/>
              <a:t>Glucose is “blood sugar,” and is the most important nutrient in our blood stream, usually present in the amount of 70-100 mg/100mL(deciliter).</a:t>
            </a:r>
          </a:p>
          <a:p>
            <a:pPr eaLnBrk="1" hangingPunct="1"/>
            <a:r>
              <a:rPr lang="en-US" altLang="en-US"/>
              <a:t>A high glucose level is </a:t>
            </a:r>
            <a:r>
              <a:rPr lang="en-US" altLang="en-US">
                <a:solidFill>
                  <a:srgbClr val="0033CC"/>
                </a:solidFill>
              </a:rPr>
              <a:t>hyperglycemic</a:t>
            </a:r>
            <a:r>
              <a:rPr lang="en-US" altLang="en-US"/>
              <a:t>;  </a:t>
            </a:r>
          </a:p>
          <a:p>
            <a:pPr eaLnBrk="1" hangingPunct="1"/>
            <a:r>
              <a:rPr lang="en-US" altLang="en-US"/>
              <a:t>A  low glucose level is </a:t>
            </a:r>
            <a:r>
              <a:rPr lang="en-US" altLang="en-US">
                <a:solidFill>
                  <a:srgbClr val="0033CC"/>
                </a:solidFill>
              </a:rPr>
              <a:t>hypoglycemic</a:t>
            </a:r>
            <a:r>
              <a:rPr lang="en-US" altLang="en-US"/>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196B514-7687-45B1-80DF-0FAED6CB0DE6}" type="slidenum">
              <a:rPr lang="en-US" altLang="en-US" b="0">
                <a:solidFill>
                  <a:srgbClr val="0066CC"/>
                </a:solidFill>
              </a:rPr>
              <a:pPr eaLnBrk="1" hangingPunct="1"/>
              <a:t>13</a:t>
            </a:fld>
            <a:endParaRPr lang="en-US" altLang="en-US" b="0">
              <a:solidFill>
                <a:srgbClr val="0066CC"/>
              </a:solidFill>
            </a:endParaRPr>
          </a:p>
        </p:txBody>
      </p:sp>
      <p:sp>
        <p:nvSpPr>
          <p:cNvPr id="22531" name="Rectangle 2"/>
          <p:cNvSpPr>
            <a:spLocks noGrp="1" noChangeArrowheads="1"/>
          </p:cNvSpPr>
          <p:nvPr>
            <p:ph type="title"/>
          </p:nvPr>
        </p:nvSpPr>
        <p:spPr/>
        <p:txBody>
          <a:bodyPr/>
          <a:lstStyle/>
          <a:p>
            <a:pPr eaLnBrk="1" hangingPunct="1"/>
            <a:r>
              <a:rPr lang="en-US" altLang="en-US" sz="1600"/>
              <a:t>Carbohydrates – Ketose Family</a:t>
            </a:r>
          </a:p>
        </p:txBody>
      </p:sp>
      <p:pic>
        <p:nvPicPr>
          <p:cNvPr id="2253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457200"/>
            <a:ext cx="5678488" cy="61722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F6F63CC-D136-40A8-BD30-7D9BC6EFFEC5}" type="slidenum">
              <a:rPr lang="en-US" altLang="en-US" b="0">
                <a:solidFill>
                  <a:srgbClr val="0066CC"/>
                </a:solidFill>
              </a:rPr>
              <a:pPr eaLnBrk="1" hangingPunct="1"/>
              <a:t>14</a:t>
            </a:fld>
            <a:endParaRPr lang="en-US" altLang="en-US" b="0">
              <a:solidFill>
                <a:srgbClr val="0066CC"/>
              </a:solidFill>
            </a:endParaRPr>
          </a:p>
        </p:txBody>
      </p:sp>
      <p:sp>
        <p:nvSpPr>
          <p:cNvPr id="23555" name="Rectangle 2"/>
          <p:cNvSpPr>
            <a:spLocks noGrp="1" noChangeArrowheads="1"/>
          </p:cNvSpPr>
          <p:nvPr>
            <p:ph type="title"/>
          </p:nvPr>
        </p:nvSpPr>
        <p:spPr/>
        <p:txBody>
          <a:bodyPr/>
          <a:lstStyle/>
          <a:p>
            <a:pPr eaLnBrk="1" hangingPunct="1"/>
            <a:r>
              <a:rPr lang="en-US" altLang="en-US" sz="1600"/>
              <a:t>Carbohydrates</a:t>
            </a:r>
          </a:p>
        </p:txBody>
      </p:sp>
      <p:sp>
        <p:nvSpPr>
          <p:cNvPr id="23556" name="Rectangle 3"/>
          <p:cNvSpPr>
            <a:spLocks noGrp="1" noChangeArrowheads="1"/>
          </p:cNvSpPr>
          <p:nvPr>
            <p:ph type="body" idx="1"/>
          </p:nvPr>
        </p:nvSpPr>
        <p:spPr>
          <a:xfrm>
            <a:off x="304800" y="533400"/>
            <a:ext cx="8610600" cy="5592763"/>
          </a:xfrm>
        </p:spPr>
        <p:txBody>
          <a:bodyPr/>
          <a:lstStyle/>
          <a:p>
            <a:pPr eaLnBrk="1" hangingPunct="1"/>
            <a:r>
              <a:rPr lang="en-US" altLang="en-US" dirty="0"/>
              <a:t>Fructose is the most important ketose.</a:t>
            </a:r>
          </a:p>
          <a:p>
            <a:pPr eaLnBrk="1" hangingPunct="1"/>
            <a:r>
              <a:rPr lang="en-US" altLang="en-US" dirty="0"/>
              <a:t>An alternative name for fructose is “</a:t>
            </a:r>
            <a:r>
              <a:rPr lang="en-US" altLang="en-US" dirty="0">
                <a:solidFill>
                  <a:srgbClr val="0033CC"/>
                </a:solidFill>
              </a:rPr>
              <a:t>levulose</a:t>
            </a:r>
            <a:r>
              <a:rPr lang="en-US" altLang="en-US" dirty="0"/>
              <a:t>,” because it rotates light to the left.</a:t>
            </a:r>
          </a:p>
          <a:p>
            <a:pPr eaLnBrk="1" hangingPunct="1"/>
            <a:r>
              <a:rPr lang="en-US" altLang="en-US" dirty="0"/>
              <a:t>Fructose is the sweetest of all the naturally occurring sugars.</a:t>
            </a:r>
          </a:p>
          <a:p>
            <a:pPr eaLnBrk="1" hangingPunct="1"/>
            <a:r>
              <a:rPr lang="en-US" altLang="en-US" dirty="0"/>
              <a:t>Fructose is found in honey and many other sweet tasting foods.</a:t>
            </a:r>
          </a:p>
          <a:p>
            <a:pPr eaLnBrk="1" hangingPunct="1"/>
            <a:r>
              <a:rPr lang="en-US" altLang="en-US" dirty="0"/>
              <a:t>High-fructose corn syrup is an important sweetener for soda pop and other commercial beverages.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2457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0A68957-4212-4AD6-B8BC-A9E4635F58AF}" type="slidenum">
              <a:rPr lang="en-US" altLang="en-US" b="0">
                <a:solidFill>
                  <a:srgbClr val="0066CC"/>
                </a:solidFill>
              </a:rPr>
              <a:pPr eaLnBrk="1" hangingPunct="1"/>
              <a:t>15</a:t>
            </a:fld>
            <a:endParaRPr lang="en-US" altLang="en-US" b="0">
              <a:solidFill>
                <a:srgbClr val="0066CC"/>
              </a:solidFill>
            </a:endParaRPr>
          </a:p>
        </p:txBody>
      </p:sp>
      <p:sp>
        <p:nvSpPr>
          <p:cNvPr id="24579" name="Rectangle 2"/>
          <p:cNvSpPr>
            <a:spLocks noGrp="1" noChangeArrowheads="1"/>
          </p:cNvSpPr>
          <p:nvPr>
            <p:ph type="title"/>
          </p:nvPr>
        </p:nvSpPr>
        <p:spPr/>
        <p:txBody>
          <a:bodyPr/>
          <a:lstStyle/>
          <a:p>
            <a:pPr eaLnBrk="1" hangingPunct="1"/>
            <a:r>
              <a:rPr lang="en-US" altLang="en-US" sz="1600"/>
              <a:t>Carbohydrates</a:t>
            </a:r>
          </a:p>
        </p:txBody>
      </p:sp>
      <p:sp>
        <p:nvSpPr>
          <p:cNvPr id="24580" name="Rectangle 3"/>
          <p:cNvSpPr>
            <a:spLocks noGrp="1" noChangeArrowheads="1"/>
          </p:cNvSpPr>
          <p:nvPr>
            <p:ph type="body" sz="half" idx="1"/>
          </p:nvPr>
        </p:nvSpPr>
        <p:spPr>
          <a:xfrm>
            <a:off x="457200" y="533400"/>
            <a:ext cx="5791200" cy="5592763"/>
          </a:xfrm>
        </p:spPr>
        <p:txBody>
          <a:bodyPr/>
          <a:lstStyle/>
          <a:p>
            <a:pPr eaLnBrk="1" hangingPunct="1"/>
            <a:r>
              <a:rPr lang="en-US" altLang="en-US" sz="2400"/>
              <a:t>Both aldoses and ketoses of appropriate lengths can cyclize, forming “furanose” or “pyranose” rings.</a:t>
            </a:r>
          </a:p>
          <a:p>
            <a:pPr eaLnBrk="1" hangingPunct="1"/>
            <a:endParaRPr lang="en-US" altLang="en-US" sz="2400"/>
          </a:p>
          <a:p>
            <a:pPr eaLnBrk="1" hangingPunct="1"/>
            <a:endParaRPr lang="en-US" altLang="en-US" sz="2400"/>
          </a:p>
          <a:p>
            <a:pPr eaLnBrk="1" hangingPunct="1"/>
            <a:r>
              <a:rPr lang="en-US" altLang="en-US" sz="2400"/>
              <a:t>Aldehydes form hemiacetal linkages:</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2400"/>
              <a:t>Ketoses form hemiketal linkages:</a:t>
            </a:r>
          </a:p>
          <a:p>
            <a:pPr eaLnBrk="1" hangingPunct="1"/>
            <a:endParaRPr lang="en-US" altLang="en-US" sz="2400"/>
          </a:p>
        </p:txBody>
      </p:sp>
      <p:pic>
        <p:nvPicPr>
          <p:cNvPr id="24581"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133600" y="3124200"/>
            <a:ext cx="4038600" cy="1304925"/>
          </a:xfrm>
          <a:noFill/>
        </p:spPr>
      </p:pic>
      <p:pic>
        <p:nvPicPr>
          <p:cNvPr id="24582"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133600" y="5334000"/>
            <a:ext cx="4038600" cy="1246188"/>
          </a:xfrm>
          <a:noFill/>
        </p:spPr>
      </p:pic>
      <p:pic>
        <p:nvPicPr>
          <p:cNvPr id="2458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04800"/>
            <a:ext cx="25146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2560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F13102D-B902-48ED-92EA-9057C1C0F4E8}" type="slidenum">
              <a:rPr lang="en-US" altLang="en-US" b="0">
                <a:solidFill>
                  <a:srgbClr val="0066CC"/>
                </a:solidFill>
              </a:rPr>
              <a:pPr eaLnBrk="1" hangingPunct="1"/>
              <a:t>16</a:t>
            </a:fld>
            <a:endParaRPr lang="en-US" altLang="en-US" b="0">
              <a:solidFill>
                <a:srgbClr val="0066CC"/>
              </a:solidFill>
            </a:endParaRPr>
          </a:p>
        </p:txBody>
      </p:sp>
      <p:sp>
        <p:nvSpPr>
          <p:cNvPr id="25603" name="Rectangle 2"/>
          <p:cNvSpPr>
            <a:spLocks noGrp="1" noChangeArrowheads="1"/>
          </p:cNvSpPr>
          <p:nvPr>
            <p:ph type="title"/>
          </p:nvPr>
        </p:nvSpPr>
        <p:spPr/>
        <p:txBody>
          <a:bodyPr/>
          <a:lstStyle/>
          <a:p>
            <a:pPr eaLnBrk="1" hangingPunct="1"/>
            <a:r>
              <a:rPr lang="en-US" altLang="en-US" sz="1600"/>
              <a:t>Carbohydrates</a:t>
            </a:r>
          </a:p>
        </p:txBody>
      </p:sp>
      <p:sp>
        <p:nvSpPr>
          <p:cNvPr id="25604" name="Rectangle 3"/>
          <p:cNvSpPr>
            <a:spLocks noGrp="1" noChangeArrowheads="1"/>
          </p:cNvSpPr>
          <p:nvPr>
            <p:ph type="body" sz="half" idx="1"/>
          </p:nvPr>
        </p:nvSpPr>
        <p:spPr>
          <a:xfrm>
            <a:off x="457200" y="533400"/>
            <a:ext cx="8458200" cy="5592763"/>
          </a:xfrm>
        </p:spPr>
        <p:txBody>
          <a:bodyPr/>
          <a:lstStyle/>
          <a:p>
            <a:pPr eaLnBrk="1" hangingPunct="1"/>
            <a:r>
              <a:rPr lang="en-US" altLang="en-US" sz="2800"/>
              <a:t>Formation of the cyclic structures occurs as a distant hydroxyl group attacks the carbonyl carbon (the “anomeric” carbon atom).  </a:t>
            </a:r>
          </a:p>
          <a:p>
            <a:pPr eaLnBrk="1" hangingPunct="1"/>
            <a:endParaRPr lang="en-US" altLang="en-US" sz="2800"/>
          </a:p>
          <a:p>
            <a:pPr eaLnBrk="1" hangingPunct="1">
              <a:buFontTx/>
              <a:buNone/>
            </a:pPr>
            <a:r>
              <a:rPr lang="en-US" altLang="en-US" sz="2800"/>
              <a:t>								   </a:t>
            </a:r>
            <a:r>
              <a:rPr lang="en-US" altLang="en-US" sz="2800" i="1"/>
              <a:t>“</a:t>
            </a:r>
            <a:r>
              <a:rPr lang="el-GR" altLang="en-US" sz="2800" i="1">
                <a:cs typeface="Arial" panose="020B0604020202020204" pitchFamily="34" charset="0"/>
              </a:rPr>
              <a:t>α</a:t>
            </a:r>
            <a:r>
              <a:rPr lang="en-US" altLang="en-US" sz="2800" i="1">
                <a:cs typeface="Arial" panose="020B0604020202020204" pitchFamily="34" charset="0"/>
              </a:rPr>
              <a:t>”</a:t>
            </a:r>
          </a:p>
          <a:p>
            <a:pPr eaLnBrk="1" hangingPunct="1">
              <a:buFontTx/>
              <a:buNone/>
            </a:pPr>
            <a:endParaRPr lang="en-US" altLang="en-US" sz="2800">
              <a:cs typeface="Arial" panose="020B0604020202020204" pitchFamily="34" charset="0"/>
            </a:endParaRPr>
          </a:p>
          <a:p>
            <a:pPr eaLnBrk="1" hangingPunct="1">
              <a:buFontTx/>
              <a:buNone/>
            </a:pPr>
            <a:r>
              <a:rPr lang="en-US" altLang="en-US" sz="2800">
                <a:cs typeface="Arial" panose="020B0604020202020204" pitchFamily="34" charset="0"/>
              </a:rPr>
              <a:t>								  </a:t>
            </a:r>
            <a:r>
              <a:rPr lang="en-US" altLang="en-US" sz="2400" i="1">
                <a:cs typeface="Arial" panose="020B0604020202020204" pitchFamily="34" charset="0"/>
              </a:rPr>
              <a:t>“anomers”</a:t>
            </a:r>
          </a:p>
          <a:p>
            <a:pPr eaLnBrk="1" hangingPunct="1">
              <a:buFontTx/>
              <a:buNone/>
            </a:pPr>
            <a:endParaRPr lang="en-US" altLang="en-US" sz="2800">
              <a:cs typeface="Arial" panose="020B0604020202020204" pitchFamily="34" charset="0"/>
            </a:endParaRPr>
          </a:p>
          <a:p>
            <a:pPr eaLnBrk="1" hangingPunct="1">
              <a:buFontTx/>
              <a:buNone/>
            </a:pPr>
            <a:r>
              <a:rPr lang="en-US" altLang="en-US" sz="2800">
                <a:cs typeface="Arial" panose="020B0604020202020204" pitchFamily="34" charset="0"/>
              </a:rPr>
              <a:t>								   </a:t>
            </a:r>
          </a:p>
          <a:p>
            <a:pPr eaLnBrk="1" hangingPunct="1">
              <a:buFontTx/>
              <a:buNone/>
            </a:pPr>
            <a:r>
              <a:rPr lang="en-US" altLang="en-US" sz="2800">
                <a:cs typeface="Arial" panose="020B0604020202020204" pitchFamily="34" charset="0"/>
              </a:rPr>
              <a:t>								   </a:t>
            </a:r>
            <a:r>
              <a:rPr lang="en-US" altLang="en-US" sz="2800" i="1">
                <a:cs typeface="Arial" panose="020B0604020202020204" pitchFamily="34" charset="0"/>
              </a:rPr>
              <a:t>“</a:t>
            </a:r>
            <a:r>
              <a:rPr lang="el-GR" altLang="en-US" sz="2800" i="1">
                <a:cs typeface="Arial" panose="020B0604020202020204" pitchFamily="34" charset="0"/>
              </a:rPr>
              <a:t>β</a:t>
            </a:r>
            <a:r>
              <a:rPr lang="en-US" altLang="en-US" sz="2800" i="1">
                <a:cs typeface="Arial" panose="020B0604020202020204" pitchFamily="34" charset="0"/>
              </a:rPr>
              <a:t>”</a:t>
            </a:r>
            <a:endParaRPr lang="el-GR" altLang="en-US" sz="2800" i="1">
              <a:cs typeface="Arial" panose="020B0604020202020204" pitchFamily="34" charset="0"/>
            </a:endParaRPr>
          </a:p>
        </p:txBody>
      </p:sp>
      <p:pic>
        <p:nvPicPr>
          <p:cNvPr id="2560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 y="2057400"/>
            <a:ext cx="6096000" cy="4400550"/>
          </a:xfrm>
          <a:noFill/>
        </p:spPr>
      </p:pic>
      <p:sp>
        <p:nvSpPr>
          <p:cNvPr id="25606" name="Line 6"/>
          <p:cNvSpPr>
            <a:spLocks noChangeShapeType="1"/>
          </p:cNvSpPr>
          <p:nvPr/>
        </p:nvSpPr>
        <p:spPr bwMode="auto">
          <a:xfrm flipH="1">
            <a:off x="6400800" y="2743200"/>
            <a:ext cx="838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7" name="Line 7"/>
          <p:cNvSpPr>
            <a:spLocks noChangeShapeType="1"/>
          </p:cNvSpPr>
          <p:nvPr/>
        </p:nvSpPr>
        <p:spPr bwMode="auto">
          <a:xfrm flipH="1">
            <a:off x="6400800" y="5257800"/>
            <a:ext cx="838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D21FA27-6824-4734-9D6E-86094C22DE9D}" type="slidenum">
              <a:rPr lang="en-US" altLang="en-US" b="0">
                <a:solidFill>
                  <a:srgbClr val="0066CC"/>
                </a:solidFill>
              </a:rPr>
              <a:pPr eaLnBrk="1" hangingPunct="1"/>
              <a:t>17</a:t>
            </a:fld>
            <a:endParaRPr lang="en-US" altLang="en-US" b="0">
              <a:solidFill>
                <a:srgbClr val="0066CC"/>
              </a:solidFill>
            </a:endParaRPr>
          </a:p>
        </p:txBody>
      </p:sp>
      <p:sp>
        <p:nvSpPr>
          <p:cNvPr id="4100" name="Rectangle 2"/>
          <p:cNvSpPr>
            <a:spLocks noGrp="1" noChangeArrowheads="1"/>
          </p:cNvSpPr>
          <p:nvPr>
            <p:ph type="title"/>
          </p:nvPr>
        </p:nvSpPr>
        <p:spPr/>
        <p:txBody>
          <a:bodyPr/>
          <a:lstStyle/>
          <a:p>
            <a:pPr eaLnBrk="1" hangingPunct="1"/>
            <a:r>
              <a:rPr lang="en-US" altLang="en-US" sz="1600"/>
              <a:t>Carbohydrates</a:t>
            </a:r>
          </a:p>
        </p:txBody>
      </p:sp>
      <p:sp>
        <p:nvSpPr>
          <p:cNvPr id="4101" name="Rectangle 3"/>
          <p:cNvSpPr>
            <a:spLocks noGrp="1" noChangeArrowheads="1"/>
          </p:cNvSpPr>
          <p:nvPr>
            <p:ph type="body" sz="half" idx="1"/>
          </p:nvPr>
        </p:nvSpPr>
        <p:spPr>
          <a:xfrm>
            <a:off x="457200" y="533400"/>
            <a:ext cx="8229600" cy="5592763"/>
          </a:xfrm>
        </p:spPr>
        <p:txBody>
          <a:bodyPr/>
          <a:lstStyle/>
          <a:p>
            <a:pPr eaLnBrk="1" hangingPunct="1"/>
            <a:r>
              <a:rPr lang="en-US" altLang="en-US" sz="2400"/>
              <a:t>Ketose sugars are also capable of rearranging their structures into aldoses via </a:t>
            </a:r>
            <a:r>
              <a:rPr lang="en-US" altLang="en-US" sz="2400">
                <a:solidFill>
                  <a:srgbClr val="0000FF"/>
                </a:solidFill>
              </a:rPr>
              <a:t>tautomerization</a:t>
            </a:r>
            <a:r>
              <a:rPr lang="en-US" altLang="en-US" sz="2400"/>
              <a:t>. These two forms are in equilibrium, with the ketose form being more predominant.  For this reason, we sometimes refer to ketoses as “</a:t>
            </a:r>
            <a:r>
              <a:rPr lang="en-US" altLang="en-US" sz="2400" i="1">
                <a:solidFill>
                  <a:srgbClr val="0000FF"/>
                </a:solidFill>
              </a:rPr>
              <a:t>potential aldoses</a:t>
            </a:r>
            <a:r>
              <a:rPr lang="en-US" altLang="en-US" sz="2400"/>
              <a:t>.”</a:t>
            </a:r>
          </a:p>
        </p:txBody>
      </p:sp>
      <p:graphicFrame>
        <p:nvGraphicFramePr>
          <p:cNvPr id="4098" name="Object 9"/>
          <p:cNvGraphicFramePr>
            <a:graphicFrameLocks noGrp="1" noChangeAspect="1"/>
          </p:cNvGraphicFramePr>
          <p:nvPr>
            <p:ph sz="half" idx="2"/>
          </p:nvPr>
        </p:nvGraphicFramePr>
        <p:xfrm>
          <a:off x="1447800" y="2590800"/>
          <a:ext cx="5791200" cy="3897313"/>
        </p:xfrm>
        <a:graphic>
          <a:graphicData uri="http://schemas.openxmlformats.org/presentationml/2006/ole">
            <mc:AlternateContent xmlns:mc="http://schemas.openxmlformats.org/markup-compatibility/2006">
              <mc:Choice xmlns:v="urn:schemas-microsoft-com:vml" Requires="v">
                <p:oleObj name="ACD ChemSketch 2.0" r:id="rId2" imgW="3986640" imgH="2682360" progId="ACD.ChemSketch.20">
                  <p:embed/>
                </p:oleObj>
              </mc:Choice>
              <mc:Fallback>
                <p:oleObj name="ACD ChemSketch 2.0" r:id="rId2" imgW="3986640" imgH="2682360" progId="ACD.ChemSketch.20">
                  <p:embed/>
                  <p:pic>
                    <p:nvPicPr>
                      <p:cNvPr id="0" name="Object 9"/>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800"/>
                        <a:ext cx="5791200" cy="389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2662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5F22126-035D-438E-988D-948FE69F9D23}" type="slidenum">
              <a:rPr lang="en-US" altLang="en-US" b="0">
                <a:solidFill>
                  <a:srgbClr val="0066CC"/>
                </a:solidFill>
              </a:rPr>
              <a:pPr eaLnBrk="1" hangingPunct="1"/>
              <a:t>18</a:t>
            </a:fld>
            <a:endParaRPr lang="en-US" altLang="en-US" b="0">
              <a:solidFill>
                <a:srgbClr val="0066CC"/>
              </a:solidFill>
            </a:endParaRPr>
          </a:p>
        </p:txBody>
      </p:sp>
      <p:sp>
        <p:nvSpPr>
          <p:cNvPr id="26627" name="Rectangle 2"/>
          <p:cNvSpPr>
            <a:spLocks noGrp="1" noChangeArrowheads="1"/>
          </p:cNvSpPr>
          <p:nvPr>
            <p:ph type="title"/>
          </p:nvPr>
        </p:nvSpPr>
        <p:spPr/>
        <p:txBody>
          <a:bodyPr/>
          <a:lstStyle/>
          <a:p>
            <a:pPr eaLnBrk="1" hangingPunct="1"/>
            <a:r>
              <a:rPr lang="en-US" altLang="en-US" sz="1600"/>
              <a:t>Carbohydrates</a:t>
            </a:r>
          </a:p>
        </p:txBody>
      </p:sp>
      <p:sp>
        <p:nvSpPr>
          <p:cNvPr id="26628" name="Rectangle 3"/>
          <p:cNvSpPr>
            <a:spLocks noGrp="1" noChangeArrowheads="1"/>
          </p:cNvSpPr>
          <p:nvPr>
            <p:ph type="body" sz="half" idx="1"/>
          </p:nvPr>
        </p:nvSpPr>
        <p:spPr>
          <a:xfrm>
            <a:off x="457200" y="533400"/>
            <a:ext cx="8229600" cy="5592763"/>
          </a:xfrm>
        </p:spPr>
        <p:txBody>
          <a:bodyPr/>
          <a:lstStyle/>
          <a:p>
            <a:pPr eaLnBrk="1" hangingPunct="1"/>
            <a:r>
              <a:rPr lang="en-US" altLang="en-US" sz="2000"/>
              <a:t>Sugars with aldehyde groups (or potential aldehydes) are called “</a:t>
            </a:r>
            <a:r>
              <a:rPr lang="en-US" altLang="en-US" sz="2000" i="1">
                <a:solidFill>
                  <a:srgbClr val="0000FF"/>
                </a:solidFill>
              </a:rPr>
              <a:t>reducing</a:t>
            </a:r>
            <a:r>
              <a:rPr lang="en-US" altLang="en-US" sz="2000"/>
              <a:t>” sugars.</a:t>
            </a:r>
          </a:p>
          <a:p>
            <a:pPr eaLnBrk="1" hangingPunct="1"/>
            <a:r>
              <a:rPr lang="en-US" altLang="en-US" sz="2000"/>
              <a:t>Reducing sugars can reduce Cu</a:t>
            </a:r>
            <a:r>
              <a:rPr lang="en-US" altLang="en-US" sz="2000" baseline="30000"/>
              <a:t>2+</a:t>
            </a:r>
            <a:r>
              <a:rPr lang="en-US" altLang="en-US" sz="2000"/>
              <a:t> (blue solution) to Cu</a:t>
            </a:r>
            <a:r>
              <a:rPr lang="en-US" altLang="en-US" sz="2000" baseline="30000"/>
              <a:t>1+ </a:t>
            </a:r>
            <a:r>
              <a:rPr lang="en-US" altLang="en-US" sz="2000"/>
              <a:t>(insoluble red precipitate, as </a:t>
            </a:r>
            <a:r>
              <a:rPr lang="en-US" altLang="en-US" sz="2000">
                <a:solidFill>
                  <a:srgbClr val="CC0066"/>
                </a:solidFill>
              </a:rPr>
              <a:t>Cu</a:t>
            </a:r>
            <a:r>
              <a:rPr lang="en-US" altLang="en-US" sz="2000" baseline="-25000">
                <a:solidFill>
                  <a:srgbClr val="CC0066"/>
                </a:solidFill>
              </a:rPr>
              <a:t>2</a:t>
            </a:r>
            <a:r>
              <a:rPr lang="en-US" altLang="en-US" sz="2000">
                <a:solidFill>
                  <a:srgbClr val="CC0066"/>
                </a:solidFill>
              </a:rPr>
              <a:t>O</a:t>
            </a:r>
            <a:r>
              <a:rPr lang="en-US" altLang="en-US" sz="2000"/>
              <a:t>).  This is the basis for the “</a:t>
            </a:r>
            <a:r>
              <a:rPr lang="en-US" altLang="en-US" sz="2000">
                <a:solidFill>
                  <a:srgbClr val="0033CC"/>
                </a:solidFill>
              </a:rPr>
              <a:t>Benedicts</a:t>
            </a:r>
            <a:r>
              <a:rPr lang="en-US" altLang="en-US" sz="2000"/>
              <a:t>” test;  reducing sugars turn the blue soluble cupric ion (“Fehling’s solution”) into an insoluble brick red precipitate.</a:t>
            </a:r>
          </a:p>
          <a:p>
            <a:pPr eaLnBrk="1" hangingPunct="1"/>
            <a:r>
              <a:rPr lang="en-US" altLang="en-US" sz="2000"/>
              <a:t>Therefore, all sugars capable of forming aldehydic reducing groups are classified as reducing sugars.</a:t>
            </a:r>
            <a:endParaRPr lang="en-US" altLang="en-US" sz="2800"/>
          </a:p>
        </p:txBody>
      </p:sp>
      <p:pic>
        <p:nvPicPr>
          <p:cNvPr id="26629"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3429000"/>
            <a:ext cx="8001000" cy="29718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2765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60672CE-C843-4D74-85A6-2F493F8CB0F2}" type="slidenum">
              <a:rPr lang="en-US" altLang="en-US" b="0">
                <a:solidFill>
                  <a:srgbClr val="0066CC"/>
                </a:solidFill>
              </a:rPr>
              <a:pPr eaLnBrk="1" hangingPunct="1"/>
              <a:t>19</a:t>
            </a:fld>
            <a:endParaRPr lang="en-US" altLang="en-US" b="0">
              <a:solidFill>
                <a:srgbClr val="0066CC"/>
              </a:solidFill>
            </a:endParaRPr>
          </a:p>
        </p:txBody>
      </p:sp>
      <p:sp>
        <p:nvSpPr>
          <p:cNvPr id="27651" name="Rectangle 2"/>
          <p:cNvSpPr>
            <a:spLocks noGrp="1" noChangeArrowheads="1"/>
          </p:cNvSpPr>
          <p:nvPr>
            <p:ph type="title"/>
          </p:nvPr>
        </p:nvSpPr>
        <p:spPr/>
        <p:txBody>
          <a:bodyPr/>
          <a:lstStyle/>
          <a:p>
            <a:pPr eaLnBrk="1" hangingPunct="1"/>
            <a:r>
              <a:rPr lang="en-US" altLang="en-US" sz="1600"/>
              <a:t>Carbohydrates</a:t>
            </a:r>
          </a:p>
        </p:txBody>
      </p:sp>
      <p:sp>
        <p:nvSpPr>
          <p:cNvPr id="27652" name="Rectangle 3"/>
          <p:cNvSpPr>
            <a:spLocks noGrp="1" noChangeArrowheads="1"/>
          </p:cNvSpPr>
          <p:nvPr>
            <p:ph type="body" sz="half" idx="1"/>
          </p:nvPr>
        </p:nvSpPr>
        <p:spPr>
          <a:xfrm>
            <a:off x="228600" y="381000"/>
            <a:ext cx="8534400" cy="5592763"/>
          </a:xfrm>
        </p:spPr>
        <p:txBody>
          <a:bodyPr/>
          <a:lstStyle/>
          <a:p>
            <a:pPr eaLnBrk="1" hangingPunct="1"/>
            <a:r>
              <a:rPr lang="en-US" altLang="en-US" sz="2400"/>
              <a:t>If cyclic carbohydrates are locked into their cyclic form, they can not open up to form aldehydic groups, therefore changing their classification to “</a:t>
            </a:r>
            <a:r>
              <a:rPr lang="en-US" altLang="en-US" sz="2400">
                <a:solidFill>
                  <a:srgbClr val="0033CC"/>
                </a:solidFill>
              </a:rPr>
              <a:t>non-reducing</a:t>
            </a:r>
            <a:r>
              <a:rPr lang="en-US" altLang="en-US" sz="2400"/>
              <a:t>” sugars.</a:t>
            </a:r>
          </a:p>
          <a:p>
            <a:pPr eaLnBrk="1" hangingPunct="1"/>
            <a:r>
              <a:rPr lang="en-US" altLang="en-US" sz="2400"/>
              <a:t>Recall that the </a:t>
            </a:r>
            <a:r>
              <a:rPr lang="en-US" altLang="en-US" sz="2400">
                <a:solidFill>
                  <a:srgbClr val="0033CC"/>
                </a:solidFill>
              </a:rPr>
              <a:t>hemiacetal</a:t>
            </a:r>
            <a:r>
              <a:rPr lang="en-US" altLang="en-US" sz="2400"/>
              <a:t> linkages (C-O-C-O-H) can open, allowing the ring form to convert into the open chain form.  However, full </a:t>
            </a:r>
            <a:r>
              <a:rPr lang="en-US" altLang="en-US" sz="2400">
                <a:solidFill>
                  <a:srgbClr val="0033CC"/>
                </a:solidFill>
              </a:rPr>
              <a:t>acetal</a:t>
            </a:r>
            <a:r>
              <a:rPr lang="en-US" altLang="en-US" sz="2400"/>
              <a:t> linkages (C-O-C-O-C) are “locked” and can not revert back to their respective aldehydes. </a:t>
            </a:r>
          </a:p>
        </p:txBody>
      </p:sp>
      <p:pic>
        <p:nvPicPr>
          <p:cNvPr id="27653"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71600" y="3276600"/>
            <a:ext cx="6553200" cy="3032125"/>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7048DE2-5947-480B-8023-98BDFF87B934}" type="slidenum">
              <a:rPr lang="en-US" altLang="en-US" b="0">
                <a:solidFill>
                  <a:srgbClr val="0066CC"/>
                </a:solidFill>
              </a:rPr>
              <a:pPr eaLnBrk="1" hangingPunct="1"/>
              <a:t>2</a:t>
            </a:fld>
            <a:endParaRPr lang="en-US" altLang="en-US" b="0">
              <a:solidFill>
                <a:srgbClr val="0066CC"/>
              </a:solidFill>
            </a:endParaRPr>
          </a:p>
        </p:txBody>
      </p:sp>
      <p:sp>
        <p:nvSpPr>
          <p:cNvPr id="14339" name="Rectangle 2"/>
          <p:cNvSpPr>
            <a:spLocks noGrp="1" noChangeArrowheads="1"/>
          </p:cNvSpPr>
          <p:nvPr>
            <p:ph type="title"/>
          </p:nvPr>
        </p:nvSpPr>
        <p:spPr/>
        <p:txBody>
          <a:bodyPr/>
          <a:lstStyle/>
          <a:p>
            <a:pPr eaLnBrk="1" hangingPunct="1"/>
            <a:r>
              <a:rPr lang="en-US" altLang="en-US" sz="1600"/>
              <a:t>Carbohydrates</a:t>
            </a:r>
          </a:p>
        </p:txBody>
      </p:sp>
      <p:sp>
        <p:nvSpPr>
          <p:cNvPr id="14340" name="Rectangle 3"/>
          <p:cNvSpPr>
            <a:spLocks noGrp="1" noChangeArrowheads="1"/>
          </p:cNvSpPr>
          <p:nvPr>
            <p:ph type="body" idx="1"/>
          </p:nvPr>
        </p:nvSpPr>
        <p:spPr>
          <a:xfrm>
            <a:off x="304800" y="533400"/>
            <a:ext cx="8610600" cy="5592763"/>
          </a:xfrm>
        </p:spPr>
        <p:txBody>
          <a:bodyPr/>
          <a:lstStyle/>
          <a:p>
            <a:pPr eaLnBrk="1" hangingPunct="1"/>
            <a:r>
              <a:rPr lang="en-US" altLang="en-US"/>
              <a:t>French scientists coined the term “</a:t>
            </a:r>
            <a:r>
              <a:rPr lang="en-US" altLang="en-US">
                <a:solidFill>
                  <a:srgbClr val="0000FF"/>
                </a:solidFill>
              </a:rPr>
              <a:t>hydrates de carbone</a:t>
            </a:r>
            <a:r>
              <a:rPr lang="en-US" altLang="en-US"/>
              <a:t>” [hydrates of carbon] to describe a unique group of biochemical substances who’s empirical formula is:				</a:t>
            </a:r>
          </a:p>
          <a:p>
            <a:pPr eaLnBrk="1" hangingPunct="1">
              <a:buFontTx/>
              <a:buNone/>
            </a:pPr>
            <a:r>
              <a:rPr lang="en-US" altLang="en-US"/>
              <a:t>				</a:t>
            </a:r>
            <a:r>
              <a:rPr lang="en-US" altLang="en-US" sz="6000" i="1"/>
              <a:t>C</a:t>
            </a:r>
            <a:r>
              <a:rPr lang="en-US" altLang="en-US" sz="6000" i="1">
                <a:solidFill>
                  <a:srgbClr val="0000FF"/>
                </a:solidFill>
              </a:rPr>
              <a:t>H</a:t>
            </a:r>
            <a:r>
              <a:rPr lang="en-US" altLang="en-US" sz="6000" i="1" baseline="-25000">
                <a:solidFill>
                  <a:srgbClr val="0000FF"/>
                </a:solidFill>
              </a:rPr>
              <a:t>2</a:t>
            </a:r>
            <a:r>
              <a:rPr lang="en-US" altLang="en-US" sz="6000" i="1">
                <a:solidFill>
                  <a:srgbClr val="0000FF"/>
                </a:solidFill>
              </a:rPr>
              <a:t>O</a:t>
            </a:r>
            <a:r>
              <a:rPr lang="en-US" altLang="en-US" sz="6000"/>
              <a:t> </a:t>
            </a:r>
          </a:p>
          <a:p>
            <a:pPr eaLnBrk="1" hangingPunct="1"/>
            <a:endParaRPr lang="en-US" altLang="en-US"/>
          </a:p>
          <a:p>
            <a:pPr eaLnBrk="1" hangingPunct="1"/>
            <a:r>
              <a:rPr lang="en-US" altLang="en-US"/>
              <a:t>Elemental analysis of carbohydrates yields one unit of H</a:t>
            </a:r>
            <a:r>
              <a:rPr lang="en-US" altLang="en-US" baseline="-25000"/>
              <a:t>2</a:t>
            </a:r>
            <a:r>
              <a:rPr lang="en-US" altLang="en-US"/>
              <a:t>O for every carbon atom.</a:t>
            </a:r>
          </a:p>
          <a:p>
            <a:pPr eaLnBrk="1" hangingPunct="1">
              <a:buFontTx/>
              <a:buNone/>
            </a:pP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512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62C246E-3F06-4561-9411-DF69C62C5A1E}" type="slidenum">
              <a:rPr lang="en-US" altLang="en-US" b="0">
                <a:solidFill>
                  <a:srgbClr val="0066CC"/>
                </a:solidFill>
              </a:rPr>
              <a:pPr eaLnBrk="1" hangingPunct="1"/>
              <a:t>20</a:t>
            </a:fld>
            <a:endParaRPr lang="en-US" altLang="en-US" b="0">
              <a:solidFill>
                <a:srgbClr val="0066CC"/>
              </a:solidFill>
            </a:endParaRPr>
          </a:p>
        </p:txBody>
      </p:sp>
      <p:sp>
        <p:nvSpPr>
          <p:cNvPr id="5124" name="Rectangle 2"/>
          <p:cNvSpPr>
            <a:spLocks noGrp="1" noChangeArrowheads="1"/>
          </p:cNvSpPr>
          <p:nvPr>
            <p:ph type="title"/>
          </p:nvPr>
        </p:nvSpPr>
        <p:spPr/>
        <p:txBody>
          <a:bodyPr/>
          <a:lstStyle/>
          <a:p>
            <a:pPr eaLnBrk="1" hangingPunct="1"/>
            <a:r>
              <a:rPr lang="en-US" altLang="en-US" sz="1600"/>
              <a:t>Carbohydrates</a:t>
            </a:r>
          </a:p>
        </p:txBody>
      </p:sp>
      <p:sp>
        <p:nvSpPr>
          <p:cNvPr id="5125" name="Rectangle 3"/>
          <p:cNvSpPr>
            <a:spLocks noGrp="1" noChangeArrowheads="1"/>
          </p:cNvSpPr>
          <p:nvPr>
            <p:ph type="body" sz="half" idx="1"/>
          </p:nvPr>
        </p:nvSpPr>
        <p:spPr>
          <a:xfrm>
            <a:off x="457200" y="533400"/>
            <a:ext cx="8229600" cy="5592763"/>
          </a:xfrm>
        </p:spPr>
        <p:txBody>
          <a:bodyPr/>
          <a:lstStyle/>
          <a:p>
            <a:pPr eaLnBrk="1" hangingPunct="1"/>
            <a:r>
              <a:rPr lang="en-US" altLang="en-US" sz="2800"/>
              <a:t>As we have seen in the case of the substrate for lysozyme (NAG-NAG), some carbohydrates are modified to contain nitrogen.  Other similar derivatives also occur in nature:</a:t>
            </a:r>
          </a:p>
        </p:txBody>
      </p:sp>
      <p:graphicFrame>
        <p:nvGraphicFramePr>
          <p:cNvPr id="5122" name="Object 4"/>
          <p:cNvGraphicFramePr>
            <a:graphicFrameLocks noGrp="1" noChangeAspect="1"/>
          </p:cNvGraphicFramePr>
          <p:nvPr>
            <p:ph sz="half" idx="2"/>
          </p:nvPr>
        </p:nvGraphicFramePr>
        <p:xfrm>
          <a:off x="533400" y="2514600"/>
          <a:ext cx="8077200" cy="3657600"/>
        </p:xfrm>
        <a:graphic>
          <a:graphicData uri="http://schemas.openxmlformats.org/presentationml/2006/ole">
            <mc:AlternateContent xmlns:mc="http://schemas.openxmlformats.org/markup-compatibility/2006">
              <mc:Choice xmlns:v="urn:schemas-microsoft-com:vml" Requires="v">
                <p:oleObj name="Bitmap Image" r:id="rId2" imgW="6563641" imgH="2647619" progId="Paint.Picture">
                  <p:embed/>
                </p:oleObj>
              </mc:Choice>
              <mc:Fallback>
                <p:oleObj name="Bitmap Image" r:id="rId2" imgW="6563641" imgH="2647619"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8077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2867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505E98C-A5A5-4D27-B4FB-0F906B8F81AA}" type="slidenum">
              <a:rPr lang="en-US" altLang="en-US" b="0">
                <a:solidFill>
                  <a:srgbClr val="0066CC"/>
                </a:solidFill>
              </a:rPr>
              <a:pPr eaLnBrk="1" hangingPunct="1"/>
              <a:t>21</a:t>
            </a:fld>
            <a:endParaRPr lang="en-US" altLang="en-US" b="0">
              <a:solidFill>
                <a:srgbClr val="0066CC"/>
              </a:solidFill>
            </a:endParaRPr>
          </a:p>
        </p:txBody>
      </p:sp>
      <p:sp>
        <p:nvSpPr>
          <p:cNvPr id="28675" name="Rectangle 2"/>
          <p:cNvSpPr>
            <a:spLocks noGrp="1" noChangeArrowheads="1"/>
          </p:cNvSpPr>
          <p:nvPr>
            <p:ph type="title"/>
          </p:nvPr>
        </p:nvSpPr>
        <p:spPr/>
        <p:txBody>
          <a:bodyPr/>
          <a:lstStyle/>
          <a:p>
            <a:pPr eaLnBrk="1" hangingPunct="1"/>
            <a:r>
              <a:rPr lang="en-US" altLang="en-US" sz="1600" dirty="0"/>
              <a:t>Carbohydrates - Heparin</a:t>
            </a:r>
          </a:p>
        </p:txBody>
      </p:sp>
      <p:sp>
        <p:nvSpPr>
          <p:cNvPr id="28676" name="Rectangle 3"/>
          <p:cNvSpPr>
            <a:spLocks noGrp="1" noChangeArrowheads="1"/>
          </p:cNvSpPr>
          <p:nvPr>
            <p:ph type="body" sz="half" idx="1"/>
          </p:nvPr>
        </p:nvSpPr>
        <p:spPr>
          <a:xfrm>
            <a:off x="76200" y="533400"/>
            <a:ext cx="4572000" cy="2895600"/>
          </a:xfrm>
        </p:spPr>
        <p:txBody>
          <a:bodyPr/>
          <a:lstStyle/>
          <a:p>
            <a:pPr eaLnBrk="1" hangingPunct="1"/>
            <a:r>
              <a:rPr lang="en-US" altLang="en-US" sz="2400" dirty="0"/>
              <a:t>Heparin is a unique polysaccharide with both nitrogen and sulfate present as part of its structure.</a:t>
            </a:r>
          </a:p>
          <a:p>
            <a:pPr eaLnBrk="1" hangingPunct="1"/>
            <a:r>
              <a:rPr lang="en-US" altLang="en-US" sz="2400" dirty="0"/>
              <a:t>Heparin interferes with thrombin’s conversion of fibrinogen to fibrin, thus acting as a powerful anticoagulant. </a:t>
            </a:r>
          </a:p>
        </p:txBody>
      </p:sp>
      <p:pic>
        <p:nvPicPr>
          <p:cNvPr id="28677"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538472" y="838200"/>
            <a:ext cx="4362632" cy="2667000"/>
          </a:xfrm>
          <a:noFill/>
        </p:spPr>
      </p:pic>
      <p:sp>
        <p:nvSpPr>
          <p:cNvPr id="2" name="TextBox 1">
            <a:extLst>
              <a:ext uri="{FF2B5EF4-FFF2-40B4-BE49-F238E27FC236}">
                <a16:creationId xmlns:a16="http://schemas.microsoft.com/office/drawing/2014/main" id="{8B2DB076-95AC-883E-3862-77DB28694704}"/>
              </a:ext>
            </a:extLst>
          </p:cNvPr>
          <p:cNvSpPr txBox="1"/>
          <p:nvPr/>
        </p:nvSpPr>
        <p:spPr>
          <a:xfrm>
            <a:off x="342900" y="4114800"/>
            <a:ext cx="8610600" cy="2308324"/>
          </a:xfrm>
          <a:prstGeom prst="rect">
            <a:avLst/>
          </a:prstGeom>
          <a:noFill/>
        </p:spPr>
        <p:txBody>
          <a:bodyPr wrap="square" rtlCol="0">
            <a:spAutoFit/>
          </a:bodyPr>
          <a:lstStyle/>
          <a:p>
            <a:r>
              <a:rPr lang="en-US" b="0" i="0" dirty="0">
                <a:solidFill>
                  <a:srgbClr val="0A0A0A"/>
                </a:solidFill>
                <a:effectLst/>
                <a:latin typeface="Google Sans"/>
              </a:rPr>
              <a:t>Historical Note: In 2008, a major public health crisis occurred when heparin was adulterated with a synthetic contaminant, </a:t>
            </a:r>
            <a:r>
              <a:rPr lang="en-US" b="1" i="0" dirty="0" err="1">
                <a:solidFill>
                  <a:srgbClr val="0A0A0A"/>
                </a:solidFill>
                <a:effectLst/>
                <a:latin typeface="Google Sans"/>
              </a:rPr>
              <a:t>oversulfated</a:t>
            </a:r>
            <a:r>
              <a:rPr lang="en-US" b="1" i="0" dirty="0">
                <a:solidFill>
                  <a:srgbClr val="0A0A0A"/>
                </a:solidFill>
                <a:effectLst/>
                <a:latin typeface="Google Sans"/>
              </a:rPr>
              <a:t> chondroitin sulfate (OSCS)</a:t>
            </a:r>
            <a:r>
              <a:rPr lang="en-US" b="0" i="0" dirty="0">
                <a:solidFill>
                  <a:srgbClr val="0A0A0A"/>
                </a:solidFill>
                <a:effectLst/>
                <a:latin typeface="Google Sans"/>
              </a:rPr>
              <a:t>, a chemically modified substance that mimics heparin's physical properties.  In the United States alone, the FDA reported 81 deaths and hundreds of serious injuries linked to the tainted batches. </a:t>
            </a:r>
          </a:p>
          <a:p>
            <a:r>
              <a:rPr lang="en-US" b="0" i="0" dirty="0">
                <a:solidFill>
                  <a:srgbClr val="0A0A0A"/>
                </a:solidFill>
                <a:effectLst/>
                <a:latin typeface="Google Sans"/>
              </a:rPr>
              <a:t>The contaminated material was traced back to a manufacturing plant in Changzhou, China</a:t>
            </a:r>
            <a:r>
              <a:rPr lang="en-US" b="0" dirty="0">
                <a:solidFill>
                  <a:srgbClr val="0A0A0A"/>
                </a:solidFill>
                <a:latin typeface="Google Sans"/>
              </a:rPr>
              <a:t> after a </a:t>
            </a:r>
            <a:r>
              <a:rPr lang="en-US" b="0" i="0" dirty="0">
                <a:solidFill>
                  <a:srgbClr val="0A0A0A"/>
                </a:solidFill>
                <a:effectLst/>
                <a:latin typeface="Google Sans"/>
              </a:rPr>
              <a:t>widespread swine virus in China in 2007 significantly reduced the pig population, which is the primary source of raw heparin</a:t>
            </a:r>
            <a:r>
              <a:rPr lang="en-US" b="0" dirty="0">
                <a:solidFill>
                  <a:srgbClr val="0A0A0A"/>
                </a:solidFill>
                <a:latin typeface="Google Sans"/>
              </a:rPr>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2969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311AF6B-7F3A-4568-BE0F-0B5D0ED18C71}" type="slidenum">
              <a:rPr lang="en-US" altLang="en-US" b="0">
                <a:solidFill>
                  <a:srgbClr val="0066CC"/>
                </a:solidFill>
              </a:rPr>
              <a:pPr eaLnBrk="1" hangingPunct="1"/>
              <a:t>22</a:t>
            </a:fld>
            <a:endParaRPr lang="en-US" altLang="en-US" b="0">
              <a:solidFill>
                <a:srgbClr val="0066CC"/>
              </a:solidFill>
            </a:endParaRPr>
          </a:p>
        </p:txBody>
      </p:sp>
      <p:sp>
        <p:nvSpPr>
          <p:cNvPr id="29699" name="Rectangle 2"/>
          <p:cNvSpPr>
            <a:spLocks noGrp="1" noChangeArrowheads="1"/>
          </p:cNvSpPr>
          <p:nvPr>
            <p:ph type="title"/>
          </p:nvPr>
        </p:nvSpPr>
        <p:spPr/>
        <p:txBody>
          <a:bodyPr/>
          <a:lstStyle/>
          <a:p>
            <a:pPr eaLnBrk="1" hangingPunct="1"/>
            <a:r>
              <a:rPr lang="en-US" altLang="en-US" sz="1600"/>
              <a:t>Carbohydrates</a:t>
            </a:r>
          </a:p>
        </p:txBody>
      </p:sp>
      <p:sp>
        <p:nvSpPr>
          <p:cNvPr id="29700" name="Rectangle 3"/>
          <p:cNvSpPr>
            <a:spLocks noGrp="1" noChangeArrowheads="1"/>
          </p:cNvSpPr>
          <p:nvPr>
            <p:ph type="body" sz="half" idx="1"/>
          </p:nvPr>
        </p:nvSpPr>
        <p:spPr>
          <a:xfrm>
            <a:off x="457200" y="533400"/>
            <a:ext cx="8001000" cy="5592763"/>
          </a:xfrm>
        </p:spPr>
        <p:txBody>
          <a:bodyPr/>
          <a:lstStyle/>
          <a:p>
            <a:pPr eaLnBrk="1" hangingPunct="1"/>
            <a:r>
              <a:rPr lang="en-US" altLang="en-US" sz="2400"/>
              <a:t>By linking simple sugars together, more complex sugars are formed.  Consider </a:t>
            </a:r>
            <a:r>
              <a:rPr lang="en-US" altLang="en-US" sz="2400">
                <a:solidFill>
                  <a:srgbClr val="0033CC"/>
                </a:solidFill>
              </a:rPr>
              <a:t>sucrose</a:t>
            </a:r>
            <a:r>
              <a:rPr lang="en-US" altLang="en-US" sz="2400"/>
              <a:t> (table sugar, in which </a:t>
            </a:r>
            <a:r>
              <a:rPr lang="en-US" altLang="en-US" sz="2400">
                <a:solidFill>
                  <a:srgbClr val="0033CC"/>
                </a:solidFill>
              </a:rPr>
              <a:t>glucose</a:t>
            </a:r>
            <a:r>
              <a:rPr lang="en-US" altLang="en-US" sz="2400"/>
              <a:t> is linked to </a:t>
            </a:r>
            <a:r>
              <a:rPr lang="en-US" altLang="en-US" sz="2400">
                <a:solidFill>
                  <a:srgbClr val="0033CC"/>
                </a:solidFill>
              </a:rPr>
              <a:t>fructose</a:t>
            </a:r>
            <a:r>
              <a:rPr lang="en-US" altLang="en-US" sz="2400"/>
              <a:t> in “head-to-head” fashion.  This particular glycosidic linkage is an “</a:t>
            </a:r>
            <a:r>
              <a:rPr lang="el-GR" altLang="en-US" sz="2400" i="1">
                <a:cs typeface="Arial" panose="020B0604020202020204" pitchFamily="34" charset="0"/>
              </a:rPr>
              <a:t>α</a:t>
            </a:r>
            <a:r>
              <a:rPr lang="en-US" altLang="en-US" sz="2400" i="1">
                <a:cs typeface="Arial" panose="020B0604020202020204" pitchFamily="34" charset="0"/>
              </a:rPr>
              <a:t>(1→2)</a:t>
            </a:r>
            <a:r>
              <a:rPr lang="en-US" altLang="en-US" sz="2400">
                <a:cs typeface="Arial" panose="020B0604020202020204" pitchFamily="34" charset="0"/>
              </a:rPr>
              <a:t>” linkage:</a:t>
            </a:r>
          </a:p>
          <a:p>
            <a:pPr eaLnBrk="1" hangingPunct="1"/>
            <a:endParaRPr lang="en-US" altLang="en-US" sz="2400">
              <a:cs typeface="Arial" panose="020B0604020202020204" pitchFamily="34" charset="0"/>
            </a:endParaRPr>
          </a:p>
          <a:p>
            <a:pPr eaLnBrk="1" hangingPunct="1"/>
            <a:endParaRPr lang="en-US" altLang="en-US" sz="2400">
              <a:cs typeface="Arial" panose="020B0604020202020204" pitchFamily="34" charset="0"/>
            </a:endParaRPr>
          </a:p>
          <a:p>
            <a:pPr eaLnBrk="1" hangingPunct="1"/>
            <a:endParaRPr lang="en-US" altLang="en-US" sz="2400">
              <a:cs typeface="Arial" panose="020B0604020202020204" pitchFamily="34" charset="0"/>
            </a:endParaRPr>
          </a:p>
          <a:p>
            <a:pPr eaLnBrk="1" hangingPunct="1"/>
            <a:endParaRPr lang="en-US" altLang="en-US" sz="2400">
              <a:cs typeface="Arial" panose="020B0604020202020204" pitchFamily="34" charset="0"/>
            </a:endParaRPr>
          </a:p>
          <a:p>
            <a:pPr eaLnBrk="1" hangingPunct="1"/>
            <a:endParaRPr lang="en-US" altLang="en-US" sz="2400">
              <a:cs typeface="Arial" panose="020B0604020202020204" pitchFamily="34" charset="0"/>
            </a:endParaRPr>
          </a:p>
          <a:p>
            <a:pPr eaLnBrk="1" hangingPunct="1"/>
            <a:endParaRPr lang="en-US" altLang="en-US" sz="2400">
              <a:cs typeface="Arial" panose="020B0604020202020204" pitchFamily="34" charset="0"/>
            </a:endParaRPr>
          </a:p>
          <a:p>
            <a:pPr eaLnBrk="1" hangingPunct="1"/>
            <a:endParaRPr lang="en-US" altLang="en-US" sz="2400">
              <a:cs typeface="Arial" panose="020B0604020202020204" pitchFamily="34" charset="0"/>
            </a:endParaRPr>
          </a:p>
          <a:p>
            <a:pPr eaLnBrk="1" hangingPunct="1"/>
            <a:r>
              <a:rPr lang="en-US" altLang="en-US" sz="2400" i="1">
                <a:cs typeface="Arial" panose="020B0604020202020204" pitchFamily="34" charset="0"/>
              </a:rPr>
              <a:t>Question</a:t>
            </a:r>
            <a:r>
              <a:rPr lang="en-US" altLang="en-US" sz="2400">
                <a:cs typeface="Arial" panose="020B0604020202020204" pitchFamily="34" charset="0"/>
              </a:rPr>
              <a:t>:  Is sucrose a “</a:t>
            </a:r>
            <a:r>
              <a:rPr lang="en-US" altLang="en-US" sz="2400" i="1">
                <a:cs typeface="Arial" panose="020B0604020202020204" pitchFamily="34" charset="0"/>
              </a:rPr>
              <a:t>reducing sugar</a:t>
            </a:r>
            <a:r>
              <a:rPr lang="en-US" altLang="en-US" sz="2400">
                <a:cs typeface="Arial" panose="020B0604020202020204" pitchFamily="34" charset="0"/>
              </a:rPr>
              <a:t>?”</a:t>
            </a:r>
          </a:p>
        </p:txBody>
      </p:sp>
      <p:pic>
        <p:nvPicPr>
          <p:cNvPr id="29701"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76400" y="2438400"/>
            <a:ext cx="5410200" cy="289083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614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3B06562-2C51-4F99-8064-D8869A9202CF}" type="slidenum">
              <a:rPr lang="en-US" altLang="en-US" b="0">
                <a:solidFill>
                  <a:srgbClr val="0066CC"/>
                </a:solidFill>
              </a:rPr>
              <a:pPr eaLnBrk="1" hangingPunct="1"/>
              <a:t>23</a:t>
            </a:fld>
            <a:endParaRPr lang="en-US" altLang="en-US" b="0">
              <a:solidFill>
                <a:srgbClr val="0066CC"/>
              </a:solidFill>
            </a:endParaRPr>
          </a:p>
        </p:txBody>
      </p:sp>
      <p:sp>
        <p:nvSpPr>
          <p:cNvPr id="6148" name="Rectangle 2"/>
          <p:cNvSpPr>
            <a:spLocks noGrp="1" noChangeArrowheads="1"/>
          </p:cNvSpPr>
          <p:nvPr>
            <p:ph type="title"/>
          </p:nvPr>
        </p:nvSpPr>
        <p:spPr/>
        <p:txBody>
          <a:bodyPr/>
          <a:lstStyle/>
          <a:p>
            <a:pPr eaLnBrk="1" hangingPunct="1"/>
            <a:r>
              <a:rPr lang="en-US" altLang="en-US" sz="1600"/>
              <a:t>Carbohydrates</a:t>
            </a:r>
          </a:p>
        </p:txBody>
      </p:sp>
      <p:sp>
        <p:nvSpPr>
          <p:cNvPr id="6149" name="Rectangle 3"/>
          <p:cNvSpPr>
            <a:spLocks noGrp="1" noChangeArrowheads="1"/>
          </p:cNvSpPr>
          <p:nvPr>
            <p:ph type="body" sz="half" idx="1"/>
          </p:nvPr>
        </p:nvSpPr>
        <p:spPr>
          <a:xfrm>
            <a:off x="609600" y="685800"/>
            <a:ext cx="7848600" cy="6019800"/>
          </a:xfrm>
        </p:spPr>
        <p:txBody>
          <a:bodyPr/>
          <a:lstStyle/>
          <a:p>
            <a:pPr eaLnBrk="1" hangingPunct="1">
              <a:buFontTx/>
              <a:buNone/>
            </a:pPr>
            <a:r>
              <a:rPr lang="en-US" altLang="en-US" sz="2800"/>
              <a:t>Other frequently </a:t>
            </a:r>
          </a:p>
          <a:p>
            <a:pPr eaLnBrk="1" hangingPunct="1">
              <a:buFontTx/>
              <a:buNone/>
            </a:pPr>
            <a:r>
              <a:rPr lang="en-US" altLang="en-US" sz="2800"/>
              <a:t>encountered dimers</a:t>
            </a:r>
          </a:p>
          <a:p>
            <a:pPr eaLnBrk="1" hangingPunct="1">
              <a:buFontTx/>
              <a:buNone/>
            </a:pPr>
            <a:r>
              <a:rPr lang="en-US" altLang="en-US" sz="2800"/>
              <a:t>include</a:t>
            </a:r>
          </a:p>
          <a:p>
            <a:pPr lvl="1" eaLnBrk="1" hangingPunct="1"/>
            <a:r>
              <a:rPr lang="en-US" altLang="en-US" sz="2400"/>
              <a:t> </a:t>
            </a:r>
            <a:r>
              <a:rPr lang="en-US" altLang="en-US" sz="2400" u="sng">
                <a:solidFill>
                  <a:srgbClr val="0033CC"/>
                </a:solidFill>
              </a:rPr>
              <a:t>lactose</a:t>
            </a:r>
            <a:r>
              <a:rPr lang="en-US" altLang="en-US" sz="2400"/>
              <a:t> </a:t>
            </a:r>
          </a:p>
          <a:p>
            <a:pPr lvl="1" eaLnBrk="1" hangingPunct="1">
              <a:buFontTx/>
              <a:buNone/>
            </a:pPr>
            <a:r>
              <a:rPr lang="en-US" altLang="en-US" sz="2400"/>
              <a:t>	</a:t>
            </a:r>
            <a:r>
              <a:rPr lang="en-US" altLang="en-US" sz="2400" i="1">
                <a:solidFill>
                  <a:srgbClr val="0033CC"/>
                </a:solidFill>
              </a:rPr>
              <a:t>(milk sugar):</a:t>
            </a:r>
            <a:r>
              <a:rPr lang="en-US" altLang="en-US" sz="2400" i="1"/>
              <a:t> </a:t>
            </a:r>
          </a:p>
          <a:p>
            <a:pPr eaLnBrk="1" hangingPunct="1">
              <a:buFontTx/>
              <a:buNone/>
            </a:pPr>
            <a:r>
              <a:rPr lang="en-US" altLang="en-US" sz="2800"/>
              <a:t>		</a:t>
            </a:r>
            <a:r>
              <a:rPr lang="en-US" altLang="en-US" sz="2400" i="1"/>
              <a:t>and		</a:t>
            </a:r>
          </a:p>
          <a:p>
            <a:pPr eaLnBrk="1" hangingPunct="1">
              <a:buFontTx/>
              <a:buNone/>
            </a:pPr>
            <a:endParaRPr lang="en-US" altLang="en-US" sz="2400" i="1"/>
          </a:p>
          <a:p>
            <a:pPr lvl="1" eaLnBrk="1" hangingPunct="1"/>
            <a:r>
              <a:rPr lang="en-US" altLang="en-US" sz="2400"/>
              <a:t> </a:t>
            </a:r>
            <a:r>
              <a:rPr lang="en-US" altLang="en-US" sz="2400" u="sng">
                <a:solidFill>
                  <a:srgbClr val="0033CC"/>
                </a:solidFill>
              </a:rPr>
              <a:t>maltose</a:t>
            </a:r>
            <a:r>
              <a:rPr lang="en-US" altLang="en-US" sz="2400"/>
              <a:t>:</a:t>
            </a:r>
          </a:p>
          <a:p>
            <a:pPr eaLnBrk="1" hangingPunct="1"/>
            <a:endParaRPr lang="en-US" altLang="en-US" sz="2800"/>
          </a:p>
          <a:p>
            <a:pPr eaLnBrk="1" hangingPunct="1"/>
            <a:endParaRPr lang="en-US" altLang="en-US" sz="2800"/>
          </a:p>
          <a:p>
            <a:pPr eaLnBrk="1" hangingPunct="1">
              <a:buFontTx/>
              <a:buNone/>
            </a:pPr>
            <a:endParaRPr lang="en-US" altLang="en-US" sz="2800"/>
          </a:p>
          <a:p>
            <a:pPr eaLnBrk="1" hangingPunct="1">
              <a:buFontTx/>
              <a:buNone/>
            </a:pPr>
            <a:r>
              <a:rPr lang="en-US" altLang="en-US" sz="2000"/>
              <a:t>Question:  Are either of these disaccharides “</a:t>
            </a:r>
            <a:r>
              <a:rPr lang="en-US" altLang="en-US" sz="2000" i="1"/>
              <a:t>reducing sugars</a:t>
            </a:r>
            <a:r>
              <a:rPr lang="en-US" altLang="en-US" sz="2000"/>
              <a:t>?”</a:t>
            </a:r>
          </a:p>
        </p:txBody>
      </p:sp>
      <p:graphicFrame>
        <p:nvGraphicFramePr>
          <p:cNvPr id="6146" name="Object 6"/>
          <p:cNvGraphicFramePr>
            <a:graphicFrameLocks noGrp="1" noChangeAspect="1"/>
          </p:cNvGraphicFramePr>
          <p:nvPr>
            <p:ph sz="half" idx="2"/>
          </p:nvPr>
        </p:nvGraphicFramePr>
        <p:xfrm>
          <a:off x="3962400" y="685800"/>
          <a:ext cx="4632325" cy="5029200"/>
        </p:xfrm>
        <a:graphic>
          <a:graphicData uri="http://schemas.openxmlformats.org/presentationml/2006/ole">
            <mc:AlternateContent xmlns:mc="http://schemas.openxmlformats.org/markup-compatibility/2006">
              <mc:Choice xmlns:v="urn:schemas-microsoft-com:vml" Requires="v">
                <p:oleObj name="Bitmap Image" r:id="rId2" imgW="3648584" imgH="3962953" progId="Paint.Picture">
                  <p:embed/>
                </p:oleObj>
              </mc:Choice>
              <mc:Fallback>
                <p:oleObj name="Bitmap Image" r:id="rId2" imgW="3648584" imgH="3962953" progId="Paint.Picture">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85800"/>
                        <a:ext cx="4632325" cy="5029200"/>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307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D4C5E09-0989-4CB5-8D6D-3E780F8DEA66}" type="slidenum">
              <a:rPr lang="en-US" altLang="en-US" b="0">
                <a:solidFill>
                  <a:srgbClr val="0066CC"/>
                </a:solidFill>
              </a:rPr>
              <a:pPr eaLnBrk="1" hangingPunct="1"/>
              <a:t>24</a:t>
            </a:fld>
            <a:endParaRPr lang="en-US" altLang="en-US" b="0">
              <a:solidFill>
                <a:srgbClr val="0066CC"/>
              </a:solidFill>
            </a:endParaRPr>
          </a:p>
        </p:txBody>
      </p:sp>
      <p:sp>
        <p:nvSpPr>
          <p:cNvPr id="30723" name="Rectangle 307"/>
          <p:cNvSpPr>
            <a:spLocks noGrp="1" noChangeArrowheads="1"/>
          </p:cNvSpPr>
          <p:nvPr>
            <p:ph type="title"/>
          </p:nvPr>
        </p:nvSpPr>
        <p:spPr/>
        <p:txBody>
          <a:bodyPr/>
          <a:lstStyle/>
          <a:p>
            <a:pPr eaLnBrk="1" hangingPunct="1"/>
            <a:r>
              <a:rPr lang="en-US" altLang="en-US" dirty="0"/>
              <a:t>Relative Sweet Tastes of Beverage Sweeteners</a:t>
            </a:r>
          </a:p>
        </p:txBody>
      </p:sp>
      <p:graphicFrame>
        <p:nvGraphicFramePr>
          <p:cNvPr id="1087957" name="Group 469"/>
          <p:cNvGraphicFramePr>
            <a:graphicFrameLocks noGrp="1"/>
          </p:cNvGraphicFramePr>
          <p:nvPr>
            <p:extLst>
              <p:ext uri="{D42A27DB-BD31-4B8C-83A1-F6EECF244321}">
                <p14:modId xmlns:p14="http://schemas.microsoft.com/office/powerpoint/2010/main" val="2398243033"/>
              </p:ext>
            </p:extLst>
          </p:nvPr>
        </p:nvGraphicFramePr>
        <p:xfrm>
          <a:off x="1600200" y="548640"/>
          <a:ext cx="5410200" cy="5943600"/>
        </p:xfrm>
        <a:graphic>
          <a:graphicData uri="http://schemas.openxmlformats.org/drawingml/2006/table">
            <a:tbl>
              <a:tblPr/>
              <a:tblGrid>
                <a:gridCol w="3765550">
                  <a:extLst>
                    <a:ext uri="{9D8B030D-6E8A-4147-A177-3AD203B41FA5}">
                      <a16:colId xmlns:a16="http://schemas.microsoft.com/office/drawing/2014/main" val="20000"/>
                    </a:ext>
                  </a:extLst>
                </a:gridCol>
                <a:gridCol w="1644650">
                  <a:extLst>
                    <a:ext uri="{9D8B030D-6E8A-4147-A177-3AD203B41FA5}">
                      <a16:colId xmlns:a16="http://schemas.microsoft.com/office/drawing/2014/main" val="20001"/>
                    </a:ext>
                  </a:extLst>
                </a:gridCol>
              </a:tblGrid>
              <a:tr h="457200">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Relative Sugar Sweetness Scale</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22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cs typeface="Arial" charset="0"/>
                        </a:rPr>
                        <a:t>(Sucrose = 1)</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Lactose</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0.16</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extLst>
                  <a:ext uri="{0D108BD9-81ED-4DB2-BD59-A6C34878D82A}">
                    <a16:rowId xmlns:a16="http://schemas.microsoft.com/office/drawing/2014/main" val="10002"/>
                  </a:ext>
                </a:extLst>
              </a:tr>
              <a:tr h="455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Galactose</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0.32</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extLst>
                  <a:ext uri="{0D108BD9-81ED-4DB2-BD59-A6C34878D82A}">
                    <a16:rowId xmlns:a16="http://schemas.microsoft.com/office/drawing/2014/main" val="10003"/>
                  </a:ext>
                </a:extLst>
              </a:tr>
              <a:tr h="455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Maltose</a:t>
                      </a:r>
                      <a:endParaRPr kumimoji="0" lang="en-US" sz="2400" b="0" i="0" u="none" strike="noStrike" cap="none" normalizeH="0" baseline="0" dirty="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0.33</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extLst>
                  <a:ext uri="{0D108BD9-81ED-4DB2-BD59-A6C34878D82A}">
                    <a16:rowId xmlns:a16="http://schemas.microsoft.com/office/drawing/2014/main" val="10004"/>
                  </a:ext>
                </a:extLst>
              </a:tr>
              <a:tr h="455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Glucose</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0.74</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extLst>
                  <a:ext uri="{0D108BD9-81ED-4DB2-BD59-A6C34878D82A}">
                    <a16:rowId xmlns:a16="http://schemas.microsoft.com/office/drawing/2014/main" val="10005"/>
                  </a:ext>
                </a:extLst>
              </a:tr>
              <a:tr h="455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Sucrose</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1.00</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extLst>
                  <a:ext uri="{0D108BD9-81ED-4DB2-BD59-A6C34878D82A}">
                    <a16:rowId xmlns:a16="http://schemas.microsoft.com/office/drawing/2014/main" val="10006"/>
                  </a:ext>
                </a:extLst>
              </a:tr>
              <a:tr h="455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Invert Sugar</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1.25</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extLst>
                  <a:ext uri="{0D108BD9-81ED-4DB2-BD59-A6C34878D82A}">
                    <a16:rowId xmlns:a16="http://schemas.microsoft.com/office/drawing/2014/main" val="10007"/>
                  </a:ext>
                </a:extLst>
              </a:tr>
              <a:tr h="455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Fructose</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1.73</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FDAC"/>
                    </a:solidFill>
                  </a:tcPr>
                </a:tc>
                <a:extLst>
                  <a:ext uri="{0D108BD9-81ED-4DB2-BD59-A6C34878D82A}">
                    <a16:rowId xmlns:a16="http://schemas.microsoft.com/office/drawing/2014/main" val="10008"/>
                  </a:ext>
                </a:extLst>
              </a:tr>
              <a:tr h="455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Sodium cyclamate</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F7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30</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F7FE"/>
                    </a:solidFill>
                  </a:tcPr>
                </a:tc>
                <a:extLst>
                  <a:ext uri="{0D108BD9-81ED-4DB2-BD59-A6C34878D82A}">
                    <a16:rowId xmlns:a16="http://schemas.microsoft.com/office/drawing/2014/main" val="10009"/>
                  </a:ext>
                </a:extLst>
              </a:tr>
              <a:tr h="455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Aspartame</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F7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180</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F7FE"/>
                    </a:solidFill>
                  </a:tcPr>
                </a:tc>
                <a:extLst>
                  <a:ext uri="{0D108BD9-81ED-4DB2-BD59-A6C34878D82A}">
                    <a16:rowId xmlns:a16="http://schemas.microsoft.com/office/drawing/2014/main" val="10010"/>
                  </a:ext>
                </a:extLst>
              </a:tr>
              <a:tr h="455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Saccharin</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F7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450</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F7FE"/>
                    </a:solidFill>
                  </a:tcPr>
                </a:tc>
                <a:extLst>
                  <a:ext uri="{0D108BD9-81ED-4DB2-BD59-A6C34878D82A}">
                    <a16:rowId xmlns:a16="http://schemas.microsoft.com/office/drawing/2014/main" val="10011"/>
                  </a:ext>
                </a:extLst>
              </a:tr>
              <a:tr h="455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Sucralose</a:t>
                      </a:r>
                      <a:endParaRPr kumimoji="0" lang="en-US" sz="2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7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600</a:t>
                      </a:r>
                      <a:endParaRPr kumimoji="0" lang="en-US"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7FE"/>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0927E23-C948-4FA0-A1F2-6CDEC817F1CC}" type="slidenum">
              <a:rPr lang="en-US" altLang="en-US" b="0">
                <a:solidFill>
                  <a:srgbClr val="0066CC"/>
                </a:solidFill>
              </a:rPr>
              <a:pPr eaLnBrk="1" hangingPunct="1"/>
              <a:t>25</a:t>
            </a:fld>
            <a:endParaRPr lang="en-US" altLang="en-US" b="0">
              <a:solidFill>
                <a:srgbClr val="0066CC"/>
              </a:solidFill>
            </a:endParaRPr>
          </a:p>
        </p:txBody>
      </p:sp>
      <p:sp>
        <p:nvSpPr>
          <p:cNvPr id="31747" name="Rectangle 2"/>
          <p:cNvSpPr>
            <a:spLocks noGrp="1" noChangeArrowheads="1"/>
          </p:cNvSpPr>
          <p:nvPr>
            <p:ph type="title"/>
          </p:nvPr>
        </p:nvSpPr>
        <p:spPr/>
        <p:txBody>
          <a:bodyPr/>
          <a:lstStyle/>
          <a:p>
            <a:pPr eaLnBrk="1" hangingPunct="1"/>
            <a:r>
              <a:rPr lang="en-US" altLang="en-US" sz="1600"/>
              <a:t>Carbohydrates</a:t>
            </a:r>
          </a:p>
        </p:txBody>
      </p:sp>
      <p:sp>
        <p:nvSpPr>
          <p:cNvPr id="31748" name="Rectangle 3"/>
          <p:cNvSpPr>
            <a:spLocks noGrp="1" noChangeArrowheads="1"/>
          </p:cNvSpPr>
          <p:nvPr>
            <p:ph type="body" idx="1"/>
          </p:nvPr>
        </p:nvSpPr>
        <p:spPr/>
        <p:txBody>
          <a:bodyPr/>
          <a:lstStyle/>
          <a:p>
            <a:pPr eaLnBrk="1" hangingPunct="1"/>
            <a:r>
              <a:rPr lang="en-US" altLang="en-US"/>
              <a:t>Carbohydrates are classified by the number of monomers contained in their structures:</a:t>
            </a:r>
          </a:p>
          <a:p>
            <a:pPr lvl="1" eaLnBrk="1" hangingPunct="1"/>
            <a:r>
              <a:rPr lang="en-US" altLang="en-US" sz="3200"/>
              <a:t>Monomeric sugars are called “</a:t>
            </a:r>
            <a:r>
              <a:rPr lang="en-US" altLang="en-US" sz="3200" b="1" u="sng">
                <a:solidFill>
                  <a:srgbClr val="0033CC"/>
                </a:solidFill>
              </a:rPr>
              <a:t>monosaccharides</a:t>
            </a:r>
            <a:r>
              <a:rPr lang="en-US" altLang="en-US" sz="3200"/>
              <a:t>.”</a:t>
            </a:r>
          </a:p>
          <a:p>
            <a:pPr lvl="1" eaLnBrk="1" hangingPunct="1"/>
            <a:endParaRPr lang="en-US" altLang="en-US" sz="3200"/>
          </a:p>
          <a:p>
            <a:pPr lvl="1" eaLnBrk="1" hangingPunct="1"/>
            <a:r>
              <a:rPr lang="en-US" altLang="en-US" sz="3200"/>
              <a:t>Dimers are called “</a:t>
            </a:r>
            <a:r>
              <a:rPr lang="en-US" altLang="en-US" sz="3200" b="1" u="sng">
                <a:solidFill>
                  <a:srgbClr val="0033CC"/>
                </a:solidFill>
              </a:rPr>
              <a:t>disaccharides</a:t>
            </a:r>
            <a:r>
              <a:rPr lang="en-US" altLang="en-US" sz="3200"/>
              <a:t>.”</a:t>
            </a:r>
          </a:p>
          <a:p>
            <a:pPr lvl="1" eaLnBrk="1" hangingPunct="1"/>
            <a:endParaRPr lang="en-US" altLang="en-US" sz="3200"/>
          </a:p>
          <a:p>
            <a:pPr lvl="1" eaLnBrk="1" hangingPunct="1"/>
            <a:r>
              <a:rPr lang="en-US" altLang="en-US" sz="3200"/>
              <a:t>Polymeric carbohydrates are called “</a:t>
            </a:r>
            <a:r>
              <a:rPr lang="en-US" altLang="en-US" sz="3200" b="1" u="sng">
                <a:solidFill>
                  <a:srgbClr val="0033CC"/>
                </a:solidFill>
              </a:rPr>
              <a:t>polysaccharides</a:t>
            </a:r>
            <a:r>
              <a:rPr lang="en-US" altLang="en-US" sz="320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3277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95EDB36-AE2C-4ADF-9753-43C00260FBDE}" type="slidenum">
              <a:rPr lang="en-US" altLang="en-US" b="0">
                <a:solidFill>
                  <a:srgbClr val="0066CC"/>
                </a:solidFill>
              </a:rPr>
              <a:pPr eaLnBrk="1" hangingPunct="1"/>
              <a:t>26</a:t>
            </a:fld>
            <a:endParaRPr lang="en-US" altLang="en-US" b="0">
              <a:solidFill>
                <a:srgbClr val="0066CC"/>
              </a:solidFill>
            </a:endParaRPr>
          </a:p>
        </p:txBody>
      </p:sp>
      <p:sp>
        <p:nvSpPr>
          <p:cNvPr id="32771" name="Rectangle 2"/>
          <p:cNvSpPr>
            <a:spLocks noGrp="1" noChangeArrowheads="1"/>
          </p:cNvSpPr>
          <p:nvPr>
            <p:ph type="title"/>
          </p:nvPr>
        </p:nvSpPr>
        <p:spPr/>
        <p:txBody>
          <a:bodyPr/>
          <a:lstStyle/>
          <a:p>
            <a:pPr eaLnBrk="1" hangingPunct="1"/>
            <a:r>
              <a:rPr lang="en-US" altLang="en-US" sz="1600"/>
              <a:t>Carbohydrates</a:t>
            </a:r>
          </a:p>
        </p:txBody>
      </p:sp>
      <p:sp>
        <p:nvSpPr>
          <p:cNvPr id="32772" name="Rectangle 3"/>
          <p:cNvSpPr>
            <a:spLocks noGrp="1" noChangeArrowheads="1"/>
          </p:cNvSpPr>
          <p:nvPr>
            <p:ph type="body" sz="half" idx="1"/>
          </p:nvPr>
        </p:nvSpPr>
        <p:spPr>
          <a:xfrm>
            <a:off x="457200" y="533400"/>
            <a:ext cx="7924800" cy="5592763"/>
          </a:xfrm>
        </p:spPr>
        <p:txBody>
          <a:bodyPr/>
          <a:lstStyle/>
          <a:p>
            <a:pPr eaLnBrk="1" hangingPunct="1"/>
            <a:r>
              <a:rPr lang="en-US" altLang="en-US" sz="2400" dirty="0"/>
              <a:t>The most common polysaccharide in animal cells is </a:t>
            </a:r>
            <a:r>
              <a:rPr lang="en-US" altLang="en-US" sz="2400" dirty="0">
                <a:solidFill>
                  <a:srgbClr val="0033CC"/>
                </a:solidFill>
              </a:rPr>
              <a:t>glycogen</a:t>
            </a:r>
            <a:r>
              <a:rPr lang="en-US" altLang="en-US" sz="2400" dirty="0"/>
              <a:t>.</a:t>
            </a:r>
          </a:p>
          <a:p>
            <a:pPr eaLnBrk="1" hangingPunct="1"/>
            <a:r>
              <a:rPr lang="en-US" altLang="en-US" sz="2400" dirty="0"/>
              <a:t>Glycogen is a polymer of glucose, containing both </a:t>
            </a:r>
            <a:r>
              <a:rPr lang="el-GR" altLang="en-US" sz="2400" dirty="0">
                <a:cs typeface="Arial" panose="020B0604020202020204" pitchFamily="34" charset="0"/>
              </a:rPr>
              <a:t>α</a:t>
            </a:r>
            <a:r>
              <a:rPr lang="en-US" altLang="en-US" sz="2400" dirty="0">
                <a:cs typeface="Arial" panose="020B0604020202020204" pitchFamily="34" charset="0"/>
              </a:rPr>
              <a:t>(</a:t>
            </a:r>
            <a:r>
              <a:rPr lang="en-US" altLang="en-US" sz="2400" i="1" dirty="0">
                <a:cs typeface="Arial" panose="020B0604020202020204" pitchFamily="34" charset="0"/>
              </a:rPr>
              <a:t>1→4</a:t>
            </a:r>
            <a:r>
              <a:rPr lang="en-US" altLang="en-US" sz="2400" dirty="0">
                <a:cs typeface="Arial" panose="020B0604020202020204" pitchFamily="34" charset="0"/>
              </a:rPr>
              <a:t>) and </a:t>
            </a:r>
            <a:r>
              <a:rPr lang="el-GR" altLang="en-US" sz="2400" dirty="0">
                <a:cs typeface="Arial" panose="020B0604020202020204" pitchFamily="34" charset="0"/>
              </a:rPr>
              <a:t>α</a:t>
            </a:r>
            <a:r>
              <a:rPr lang="en-US" altLang="en-US" sz="2400" dirty="0">
                <a:cs typeface="Arial" panose="020B0604020202020204" pitchFamily="34" charset="0"/>
              </a:rPr>
              <a:t>(</a:t>
            </a:r>
            <a:r>
              <a:rPr lang="en-US" altLang="en-US" sz="2400" i="1" dirty="0">
                <a:cs typeface="Arial" panose="020B0604020202020204" pitchFamily="34" charset="0"/>
              </a:rPr>
              <a:t>1→6</a:t>
            </a:r>
            <a:r>
              <a:rPr lang="en-US" altLang="en-US" sz="2400" dirty="0">
                <a:cs typeface="Arial" panose="020B0604020202020204" pitchFamily="34" charset="0"/>
              </a:rPr>
              <a:t>) linkages (at “</a:t>
            </a:r>
            <a:r>
              <a:rPr lang="en-US" altLang="en-US" sz="2400" i="1" dirty="0">
                <a:cs typeface="Arial" panose="020B0604020202020204" pitchFamily="34" charset="0"/>
              </a:rPr>
              <a:t>branch points</a:t>
            </a:r>
            <a:r>
              <a:rPr lang="en-US" altLang="en-US" sz="2400" dirty="0">
                <a:cs typeface="Arial" panose="020B0604020202020204" pitchFamily="34" charset="0"/>
              </a:rPr>
              <a:t>”).  Branching occurs about every 10 glucose residues. </a:t>
            </a:r>
            <a:r>
              <a:rPr lang="en-US" altLang="en-US" sz="2800" dirty="0">
                <a:cs typeface="Arial" panose="020B0604020202020204" pitchFamily="34" charset="0"/>
              </a:rPr>
              <a:t> </a:t>
            </a:r>
          </a:p>
        </p:txBody>
      </p:sp>
      <p:pic>
        <p:nvPicPr>
          <p:cNvPr id="32773"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71600" y="2743200"/>
            <a:ext cx="6096000" cy="3675063"/>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4967F94-D28A-41D4-9639-4578F7AD4E38}" type="slidenum">
              <a:rPr lang="en-US" altLang="en-US" b="0">
                <a:solidFill>
                  <a:srgbClr val="0066CC"/>
                </a:solidFill>
              </a:rPr>
              <a:pPr eaLnBrk="1" hangingPunct="1"/>
              <a:t>27</a:t>
            </a:fld>
            <a:endParaRPr lang="en-US" altLang="en-US" b="0">
              <a:solidFill>
                <a:srgbClr val="0066CC"/>
              </a:solidFill>
            </a:endParaRPr>
          </a:p>
        </p:txBody>
      </p:sp>
      <p:sp>
        <p:nvSpPr>
          <p:cNvPr id="7172" name="Rectangle 2"/>
          <p:cNvSpPr>
            <a:spLocks noGrp="1" noChangeArrowheads="1"/>
          </p:cNvSpPr>
          <p:nvPr>
            <p:ph type="title"/>
          </p:nvPr>
        </p:nvSpPr>
        <p:spPr/>
        <p:txBody>
          <a:bodyPr/>
          <a:lstStyle/>
          <a:p>
            <a:pPr eaLnBrk="1" hangingPunct="1"/>
            <a:r>
              <a:rPr lang="en-US" altLang="en-US" sz="1600"/>
              <a:t>Carbohydrates</a:t>
            </a:r>
          </a:p>
        </p:txBody>
      </p:sp>
      <p:graphicFrame>
        <p:nvGraphicFramePr>
          <p:cNvPr id="7170" name="Object 7"/>
          <p:cNvGraphicFramePr>
            <a:graphicFrameLocks noGrp="1" noChangeAspect="1"/>
          </p:cNvGraphicFramePr>
          <p:nvPr>
            <p:ph idx="1"/>
          </p:nvPr>
        </p:nvGraphicFramePr>
        <p:xfrm>
          <a:off x="3886200" y="457200"/>
          <a:ext cx="5035550" cy="5973763"/>
        </p:xfrm>
        <a:graphic>
          <a:graphicData uri="http://schemas.openxmlformats.org/presentationml/2006/ole">
            <mc:AlternateContent xmlns:mc="http://schemas.openxmlformats.org/markup-compatibility/2006">
              <mc:Choice xmlns:v="urn:schemas-microsoft-com:vml" Requires="v">
                <p:oleObj name="Bitmap Image" r:id="rId2" imgW="4247619" imgH="5038095" progId="Paint.Picture">
                  <p:embed/>
                </p:oleObj>
              </mc:Choice>
              <mc:Fallback>
                <p:oleObj name="Bitmap Image" r:id="rId2" imgW="4247619" imgH="5038095" progId="Paint.Picture">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57200"/>
                        <a:ext cx="5035550" cy="5973763"/>
                      </a:xfrm>
                      <a:prstGeom prst="rect">
                        <a:avLst/>
                      </a:prstGeom>
                    </p:spPr>
                  </p:pic>
                </p:oleObj>
              </mc:Fallback>
            </mc:AlternateContent>
          </a:graphicData>
        </a:graphic>
      </p:graphicFrame>
      <p:sp>
        <p:nvSpPr>
          <p:cNvPr id="7173" name="Text Box 8"/>
          <p:cNvSpPr txBox="1">
            <a:spLocks noChangeArrowheads="1"/>
          </p:cNvSpPr>
          <p:nvPr/>
        </p:nvSpPr>
        <p:spPr bwMode="auto">
          <a:xfrm>
            <a:off x="304800" y="457200"/>
            <a:ext cx="35052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buFontTx/>
              <a:buChar char="•"/>
            </a:pPr>
            <a:r>
              <a:rPr lang="en-US" altLang="en-US" sz="2200"/>
              <a:t>Glycogen is a branched polysaccharide.</a:t>
            </a:r>
          </a:p>
          <a:p>
            <a:pPr eaLnBrk="1" hangingPunct="1">
              <a:spcBef>
                <a:spcPct val="50000"/>
              </a:spcBef>
              <a:buFontTx/>
              <a:buChar char="•"/>
            </a:pPr>
            <a:r>
              <a:rPr lang="en-US" altLang="en-US" sz="2200"/>
              <a:t>Due to its polymeric structure formed by acetal linkages, almost all the monomers are “non-reducing.” The one exception is the  hemiacetal at the #1 carbon in the first monomer of the polymer.</a:t>
            </a:r>
          </a:p>
          <a:p>
            <a:pPr eaLnBrk="1" hangingPunct="1">
              <a:spcBef>
                <a:spcPct val="50000"/>
              </a:spcBef>
              <a:buFontTx/>
              <a:buChar char="•"/>
            </a:pPr>
            <a:r>
              <a:rPr lang="en-US" altLang="en-US" sz="2200"/>
              <a:t>Hence, glycogen has </a:t>
            </a:r>
            <a:r>
              <a:rPr lang="en-US" altLang="en-US" sz="2200">
                <a:solidFill>
                  <a:srgbClr val="0033CC"/>
                </a:solidFill>
              </a:rPr>
              <a:t>many “non-reducing ends</a:t>
            </a:r>
            <a:r>
              <a:rPr lang="en-US" altLang="en-US" sz="2200"/>
              <a:t> with only </a:t>
            </a:r>
            <a:r>
              <a:rPr lang="en-US" altLang="en-US" sz="2200">
                <a:solidFill>
                  <a:srgbClr val="0033CC"/>
                </a:solidFill>
              </a:rPr>
              <a:t>one “reducing end.”</a:t>
            </a:r>
            <a:r>
              <a:rPr lang="en-US" altLang="en-US"/>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88B545F-613F-4188-A5CD-3E4F79D89D33}" type="slidenum">
              <a:rPr lang="en-US" altLang="en-US" b="0">
                <a:solidFill>
                  <a:srgbClr val="0066CC"/>
                </a:solidFill>
              </a:rPr>
              <a:pPr eaLnBrk="1" hangingPunct="1"/>
              <a:t>28</a:t>
            </a:fld>
            <a:endParaRPr lang="en-US" altLang="en-US" b="0">
              <a:solidFill>
                <a:srgbClr val="0066CC"/>
              </a:solidFill>
            </a:endParaRPr>
          </a:p>
        </p:txBody>
      </p:sp>
      <p:sp>
        <p:nvSpPr>
          <p:cNvPr id="33795" name="Rectangle 2"/>
          <p:cNvSpPr>
            <a:spLocks noGrp="1" noChangeArrowheads="1"/>
          </p:cNvSpPr>
          <p:nvPr>
            <p:ph type="title"/>
          </p:nvPr>
        </p:nvSpPr>
        <p:spPr/>
        <p:txBody>
          <a:bodyPr/>
          <a:lstStyle/>
          <a:p>
            <a:pPr eaLnBrk="1" hangingPunct="1"/>
            <a:r>
              <a:rPr lang="en-US" altLang="en-US" sz="1600"/>
              <a:t>Carbohydrates</a:t>
            </a:r>
          </a:p>
        </p:txBody>
      </p:sp>
      <p:sp>
        <p:nvSpPr>
          <p:cNvPr id="33796" name="Rectangle 3"/>
          <p:cNvSpPr>
            <a:spLocks noGrp="1" noChangeArrowheads="1"/>
          </p:cNvSpPr>
          <p:nvPr>
            <p:ph type="body" idx="1"/>
          </p:nvPr>
        </p:nvSpPr>
        <p:spPr/>
        <p:txBody>
          <a:bodyPr/>
          <a:lstStyle/>
          <a:p>
            <a:pPr eaLnBrk="1" hangingPunct="1"/>
            <a:r>
              <a:rPr lang="en-US" altLang="en-US"/>
              <a:t>Plants also utilize “polyglucose” polysaccharides for energy storage.</a:t>
            </a:r>
          </a:p>
          <a:p>
            <a:pPr eaLnBrk="1" hangingPunct="1"/>
            <a:r>
              <a:rPr lang="en-US" altLang="en-US"/>
              <a:t>Their unbranched, linear polysaccharide is “</a:t>
            </a:r>
            <a:r>
              <a:rPr lang="en-US" altLang="en-US">
                <a:solidFill>
                  <a:srgbClr val="0033CC"/>
                </a:solidFill>
              </a:rPr>
              <a:t>starch</a:t>
            </a:r>
            <a:r>
              <a:rPr lang="en-US" altLang="en-US"/>
              <a:t>” or “</a:t>
            </a:r>
            <a:r>
              <a:rPr lang="en-US" altLang="en-US">
                <a:solidFill>
                  <a:srgbClr val="0033CC"/>
                </a:solidFill>
              </a:rPr>
              <a:t>amylose</a:t>
            </a:r>
            <a:r>
              <a:rPr lang="en-US" altLang="en-US"/>
              <a:t>” </a:t>
            </a:r>
            <a:r>
              <a:rPr lang="en-US" altLang="en-US" sz="2000"/>
              <a:t>(contains only </a:t>
            </a:r>
            <a:r>
              <a:rPr lang="el-GR" altLang="en-US" sz="2000" i="1">
                <a:cs typeface="Arial" panose="020B0604020202020204" pitchFamily="34" charset="0"/>
              </a:rPr>
              <a:t>α</a:t>
            </a:r>
            <a:r>
              <a:rPr lang="en-US" altLang="en-US" sz="2000" i="1">
                <a:cs typeface="Arial" panose="020B0604020202020204" pitchFamily="34" charset="0"/>
              </a:rPr>
              <a:t>(1→4)</a:t>
            </a:r>
            <a:r>
              <a:rPr lang="en-US" altLang="en-US" sz="2000">
                <a:cs typeface="Arial" panose="020B0604020202020204" pitchFamily="34" charset="0"/>
              </a:rPr>
              <a:t> linkages).</a:t>
            </a:r>
            <a:endParaRPr lang="en-US" altLang="en-US" sz="2000"/>
          </a:p>
          <a:p>
            <a:pPr eaLnBrk="1" hangingPunct="1"/>
            <a:r>
              <a:rPr lang="en-US" altLang="en-US"/>
              <a:t>Their branched polysaccharide is “</a:t>
            </a:r>
            <a:r>
              <a:rPr lang="en-US" altLang="en-US">
                <a:solidFill>
                  <a:srgbClr val="0033CC"/>
                </a:solidFill>
              </a:rPr>
              <a:t>amylopectin</a:t>
            </a:r>
            <a:r>
              <a:rPr lang="en-US" altLang="en-US"/>
              <a:t>.”  While the branch points are formed by </a:t>
            </a:r>
            <a:r>
              <a:rPr lang="el-GR" altLang="en-US" i="1">
                <a:cs typeface="Arial" panose="020B0604020202020204" pitchFamily="34" charset="0"/>
              </a:rPr>
              <a:t>α</a:t>
            </a:r>
            <a:r>
              <a:rPr lang="en-US" altLang="en-US" i="1">
                <a:cs typeface="Arial" panose="020B0604020202020204" pitchFamily="34" charset="0"/>
              </a:rPr>
              <a:t>(1→6)</a:t>
            </a:r>
            <a:r>
              <a:rPr lang="en-US" altLang="en-US">
                <a:cs typeface="Arial" panose="020B0604020202020204" pitchFamily="34" charset="0"/>
              </a:rPr>
              <a:t> linkages,</a:t>
            </a:r>
            <a:r>
              <a:rPr lang="en-US" altLang="en-US"/>
              <a:t> similar to animal glycogen, amylopectin has a lower degree of branching (only about 1 branch per 30 glucose residues.)</a:t>
            </a:r>
          </a:p>
          <a:p>
            <a:pPr eaLnBrk="1" hangingPunct="1"/>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819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49F09F3-153B-45EF-9683-7741999A4C53}" type="slidenum">
              <a:rPr lang="en-US" altLang="en-US" b="0">
                <a:solidFill>
                  <a:srgbClr val="0066CC"/>
                </a:solidFill>
              </a:rPr>
              <a:pPr eaLnBrk="1" hangingPunct="1"/>
              <a:t>29</a:t>
            </a:fld>
            <a:endParaRPr lang="en-US" altLang="en-US" b="0">
              <a:solidFill>
                <a:srgbClr val="0066CC"/>
              </a:solidFill>
            </a:endParaRPr>
          </a:p>
        </p:txBody>
      </p:sp>
      <p:sp>
        <p:nvSpPr>
          <p:cNvPr id="8196" name="Rectangle 2"/>
          <p:cNvSpPr>
            <a:spLocks noGrp="1" noChangeArrowheads="1"/>
          </p:cNvSpPr>
          <p:nvPr>
            <p:ph type="title"/>
          </p:nvPr>
        </p:nvSpPr>
        <p:spPr/>
        <p:txBody>
          <a:bodyPr/>
          <a:lstStyle/>
          <a:p>
            <a:pPr eaLnBrk="1" hangingPunct="1"/>
            <a:r>
              <a:rPr lang="en-US" altLang="en-US" sz="1600"/>
              <a:t>Carbohydrates</a:t>
            </a:r>
          </a:p>
        </p:txBody>
      </p:sp>
      <p:sp>
        <p:nvSpPr>
          <p:cNvPr id="8197" name="Rectangle 3"/>
          <p:cNvSpPr>
            <a:spLocks noGrp="1" noChangeArrowheads="1"/>
          </p:cNvSpPr>
          <p:nvPr>
            <p:ph type="body" sz="half" idx="1"/>
          </p:nvPr>
        </p:nvSpPr>
        <p:spPr>
          <a:xfrm>
            <a:off x="457200" y="533400"/>
            <a:ext cx="8229600" cy="5592763"/>
          </a:xfrm>
        </p:spPr>
        <p:txBody>
          <a:bodyPr/>
          <a:lstStyle/>
          <a:p>
            <a:pPr eaLnBrk="1" hangingPunct="1">
              <a:lnSpc>
                <a:spcPct val="90000"/>
              </a:lnSpc>
            </a:pPr>
            <a:r>
              <a:rPr lang="en-US" altLang="en-US" sz="2000" dirty="0"/>
              <a:t>Linear starch molecules form helical structures in aqueous solutions.</a:t>
            </a:r>
          </a:p>
          <a:p>
            <a:pPr eaLnBrk="1" hangingPunct="1">
              <a:lnSpc>
                <a:spcPct val="90000"/>
              </a:lnSpc>
            </a:pPr>
            <a:r>
              <a:rPr lang="en-US" altLang="en-US" sz="2000" dirty="0"/>
              <a:t>This helical structure accommodates the molecular iodine molecule (I</a:t>
            </a:r>
            <a:r>
              <a:rPr lang="en-US" altLang="en-US" sz="2000" baseline="-25000" dirty="0"/>
              <a:t>2</a:t>
            </a:r>
            <a:r>
              <a:rPr lang="en-US" altLang="en-US" sz="2000" dirty="0"/>
              <a:t>) perfectly into its core, changing its color to dark </a:t>
            </a:r>
            <a:r>
              <a:rPr lang="en-US" altLang="en-US" sz="2000" dirty="0">
                <a:solidFill>
                  <a:srgbClr val="000099"/>
                </a:solidFill>
              </a:rPr>
              <a:t>blue-black</a:t>
            </a:r>
            <a:r>
              <a:rPr lang="en-US" altLang="en-US" sz="2000" dirty="0"/>
              <a:t>.  </a:t>
            </a:r>
          </a:p>
          <a:p>
            <a:pPr eaLnBrk="1" hangingPunct="1">
              <a:lnSpc>
                <a:spcPct val="90000"/>
              </a:lnSpc>
            </a:pPr>
            <a:r>
              <a:rPr lang="en-US" altLang="en-US" sz="2000" dirty="0"/>
              <a:t>This color change is often utilized as a “spot test” for the presence of starch, and is the basis for all “starch indicators” used in many common analytical test procedures.</a:t>
            </a:r>
          </a:p>
        </p:txBody>
      </p:sp>
      <p:graphicFrame>
        <p:nvGraphicFramePr>
          <p:cNvPr id="8194" name="Object 4"/>
          <p:cNvGraphicFramePr>
            <a:graphicFrameLocks noGrp="1" noChangeAspect="1"/>
          </p:cNvGraphicFramePr>
          <p:nvPr>
            <p:ph sz="half" idx="2"/>
          </p:nvPr>
        </p:nvGraphicFramePr>
        <p:xfrm>
          <a:off x="2133600" y="2438400"/>
          <a:ext cx="4876800" cy="4178300"/>
        </p:xfrm>
        <a:graphic>
          <a:graphicData uri="http://schemas.openxmlformats.org/presentationml/2006/ole">
            <mc:AlternateContent xmlns:mc="http://schemas.openxmlformats.org/markup-compatibility/2006">
              <mc:Choice xmlns:v="urn:schemas-microsoft-com:vml" Requires="v">
                <p:oleObj name="Bitmap Image" r:id="rId2" imgW="3323810" imgH="2847619" progId="Paint.Picture">
                  <p:embed/>
                </p:oleObj>
              </mc:Choice>
              <mc:Fallback>
                <p:oleObj name="Bitmap Image" r:id="rId2" imgW="3323810" imgH="2847619"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38400"/>
                        <a:ext cx="487680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37276B7-2A4A-430A-95C9-7603893B27CB}" type="slidenum">
              <a:rPr lang="en-US" altLang="en-US" b="0">
                <a:solidFill>
                  <a:srgbClr val="0066CC"/>
                </a:solidFill>
              </a:rPr>
              <a:pPr eaLnBrk="1" hangingPunct="1"/>
              <a:t>3</a:t>
            </a:fld>
            <a:endParaRPr lang="en-US" altLang="en-US" b="0">
              <a:solidFill>
                <a:srgbClr val="0066CC"/>
              </a:solidFill>
            </a:endParaRPr>
          </a:p>
        </p:txBody>
      </p:sp>
      <p:sp>
        <p:nvSpPr>
          <p:cNvPr id="15363" name="Rectangle 2"/>
          <p:cNvSpPr>
            <a:spLocks noGrp="1" noChangeArrowheads="1"/>
          </p:cNvSpPr>
          <p:nvPr>
            <p:ph type="title"/>
          </p:nvPr>
        </p:nvSpPr>
        <p:spPr/>
        <p:txBody>
          <a:bodyPr/>
          <a:lstStyle/>
          <a:p>
            <a:pPr eaLnBrk="1" hangingPunct="1"/>
            <a:r>
              <a:rPr lang="en-US" altLang="en-US" sz="1600"/>
              <a:t>Carbohydrates</a:t>
            </a:r>
          </a:p>
        </p:txBody>
      </p:sp>
      <p:sp>
        <p:nvSpPr>
          <p:cNvPr id="15364" name="Rectangle 3"/>
          <p:cNvSpPr>
            <a:spLocks noGrp="1" noChangeArrowheads="1"/>
          </p:cNvSpPr>
          <p:nvPr>
            <p:ph type="body" idx="1"/>
          </p:nvPr>
        </p:nvSpPr>
        <p:spPr>
          <a:xfrm>
            <a:off x="457200" y="533400"/>
            <a:ext cx="8229600" cy="3429000"/>
          </a:xfrm>
        </p:spPr>
        <p:txBody>
          <a:bodyPr/>
          <a:lstStyle/>
          <a:p>
            <a:pPr eaLnBrk="1" hangingPunct="1"/>
            <a:r>
              <a:rPr lang="en-US" altLang="en-US"/>
              <a:t>Almost all carbohydrates are produced by photosynthesis.  In this process, plants combine carbon dioxide from the air with water from the soil utilizing energy derived from sunlight to give simple carbohydrates:</a:t>
            </a:r>
          </a:p>
          <a:p>
            <a:pPr eaLnBrk="1" hangingPunct="1"/>
            <a:endParaRPr lang="en-US" altLang="en-US"/>
          </a:p>
        </p:txBody>
      </p:sp>
      <p:sp>
        <p:nvSpPr>
          <p:cNvPr id="15365" name="Text Box 4"/>
          <p:cNvSpPr txBox="1">
            <a:spLocks noChangeArrowheads="1"/>
          </p:cNvSpPr>
          <p:nvPr/>
        </p:nvSpPr>
        <p:spPr bwMode="auto">
          <a:xfrm>
            <a:off x="685800" y="4114800"/>
            <a:ext cx="7772400" cy="6667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20000"/>
              </a:spcBef>
            </a:pPr>
            <a:r>
              <a:rPr lang="en-US" altLang="en-US" sz="3600" b="0" i="1"/>
              <a:t>6 CO</a:t>
            </a:r>
            <a:r>
              <a:rPr lang="en-US" altLang="en-US" sz="3600" b="0" i="1" baseline="-25000"/>
              <a:t>2</a:t>
            </a:r>
            <a:r>
              <a:rPr lang="en-US" altLang="en-US" sz="3600" b="0" i="1"/>
              <a:t> + 6 H</a:t>
            </a:r>
            <a:r>
              <a:rPr lang="en-US" altLang="en-US" sz="3600" b="0" i="1" baseline="-25000"/>
              <a:t>2</a:t>
            </a:r>
            <a:r>
              <a:rPr lang="en-US" altLang="en-US" sz="3600" b="0" i="1"/>
              <a:t>O → </a:t>
            </a:r>
            <a:r>
              <a:rPr lang="en-US" altLang="en-US" sz="3600" b="0" i="1">
                <a:solidFill>
                  <a:srgbClr val="0000FF"/>
                </a:solidFill>
              </a:rPr>
              <a:t>C</a:t>
            </a:r>
            <a:r>
              <a:rPr lang="en-US" altLang="en-US" sz="3600" b="0" i="1" baseline="-25000">
                <a:solidFill>
                  <a:srgbClr val="0000FF"/>
                </a:solidFill>
              </a:rPr>
              <a:t>6</a:t>
            </a:r>
            <a:r>
              <a:rPr lang="en-US" altLang="en-US" sz="3600" b="0" i="1">
                <a:solidFill>
                  <a:srgbClr val="0000FF"/>
                </a:solidFill>
              </a:rPr>
              <a:t>H</a:t>
            </a:r>
            <a:r>
              <a:rPr lang="en-US" altLang="en-US" sz="3600" b="0" i="1" baseline="-25000">
                <a:solidFill>
                  <a:srgbClr val="0000FF"/>
                </a:solidFill>
              </a:rPr>
              <a:t>12</a:t>
            </a:r>
            <a:r>
              <a:rPr lang="en-US" altLang="en-US" sz="3600" b="0" i="1">
                <a:solidFill>
                  <a:srgbClr val="0000FF"/>
                </a:solidFill>
              </a:rPr>
              <a:t>O</a:t>
            </a:r>
            <a:r>
              <a:rPr lang="en-US" altLang="en-US" sz="3600" b="0" i="1" baseline="-25000">
                <a:solidFill>
                  <a:srgbClr val="0000FF"/>
                </a:solidFill>
              </a:rPr>
              <a:t>6</a:t>
            </a:r>
            <a:r>
              <a:rPr lang="en-US" altLang="en-US" sz="3600" b="0" i="1"/>
              <a:t> + 6 O</a:t>
            </a:r>
            <a:r>
              <a:rPr lang="en-US" altLang="en-US" sz="3600" b="0" i="1" baseline="-25000"/>
              <a:t>2</a:t>
            </a:r>
            <a:endParaRPr lang="en-US" altLang="en-US" i="1" baseline="-25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FB33296-BB6E-447D-BF8E-02A74C52CD95}" type="slidenum">
              <a:rPr lang="en-US" altLang="en-US" b="0">
                <a:solidFill>
                  <a:srgbClr val="0066CC"/>
                </a:solidFill>
              </a:rPr>
              <a:pPr eaLnBrk="1" hangingPunct="1"/>
              <a:t>30</a:t>
            </a:fld>
            <a:endParaRPr lang="en-US" altLang="en-US" b="0">
              <a:solidFill>
                <a:srgbClr val="0066CC"/>
              </a:solidFill>
            </a:endParaRPr>
          </a:p>
        </p:txBody>
      </p:sp>
      <p:sp>
        <p:nvSpPr>
          <p:cNvPr id="34819" name="Rectangle 2"/>
          <p:cNvSpPr>
            <a:spLocks noGrp="1" noChangeArrowheads="1"/>
          </p:cNvSpPr>
          <p:nvPr>
            <p:ph type="title"/>
          </p:nvPr>
        </p:nvSpPr>
        <p:spPr/>
        <p:txBody>
          <a:bodyPr/>
          <a:lstStyle/>
          <a:p>
            <a:pPr eaLnBrk="1" hangingPunct="1"/>
            <a:r>
              <a:rPr lang="en-US" altLang="en-US" sz="1600"/>
              <a:t>Carbohydrates</a:t>
            </a:r>
          </a:p>
        </p:txBody>
      </p:sp>
      <p:sp>
        <p:nvSpPr>
          <p:cNvPr id="34820" name="Rectangle 3"/>
          <p:cNvSpPr>
            <a:spLocks noGrp="1" noChangeArrowheads="1"/>
          </p:cNvSpPr>
          <p:nvPr>
            <p:ph type="body" idx="1"/>
          </p:nvPr>
        </p:nvSpPr>
        <p:spPr/>
        <p:txBody>
          <a:bodyPr/>
          <a:lstStyle/>
          <a:p>
            <a:pPr eaLnBrk="1" hangingPunct="1">
              <a:lnSpc>
                <a:spcPct val="90000"/>
              </a:lnSpc>
            </a:pPr>
            <a:r>
              <a:rPr lang="en-US" altLang="en-US" sz="2800"/>
              <a:t>When we eat starch, an enzyme in our saliva, amylase, catalyzes the hydrolysis of its </a:t>
            </a:r>
            <a:r>
              <a:rPr lang="el-GR" altLang="en-US" sz="2800" i="1">
                <a:cs typeface="Arial" panose="020B0604020202020204" pitchFamily="34" charset="0"/>
              </a:rPr>
              <a:t>α</a:t>
            </a:r>
            <a:r>
              <a:rPr lang="en-US" altLang="en-US" sz="2800" i="1">
                <a:cs typeface="Arial" panose="020B0604020202020204" pitchFamily="34" charset="0"/>
              </a:rPr>
              <a:t>(1→4)</a:t>
            </a:r>
            <a:r>
              <a:rPr lang="en-US" altLang="en-US" sz="2800">
                <a:cs typeface="Arial" panose="020B0604020202020204" pitchFamily="34" charset="0"/>
              </a:rPr>
              <a:t> bonds.  </a:t>
            </a:r>
          </a:p>
          <a:p>
            <a:pPr eaLnBrk="1" hangingPunct="1">
              <a:lnSpc>
                <a:spcPct val="90000"/>
              </a:lnSpc>
            </a:pPr>
            <a:r>
              <a:rPr lang="en-US" altLang="en-US" sz="2800">
                <a:cs typeface="Arial" panose="020B0604020202020204" pitchFamily="34" charset="0"/>
              </a:rPr>
              <a:t>In the duodenum, a pancreatic amylase also joins in, further catalyzing the hydrolysis of starch’s </a:t>
            </a:r>
            <a:r>
              <a:rPr lang="el-GR" altLang="en-US" sz="2800" i="1">
                <a:cs typeface="Arial" panose="020B0604020202020204" pitchFamily="34" charset="0"/>
              </a:rPr>
              <a:t>α</a:t>
            </a:r>
            <a:r>
              <a:rPr lang="en-US" altLang="en-US" sz="2800" i="1">
                <a:cs typeface="Arial" panose="020B0604020202020204" pitchFamily="34" charset="0"/>
              </a:rPr>
              <a:t>(1→4)</a:t>
            </a:r>
            <a:r>
              <a:rPr lang="en-US" altLang="en-US" sz="2800">
                <a:cs typeface="Arial" panose="020B0604020202020204" pitchFamily="34" charset="0"/>
              </a:rPr>
              <a:t> linkages.</a:t>
            </a:r>
          </a:p>
          <a:p>
            <a:pPr eaLnBrk="1" hangingPunct="1">
              <a:lnSpc>
                <a:spcPct val="90000"/>
              </a:lnSpc>
            </a:pPr>
            <a:r>
              <a:rPr lang="en-US" altLang="en-US" sz="2800">
                <a:cs typeface="Arial" panose="020B0604020202020204" pitchFamily="34" charset="0"/>
              </a:rPr>
              <a:t>This breaks down the polymer into small chains and eventually into single monomers to facilitate absorption.</a:t>
            </a:r>
          </a:p>
          <a:p>
            <a:pPr eaLnBrk="1" hangingPunct="1">
              <a:lnSpc>
                <a:spcPct val="90000"/>
              </a:lnSpc>
            </a:pPr>
            <a:r>
              <a:rPr lang="en-US" altLang="en-US" sz="2800">
                <a:cs typeface="Arial" panose="020B0604020202020204" pitchFamily="34" charset="0"/>
              </a:rPr>
              <a:t>Hence, after eating “complex” carbohydrates, release of glucose is a slower, sustained process, resulting in a “time-release” nutritional benefit.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FCF89F8-C2CE-4DCF-A6F3-A10BC366A818}" type="slidenum">
              <a:rPr lang="en-US" altLang="en-US" b="0">
                <a:solidFill>
                  <a:srgbClr val="0066CC"/>
                </a:solidFill>
              </a:rPr>
              <a:pPr eaLnBrk="1" hangingPunct="1"/>
              <a:t>31</a:t>
            </a:fld>
            <a:endParaRPr lang="en-US" altLang="en-US" b="0">
              <a:solidFill>
                <a:srgbClr val="0066CC"/>
              </a:solidFill>
            </a:endParaRPr>
          </a:p>
        </p:txBody>
      </p:sp>
      <p:sp>
        <p:nvSpPr>
          <p:cNvPr id="35843" name="Rectangle 2"/>
          <p:cNvSpPr>
            <a:spLocks noGrp="1" noChangeArrowheads="1"/>
          </p:cNvSpPr>
          <p:nvPr>
            <p:ph type="title"/>
          </p:nvPr>
        </p:nvSpPr>
        <p:spPr/>
        <p:txBody>
          <a:bodyPr/>
          <a:lstStyle/>
          <a:p>
            <a:pPr eaLnBrk="1" hangingPunct="1"/>
            <a:r>
              <a:rPr lang="en-US" altLang="en-US" sz="1600"/>
              <a:t>Carbohydrates</a:t>
            </a:r>
          </a:p>
        </p:txBody>
      </p:sp>
      <p:sp>
        <p:nvSpPr>
          <p:cNvPr id="35844" name="Rectangle 3"/>
          <p:cNvSpPr>
            <a:spLocks noGrp="1" noChangeArrowheads="1"/>
          </p:cNvSpPr>
          <p:nvPr>
            <p:ph type="body" idx="1"/>
          </p:nvPr>
        </p:nvSpPr>
        <p:spPr/>
        <p:txBody>
          <a:bodyPr/>
          <a:lstStyle/>
          <a:p>
            <a:pPr eaLnBrk="1" hangingPunct="1">
              <a:lnSpc>
                <a:spcPct val="90000"/>
              </a:lnSpc>
              <a:buFontTx/>
              <a:buNone/>
            </a:pPr>
            <a:r>
              <a:rPr lang="en-US" altLang="en-US" sz="2800"/>
              <a:t>The various length polymers formed by the degradation of starch are identified by various names:</a:t>
            </a:r>
          </a:p>
          <a:p>
            <a:pPr eaLnBrk="1" hangingPunct="1">
              <a:lnSpc>
                <a:spcPct val="90000"/>
              </a:lnSpc>
              <a:buFontTx/>
              <a:buNone/>
            </a:pPr>
            <a:endParaRPr lang="en-US" altLang="en-US" sz="2800"/>
          </a:p>
          <a:p>
            <a:pPr eaLnBrk="1" hangingPunct="1">
              <a:lnSpc>
                <a:spcPct val="50000"/>
              </a:lnSpc>
              <a:spcBef>
                <a:spcPct val="10000"/>
              </a:spcBef>
              <a:buFontTx/>
              <a:buNone/>
            </a:pPr>
            <a:r>
              <a:rPr lang="en-US" altLang="en-US">
                <a:solidFill>
                  <a:srgbClr val="0000FF"/>
                </a:solidFill>
              </a:rPr>
              <a:t>starch  </a:t>
            </a:r>
            <a:r>
              <a:rPr lang="en-US" altLang="en-US">
                <a:solidFill>
                  <a:srgbClr val="0000FF"/>
                </a:solidFill>
                <a:cs typeface="Arial" panose="020B0604020202020204" pitchFamily="34" charset="0"/>
              </a:rPr>
              <a:t>→  dextrins  →  maltose  →  glucose</a:t>
            </a:r>
          </a:p>
          <a:p>
            <a:pPr eaLnBrk="1" hangingPunct="1">
              <a:lnSpc>
                <a:spcPct val="50000"/>
              </a:lnSpc>
              <a:spcBef>
                <a:spcPct val="10000"/>
              </a:spcBef>
              <a:buFontTx/>
              <a:buNone/>
            </a:pPr>
            <a:r>
              <a:rPr lang="en-US" altLang="en-US" sz="1800" i="1">
                <a:solidFill>
                  <a:srgbClr val="0000FF"/>
                </a:solidFill>
                <a:cs typeface="Arial" panose="020B0604020202020204" pitchFamily="34" charset="0"/>
              </a:rPr>
              <a:t>polysaccharide</a:t>
            </a:r>
            <a:r>
              <a:rPr lang="en-US" altLang="en-US">
                <a:solidFill>
                  <a:srgbClr val="0000FF"/>
                </a:solidFill>
                <a:cs typeface="Arial" panose="020B0604020202020204" pitchFamily="34" charset="0"/>
              </a:rPr>
              <a:t>    </a:t>
            </a:r>
            <a:r>
              <a:rPr lang="en-US" altLang="en-US" sz="1800" i="1">
                <a:solidFill>
                  <a:srgbClr val="0000FF"/>
                </a:solidFill>
                <a:cs typeface="Arial" panose="020B0604020202020204" pitchFamily="34" charset="0"/>
              </a:rPr>
              <a:t>polysaccharide	           disaccharide          monosaccharide</a:t>
            </a:r>
          </a:p>
          <a:p>
            <a:pPr eaLnBrk="1" hangingPunct="1">
              <a:lnSpc>
                <a:spcPct val="90000"/>
              </a:lnSpc>
              <a:buFontTx/>
              <a:buNone/>
            </a:pPr>
            <a:endParaRPr lang="en-US" altLang="en-US" sz="2800">
              <a:cs typeface="Arial" panose="020B0604020202020204" pitchFamily="34" charset="0"/>
            </a:endParaRPr>
          </a:p>
          <a:p>
            <a:pPr eaLnBrk="1" hangingPunct="1">
              <a:lnSpc>
                <a:spcPct val="90000"/>
              </a:lnSpc>
              <a:buFontTx/>
              <a:buNone/>
            </a:pPr>
            <a:r>
              <a:rPr lang="en-US" altLang="en-US" sz="2800">
                <a:cs typeface="Arial" panose="020B0604020202020204" pitchFamily="34" charset="0"/>
              </a:rPr>
              <a:t>Partially hydrolyzed starches are more soluble than starch and are used in many products:</a:t>
            </a:r>
          </a:p>
          <a:p>
            <a:pPr eaLnBrk="1" hangingPunct="1">
              <a:lnSpc>
                <a:spcPct val="90000"/>
              </a:lnSpc>
            </a:pPr>
            <a:r>
              <a:rPr lang="en-US" altLang="en-US" sz="2800" i="1">
                <a:solidFill>
                  <a:srgbClr val="0000FF"/>
                </a:solidFill>
                <a:cs typeface="Arial" panose="020B0604020202020204" pitchFamily="34" charset="0"/>
              </a:rPr>
              <a:t>Mucilage</a:t>
            </a:r>
            <a:r>
              <a:rPr lang="en-US" altLang="en-US" sz="2800" i="1">
                <a:cs typeface="Arial" panose="020B0604020202020204" pitchFamily="34" charset="0"/>
              </a:rPr>
              <a:t> and some pastes contain dextrins (e.g. postage stamps and envelopes)</a:t>
            </a:r>
          </a:p>
          <a:p>
            <a:pPr eaLnBrk="1" hangingPunct="1">
              <a:lnSpc>
                <a:spcPct val="90000"/>
              </a:lnSpc>
            </a:pPr>
            <a:r>
              <a:rPr lang="en-US" altLang="en-US" sz="2800" i="1">
                <a:cs typeface="Arial" panose="020B0604020202020204" pitchFamily="34" charset="0"/>
              </a:rPr>
              <a:t>Mixtures of dextrins and maltose are used in baby foods and infant formulas.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921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3C162E2-9B49-49AE-8CD7-4E6CE8CFAC43}" type="slidenum">
              <a:rPr lang="en-US" altLang="en-US" b="0">
                <a:solidFill>
                  <a:srgbClr val="0066CC"/>
                </a:solidFill>
              </a:rPr>
              <a:pPr eaLnBrk="1" hangingPunct="1"/>
              <a:t>32</a:t>
            </a:fld>
            <a:endParaRPr lang="en-US" altLang="en-US" b="0">
              <a:solidFill>
                <a:srgbClr val="0066CC"/>
              </a:solidFill>
            </a:endParaRPr>
          </a:p>
        </p:txBody>
      </p:sp>
      <p:sp>
        <p:nvSpPr>
          <p:cNvPr id="9220" name="Rectangle 2"/>
          <p:cNvSpPr>
            <a:spLocks noGrp="1" noChangeArrowheads="1"/>
          </p:cNvSpPr>
          <p:nvPr>
            <p:ph type="title"/>
          </p:nvPr>
        </p:nvSpPr>
        <p:spPr/>
        <p:txBody>
          <a:bodyPr/>
          <a:lstStyle/>
          <a:p>
            <a:pPr eaLnBrk="1" hangingPunct="1"/>
            <a:r>
              <a:rPr lang="en-US" altLang="en-US" sz="1600"/>
              <a:t>Carbohydrates</a:t>
            </a:r>
          </a:p>
        </p:txBody>
      </p:sp>
      <p:sp>
        <p:nvSpPr>
          <p:cNvPr id="9221" name="Rectangle 3"/>
          <p:cNvSpPr>
            <a:spLocks noGrp="1" noChangeArrowheads="1"/>
          </p:cNvSpPr>
          <p:nvPr>
            <p:ph type="body" sz="half" idx="1"/>
          </p:nvPr>
        </p:nvSpPr>
        <p:spPr>
          <a:xfrm>
            <a:off x="457200" y="533400"/>
            <a:ext cx="8153400" cy="5592763"/>
          </a:xfrm>
        </p:spPr>
        <p:txBody>
          <a:bodyPr/>
          <a:lstStyle/>
          <a:p>
            <a:pPr eaLnBrk="1" hangingPunct="1"/>
            <a:r>
              <a:rPr lang="en-US" altLang="en-US" sz="2700"/>
              <a:t>Glycogen is an ideal energy storage form for glucose.  The large size of these macromolecules prevents them from diffusing out of cells.</a:t>
            </a:r>
          </a:p>
          <a:p>
            <a:pPr eaLnBrk="1" hangingPunct="1"/>
            <a:r>
              <a:rPr lang="en-US" altLang="en-US" sz="2700"/>
              <a:t>Also, storage of glucose in polymeric form reduces osmotic pressure.  </a:t>
            </a:r>
          </a:p>
          <a:p>
            <a:pPr eaLnBrk="1" hangingPunct="1">
              <a:buFontTx/>
              <a:buNone/>
            </a:pPr>
            <a:r>
              <a:rPr lang="en-US" altLang="en-US" sz="2700"/>
              <a:t>	Cells would burst if all of </a:t>
            </a:r>
          </a:p>
          <a:p>
            <a:pPr eaLnBrk="1" hangingPunct="1">
              <a:buFontTx/>
              <a:buNone/>
            </a:pPr>
            <a:r>
              <a:rPr lang="en-US" altLang="en-US" sz="2700"/>
              <a:t>	the glucose in glycogen </a:t>
            </a:r>
          </a:p>
          <a:p>
            <a:pPr eaLnBrk="1" hangingPunct="1">
              <a:buFontTx/>
              <a:buNone/>
            </a:pPr>
            <a:r>
              <a:rPr lang="en-US" altLang="en-US" sz="2700"/>
              <a:t>	were present in free form.</a:t>
            </a:r>
          </a:p>
          <a:p>
            <a:pPr eaLnBrk="1" hangingPunct="1"/>
            <a:r>
              <a:rPr lang="en-US" altLang="en-US" sz="2700"/>
              <a:t>Glycogen can become so </a:t>
            </a:r>
          </a:p>
          <a:p>
            <a:pPr eaLnBrk="1" hangingPunct="1">
              <a:buFontTx/>
              <a:buNone/>
            </a:pPr>
            <a:r>
              <a:rPr lang="en-US" altLang="en-US" sz="2700"/>
              <a:t>	concentrated in cells that it </a:t>
            </a:r>
          </a:p>
          <a:p>
            <a:pPr eaLnBrk="1" hangingPunct="1">
              <a:buFontTx/>
              <a:buNone/>
            </a:pPr>
            <a:r>
              <a:rPr lang="en-US" altLang="en-US" sz="2700"/>
              <a:t>	can precipitate or crystallize </a:t>
            </a:r>
          </a:p>
          <a:p>
            <a:pPr eaLnBrk="1" hangingPunct="1">
              <a:buFontTx/>
              <a:buNone/>
            </a:pPr>
            <a:r>
              <a:rPr lang="en-US" altLang="en-US" sz="2700"/>
              <a:t>	into </a:t>
            </a:r>
            <a:r>
              <a:rPr lang="en-US" altLang="en-US" sz="2700" i="1">
                <a:solidFill>
                  <a:srgbClr val="0000FF"/>
                </a:solidFill>
              </a:rPr>
              <a:t>glycogen granules.</a:t>
            </a:r>
            <a:endParaRPr lang="en-US" altLang="en-US" sz="2700"/>
          </a:p>
        </p:txBody>
      </p:sp>
      <p:graphicFrame>
        <p:nvGraphicFramePr>
          <p:cNvPr id="9218" name="Object 4"/>
          <p:cNvGraphicFramePr>
            <a:graphicFrameLocks noGrp="1" noChangeAspect="1"/>
          </p:cNvGraphicFramePr>
          <p:nvPr>
            <p:ph sz="half" idx="2"/>
          </p:nvPr>
        </p:nvGraphicFramePr>
        <p:xfrm>
          <a:off x="5410200" y="2438400"/>
          <a:ext cx="2649538" cy="4267200"/>
        </p:xfrm>
        <a:graphic>
          <a:graphicData uri="http://schemas.openxmlformats.org/presentationml/2006/ole">
            <mc:AlternateContent xmlns:mc="http://schemas.openxmlformats.org/markup-compatibility/2006">
              <mc:Choice xmlns:v="urn:schemas-microsoft-com:vml" Requires="v">
                <p:oleObj name="Bitmap Image" r:id="rId2" imgW="2057143" imgH="3315163" progId="Paint.Picture">
                  <p:embed/>
                </p:oleObj>
              </mc:Choice>
              <mc:Fallback>
                <p:oleObj name="Bitmap Image" r:id="rId2" imgW="2057143" imgH="3315163"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438400"/>
                        <a:ext cx="264953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10243"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CCF99C4-85D9-4D34-93B6-EEA6B5F6107B}" type="slidenum">
              <a:rPr lang="en-US" altLang="en-US" b="0">
                <a:solidFill>
                  <a:srgbClr val="0066CC"/>
                </a:solidFill>
              </a:rPr>
              <a:pPr eaLnBrk="1" hangingPunct="1"/>
              <a:t>33</a:t>
            </a:fld>
            <a:endParaRPr lang="en-US" altLang="en-US" b="0">
              <a:solidFill>
                <a:srgbClr val="0066CC"/>
              </a:solidFill>
            </a:endParaRPr>
          </a:p>
        </p:txBody>
      </p:sp>
      <p:sp>
        <p:nvSpPr>
          <p:cNvPr id="10244" name="Rectangle 2"/>
          <p:cNvSpPr>
            <a:spLocks noGrp="1" noChangeArrowheads="1"/>
          </p:cNvSpPr>
          <p:nvPr>
            <p:ph type="title"/>
          </p:nvPr>
        </p:nvSpPr>
        <p:spPr/>
        <p:txBody>
          <a:bodyPr/>
          <a:lstStyle/>
          <a:p>
            <a:pPr eaLnBrk="1" hangingPunct="1"/>
            <a:r>
              <a:rPr lang="en-US" altLang="en-US" sz="1600"/>
              <a:t>Carbohydrates</a:t>
            </a:r>
          </a:p>
        </p:txBody>
      </p:sp>
      <p:sp>
        <p:nvSpPr>
          <p:cNvPr id="10245" name="Rectangle 3"/>
          <p:cNvSpPr>
            <a:spLocks noGrp="1" noChangeArrowheads="1"/>
          </p:cNvSpPr>
          <p:nvPr>
            <p:ph type="body" sz="half" idx="1"/>
          </p:nvPr>
        </p:nvSpPr>
        <p:spPr>
          <a:xfrm>
            <a:off x="457200" y="533400"/>
            <a:ext cx="6400800" cy="5592763"/>
          </a:xfrm>
        </p:spPr>
        <p:txBody>
          <a:bodyPr/>
          <a:lstStyle/>
          <a:p>
            <a:pPr eaLnBrk="1" hangingPunct="1"/>
            <a:r>
              <a:rPr lang="en-US" altLang="en-US" sz="2500"/>
              <a:t>Plants also contain </a:t>
            </a:r>
            <a:r>
              <a:rPr lang="en-US" altLang="en-US" sz="2500">
                <a:solidFill>
                  <a:srgbClr val="0033CC"/>
                </a:solidFill>
              </a:rPr>
              <a:t>cellulose</a:t>
            </a:r>
            <a:r>
              <a:rPr lang="en-US" altLang="en-US" sz="2500"/>
              <a:t>, an unbranched “polyglucose” polysaccharide containing </a:t>
            </a:r>
            <a:r>
              <a:rPr lang="el-GR" altLang="en-US" sz="2500" i="1">
                <a:cs typeface="Arial" panose="020B0604020202020204" pitchFamily="34" charset="0"/>
              </a:rPr>
              <a:t>β</a:t>
            </a:r>
            <a:r>
              <a:rPr lang="en-US" altLang="en-US" sz="2500" i="1">
                <a:cs typeface="Arial" panose="020B0604020202020204" pitchFamily="34" charset="0"/>
              </a:rPr>
              <a:t>(1→4)</a:t>
            </a:r>
            <a:r>
              <a:rPr lang="en-US" altLang="en-US" sz="2500"/>
              <a:t> linkages.</a:t>
            </a:r>
          </a:p>
          <a:p>
            <a:pPr eaLnBrk="1" hangingPunct="1"/>
            <a:r>
              <a:rPr lang="en-US" altLang="en-US" sz="2500"/>
              <a:t>While this difference seems trivial, this slight molecular difference makes a huge difference in the physical properties of cellulose.  Cellulose exhibits a much higher tensile strength than do starches.</a:t>
            </a:r>
          </a:p>
        </p:txBody>
      </p:sp>
      <p:graphicFrame>
        <p:nvGraphicFramePr>
          <p:cNvPr id="10242" name="Object 4"/>
          <p:cNvGraphicFramePr>
            <a:graphicFrameLocks noGrp="1" noChangeAspect="1"/>
          </p:cNvGraphicFramePr>
          <p:nvPr>
            <p:ph sz="quarter" idx="2"/>
          </p:nvPr>
        </p:nvGraphicFramePr>
        <p:xfrm>
          <a:off x="6781800" y="533400"/>
          <a:ext cx="1981200" cy="2514600"/>
        </p:xfrm>
        <a:graphic>
          <a:graphicData uri="http://schemas.openxmlformats.org/presentationml/2006/ole">
            <mc:AlternateContent xmlns:mc="http://schemas.openxmlformats.org/markup-compatibility/2006">
              <mc:Choice xmlns:v="urn:schemas-microsoft-com:vml" Requires="v">
                <p:oleObj name="Bitmap Image" r:id="rId2" imgW="1980952" imgH="2514286" progId="Paint.Picture">
                  <p:embed/>
                </p:oleObj>
              </mc:Choice>
              <mc:Fallback>
                <p:oleObj name="Bitmap Image" r:id="rId2" imgW="1980952" imgH="2514286"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33400"/>
                        <a:ext cx="1981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6" name="Picture 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85800" y="3810000"/>
            <a:ext cx="7848600" cy="22860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92A9-4A8B-F618-445A-FCD832030DE9}"/>
              </a:ext>
            </a:extLst>
          </p:cNvPr>
          <p:cNvSpPr>
            <a:spLocks noGrp="1"/>
          </p:cNvSpPr>
          <p:nvPr>
            <p:ph type="title"/>
          </p:nvPr>
        </p:nvSpPr>
        <p:spPr/>
        <p:txBody>
          <a:bodyPr/>
          <a:lstStyle/>
          <a:p>
            <a:r>
              <a:rPr lang="en-US" dirty="0"/>
              <a:t>Dee Event Center – Laminated Beams Support Roof</a:t>
            </a:r>
          </a:p>
        </p:txBody>
      </p:sp>
      <p:pic>
        <p:nvPicPr>
          <p:cNvPr id="5" name="Content Placeholder 4">
            <a:extLst>
              <a:ext uri="{FF2B5EF4-FFF2-40B4-BE49-F238E27FC236}">
                <a16:creationId xmlns:a16="http://schemas.microsoft.com/office/drawing/2014/main" id="{6044C638-72EF-58FE-FFB0-8D1900520468}"/>
              </a:ext>
            </a:extLst>
          </p:cNvPr>
          <p:cNvPicPr>
            <a:picLocks noGrp="1" noChangeAspect="1"/>
          </p:cNvPicPr>
          <p:nvPr>
            <p:ph idx="1"/>
          </p:nvPr>
        </p:nvPicPr>
        <p:blipFill rotWithShape="1">
          <a:blip r:embed="rId2"/>
          <a:srcRect b="5605"/>
          <a:stretch/>
        </p:blipFill>
        <p:spPr>
          <a:xfrm>
            <a:off x="838200" y="723900"/>
            <a:ext cx="7641896" cy="5410200"/>
          </a:xfrm>
          <a:prstGeom prst="rect">
            <a:avLst/>
          </a:prstGeom>
        </p:spPr>
      </p:pic>
      <p:sp>
        <p:nvSpPr>
          <p:cNvPr id="4" name="Slide Number Placeholder 3">
            <a:extLst>
              <a:ext uri="{FF2B5EF4-FFF2-40B4-BE49-F238E27FC236}">
                <a16:creationId xmlns:a16="http://schemas.microsoft.com/office/drawing/2014/main" id="{25800D9F-CE96-4277-AF51-2BA640D9DACF}"/>
              </a:ext>
            </a:extLst>
          </p:cNvPr>
          <p:cNvSpPr>
            <a:spLocks noGrp="1"/>
          </p:cNvSpPr>
          <p:nvPr>
            <p:ph type="sldNum" sz="quarter" idx="11"/>
          </p:nvPr>
        </p:nvSpPr>
        <p:spPr/>
        <p:txBody>
          <a:bodyPr/>
          <a:lstStyle/>
          <a:p>
            <a:fld id="{2B172690-AF20-42C1-B5E2-3C2784F497FE}" type="slidenum">
              <a:rPr lang="en-US" altLang="en-US" smtClean="0"/>
              <a:pPr/>
              <a:t>34</a:t>
            </a:fld>
            <a:endParaRPr lang="en-US" altLang="en-US"/>
          </a:p>
        </p:txBody>
      </p:sp>
    </p:spTree>
    <p:extLst>
      <p:ext uri="{BB962C8B-B14F-4D97-AF65-F5344CB8AC3E}">
        <p14:creationId xmlns:p14="http://schemas.microsoft.com/office/powerpoint/2010/main" val="1016703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E306929-66E1-4DBA-8382-9D5B97C89934}" type="slidenum">
              <a:rPr lang="en-US" altLang="en-US" b="0">
                <a:solidFill>
                  <a:srgbClr val="0066CC"/>
                </a:solidFill>
              </a:rPr>
              <a:pPr eaLnBrk="1" hangingPunct="1"/>
              <a:t>35</a:t>
            </a:fld>
            <a:endParaRPr lang="en-US" altLang="en-US" b="0">
              <a:solidFill>
                <a:srgbClr val="0066CC"/>
              </a:solidFill>
            </a:endParaRPr>
          </a:p>
        </p:txBody>
      </p:sp>
      <p:sp>
        <p:nvSpPr>
          <p:cNvPr id="36867" name="Rectangle 2"/>
          <p:cNvSpPr>
            <a:spLocks noGrp="1" noChangeArrowheads="1"/>
          </p:cNvSpPr>
          <p:nvPr>
            <p:ph type="title"/>
          </p:nvPr>
        </p:nvSpPr>
        <p:spPr/>
        <p:txBody>
          <a:bodyPr/>
          <a:lstStyle/>
          <a:p>
            <a:pPr eaLnBrk="1" hangingPunct="1"/>
            <a:r>
              <a:rPr lang="en-US" altLang="en-US" sz="1600"/>
              <a:t>Carbohydrates</a:t>
            </a:r>
          </a:p>
        </p:txBody>
      </p:sp>
      <p:sp>
        <p:nvSpPr>
          <p:cNvPr id="36868" name="Rectangle 3"/>
          <p:cNvSpPr>
            <a:spLocks noGrp="1" noChangeArrowheads="1"/>
          </p:cNvSpPr>
          <p:nvPr>
            <p:ph type="body" idx="1"/>
          </p:nvPr>
        </p:nvSpPr>
        <p:spPr>
          <a:xfrm>
            <a:off x="457200" y="533400"/>
            <a:ext cx="8534400" cy="5592763"/>
          </a:xfrm>
        </p:spPr>
        <p:txBody>
          <a:bodyPr/>
          <a:lstStyle/>
          <a:p>
            <a:pPr eaLnBrk="1" hangingPunct="1"/>
            <a:r>
              <a:rPr lang="en-US" altLang="en-US"/>
              <a:t>Humans can not digest cellulose, since we lack the enzyme to catalyze the hydrolysis of </a:t>
            </a:r>
            <a:r>
              <a:rPr lang="el-GR" altLang="en-US" i="1">
                <a:cs typeface="Arial" panose="020B0604020202020204" pitchFamily="34" charset="0"/>
              </a:rPr>
              <a:t>β</a:t>
            </a:r>
            <a:r>
              <a:rPr lang="en-US" altLang="en-US" i="1">
                <a:cs typeface="Arial" panose="020B0604020202020204" pitchFamily="34" charset="0"/>
              </a:rPr>
              <a:t>(1→4)</a:t>
            </a:r>
            <a:r>
              <a:rPr lang="en-US" altLang="en-US"/>
              <a:t> linkages</a:t>
            </a:r>
            <a:r>
              <a:rPr lang="en-US" altLang="en-US" sz="2800"/>
              <a:t>.</a:t>
            </a:r>
          </a:p>
          <a:p>
            <a:pPr eaLnBrk="1" hangingPunct="1"/>
            <a:endParaRPr lang="en-US" altLang="en-US" sz="2800"/>
          </a:p>
          <a:p>
            <a:pPr eaLnBrk="1" hangingPunct="1"/>
            <a:r>
              <a:rPr lang="en-US" altLang="en-US" i="1"/>
              <a:t>What about other animals?</a:t>
            </a:r>
          </a:p>
          <a:p>
            <a:pPr lvl="1" eaLnBrk="1" hangingPunct="1"/>
            <a:r>
              <a:rPr lang="en-US" altLang="en-US" sz="3200" i="1"/>
              <a:t>Can ruminant (grazing) animals digest cellulose?</a:t>
            </a:r>
          </a:p>
          <a:p>
            <a:pPr lvl="1" eaLnBrk="1" hangingPunct="1"/>
            <a:r>
              <a:rPr lang="en-US" altLang="en-US" sz="3200" i="1"/>
              <a:t>Can termites digest cellulose?</a:t>
            </a:r>
          </a:p>
          <a:p>
            <a:pPr lvl="1" eaLnBrk="1" hangingPunct="1"/>
            <a:endParaRPr lang="en-US" altLang="en-US" i="1"/>
          </a:p>
          <a:p>
            <a:pPr eaLnBrk="1" hangingPunct="1"/>
            <a:endParaRPr lang="en-US" altLang="en-US"/>
          </a:p>
          <a:p>
            <a:pPr eaLnBrk="1" hangingPunct="1"/>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B7632E3-CE07-4ECB-973F-B2E162188B6C}" type="slidenum">
              <a:rPr lang="en-US" altLang="en-US" b="0">
                <a:solidFill>
                  <a:srgbClr val="0066CC"/>
                </a:solidFill>
              </a:rPr>
              <a:pPr eaLnBrk="1" hangingPunct="1"/>
              <a:t>36</a:t>
            </a:fld>
            <a:endParaRPr lang="en-US" altLang="en-US" b="0">
              <a:solidFill>
                <a:srgbClr val="0066CC"/>
              </a:solidFill>
            </a:endParaRPr>
          </a:p>
        </p:txBody>
      </p:sp>
      <p:sp>
        <p:nvSpPr>
          <p:cNvPr id="37891" name="Rectangle 2"/>
          <p:cNvSpPr>
            <a:spLocks noGrp="1" noChangeArrowheads="1"/>
          </p:cNvSpPr>
          <p:nvPr>
            <p:ph type="title"/>
          </p:nvPr>
        </p:nvSpPr>
        <p:spPr/>
        <p:txBody>
          <a:bodyPr/>
          <a:lstStyle/>
          <a:p>
            <a:pPr eaLnBrk="1" hangingPunct="1"/>
            <a:r>
              <a:rPr lang="en-US" altLang="en-US" sz="1600"/>
              <a:t>Carbohydrates</a:t>
            </a:r>
          </a:p>
        </p:txBody>
      </p:sp>
      <p:sp>
        <p:nvSpPr>
          <p:cNvPr id="37892" name="Rectangle 3"/>
          <p:cNvSpPr>
            <a:spLocks noGrp="1" noChangeArrowheads="1"/>
          </p:cNvSpPr>
          <p:nvPr>
            <p:ph type="body" idx="1"/>
          </p:nvPr>
        </p:nvSpPr>
        <p:spPr/>
        <p:txBody>
          <a:bodyPr/>
          <a:lstStyle/>
          <a:p>
            <a:pPr eaLnBrk="1" hangingPunct="1">
              <a:lnSpc>
                <a:spcPct val="90000"/>
              </a:lnSpc>
            </a:pPr>
            <a:r>
              <a:rPr lang="en-US" altLang="en-US" sz="2800" dirty="0"/>
              <a:t>Animals can not digest cellulose.  Ruminant animals and termites both harbor bacteria in their intestines that can digest cellulose, forming a symbiotic relationship:  The bacteria secrete enzymes that can hydrolyze </a:t>
            </a:r>
            <a:r>
              <a:rPr lang="el-GR" altLang="en-US" sz="2800" i="1" dirty="0">
                <a:cs typeface="Arial" panose="020B0604020202020204" pitchFamily="34" charset="0"/>
              </a:rPr>
              <a:t>β</a:t>
            </a:r>
            <a:r>
              <a:rPr lang="en-US" altLang="en-US" sz="2800" i="1" dirty="0">
                <a:cs typeface="Arial" panose="020B0604020202020204" pitchFamily="34" charset="0"/>
              </a:rPr>
              <a:t>(1→4)</a:t>
            </a:r>
            <a:r>
              <a:rPr lang="en-US" altLang="en-US" sz="2800" dirty="0"/>
              <a:t> linkages.  In return, the animal provides them with a warm place to live.</a:t>
            </a:r>
          </a:p>
          <a:p>
            <a:pPr eaLnBrk="1" hangingPunct="1">
              <a:lnSpc>
                <a:spcPct val="90000"/>
              </a:lnSpc>
            </a:pPr>
            <a:r>
              <a:rPr lang="en-US" altLang="en-US" sz="2800" dirty="0"/>
              <a:t>Once the cellulose is hydrolyzed, the animal can absorb the resulting glucose.</a:t>
            </a:r>
          </a:p>
          <a:p>
            <a:pPr eaLnBrk="1" hangingPunct="1">
              <a:lnSpc>
                <a:spcPct val="90000"/>
              </a:lnSpc>
            </a:pPr>
            <a:r>
              <a:rPr lang="en-US" altLang="en-US" sz="2800" dirty="0"/>
              <a:t>Since humans do not digest cellulose, it is often called “</a:t>
            </a:r>
            <a:r>
              <a:rPr lang="en-US" altLang="en-US" sz="2800" dirty="0">
                <a:solidFill>
                  <a:srgbClr val="0033CC"/>
                </a:solidFill>
              </a:rPr>
              <a:t>fiber</a:t>
            </a:r>
            <a:r>
              <a:rPr lang="en-US" altLang="en-US" sz="2800" dirty="0"/>
              <a:t>” and has no caloric value.  However, it contributes to a healthy diet due to its beneficial effects on the gastrointestinal tract.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56F47DB-915D-4199-86EB-26EFFA63D2F8}" type="slidenum">
              <a:rPr lang="en-US" altLang="en-US" b="0">
                <a:solidFill>
                  <a:srgbClr val="0066CC"/>
                </a:solidFill>
              </a:rPr>
              <a:pPr eaLnBrk="1" hangingPunct="1"/>
              <a:t>37</a:t>
            </a:fld>
            <a:endParaRPr lang="en-US" altLang="en-US" b="0">
              <a:solidFill>
                <a:srgbClr val="0066CC"/>
              </a:solidFill>
            </a:endParaRPr>
          </a:p>
        </p:txBody>
      </p:sp>
      <p:sp>
        <p:nvSpPr>
          <p:cNvPr id="38915" name="Rectangle 2"/>
          <p:cNvSpPr>
            <a:spLocks noGrp="1" noChangeArrowheads="1"/>
          </p:cNvSpPr>
          <p:nvPr>
            <p:ph type="title"/>
          </p:nvPr>
        </p:nvSpPr>
        <p:spPr/>
        <p:txBody>
          <a:bodyPr/>
          <a:lstStyle/>
          <a:p>
            <a:pPr eaLnBrk="1" hangingPunct="1"/>
            <a:r>
              <a:rPr lang="en-US" altLang="en-US" sz="1600"/>
              <a:t>Carbohydrates</a:t>
            </a:r>
          </a:p>
        </p:txBody>
      </p:sp>
      <p:sp>
        <p:nvSpPr>
          <p:cNvPr id="38916" name="Rectangle 3"/>
          <p:cNvSpPr>
            <a:spLocks noGrp="1" noChangeArrowheads="1"/>
          </p:cNvSpPr>
          <p:nvPr>
            <p:ph type="body" idx="1"/>
          </p:nvPr>
        </p:nvSpPr>
        <p:spPr/>
        <p:txBody>
          <a:bodyPr/>
          <a:lstStyle/>
          <a:p>
            <a:pPr eaLnBrk="1" hangingPunct="1"/>
            <a:r>
              <a:rPr lang="en-US" altLang="en-US"/>
              <a:t>Polymeric carbohydrates are synthesized through the action of glycosyltranferases, special enzymes that form glycosidic bonds.</a:t>
            </a:r>
          </a:p>
          <a:p>
            <a:pPr eaLnBrk="1" hangingPunct="1"/>
            <a:r>
              <a:rPr lang="en-US" altLang="en-US"/>
              <a:t>Many different specialized glycosyltranferases are known, each forming linkages between diverse types of monomeric sugars.</a:t>
            </a:r>
          </a:p>
          <a:p>
            <a:pPr eaLnBrk="1" hangingPunct="1"/>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5FEE549-7C92-4353-B9C9-D8CF983B04DB}" type="slidenum">
              <a:rPr lang="en-US" altLang="en-US" b="0">
                <a:solidFill>
                  <a:srgbClr val="0066CC"/>
                </a:solidFill>
              </a:rPr>
              <a:pPr eaLnBrk="1" hangingPunct="1"/>
              <a:t>38</a:t>
            </a:fld>
            <a:endParaRPr lang="en-US" altLang="en-US" b="0">
              <a:solidFill>
                <a:srgbClr val="0066CC"/>
              </a:solidFill>
            </a:endParaRPr>
          </a:p>
        </p:txBody>
      </p:sp>
      <p:sp>
        <p:nvSpPr>
          <p:cNvPr id="39939" name="Rectangle 2"/>
          <p:cNvSpPr>
            <a:spLocks noGrp="1" noChangeArrowheads="1"/>
          </p:cNvSpPr>
          <p:nvPr>
            <p:ph type="title"/>
          </p:nvPr>
        </p:nvSpPr>
        <p:spPr/>
        <p:txBody>
          <a:bodyPr/>
          <a:lstStyle/>
          <a:p>
            <a:pPr eaLnBrk="1" hangingPunct="1"/>
            <a:r>
              <a:rPr lang="en-US" altLang="en-US" sz="1600"/>
              <a:t>Carbohydrates – Blood Groups</a:t>
            </a:r>
          </a:p>
        </p:txBody>
      </p:sp>
      <p:sp>
        <p:nvSpPr>
          <p:cNvPr id="39940" name="Rectangle 3"/>
          <p:cNvSpPr>
            <a:spLocks noGrp="1" noChangeArrowheads="1"/>
          </p:cNvSpPr>
          <p:nvPr>
            <p:ph type="body" idx="1"/>
          </p:nvPr>
        </p:nvSpPr>
        <p:spPr/>
        <p:txBody>
          <a:bodyPr/>
          <a:lstStyle/>
          <a:p>
            <a:pPr eaLnBrk="1" hangingPunct="1"/>
            <a:r>
              <a:rPr lang="en-US" altLang="en-US"/>
              <a:t>Human blood groups are formed from complex groups of polysaccharides on the surfaces of erythrocytes.</a:t>
            </a:r>
          </a:p>
          <a:p>
            <a:pPr eaLnBrk="1" hangingPunct="1"/>
            <a:r>
              <a:rPr lang="en-US" altLang="en-US"/>
              <a:t>These  carbohydrates are attached to glycoproteins and glycolipids on the surfaces of red blood cells where they act as specialized anitgenic determinants.</a:t>
            </a:r>
          </a:p>
          <a:p>
            <a:pPr eaLnBrk="1" hangingPunct="1"/>
            <a:r>
              <a:rPr lang="en-US" altLang="en-US"/>
              <a:t>The three most common blood types (A,B,O) are differentiated by the presence and type of only </a:t>
            </a:r>
            <a:r>
              <a:rPr lang="en-US" altLang="en-US" i="1"/>
              <a:t>ONE monosaccharide!</a:t>
            </a:r>
            <a:r>
              <a:rPr lang="en-US" altLang="en-US"/>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1126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0FD3098-84A9-435F-BDCE-BF1644B0B025}" type="slidenum">
              <a:rPr lang="en-US" altLang="en-US" b="0">
                <a:solidFill>
                  <a:srgbClr val="0066CC"/>
                </a:solidFill>
              </a:rPr>
              <a:pPr eaLnBrk="1" hangingPunct="1"/>
              <a:t>39</a:t>
            </a:fld>
            <a:endParaRPr lang="en-US" altLang="en-US" b="0">
              <a:solidFill>
                <a:srgbClr val="0066CC"/>
              </a:solidFill>
            </a:endParaRPr>
          </a:p>
        </p:txBody>
      </p:sp>
      <p:sp>
        <p:nvSpPr>
          <p:cNvPr id="11268" name="Rectangle 2"/>
          <p:cNvSpPr>
            <a:spLocks noGrp="1" noChangeArrowheads="1"/>
          </p:cNvSpPr>
          <p:nvPr>
            <p:ph type="title"/>
          </p:nvPr>
        </p:nvSpPr>
        <p:spPr/>
        <p:txBody>
          <a:bodyPr/>
          <a:lstStyle/>
          <a:p>
            <a:pPr eaLnBrk="1" hangingPunct="1"/>
            <a:r>
              <a:rPr lang="en-US" altLang="en-US" sz="1600"/>
              <a:t>Carbohydrates – ABO Blood Groups</a:t>
            </a:r>
          </a:p>
        </p:txBody>
      </p:sp>
      <p:sp>
        <p:nvSpPr>
          <p:cNvPr id="11269" name="Rectangle 3"/>
          <p:cNvSpPr>
            <a:spLocks noGrp="1" noChangeArrowheads="1"/>
          </p:cNvSpPr>
          <p:nvPr>
            <p:ph type="body" sz="half" idx="1"/>
          </p:nvPr>
        </p:nvSpPr>
        <p:spPr>
          <a:xfrm>
            <a:off x="457200" y="533400"/>
            <a:ext cx="8305800" cy="5592763"/>
          </a:xfrm>
        </p:spPr>
        <p:txBody>
          <a:bodyPr/>
          <a:lstStyle/>
          <a:p>
            <a:pPr eaLnBrk="1" hangingPunct="1"/>
            <a:r>
              <a:rPr lang="en-US" altLang="en-US" sz="2800"/>
              <a:t>These “ABO” carbohydrate structures have a common oligosaccharide foundation called the “O” antigen.</a:t>
            </a:r>
          </a:p>
          <a:p>
            <a:pPr eaLnBrk="1" hangingPunct="1"/>
            <a:r>
              <a:rPr lang="en-US" altLang="en-US" sz="2800"/>
              <a:t>Type “A” adds N-acetylgalactosamine</a:t>
            </a:r>
          </a:p>
          <a:p>
            <a:pPr eaLnBrk="1" hangingPunct="1"/>
            <a:r>
              <a:rPr lang="en-US" altLang="en-US" sz="2800"/>
              <a:t>Type “B” adds galactose.</a:t>
            </a:r>
          </a:p>
        </p:txBody>
      </p:sp>
      <p:graphicFrame>
        <p:nvGraphicFramePr>
          <p:cNvPr id="11266" name="Object 4"/>
          <p:cNvGraphicFramePr>
            <a:graphicFrameLocks noGrp="1" noChangeAspect="1"/>
          </p:cNvGraphicFramePr>
          <p:nvPr>
            <p:ph sz="half" idx="2"/>
          </p:nvPr>
        </p:nvGraphicFramePr>
        <p:xfrm>
          <a:off x="609600" y="3124200"/>
          <a:ext cx="7696200" cy="3249613"/>
        </p:xfrm>
        <a:graphic>
          <a:graphicData uri="http://schemas.openxmlformats.org/presentationml/2006/ole">
            <mc:AlternateContent xmlns:mc="http://schemas.openxmlformats.org/markup-compatibility/2006">
              <mc:Choice xmlns:v="urn:schemas-microsoft-com:vml" Requires="v">
                <p:oleObj name="Bitmap Image" r:id="rId2" imgW="7602011" imgH="3209524" progId="Paint.Picture">
                  <p:embed/>
                </p:oleObj>
              </mc:Choice>
              <mc:Fallback>
                <p:oleObj name="Bitmap Image" r:id="rId2" imgW="7602011" imgH="3209524"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24200"/>
                        <a:ext cx="7696200"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A364D76-3098-4463-AF96-3F70D9D084D1}" type="slidenum">
              <a:rPr lang="en-US" altLang="en-US" b="0">
                <a:solidFill>
                  <a:srgbClr val="0066CC"/>
                </a:solidFill>
              </a:rPr>
              <a:pPr eaLnBrk="1" hangingPunct="1"/>
              <a:t>4</a:t>
            </a:fld>
            <a:endParaRPr lang="en-US" altLang="en-US" b="0">
              <a:solidFill>
                <a:srgbClr val="0066CC"/>
              </a:solidFill>
            </a:endParaRPr>
          </a:p>
        </p:txBody>
      </p:sp>
      <p:sp>
        <p:nvSpPr>
          <p:cNvPr id="16387" name="Rectangle 2"/>
          <p:cNvSpPr>
            <a:spLocks noGrp="1" noChangeArrowheads="1"/>
          </p:cNvSpPr>
          <p:nvPr>
            <p:ph type="title"/>
          </p:nvPr>
        </p:nvSpPr>
        <p:spPr/>
        <p:txBody>
          <a:bodyPr/>
          <a:lstStyle/>
          <a:p>
            <a:pPr eaLnBrk="1" hangingPunct="1"/>
            <a:r>
              <a:rPr lang="en-US" altLang="en-US" sz="1600"/>
              <a:t>Carbohydrates</a:t>
            </a:r>
          </a:p>
        </p:txBody>
      </p:sp>
      <p:sp>
        <p:nvSpPr>
          <p:cNvPr id="16388" name="Rectangle 3"/>
          <p:cNvSpPr>
            <a:spLocks noGrp="1" noChangeArrowheads="1"/>
          </p:cNvSpPr>
          <p:nvPr>
            <p:ph type="body" idx="1"/>
          </p:nvPr>
        </p:nvSpPr>
        <p:spPr/>
        <p:txBody>
          <a:bodyPr/>
          <a:lstStyle/>
          <a:p>
            <a:pPr eaLnBrk="1" hangingPunct="1"/>
            <a:r>
              <a:rPr lang="en-US" altLang="en-US" sz="3600"/>
              <a:t>Carbohydrates serve two major functions in plants:</a:t>
            </a:r>
          </a:p>
          <a:p>
            <a:pPr lvl="1" eaLnBrk="1" hangingPunct="1"/>
            <a:r>
              <a:rPr lang="en-US" altLang="en-US" sz="3200"/>
              <a:t>In the form of </a:t>
            </a:r>
            <a:r>
              <a:rPr lang="en-US" altLang="en-US" sz="3200">
                <a:solidFill>
                  <a:srgbClr val="0000FF"/>
                </a:solidFill>
              </a:rPr>
              <a:t>cellulose</a:t>
            </a:r>
            <a:r>
              <a:rPr lang="en-US" altLang="en-US" sz="3200"/>
              <a:t>, they are structural elements.  Wood is a good example of the strength of cellulose.</a:t>
            </a:r>
          </a:p>
          <a:p>
            <a:pPr lvl="1" eaLnBrk="1" hangingPunct="1"/>
            <a:r>
              <a:rPr lang="en-US" altLang="en-US" sz="3200"/>
              <a:t>As </a:t>
            </a:r>
            <a:r>
              <a:rPr lang="en-US" altLang="en-US" sz="3200">
                <a:solidFill>
                  <a:srgbClr val="0000FF"/>
                </a:solidFill>
              </a:rPr>
              <a:t>starch</a:t>
            </a:r>
            <a:r>
              <a:rPr lang="en-US" altLang="en-US" sz="3200"/>
              <a:t>, they provide nutritional reserves (energy) for the plant.</a:t>
            </a:r>
          </a:p>
          <a:p>
            <a:pPr eaLnBrk="1" hangingPunct="1"/>
            <a:r>
              <a:rPr lang="en-US" altLang="en-US" sz="3600"/>
              <a:t>Often, the simple carbohydrates are called “</a:t>
            </a:r>
            <a:r>
              <a:rPr lang="en-US" altLang="en-US" sz="3600">
                <a:solidFill>
                  <a:srgbClr val="0033CC"/>
                </a:solidFill>
              </a:rPr>
              <a:t>sugars</a:t>
            </a:r>
            <a:r>
              <a:rPr lang="en-US" altLang="en-US" sz="3600"/>
              <a:t>.”</a:t>
            </a:r>
          </a:p>
          <a:p>
            <a:pPr eaLnBrk="1" hangingPunct="1"/>
            <a:endParaRPr lang="en-US" altLang="en-US" sz="36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A35E04F-6C8E-4FC9-AC52-BCB333AD5317}" type="slidenum">
              <a:rPr lang="en-US" altLang="en-US" b="0">
                <a:solidFill>
                  <a:srgbClr val="0066CC"/>
                </a:solidFill>
              </a:rPr>
              <a:pPr eaLnBrk="1" hangingPunct="1"/>
              <a:t>40</a:t>
            </a:fld>
            <a:endParaRPr lang="en-US" altLang="en-US" b="0">
              <a:solidFill>
                <a:srgbClr val="0066CC"/>
              </a:solidFill>
            </a:endParaRPr>
          </a:p>
        </p:txBody>
      </p:sp>
      <p:sp>
        <p:nvSpPr>
          <p:cNvPr id="40963" name="Rectangle 2"/>
          <p:cNvSpPr>
            <a:spLocks noGrp="1" noChangeArrowheads="1"/>
          </p:cNvSpPr>
          <p:nvPr>
            <p:ph type="title"/>
          </p:nvPr>
        </p:nvSpPr>
        <p:spPr/>
        <p:txBody>
          <a:bodyPr/>
          <a:lstStyle/>
          <a:p>
            <a:pPr eaLnBrk="1" hangingPunct="1"/>
            <a:r>
              <a:rPr lang="en-US" altLang="en-US" sz="1600"/>
              <a:t>Carbohydrates – ABO Blood Groups</a:t>
            </a:r>
          </a:p>
        </p:txBody>
      </p:sp>
      <p:sp>
        <p:nvSpPr>
          <p:cNvPr id="40964" name="Rectangle 3"/>
          <p:cNvSpPr>
            <a:spLocks noGrp="1" noChangeArrowheads="1"/>
          </p:cNvSpPr>
          <p:nvPr>
            <p:ph type="body" idx="1"/>
          </p:nvPr>
        </p:nvSpPr>
        <p:spPr/>
        <p:txBody>
          <a:bodyPr/>
          <a:lstStyle/>
          <a:p>
            <a:pPr eaLnBrk="1" hangingPunct="1"/>
            <a:r>
              <a:rPr lang="en-US" altLang="en-US" sz="2800"/>
              <a:t>Specific glycosyltransferases add the extra monosaccharide to the O antigen.</a:t>
            </a:r>
          </a:p>
          <a:p>
            <a:pPr eaLnBrk="1" hangingPunct="1"/>
            <a:r>
              <a:rPr lang="en-US" altLang="en-US" sz="2800"/>
              <a:t>Each person inherits the gene for one glycosyltransferase of this type from each parent: </a:t>
            </a:r>
          </a:p>
          <a:p>
            <a:pPr eaLnBrk="1" hangingPunct="1">
              <a:buFontTx/>
              <a:buNone/>
            </a:pPr>
            <a:r>
              <a:rPr lang="en-US" altLang="en-US" sz="2800"/>
              <a:t>	</a:t>
            </a:r>
            <a:r>
              <a:rPr lang="en-US" altLang="en-US" sz="2800" i="1">
                <a:solidFill>
                  <a:srgbClr val="FF0000"/>
                </a:solidFill>
              </a:rPr>
              <a:t>A = N-acetylgalactosamine</a:t>
            </a:r>
            <a:r>
              <a:rPr lang="en-US" altLang="en-US" sz="2800" i="1"/>
              <a:t>,   </a:t>
            </a:r>
            <a:r>
              <a:rPr lang="en-US" altLang="en-US" sz="2800" i="1">
                <a:solidFill>
                  <a:srgbClr val="0000FF"/>
                </a:solidFill>
              </a:rPr>
              <a:t>B = galactose</a:t>
            </a:r>
            <a:r>
              <a:rPr lang="en-US" altLang="en-US" sz="2800" i="1"/>
              <a:t> </a:t>
            </a:r>
          </a:p>
          <a:p>
            <a:pPr eaLnBrk="1" hangingPunct="1"/>
            <a:r>
              <a:rPr lang="en-US" altLang="en-US" sz="2800"/>
              <a:t>These two enzymes differ in only 4 of 354 amino acid positions.</a:t>
            </a:r>
          </a:p>
          <a:p>
            <a:pPr eaLnBrk="1" hangingPunct="1"/>
            <a:r>
              <a:rPr lang="en-US" altLang="en-US" sz="2800"/>
              <a:t>The “O” phenotype is the result of a mutation that leads to the premature termination of translation of this enzyme and, hence, to the production of no active glycosyltransferase.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4198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614D2D8-0951-4DA1-B60A-B80B2354AEB8}" type="slidenum">
              <a:rPr lang="en-US" altLang="en-US" b="0">
                <a:solidFill>
                  <a:srgbClr val="0066CC"/>
                </a:solidFill>
              </a:rPr>
              <a:pPr eaLnBrk="1" hangingPunct="1"/>
              <a:t>41</a:t>
            </a:fld>
            <a:endParaRPr lang="en-US" altLang="en-US" b="0">
              <a:solidFill>
                <a:srgbClr val="0066CC"/>
              </a:solidFill>
            </a:endParaRPr>
          </a:p>
        </p:txBody>
      </p:sp>
      <p:sp>
        <p:nvSpPr>
          <p:cNvPr id="41987" name="Rectangle 2"/>
          <p:cNvSpPr>
            <a:spLocks noGrp="1" noChangeArrowheads="1"/>
          </p:cNvSpPr>
          <p:nvPr>
            <p:ph type="title"/>
          </p:nvPr>
        </p:nvSpPr>
        <p:spPr/>
        <p:txBody>
          <a:bodyPr/>
          <a:lstStyle/>
          <a:p>
            <a:pPr eaLnBrk="1" hangingPunct="1"/>
            <a:r>
              <a:rPr lang="en-US" altLang="en-US" sz="1600"/>
              <a:t>Carbohydrates</a:t>
            </a:r>
          </a:p>
        </p:txBody>
      </p:sp>
      <p:sp>
        <p:nvSpPr>
          <p:cNvPr id="41988" name="Rectangle 3"/>
          <p:cNvSpPr>
            <a:spLocks noGrp="1" noChangeArrowheads="1"/>
          </p:cNvSpPr>
          <p:nvPr>
            <p:ph type="body" sz="half" idx="1"/>
          </p:nvPr>
        </p:nvSpPr>
        <p:spPr/>
        <p:txBody>
          <a:bodyPr/>
          <a:lstStyle/>
          <a:p>
            <a:pPr eaLnBrk="1" hangingPunct="1"/>
            <a:r>
              <a:rPr lang="en-US" altLang="en-US" sz="2400"/>
              <a:t>Many microorganisms utilize carbohydrate structures on the surface of cells to recognize and subsequently infect host cells.</a:t>
            </a:r>
          </a:p>
          <a:p>
            <a:pPr eaLnBrk="1" hangingPunct="1"/>
            <a:r>
              <a:rPr lang="en-US" altLang="en-US" sz="2400"/>
              <a:t>For example, influenza virus recognizes and binds to sialic acid residues on cell-surface proteins of its host as the initial event leading to infection.</a:t>
            </a:r>
          </a:p>
        </p:txBody>
      </p:sp>
      <p:pic>
        <p:nvPicPr>
          <p:cNvPr id="41989"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3950" y="727075"/>
            <a:ext cx="3752850" cy="4835525"/>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8F8F95F-3C89-4974-A65B-F20E46005E2E}" type="slidenum">
              <a:rPr lang="en-US" altLang="en-US" b="0">
                <a:solidFill>
                  <a:srgbClr val="0066CC"/>
                </a:solidFill>
              </a:rPr>
              <a:pPr eaLnBrk="1" hangingPunct="1"/>
              <a:t>42</a:t>
            </a:fld>
            <a:endParaRPr lang="en-US" altLang="en-US" b="0">
              <a:solidFill>
                <a:srgbClr val="0066CC"/>
              </a:solidFill>
            </a:endParaRPr>
          </a:p>
        </p:txBody>
      </p:sp>
      <p:sp>
        <p:nvSpPr>
          <p:cNvPr id="43011" name="Rectangle 2"/>
          <p:cNvSpPr>
            <a:spLocks noGrp="1" noChangeArrowheads="1"/>
          </p:cNvSpPr>
          <p:nvPr>
            <p:ph type="title"/>
          </p:nvPr>
        </p:nvSpPr>
        <p:spPr/>
        <p:txBody>
          <a:bodyPr/>
          <a:lstStyle/>
          <a:p>
            <a:pPr eaLnBrk="1" hangingPunct="1"/>
            <a:endParaRPr lang="en-US" altLang="en-US"/>
          </a:p>
        </p:txBody>
      </p:sp>
      <p:sp>
        <p:nvSpPr>
          <p:cNvPr id="43012" name="Rectangle 3"/>
          <p:cNvSpPr>
            <a:spLocks noGrp="1" noChangeArrowheads="1"/>
          </p:cNvSpPr>
          <p:nvPr>
            <p:ph type="body" idx="1"/>
          </p:nvPr>
        </p:nvSpPr>
        <p:spPr>
          <a:xfrm>
            <a:off x="533400" y="1371600"/>
            <a:ext cx="7924800" cy="5257800"/>
          </a:xfrm>
        </p:spPr>
        <p:txBody>
          <a:bodyPr/>
          <a:lstStyle/>
          <a:p>
            <a:pPr algn="ctr" eaLnBrk="1" hangingPunct="1">
              <a:lnSpc>
                <a:spcPct val="90000"/>
              </a:lnSpc>
              <a:buFontTx/>
              <a:buNone/>
            </a:pPr>
            <a:r>
              <a:rPr lang="en-US" altLang="en-US" sz="2800" i="1" dirty="0"/>
              <a:t>End of Lecture Slides </a:t>
            </a:r>
          </a:p>
          <a:p>
            <a:pPr algn="ctr" eaLnBrk="1" hangingPunct="1">
              <a:lnSpc>
                <a:spcPct val="90000"/>
              </a:lnSpc>
              <a:buFontTx/>
              <a:buNone/>
            </a:pPr>
            <a:r>
              <a:rPr lang="en-US" altLang="en-US" sz="2800" i="1" dirty="0"/>
              <a:t>for</a:t>
            </a:r>
          </a:p>
          <a:p>
            <a:pPr algn="ctr" eaLnBrk="1" hangingPunct="1">
              <a:lnSpc>
                <a:spcPct val="90000"/>
              </a:lnSpc>
              <a:buFontTx/>
              <a:buNone/>
            </a:pPr>
            <a:r>
              <a:rPr lang="en-US" altLang="en-US" sz="2800" i="1" dirty="0"/>
              <a:t>Carbohydrates</a:t>
            </a:r>
          </a:p>
          <a:p>
            <a:pPr eaLnBrk="1" hangingPunct="1">
              <a:lnSpc>
                <a:spcPct val="90000"/>
              </a:lnSpc>
              <a:buFontTx/>
              <a:buNone/>
            </a:pPr>
            <a:endParaRPr lang="en-US" altLang="en-US" sz="2800" i="1" dirty="0"/>
          </a:p>
          <a:p>
            <a:pPr eaLnBrk="1" hangingPunct="1">
              <a:lnSpc>
                <a:spcPct val="90000"/>
              </a:lnSpc>
              <a:buFontTx/>
              <a:buNone/>
            </a:pPr>
            <a:endParaRPr lang="en-US" altLang="en-US" sz="2800" i="1" dirty="0"/>
          </a:p>
          <a:p>
            <a:pPr eaLnBrk="1" hangingPunct="1">
              <a:lnSpc>
                <a:spcPct val="90000"/>
              </a:lnSpc>
              <a:buFontTx/>
              <a:buNone/>
            </a:pPr>
            <a:endParaRPr lang="en-US" altLang="en-US" sz="2800" i="1" dirty="0"/>
          </a:p>
          <a:p>
            <a:pPr eaLnBrk="1" hangingPunct="1">
              <a:lnSpc>
                <a:spcPct val="90000"/>
              </a:lnSpc>
              <a:buFontTx/>
              <a:buNone/>
            </a:pPr>
            <a:endParaRPr lang="en-US" altLang="en-US" sz="2800" i="1" dirty="0"/>
          </a:p>
          <a:p>
            <a:pPr eaLnBrk="1" hangingPunct="1">
              <a:lnSpc>
                <a:spcPct val="90000"/>
              </a:lnSpc>
              <a:buFontTx/>
              <a:buNone/>
            </a:pPr>
            <a:endParaRPr lang="en-US" altLang="en-US" sz="2800" i="1" dirty="0"/>
          </a:p>
          <a:p>
            <a:pPr eaLnBrk="1" hangingPunct="1">
              <a:lnSpc>
                <a:spcPct val="90000"/>
              </a:lnSpc>
              <a:buFontTx/>
              <a:buNone/>
            </a:pPr>
            <a:endParaRPr lang="en-US" altLang="en-US" sz="2800" i="1" dirty="0"/>
          </a:p>
          <a:p>
            <a:pPr eaLnBrk="1" hangingPunct="1">
              <a:lnSpc>
                <a:spcPct val="90000"/>
              </a:lnSpc>
              <a:buFontTx/>
              <a:buNone/>
            </a:pPr>
            <a:endParaRPr lang="en-US" altLang="en-US" sz="2800" i="1" dirty="0"/>
          </a:p>
          <a:p>
            <a:pPr eaLnBrk="1" hangingPunct="1">
              <a:lnSpc>
                <a:spcPct val="90000"/>
              </a:lnSpc>
              <a:buFontTx/>
              <a:buNone/>
            </a:pPr>
            <a:r>
              <a:rPr lang="en-US" altLang="en-US" sz="1200" i="1" dirty="0"/>
              <a:t>Credits:  Many of the diagrams used in these slides were taken from </a:t>
            </a:r>
            <a:r>
              <a:rPr lang="en-US" altLang="en-US" sz="1200" i="1" dirty="0" err="1"/>
              <a:t>Stryer</a:t>
            </a:r>
            <a:r>
              <a:rPr lang="en-US" altLang="en-US" sz="1200" i="1" dirty="0"/>
              <a:t>, et.al, Biochemistry, 10</a:t>
            </a:r>
            <a:r>
              <a:rPr lang="en-US" altLang="en-US" sz="1200" i="1" baseline="30000" dirty="0"/>
              <a:t>th</a:t>
            </a:r>
            <a:r>
              <a:rPr lang="en-US" altLang="en-US" sz="1200" i="1" dirty="0"/>
              <a:t> Edition, Freeman Press  (in our course textbook) and from prior editions of this text.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9AF00D1-30B4-44D0-94A3-D5AE55314F6A}" type="slidenum">
              <a:rPr lang="en-US" altLang="en-US" b="0">
                <a:solidFill>
                  <a:srgbClr val="0066CC"/>
                </a:solidFill>
              </a:rPr>
              <a:pPr eaLnBrk="1" hangingPunct="1"/>
              <a:t>5</a:t>
            </a:fld>
            <a:endParaRPr lang="en-US" altLang="en-US" b="0">
              <a:solidFill>
                <a:srgbClr val="0066CC"/>
              </a:solidFill>
            </a:endParaRPr>
          </a:p>
        </p:txBody>
      </p:sp>
      <p:sp>
        <p:nvSpPr>
          <p:cNvPr id="17411" name="Rectangle 2"/>
          <p:cNvSpPr>
            <a:spLocks noGrp="1" noChangeArrowheads="1"/>
          </p:cNvSpPr>
          <p:nvPr>
            <p:ph type="title"/>
          </p:nvPr>
        </p:nvSpPr>
        <p:spPr/>
        <p:txBody>
          <a:bodyPr/>
          <a:lstStyle/>
          <a:p>
            <a:pPr eaLnBrk="1" hangingPunct="1"/>
            <a:r>
              <a:rPr lang="en-US" altLang="en-US" sz="1600"/>
              <a:t>Carbohydrates</a:t>
            </a:r>
          </a:p>
        </p:txBody>
      </p:sp>
      <p:sp>
        <p:nvSpPr>
          <p:cNvPr id="17412" name="Rectangle 3"/>
          <p:cNvSpPr>
            <a:spLocks noGrp="1" noChangeArrowheads="1"/>
          </p:cNvSpPr>
          <p:nvPr>
            <p:ph type="body" idx="1"/>
          </p:nvPr>
        </p:nvSpPr>
        <p:spPr/>
        <p:txBody>
          <a:bodyPr/>
          <a:lstStyle/>
          <a:p>
            <a:pPr eaLnBrk="1" hangingPunct="1"/>
            <a:r>
              <a:rPr lang="en-US" altLang="en-US"/>
              <a:t>Animals obtain carbohydrates by eating plants.  </a:t>
            </a:r>
          </a:p>
          <a:p>
            <a:pPr eaLnBrk="1" hangingPunct="1"/>
            <a:r>
              <a:rPr lang="en-US" altLang="en-US"/>
              <a:t>Carbohydrates constitute ~65% of the typical human diet.</a:t>
            </a:r>
          </a:p>
          <a:p>
            <a:pPr eaLnBrk="1" hangingPunct="1"/>
            <a:r>
              <a:rPr lang="en-US" altLang="en-US"/>
              <a:t>In animals, carbohydrates serve two main roles:</a:t>
            </a:r>
          </a:p>
          <a:p>
            <a:pPr lvl="1" eaLnBrk="1" hangingPunct="1"/>
            <a:r>
              <a:rPr lang="en-US" altLang="en-US"/>
              <a:t>Provide energy (gained from the biological oxidation of carbohydrates) </a:t>
            </a:r>
          </a:p>
          <a:p>
            <a:pPr lvl="1" eaLnBrk="1" hangingPunct="1"/>
            <a:r>
              <a:rPr lang="en-US" altLang="en-US"/>
              <a:t>Supply carbon atoms for the synthesis of other biological substances.</a:t>
            </a:r>
          </a:p>
          <a:p>
            <a:pPr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2DC8ED0-F77D-4A38-BDB8-42AB84FF6C0C}" type="slidenum">
              <a:rPr lang="en-US" altLang="en-US" b="0">
                <a:solidFill>
                  <a:srgbClr val="0066CC"/>
                </a:solidFill>
              </a:rPr>
              <a:pPr eaLnBrk="1" hangingPunct="1"/>
              <a:t>6</a:t>
            </a:fld>
            <a:endParaRPr lang="en-US" altLang="en-US" b="0">
              <a:solidFill>
                <a:srgbClr val="0066CC"/>
              </a:solidFill>
            </a:endParaRPr>
          </a:p>
        </p:txBody>
      </p:sp>
      <p:sp>
        <p:nvSpPr>
          <p:cNvPr id="18435" name="Rectangle 2"/>
          <p:cNvSpPr>
            <a:spLocks noGrp="1" noChangeArrowheads="1"/>
          </p:cNvSpPr>
          <p:nvPr>
            <p:ph type="title"/>
          </p:nvPr>
        </p:nvSpPr>
        <p:spPr/>
        <p:txBody>
          <a:bodyPr/>
          <a:lstStyle/>
          <a:p>
            <a:pPr eaLnBrk="1" hangingPunct="1"/>
            <a:r>
              <a:rPr lang="en-US" altLang="en-US" sz="1600"/>
              <a:t>Carbohydrates</a:t>
            </a:r>
          </a:p>
        </p:txBody>
      </p:sp>
      <p:sp>
        <p:nvSpPr>
          <p:cNvPr id="18436" name="Rectangle 3"/>
          <p:cNvSpPr>
            <a:spLocks noGrp="1" noChangeArrowheads="1"/>
          </p:cNvSpPr>
          <p:nvPr>
            <p:ph type="body" idx="1"/>
          </p:nvPr>
        </p:nvSpPr>
        <p:spPr/>
        <p:txBody>
          <a:bodyPr/>
          <a:lstStyle/>
          <a:p>
            <a:pPr eaLnBrk="1" hangingPunct="1"/>
            <a:r>
              <a:rPr lang="en-US" altLang="en-US" sz="3600"/>
              <a:t>Carbohydrates are polyhydroxy aldehydes or ketones, or substances that yield these compounds upon hydrolysis.</a:t>
            </a:r>
          </a:p>
          <a:p>
            <a:pPr eaLnBrk="1" hangingPunct="1"/>
            <a:r>
              <a:rPr lang="en-US" altLang="en-US" sz="3600"/>
              <a:t>Carbohydrates vary in structure from those containing a few carbon atoms to gigantic, polymeric molecules having molecular weights in the hundreds of thousands!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102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22B701D-74B0-40A3-9550-E35BC35D2B9D}" type="slidenum">
              <a:rPr lang="en-US" altLang="en-US" b="0">
                <a:solidFill>
                  <a:srgbClr val="0066CC"/>
                </a:solidFill>
              </a:rPr>
              <a:pPr eaLnBrk="1" hangingPunct="1"/>
              <a:t>7</a:t>
            </a:fld>
            <a:endParaRPr lang="en-US" altLang="en-US" b="0">
              <a:solidFill>
                <a:srgbClr val="0066CC"/>
              </a:solidFill>
            </a:endParaRPr>
          </a:p>
        </p:txBody>
      </p:sp>
      <p:sp>
        <p:nvSpPr>
          <p:cNvPr id="1028" name="Rectangle 2"/>
          <p:cNvSpPr>
            <a:spLocks noGrp="1" noChangeArrowheads="1"/>
          </p:cNvSpPr>
          <p:nvPr>
            <p:ph type="title"/>
          </p:nvPr>
        </p:nvSpPr>
        <p:spPr/>
        <p:txBody>
          <a:bodyPr/>
          <a:lstStyle/>
          <a:p>
            <a:pPr eaLnBrk="1" hangingPunct="1"/>
            <a:r>
              <a:rPr lang="en-US" altLang="en-US" sz="1600"/>
              <a:t>Carbohydrates</a:t>
            </a:r>
          </a:p>
        </p:txBody>
      </p:sp>
      <p:sp>
        <p:nvSpPr>
          <p:cNvPr id="1029" name="Rectangle 3"/>
          <p:cNvSpPr>
            <a:spLocks noGrp="1" noChangeArrowheads="1"/>
          </p:cNvSpPr>
          <p:nvPr>
            <p:ph type="body" sz="half" idx="1"/>
          </p:nvPr>
        </p:nvSpPr>
        <p:spPr>
          <a:xfrm>
            <a:off x="457200" y="533400"/>
            <a:ext cx="7848600" cy="5592763"/>
          </a:xfrm>
        </p:spPr>
        <p:txBody>
          <a:bodyPr/>
          <a:lstStyle/>
          <a:p>
            <a:pPr eaLnBrk="1" hangingPunct="1"/>
            <a:r>
              <a:rPr lang="en-US" altLang="en-US" sz="3600"/>
              <a:t>In the simplest form, carbohydrates may be classified as either </a:t>
            </a:r>
            <a:r>
              <a:rPr lang="en-US" altLang="en-US" sz="3600">
                <a:solidFill>
                  <a:srgbClr val="0000FF"/>
                </a:solidFill>
              </a:rPr>
              <a:t>aldoses</a:t>
            </a:r>
            <a:r>
              <a:rPr lang="en-US" altLang="en-US" sz="3600"/>
              <a:t>  or </a:t>
            </a:r>
            <a:r>
              <a:rPr lang="en-US" altLang="en-US" sz="3600">
                <a:solidFill>
                  <a:srgbClr val="0000FF"/>
                </a:solidFill>
              </a:rPr>
              <a:t>ketoses</a:t>
            </a:r>
            <a:r>
              <a:rPr lang="en-US" altLang="en-US" sz="3600"/>
              <a:t>:</a:t>
            </a:r>
          </a:p>
          <a:p>
            <a:pPr eaLnBrk="1" hangingPunct="1"/>
            <a:endParaRPr lang="en-US" altLang="en-US" sz="3600"/>
          </a:p>
        </p:txBody>
      </p:sp>
      <p:graphicFrame>
        <p:nvGraphicFramePr>
          <p:cNvPr id="1026" name="Object 4"/>
          <p:cNvGraphicFramePr>
            <a:graphicFrameLocks noGrp="1" noChangeAspect="1"/>
          </p:cNvGraphicFramePr>
          <p:nvPr>
            <p:ph sz="half" idx="2"/>
            <p:extLst>
              <p:ext uri="{D42A27DB-BD31-4B8C-83A1-F6EECF244321}">
                <p14:modId xmlns:p14="http://schemas.microsoft.com/office/powerpoint/2010/main" val="1216498225"/>
              </p:ext>
            </p:extLst>
          </p:nvPr>
        </p:nvGraphicFramePr>
        <p:xfrm>
          <a:off x="1905000" y="2514600"/>
          <a:ext cx="4876800" cy="2854325"/>
        </p:xfrm>
        <a:graphic>
          <a:graphicData uri="http://schemas.openxmlformats.org/presentationml/2006/ole">
            <mc:AlternateContent xmlns:mc="http://schemas.openxmlformats.org/markup-compatibility/2006">
              <mc:Choice xmlns:v="urn:schemas-microsoft-com:vml" Requires="v">
                <p:oleObj name="ACD ChemSketch 2.0" r:id="rId2" imgW="2688480" imgH="1572840" progId="ACD.ChemSketch.20">
                  <p:embed/>
                </p:oleObj>
              </mc:Choice>
              <mc:Fallback>
                <p:oleObj name="ACD ChemSketch 2.0" r:id="rId2" imgW="2688480" imgH="1572840" progId="ACD.ChemSketch.20">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14600"/>
                        <a:ext cx="4876800"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Oval 1">
            <a:extLst>
              <a:ext uri="{FF2B5EF4-FFF2-40B4-BE49-F238E27FC236}">
                <a16:creationId xmlns:a16="http://schemas.microsoft.com/office/drawing/2014/main" id="{9FB87EC2-79F0-FFA5-3870-2A58935271C1}"/>
              </a:ext>
            </a:extLst>
          </p:cNvPr>
          <p:cNvSpPr/>
          <p:nvPr/>
        </p:nvSpPr>
        <p:spPr bwMode="auto">
          <a:xfrm>
            <a:off x="4876800" y="2971800"/>
            <a:ext cx="1524000" cy="533400"/>
          </a:xfrm>
          <a:prstGeom prst="ellipse">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Oval 2">
            <a:extLst>
              <a:ext uri="{FF2B5EF4-FFF2-40B4-BE49-F238E27FC236}">
                <a16:creationId xmlns:a16="http://schemas.microsoft.com/office/drawing/2014/main" id="{5EA9F737-6C99-B9F9-46E6-475A4FC59015}"/>
              </a:ext>
            </a:extLst>
          </p:cNvPr>
          <p:cNvSpPr/>
          <p:nvPr/>
        </p:nvSpPr>
        <p:spPr bwMode="auto">
          <a:xfrm>
            <a:off x="1920240" y="2659380"/>
            <a:ext cx="1676400" cy="762000"/>
          </a:xfrm>
          <a:prstGeom prst="ellipse">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C46D"/>
            </a:gs>
          </a:gsLst>
          <a:lin ang="2700000" scaled="1"/>
        </a:gradFill>
        <a:effectLst/>
      </p:bgPr>
    </p:bg>
    <p:spTree>
      <p:nvGrpSpPr>
        <p:cNvPr id="1" name=""/>
        <p:cNvGrpSpPr/>
        <p:nvPr/>
      </p:nvGrpSpPr>
      <p:grpSpPr>
        <a:xfrm>
          <a:off x="0" y="0"/>
          <a:ext cx="0" cy="0"/>
          <a:chOff x="0" y="0"/>
          <a:chExt cx="0" cy="0"/>
        </a:xfrm>
      </p:grpSpPr>
      <p:sp>
        <p:nvSpPr>
          <p:cNvPr id="205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A57EFBC-ECB7-4CA8-A872-1A27DF0F8620}" type="slidenum">
              <a:rPr lang="en-US" altLang="en-US" b="0">
                <a:solidFill>
                  <a:srgbClr val="0066CC"/>
                </a:solidFill>
              </a:rPr>
              <a:pPr eaLnBrk="1" hangingPunct="1"/>
              <a:t>8</a:t>
            </a:fld>
            <a:endParaRPr lang="en-US" altLang="en-US" b="0">
              <a:solidFill>
                <a:srgbClr val="0066CC"/>
              </a:solidFill>
            </a:endParaRPr>
          </a:p>
        </p:txBody>
      </p:sp>
      <p:sp>
        <p:nvSpPr>
          <p:cNvPr id="2052" name="Rectangle 2"/>
          <p:cNvSpPr>
            <a:spLocks noGrp="1" noChangeArrowheads="1"/>
          </p:cNvSpPr>
          <p:nvPr>
            <p:ph type="title"/>
          </p:nvPr>
        </p:nvSpPr>
        <p:spPr/>
        <p:txBody>
          <a:bodyPr/>
          <a:lstStyle/>
          <a:p>
            <a:pPr eaLnBrk="1" hangingPunct="1"/>
            <a:r>
              <a:rPr lang="en-US" altLang="en-US" sz="1600"/>
              <a:t>Carbohydrates</a:t>
            </a:r>
          </a:p>
        </p:txBody>
      </p:sp>
      <p:sp>
        <p:nvSpPr>
          <p:cNvPr id="2053" name="Rectangle 3"/>
          <p:cNvSpPr>
            <a:spLocks noGrp="1" noChangeArrowheads="1"/>
          </p:cNvSpPr>
          <p:nvPr>
            <p:ph type="body" sz="half" idx="1"/>
          </p:nvPr>
        </p:nvSpPr>
        <p:spPr>
          <a:xfrm>
            <a:off x="457200" y="533400"/>
            <a:ext cx="7543800" cy="5592763"/>
          </a:xfrm>
        </p:spPr>
        <p:txBody>
          <a:bodyPr/>
          <a:lstStyle/>
          <a:p>
            <a:pPr eaLnBrk="1" hangingPunct="1"/>
            <a:r>
              <a:rPr lang="en-US" altLang="en-US" sz="2000"/>
              <a:t>The stereochemistry of carbohydrates can be quite complex, due to the number of chiral carbons in their structures.  Consider the simplest 3-carbon carbohydrate </a:t>
            </a:r>
            <a:r>
              <a:rPr lang="en-US" altLang="en-US" sz="2000">
                <a:solidFill>
                  <a:srgbClr val="0000FF"/>
                </a:solidFill>
              </a:rPr>
              <a:t>glyceraldehye, </a:t>
            </a:r>
            <a:r>
              <a:rPr lang="en-US" altLang="en-US" sz="2000"/>
              <a:t>a </a:t>
            </a:r>
            <a:r>
              <a:rPr lang="en-US" altLang="en-US" sz="2000" i="1">
                <a:solidFill>
                  <a:srgbClr val="0000FF"/>
                </a:solidFill>
              </a:rPr>
              <a:t>triose</a:t>
            </a:r>
            <a:r>
              <a:rPr lang="en-US" altLang="en-US" sz="2000"/>
              <a:t> with only one chiral carbon.</a:t>
            </a:r>
          </a:p>
          <a:p>
            <a:pPr eaLnBrk="1" hangingPunct="1"/>
            <a:r>
              <a:rPr lang="en-US" altLang="en-US" sz="2000"/>
              <a:t>The last chiral carbon in the chain (the </a:t>
            </a:r>
            <a:r>
              <a:rPr lang="en-US" altLang="en-US" sz="2000" u="sng"/>
              <a:t>chiral carbon</a:t>
            </a:r>
            <a:r>
              <a:rPr lang="en-US" altLang="en-US" sz="2000"/>
              <a:t> with the highest IUPAC number) is often called the “</a:t>
            </a:r>
            <a:r>
              <a:rPr lang="en-US" altLang="en-US" sz="2000">
                <a:solidFill>
                  <a:srgbClr val="0000FF"/>
                </a:solidFill>
              </a:rPr>
              <a:t>pentultimate</a:t>
            </a:r>
            <a:r>
              <a:rPr lang="en-US" altLang="en-US" sz="2000"/>
              <a:t>” carbon atom.  It is labeled as a distinguishing structural factor in the name of carbohydrates as “</a:t>
            </a:r>
            <a:r>
              <a:rPr lang="en-US" altLang="en-US" sz="2000" b="1"/>
              <a:t>D</a:t>
            </a:r>
            <a:r>
              <a:rPr lang="en-US" altLang="en-US" sz="2000"/>
              <a:t>” or “</a:t>
            </a:r>
            <a:r>
              <a:rPr lang="en-US" altLang="en-US" sz="2000" b="1"/>
              <a:t>L</a:t>
            </a:r>
            <a:r>
              <a:rPr lang="en-US" altLang="en-US" sz="2000"/>
              <a:t>.”</a:t>
            </a:r>
          </a:p>
          <a:p>
            <a:pPr eaLnBrk="1" hangingPunct="1">
              <a:buFontTx/>
              <a:buNone/>
            </a:pPr>
            <a:r>
              <a:rPr lang="en-US" altLang="en-US" sz="2800"/>
              <a:t> </a:t>
            </a:r>
          </a:p>
        </p:txBody>
      </p:sp>
      <p:graphicFrame>
        <p:nvGraphicFramePr>
          <p:cNvPr id="2050" name="Object 4"/>
          <p:cNvGraphicFramePr>
            <a:graphicFrameLocks noGrp="1" noChangeAspect="1"/>
          </p:cNvGraphicFramePr>
          <p:nvPr>
            <p:ph sz="half" idx="2"/>
          </p:nvPr>
        </p:nvGraphicFramePr>
        <p:xfrm>
          <a:off x="1295400" y="3200400"/>
          <a:ext cx="6096000" cy="3136900"/>
        </p:xfrm>
        <a:graphic>
          <a:graphicData uri="http://schemas.openxmlformats.org/presentationml/2006/ole">
            <mc:AlternateContent xmlns:mc="http://schemas.openxmlformats.org/markup-compatibility/2006">
              <mc:Choice xmlns:v="urn:schemas-microsoft-com:vml" Requires="v">
                <p:oleObj name="Bitmap Image" r:id="rId2" imgW="5630061" imgH="2895238" progId="Paint.Picture">
                  <p:embed/>
                </p:oleObj>
              </mc:Choice>
              <mc:Fallback>
                <p:oleObj name="Bitmap Image" r:id="rId2" imgW="5630061" imgH="2895238"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00400"/>
                        <a:ext cx="60960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92165B2-3463-40AF-9244-7B0B89378624}" type="slidenum">
              <a:rPr lang="en-US" altLang="en-US" b="0">
                <a:solidFill>
                  <a:srgbClr val="0066CC"/>
                </a:solidFill>
              </a:rPr>
              <a:pPr eaLnBrk="1" hangingPunct="1"/>
              <a:t>9</a:t>
            </a:fld>
            <a:endParaRPr lang="en-US" altLang="en-US" b="0">
              <a:solidFill>
                <a:srgbClr val="0066CC"/>
              </a:solidFill>
            </a:endParaRPr>
          </a:p>
        </p:txBody>
      </p:sp>
      <p:sp>
        <p:nvSpPr>
          <p:cNvPr id="19459" name="Rectangle 2"/>
          <p:cNvSpPr>
            <a:spLocks noGrp="1" noChangeArrowheads="1"/>
          </p:cNvSpPr>
          <p:nvPr>
            <p:ph type="title"/>
          </p:nvPr>
        </p:nvSpPr>
        <p:spPr/>
        <p:txBody>
          <a:bodyPr/>
          <a:lstStyle/>
          <a:p>
            <a:pPr eaLnBrk="1" hangingPunct="1"/>
            <a:r>
              <a:rPr lang="en-US" altLang="en-US" sz="1600"/>
              <a:t>Carbohydrates</a:t>
            </a:r>
          </a:p>
        </p:txBody>
      </p:sp>
      <p:sp>
        <p:nvSpPr>
          <p:cNvPr id="19460" name="Rectangle 3"/>
          <p:cNvSpPr>
            <a:spLocks noGrp="1" noChangeArrowheads="1"/>
          </p:cNvSpPr>
          <p:nvPr>
            <p:ph type="body" idx="1"/>
          </p:nvPr>
        </p:nvSpPr>
        <p:spPr/>
        <p:txBody>
          <a:bodyPr/>
          <a:lstStyle/>
          <a:p>
            <a:pPr eaLnBrk="1" hangingPunct="1">
              <a:lnSpc>
                <a:spcPct val="90000"/>
              </a:lnSpc>
            </a:pPr>
            <a:r>
              <a:rPr lang="en-US" altLang="en-US"/>
              <a:t>The names of higher molecular weight sugars indicate the number of carbons they contain:</a:t>
            </a:r>
          </a:p>
          <a:p>
            <a:pPr lvl="1" eaLnBrk="1" hangingPunct="1">
              <a:lnSpc>
                <a:spcPct val="90000"/>
              </a:lnSpc>
            </a:pPr>
            <a:r>
              <a:rPr lang="en-US" altLang="en-US" sz="3200"/>
              <a:t>tetrose (C</a:t>
            </a:r>
            <a:r>
              <a:rPr lang="en-US" altLang="en-US" sz="3200" baseline="-25000"/>
              <a:t>4</a:t>
            </a:r>
            <a:r>
              <a:rPr lang="en-US" altLang="en-US" sz="3200"/>
              <a:t>)</a:t>
            </a:r>
          </a:p>
          <a:p>
            <a:pPr lvl="1" eaLnBrk="1" hangingPunct="1">
              <a:lnSpc>
                <a:spcPct val="90000"/>
              </a:lnSpc>
            </a:pPr>
            <a:r>
              <a:rPr lang="en-US" altLang="en-US" sz="3200"/>
              <a:t>pentose (C</a:t>
            </a:r>
            <a:r>
              <a:rPr lang="en-US" altLang="en-US" sz="3200" baseline="-25000"/>
              <a:t>5</a:t>
            </a:r>
            <a:r>
              <a:rPr lang="en-US" altLang="en-US" sz="3200"/>
              <a:t>)</a:t>
            </a:r>
          </a:p>
          <a:p>
            <a:pPr lvl="1" eaLnBrk="1" hangingPunct="1">
              <a:lnSpc>
                <a:spcPct val="90000"/>
              </a:lnSpc>
            </a:pPr>
            <a:r>
              <a:rPr lang="en-US" altLang="en-US" sz="3200"/>
              <a:t>hexose (C</a:t>
            </a:r>
            <a:r>
              <a:rPr lang="en-US" altLang="en-US" sz="3200" baseline="-25000"/>
              <a:t>6</a:t>
            </a:r>
            <a:r>
              <a:rPr lang="en-US" altLang="en-US" sz="3200"/>
              <a:t>)</a:t>
            </a:r>
          </a:p>
          <a:p>
            <a:pPr lvl="1" eaLnBrk="1" hangingPunct="1">
              <a:lnSpc>
                <a:spcPct val="90000"/>
              </a:lnSpc>
            </a:pPr>
            <a:r>
              <a:rPr lang="en-US" altLang="en-US" sz="3200"/>
              <a:t>heptose (C</a:t>
            </a:r>
            <a:r>
              <a:rPr lang="en-US" altLang="en-US" sz="3200" baseline="-25000"/>
              <a:t>7</a:t>
            </a:r>
            <a:r>
              <a:rPr lang="en-US" altLang="en-US" sz="3200"/>
              <a:t>).</a:t>
            </a:r>
          </a:p>
          <a:p>
            <a:pPr eaLnBrk="1" hangingPunct="1">
              <a:lnSpc>
                <a:spcPct val="90000"/>
              </a:lnSpc>
            </a:pPr>
            <a:r>
              <a:rPr lang="en-US" altLang="en-US"/>
              <a:t>The multiple asymmetric carbons give rise to both </a:t>
            </a:r>
            <a:r>
              <a:rPr lang="en-US" altLang="en-US" u="sng">
                <a:solidFill>
                  <a:srgbClr val="0000FF"/>
                </a:solidFill>
              </a:rPr>
              <a:t>enantiomers</a:t>
            </a:r>
            <a:r>
              <a:rPr lang="en-US" altLang="en-US" u="sng"/>
              <a:t> </a:t>
            </a:r>
            <a:r>
              <a:rPr lang="en-US" altLang="en-US"/>
              <a:t>and </a:t>
            </a:r>
            <a:r>
              <a:rPr lang="en-US" altLang="en-US" u="sng">
                <a:solidFill>
                  <a:srgbClr val="CC0066"/>
                </a:solidFill>
              </a:rPr>
              <a:t>diastereoisomers</a:t>
            </a:r>
            <a:r>
              <a:rPr lang="en-US" altLang="en-US">
                <a:solidFill>
                  <a:srgbClr val="CC0066"/>
                </a:solidFill>
              </a:rPr>
              <a:t> (isomers that are not mirror images of each other).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7235</TotalTime>
  <Words>2302</Words>
  <Application>Microsoft Office PowerPoint</Application>
  <PresentationFormat>On-screen Show (4:3)</PresentationFormat>
  <Paragraphs>274</Paragraphs>
  <Slides>42</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7" baseType="lpstr">
      <vt:lpstr>Arial</vt:lpstr>
      <vt:lpstr>Google Sans</vt:lpstr>
      <vt:lpstr>Default Design</vt:lpstr>
      <vt:lpstr>ACD ChemSketch 2.0</vt:lpstr>
      <vt:lpstr>Bitmap Image</vt:lpstr>
      <vt:lpstr>PowerPoint Presentation</vt:lpstr>
      <vt:lpstr>Carbohydrates</vt:lpstr>
      <vt:lpstr>Carbohydrates</vt:lpstr>
      <vt:lpstr>Carbohydrates</vt:lpstr>
      <vt:lpstr>Carbohydrates</vt:lpstr>
      <vt:lpstr>Carbohydrates</vt:lpstr>
      <vt:lpstr>Carbohydrates</vt:lpstr>
      <vt:lpstr>Carbohydrates</vt:lpstr>
      <vt:lpstr>Carbohydrates</vt:lpstr>
      <vt:lpstr>Carbohydrates</vt:lpstr>
      <vt:lpstr>Carbohydrates – Aldose Family</vt:lpstr>
      <vt:lpstr>Carbohydrates - Glucose</vt:lpstr>
      <vt:lpstr>Carbohydrates – Ketose Family</vt:lpstr>
      <vt:lpstr>Carbohydrates</vt:lpstr>
      <vt:lpstr>Carbohydrates</vt:lpstr>
      <vt:lpstr>Carbohydrates</vt:lpstr>
      <vt:lpstr>Carbohydrates</vt:lpstr>
      <vt:lpstr>Carbohydrates</vt:lpstr>
      <vt:lpstr>Carbohydrates</vt:lpstr>
      <vt:lpstr>Carbohydrates</vt:lpstr>
      <vt:lpstr>Carbohydrates - Heparin</vt:lpstr>
      <vt:lpstr>Carbohydrates</vt:lpstr>
      <vt:lpstr>Carbohydrates</vt:lpstr>
      <vt:lpstr>Relative Sweet Tastes of Beverage Sweeteners</vt:lpstr>
      <vt:lpstr>Carbohydrates</vt:lpstr>
      <vt:lpstr>Carbohydrates</vt:lpstr>
      <vt:lpstr>Carbohydrates</vt:lpstr>
      <vt:lpstr>Carbohydrates</vt:lpstr>
      <vt:lpstr>Carbohydrates</vt:lpstr>
      <vt:lpstr>Carbohydrates</vt:lpstr>
      <vt:lpstr>Carbohydrates</vt:lpstr>
      <vt:lpstr>Carbohydrates</vt:lpstr>
      <vt:lpstr>Carbohydrates</vt:lpstr>
      <vt:lpstr>Dee Event Center – Laminated Beams Support Roof</vt:lpstr>
      <vt:lpstr>Carbohydrates</vt:lpstr>
      <vt:lpstr>Carbohydrates</vt:lpstr>
      <vt:lpstr>Carbohydrates</vt:lpstr>
      <vt:lpstr>Carbohydrates – Blood Groups</vt:lpstr>
      <vt:lpstr>Carbohydrates – ABO Blood Groups</vt:lpstr>
      <vt:lpstr>Carbohydrates – ABO Blood Groups</vt:lpstr>
      <vt:lpstr>Carbohydrates</vt:lpstr>
      <vt:lpstr>PowerPoint Presentation</vt:lpstr>
    </vt:vector>
  </TitlesOfParts>
  <Company>Weber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3070 Lecture - Vitamins</dc:title>
  <dc:creator>ewalker</dc:creator>
  <cp:lastModifiedBy>Edward Walker</cp:lastModifiedBy>
  <cp:revision>481</cp:revision>
  <dcterms:created xsi:type="dcterms:W3CDTF">2004-08-30T17:27:51Z</dcterms:created>
  <dcterms:modified xsi:type="dcterms:W3CDTF">2026-01-06T20:07:32Z</dcterms:modified>
</cp:coreProperties>
</file>