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65"/>
  </p:notesMasterIdLst>
  <p:handoutMasterIdLst>
    <p:handoutMasterId r:id="rId66"/>
  </p:handoutMasterIdLst>
  <p:sldIdLst>
    <p:sldId id="257" r:id="rId2"/>
    <p:sldId id="258" r:id="rId3"/>
    <p:sldId id="259" r:id="rId4"/>
    <p:sldId id="267" r:id="rId5"/>
    <p:sldId id="260" r:id="rId6"/>
    <p:sldId id="268" r:id="rId7"/>
    <p:sldId id="269" r:id="rId8"/>
    <p:sldId id="270" r:id="rId9"/>
    <p:sldId id="312" r:id="rId10"/>
    <p:sldId id="316" r:id="rId11"/>
    <p:sldId id="329" r:id="rId12"/>
    <p:sldId id="324" r:id="rId13"/>
    <p:sldId id="325" r:id="rId14"/>
    <p:sldId id="326" r:id="rId15"/>
    <p:sldId id="327" r:id="rId16"/>
    <p:sldId id="271" r:id="rId17"/>
    <p:sldId id="278" r:id="rId18"/>
    <p:sldId id="272" r:id="rId19"/>
    <p:sldId id="273" r:id="rId20"/>
    <p:sldId id="274" r:id="rId21"/>
    <p:sldId id="275" r:id="rId22"/>
    <p:sldId id="276" r:id="rId23"/>
    <p:sldId id="277" r:id="rId24"/>
    <p:sldId id="279" r:id="rId25"/>
    <p:sldId id="280" r:id="rId26"/>
    <p:sldId id="332" r:id="rId27"/>
    <p:sldId id="281" r:id="rId28"/>
    <p:sldId id="282" r:id="rId29"/>
    <p:sldId id="283" r:id="rId30"/>
    <p:sldId id="314"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305" r:id="rId44"/>
    <p:sldId id="300" r:id="rId45"/>
    <p:sldId id="301" r:id="rId46"/>
    <p:sldId id="302" r:id="rId47"/>
    <p:sldId id="303" r:id="rId48"/>
    <p:sldId id="304" r:id="rId49"/>
    <p:sldId id="296" r:id="rId50"/>
    <p:sldId id="297" r:id="rId51"/>
    <p:sldId id="298" r:id="rId52"/>
    <p:sldId id="308" r:id="rId53"/>
    <p:sldId id="299" r:id="rId54"/>
    <p:sldId id="306" r:id="rId55"/>
    <p:sldId id="307" r:id="rId56"/>
    <p:sldId id="311" r:id="rId57"/>
    <p:sldId id="330" r:id="rId58"/>
    <p:sldId id="334" r:id="rId59"/>
    <p:sldId id="336" r:id="rId60"/>
    <p:sldId id="337" r:id="rId61"/>
    <p:sldId id="331" r:id="rId62"/>
    <p:sldId id="333" r:id="rId63"/>
    <p:sldId id="310" r:id="rId64"/>
  </p:sldIdLst>
  <p:sldSz cx="9144000" cy="6858000" type="screen4x3"/>
  <p:notesSz cx="6858000" cy="9296400"/>
  <p:defaultTex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ADCF4"/>
    <a:srgbClr val="CCECFF"/>
    <a:srgbClr val="DDDDDD"/>
    <a:srgbClr val="FF0000"/>
    <a:srgbClr val="0066CC"/>
    <a:srgbClr val="0099FF"/>
    <a:srgbClr val="FFFFCC"/>
    <a:srgbClr val="CCFF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72" autoAdjust="0"/>
    <p:restoredTop sz="94660"/>
  </p:normalViewPr>
  <p:slideViewPr>
    <p:cSldViewPr>
      <p:cViewPr varScale="1">
        <p:scale>
          <a:sx n="53" d="100"/>
          <a:sy n="53" d="100"/>
        </p:scale>
        <p:origin x="84" y="121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1842" name="Rectangle 2">
            <a:extLst>
              <a:ext uri="{FF2B5EF4-FFF2-40B4-BE49-F238E27FC236}">
                <a16:creationId xmlns:a16="http://schemas.microsoft.com/office/drawing/2014/main" id="{A19DC8FC-5796-D9DC-8006-0296B66970D7}"/>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en-US" altLang="en-US"/>
          </a:p>
        </p:txBody>
      </p:sp>
      <p:sp>
        <p:nvSpPr>
          <p:cNvPr id="291843" name="Rectangle 3">
            <a:extLst>
              <a:ext uri="{FF2B5EF4-FFF2-40B4-BE49-F238E27FC236}">
                <a16:creationId xmlns:a16="http://schemas.microsoft.com/office/drawing/2014/main" id="{B9A545C5-DAC6-BC29-30E2-0D1076BDC986}"/>
              </a:ext>
            </a:extLst>
          </p:cNvPr>
          <p:cNvSpPr>
            <a:spLocks noGrp="1" noChangeArrowheads="1"/>
          </p:cNvSpPr>
          <p:nvPr>
            <p:ph type="dt" sz="quarter"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en-US" altLang="en-US"/>
          </a:p>
        </p:txBody>
      </p:sp>
      <p:sp>
        <p:nvSpPr>
          <p:cNvPr id="291844" name="Rectangle 4">
            <a:extLst>
              <a:ext uri="{FF2B5EF4-FFF2-40B4-BE49-F238E27FC236}">
                <a16:creationId xmlns:a16="http://schemas.microsoft.com/office/drawing/2014/main" id="{D01F7368-8FFE-2F53-A3CC-374A2D987AAF}"/>
              </a:ext>
            </a:extLst>
          </p:cNvPr>
          <p:cNvSpPr>
            <a:spLocks noGrp="1" noChangeArrowheads="1"/>
          </p:cNvSpPr>
          <p:nvPr>
            <p:ph type="ftr" sz="quarter" idx="2"/>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ltLang="en-US"/>
          </a:p>
        </p:txBody>
      </p:sp>
      <p:sp>
        <p:nvSpPr>
          <p:cNvPr id="291845" name="Rectangle 5">
            <a:extLst>
              <a:ext uri="{FF2B5EF4-FFF2-40B4-BE49-F238E27FC236}">
                <a16:creationId xmlns:a16="http://schemas.microsoft.com/office/drawing/2014/main" id="{ED462528-6F76-C8B8-9B8D-D09466F845CE}"/>
              </a:ext>
            </a:extLst>
          </p:cNvPr>
          <p:cNvSpPr>
            <a:spLocks noGrp="1" noChangeArrowheads="1"/>
          </p:cNvSpPr>
          <p:nvPr>
            <p:ph type="sldNum" sz="quarter" idx="3"/>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84B853C2-A69E-48A8-88D0-27F65E6CDF97}"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D2FFFE52-FA11-3352-98F6-7D905B758ABF}"/>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en-US" altLang="en-US"/>
          </a:p>
        </p:txBody>
      </p:sp>
      <p:sp>
        <p:nvSpPr>
          <p:cNvPr id="210947" name="Rectangle 3">
            <a:extLst>
              <a:ext uri="{FF2B5EF4-FFF2-40B4-BE49-F238E27FC236}">
                <a16:creationId xmlns:a16="http://schemas.microsoft.com/office/drawing/2014/main" id="{47E1886A-75F9-DA00-33C4-490B61389129}"/>
              </a:ext>
            </a:extLst>
          </p:cNvPr>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en-US" altLang="en-US"/>
          </a:p>
        </p:txBody>
      </p:sp>
      <p:sp>
        <p:nvSpPr>
          <p:cNvPr id="210948" name="Rectangle 4">
            <a:extLst>
              <a:ext uri="{FF2B5EF4-FFF2-40B4-BE49-F238E27FC236}">
                <a16:creationId xmlns:a16="http://schemas.microsoft.com/office/drawing/2014/main" id="{AC82ACD7-4D53-AE04-FDD0-3EC39E15405D}"/>
              </a:ext>
            </a:extLst>
          </p:cNvPr>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0949" name="Rectangle 5">
            <a:extLst>
              <a:ext uri="{FF2B5EF4-FFF2-40B4-BE49-F238E27FC236}">
                <a16:creationId xmlns:a16="http://schemas.microsoft.com/office/drawing/2014/main" id="{A74FF925-49D1-2848-1E2C-1884804ADB5F}"/>
              </a:ext>
            </a:extLst>
          </p:cNvPr>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0950" name="Rectangle 6">
            <a:extLst>
              <a:ext uri="{FF2B5EF4-FFF2-40B4-BE49-F238E27FC236}">
                <a16:creationId xmlns:a16="http://schemas.microsoft.com/office/drawing/2014/main" id="{13FE507E-DF60-62D7-6200-F76A73DF7DB6}"/>
              </a:ext>
            </a:extLst>
          </p:cNvPr>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ltLang="en-US"/>
          </a:p>
        </p:txBody>
      </p:sp>
      <p:sp>
        <p:nvSpPr>
          <p:cNvPr id="210951" name="Rectangle 7">
            <a:extLst>
              <a:ext uri="{FF2B5EF4-FFF2-40B4-BE49-F238E27FC236}">
                <a16:creationId xmlns:a16="http://schemas.microsoft.com/office/drawing/2014/main" id="{72CF6A20-AE02-DF3C-3A51-2529B08ECED2}"/>
              </a:ext>
            </a:extLst>
          </p:cNvPr>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54EFFB6D-B9E9-4770-B35B-6483980DC0C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218C-59AB-1FDC-3261-BF4E0CE14C4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43BE6E-1133-8749-169A-46AB3A78E62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10C15288-1455-B2D6-E9D9-CF914D7C5AB3}"/>
              </a:ext>
            </a:extLst>
          </p:cNvPr>
          <p:cNvSpPr>
            <a:spLocks noGrp="1"/>
          </p:cNvSpPr>
          <p:nvPr>
            <p:ph type="ftr" sz="quarter" idx="10"/>
          </p:nvPr>
        </p:nvSpPr>
        <p:spPr/>
        <p:txBody>
          <a:bodyPr/>
          <a:lstStyle>
            <a:lvl1pPr>
              <a:defRPr/>
            </a:lvl1pPr>
          </a:lstStyle>
          <a:p>
            <a:r>
              <a:rPr lang="en-US" altLang="en-US"/>
              <a:t>Biochemistry 3070 – Amino Acids &amp; Proteins</a:t>
            </a:r>
          </a:p>
        </p:txBody>
      </p:sp>
      <p:sp>
        <p:nvSpPr>
          <p:cNvPr id="5" name="Slide Number Placeholder 4">
            <a:extLst>
              <a:ext uri="{FF2B5EF4-FFF2-40B4-BE49-F238E27FC236}">
                <a16:creationId xmlns:a16="http://schemas.microsoft.com/office/drawing/2014/main" id="{FAEBFEDF-888E-8773-3439-39A6CA23CE37}"/>
              </a:ext>
            </a:extLst>
          </p:cNvPr>
          <p:cNvSpPr>
            <a:spLocks noGrp="1"/>
          </p:cNvSpPr>
          <p:nvPr>
            <p:ph type="sldNum" sz="quarter" idx="11"/>
          </p:nvPr>
        </p:nvSpPr>
        <p:spPr/>
        <p:txBody>
          <a:bodyPr/>
          <a:lstStyle>
            <a:lvl1pPr>
              <a:defRPr/>
            </a:lvl1pPr>
          </a:lstStyle>
          <a:p>
            <a:fld id="{E2D551B7-F2D1-440A-B52D-E2BC300D7B48}" type="slidenum">
              <a:rPr lang="en-US" altLang="en-US"/>
              <a:pPr/>
              <a:t>‹#›</a:t>
            </a:fld>
            <a:endParaRPr lang="en-US" altLang="en-US"/>
          </a:p>
        </p:txBody>
      </p:sp>
    </p:spTree>
    <p:extLst>
      <p:ext uri="{BB962C8B-B14F-4D97-AF65-F5344CB8AC3E}">
        <p14:creationId xmlns:p14="http://schemas.microsoft.com/office/powerpoint/2010/main" val="2479792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6036E-EB54-E2C3-3A67-8F944D6240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81FDEB-B952-3062-2163-D0D45F9CC2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72B5118-161E-55D7-A5C6-74DBF30816B7}"/>
              </a:ext>
            </a:extLst>
          </p:cNvPr>
          <p:cNvSpPr>
            <a:spLocks noGrp="1"/>
          </p:cNvSpPr>
          <p:nvPr>
            <p:ph type="ftr" sz="quarter" idx="10"/>
          </p:nvPr>
        </p:nvSpPr>
        <p:spPr/>
        <p:txBody>
          <a:bodyPr/>
          <a:lstStyle>
            <a:lvl1pPr>
              <a:defRPr/>
            </a:lvl1pPr>
          </a:lstStyle>
          <a:p>
            <a:r>
              <a:rPr lang="en-US" altLang="en-US"/>
              <a:t>Biochemistry 3070 – Amino Acids &amp; Proteins</a:t>
            </a:r>
          </a:p>
        </p:txBody>
      </p:sp>
      <p:sp>
        <p:nvSpPr>
          <p:cNvPr id="5" name="Slide Number Placeholder 4">
            <a:extLst>
              <a:ext uri="{FF2B5EF4-FFF2-40B4-BE49-F238E27FC236}">
                <a16:creationId xmlns:a16="http://schemas.microsoft.com/office/drawing/2014/main" id="{9598513F-9416-BFBD-B2CE-2CBF04D1890F}"/>
              </a:ext>
            </a:extLst>
          </p:cNvPr>
          <p:cNvSpPr>
            <a:spLocks noGrp="1"/>
          </p:cNvSpPr>
          <p:nvPr>
            <p:ph type="sldNum" sz="quarter" idx="11"/>
          </p:nvPr>
        </p:nvSpPr>
        <p:spPr/>
        <p:txBody>
          <a:bodyPr/>
          <a:lstStyle>
            <a:lvl1pPr>
              <a:defRPr/>
            </a:lvl1pPr>
          </a:lstStyle>
          <a:p>
            <a:fld id="{4C7BF3D3-ADC4-4D1E-9E05-95D588EC172A}" type="slidenum">
              <a:rPr lang="en-US" altLang="en-US"/>
              <a:pPr/>
              <a:t>‹#›</a:t>
            </a:fld>
            <a:endParaRPr lang="en-US" altLang="en-US"/>
          </a:p>
        </p:txBody>
      </p:sp>
    </p:spTree>
    <p:extLst>
      <p:ext uri="{BB962C8B-B14F-4D97-AF65-F5344CB8AC3E}">
        <p14:creationId xmlns:p14="http://schemas.microsoft.com/office/powerpoint/2010/main" val="3658819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709664-A4AB-6676-3B19-6B3550A2B3CF}"/>
              </a:ext>
            </a:extLst>
          </p:cNvPr>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E84B82-E2D0-3748-15AA-B9FF54CD66B5}"/>
              </a:ext>
            </a:extLst>
          </p:cNvPr>
          <p:cNvSpPr>
            <a:spLocks noGrp="1"/>
          </p:cNvSpPr>
          <p:nvPr>
            <p:ph type="body" orient="vert" idx="1"/>
          </p:nvPr>
        </p:nvSpPr>
        <p:spPr>
          <a:xfrm>
            <a:off x="457200" y="152400"/>
            <a:ext cx="60198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A25EFF59-CFF2-FF5B-4FF9-627B5BAB6317}"/>
              </a:ext>
            </a:extLst>
          </p:cNvPr>
          <p:cNvSpPr>
            <a:spLocks noGrp="1"/>
          </p:cNvSpPr>
          <p:nvPr>
            <p:ph type="ftr" sz="quarter" idx="10"/>
          </p:nvPr>
        </p:nvSpPr>
        <p:spPr/>
        <p:txBody>
          <a:bodyPr/>
          <a:lstStyle>
            <a:lvl1pPr>
              <a:defRPr/>
            </a:lvl1pPr>
          </a:lstStyle>
          <a:p>
            <a:r>
              <a:rPr lang="en-US" altLang="en-US"/>
              <a:t>Biochemistry 3070 – Amino Acids &amp; Proteins</a:t>
            </a:r>
          </a:p>
        </p:txBody>
      </p:sp>
      <p:sp>
        <p:nvSpPr>
          <p:cNvPr id="5" name="Slide Number Placeholder 4">
            <a:extLst>
              <a:ext uri="{FF2B5EF4-FFF2-40B4-BE49-F238E27FC236}">
                <a16:creationId xmlns:a16="http://schemas.microsoft.com/office/drawing/2014/main" id="{F9E4C2AA-0CB7-D66D-782A-6DDA6B1B3C8E}"/>
              </a:ext>
            </a:extLst>
          </p:cNvPr>
          <p:cNvSpPr>
            <a:spLocks noGrp="1"/>
          </p:cNvSpPr>
          <p:nvPr>
            <p:ph type="sldNum" sz="quarter" idx="11"/>
          </p:nvPr>
        </p:nvSpPr>
        <p:spPr/>
        <p:txBody>
          <a:bodyPr/>
          <a:lstStyle>
            <a:lvl1pPr>
              <a:defRPr/>
            </a:lvl1pPr>
          </a:lstStyle>
          <a:p>
            <a:fld id="{06A0BBDA-CC30-430C-BE3B-0793F0F69C39}" type="slidenum">
              <a:rPr lang="en-US" altLang="en-US"/>
              <a:pPr/>
              <a:t>‹#›</a:t>
            </a:fld>
            <a:endParaRPr lang="en-US" altLang="en-US"/>
          </a:p>
        </p:txBody>
      </p:sp>
    </p:spTree>
    <p:extLst>
      <p:ext uri="{BB962C8B-B14F-4D97-AF65-F5344CB8AC3E}">
        <p14:creationId xmlns:p14="http://schemas.microsoft.com/office/powerpoint/2010/main" val="3924702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56A01-C701-D974-7D2E-C93E8DA58540}"/>
              </a:ext>
            </a:extLst>
          </p:cNvPr>
          <p:cNvSpPr>
            <a:spLocks noGrp="1"/>
          </p:cNvSpPr>
          <p:nvPr>
            <p:ph type="title"/>
          </p:nvPr>
        </p:nvSpPr>
        <p:spPr>
          <a:xfrm>
            <a:off x="457200" y="152400"/>
            <a:ext cx="8229600" cy="3048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BD3564-8A65-0141-EA02-CC7A55D651FD}"/>
              </a:ext>
            </a:extLst>
          </p:cNvPr>
          <p:cNvSpPr>
            <a:spLocks noGrp="1"/>
          </p:cNvSpPr>
          <p:nvPr>
            <p:ph type="body" sz="half" idx="1"/>
          </p:nvPr>
        </p:nvSpPr>
        <p:spPr>
          <a:xfrm>
            <a:off x="457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9C17A0-7C5D-D881-0D0D-5BD5DF8CC84F}"/>
              </a:ext>
            </a:extLst>
          </p:cNvPr>
          <p:cNvSpPr>
            <a:spLocks noGrp="1"/>
          </p:cNvSpPr>
          <p:nvPr>
            <p:ph sz="half" idx="2"/>
          </p:nvPr>
        </p:nvSpPr>
        <p:spPr>
          <a:xfrm>
            <a:off x="4648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638C9C-FE53-3D05-2AC9-EB74F9C1FC92}"/>
              </a:ext>
            </a:extLst>
          </p:cNvPr>
          <p:cNvSpPr>
            <a:spLocks noGrp="1"/>
          </p:cNvSpPr>
          <p:nvPr>
            <p:ph type="ftr" sz="quarter" idx="10"/>
          </p:nvPr>
        </p:nvSpPr>
        <p:spPr>
          <a:xfrm>
            <a:off x="0" y="6613525"/>
            <a:ext cx="2590800" cy="244475"/>
          </a:xfrm>
        </p:spPr>
        <p:txBody>
          <a:bodyPr/>
          <a:lstStyle>
            <a:lvl1pPr>
              <a:defRPr/>
            </a:lvl1pPr>
          </a:lstStyle>
          <a:p>
            <a:r>
              <a:rPr lang="en-US" altLang="en-US"/>
              <a:t>Biochemistry 3070 – Amino Acids &amp; Proteins</a:t>
            </a:r>
          </a:p>
        </p:txBody>
      </p:sp>
      <p:sp>
        <p:nvSpPr>
          <p:cNvPr id="6" name="Slide Number Placeholder 5">
            <a:extLst>
              <a:ext uri="{FF2B5EF4-FFF2-40B4-BE49-F238E27FC236}">
                <a16:creationId xmlns:a16="http://schemas.microsoft.com/office/drawing/2014/main" id="{5570DB1C-5914-C743-8635-CE83560480CB}"/>
              </a:ext>
            </a:extLst>
          </p:cNvPr>
          <p:cNvSpPr>
            <a:spLocks noGrp="1"/>
          </p:cNvSpPr>
          <p:nvPr>
            <p:ph type="sldNum" sz="quarter" idx="11"/>
          </p:nvPr>
        </p:nvSpPr>
        <p:spPr>
          <a:xfrm>
            <a:off x="8382000" y="6553200"/>
            <a:ext cx="533400" cy="304800"/>
          </a:xfrm>
        </p:spPr>
        <p:txBody>
          <a:bodyPr/>
          <a:lstStyle>
            <a:lvl1pPr>
              <a:defRPr/>
            </a:lvl1pPr>
          </a:lstStyle>
          <a:p>
            <a:fld id="{C602E263-9BA9-4EEA-A6C1-F3094D49E0F0}" type="slidenum">
              <a:rPr lang="en-US" altLang="en-US"/>
              <a:pPr/>
              <a:t>‹#›</a:t>
            </a:fld>
            <a:endParaRPr lang="en-US" altLang="en-US"/>
          </a:p>
        </p:txBody>
      </p:sp>
    </p:spTree>
    <p:extLst>
      <p:ext uri="{BB962C8B-B14F-4D97-AF65-F5344CB8AC3E}">
        <p14:creationId xmlns:p14="http://schemas.microsoft.com/office/powerpoint/2010/main" val="1324850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rotWithShape="0">
          <a:gsLst>
            <a:gs pos="0">
              <a:srgbClr val="00B0F0"/>
            </a:gs>
            <a:gs pos="100000">
              <a:srgbClr val="EADCF4"/>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4CE5-E412-3AED-C1DF-18806BA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4D0A7B-C312-9B73-F7EC-C080E175A7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6B951E2D-0121-7B85-C6DF-80ABE37BBD81}"/>
              </a:ext>
            </a:extLst>
          </p:cNvPr>
          <p:cNvSpPr>
            <a:spLocks noGrp="1"/>
          </p:cNvSpPr>
          <p:nvPr>
            <p:ph type="ftr" sz="quarter" idx="10"/>
          </p:nvPr>
        </p:nvSpPr>
        <p:spPr/>
        <p:txBody>
          <a:bodyPr/>
          <a:lstStyle>
            <a:lvl1pPr>
              <a:defRPr/>
            </a:lvl1pPr>
          </a:lstStyle>
          <a:p>
            <a:r>
              <a:rPr lang="en-US" altLang="en-US"/>
              <a:t>Biochemistry 3070 – Amino Acids &amp; Proteins</a:t>
            </a:r>
          </a:p>
        </p:txBody>
      </p:sp>
      <p:sp>
        <p:nvSpPr>
          <p:cNvPr id="5" name="Slide Number Placeholder 4">
            <a:extLst>
              <a:ext uri="{FF2B5EF4-FFF2-40B4-BE49-F238E27FC236}">
                <a16:creationId xmlns:a16="http://schemas.microsoft.com/office/drawing/2014/main" id="{14E7923C-152B-F97D-ACD4-C8DD6D50E61E}"/>
              </a:ext>
            </a:extLst>
          </p:cNvPr>
          <p:cNvSpPr>
            <a:spLocks noGrp="1"/>
          </p:cNvSpPr>
          <p:nvPr>
            <p:ph type="sldNum" sz="quarter" idx="11"/>
          </p:nvPr>
        </p:nvSpPr>
        <p:spPr/>
        <p:txBody>
          <a:bodyPr/>
          <a:lstStyle>
            <a:lvl1pPr>
              <a:defRPr/>
            </a:lvl1pPr>
          </a:lstStyle>
          <a:p>
            <a:fld id="{67532099-67CA-4C8D-95CB-5C0F3E355420}" type="slidenum">
              <a:rPr lang="en-US" altLang="en-US"/>
              <a:pPr/>
              <a:t>‹#›</a:t>
            </a:fld>
            <a:endParaRPr lang="en-US" altLang="en-US"/>
          </a:p>
        </p:txBody>
      </p:sp>
    </p:spTree>
    <p:extLst>
      <p:ext uri="{BB962C8B-B14F-4D97-AF65-F5344CB8AC3E}">
        <p14:creationId xmlns:p14="http://schemas.microsoft.com/office/powerpoint/2010/main" val="1294111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ED0FB-7960-411E-121C-2366DC16982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ABCAB6-D3B4-04AC-FC08-312B5DF3C21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a:extLst>
              <a:ext uri="{FF2B5EF4-FFF2-40B4-BE49-F238E27FC236}">
                <a16:creationId xmlns:a16="http://schemas.microsoft.com/office/drawing/2014/main" id="{314124FA-BF39-24F8-BA79-F84A8806595D}"/>
              </a:ext>
            </a:extLst>
          </p:cNvPr>
          <p:cNvSpPr>
            <a:spLocks noGrp="1"/>
          </p:cNvSpPr>
          <p:nvPr>
            <p:ph type="ftr" sz="quarter" idx="10"/>
          </p:nvPr>
        </p:nvSpPr>
        <p:spPr/>
        <p:txBody>
          <a:bodyPr/>
          <a:lstStyle>
            <a:lvl1pPr>
              <a:defRPr/>
            </a:lvl1pPr>
          </a:lstStyle>
          <a:p>
            <a:r>
              <a:rPr lang="en-US" altLang="en-US"/>
              <a:t>Biochemistry 3070 – Amino Acids &amp; Proteins</a:t>
            </a:r>
          </a:p>
        </p:txBody>
      </p:sp>
      <p:sp>
        <p:nvSpPr>
          <p:cNvPr id="5" name="Slide Number Placeholder 4">
            <a:extLst>
              <a:ext uri="{FF2B5EF4-FFF2-40B4-BE49-F238E27FC236}">
                <a16:creationId xmlns:a16="http://schemas.microsoft.com/office/drawing/2014/main" id="{EFD77D87-0462-78D1-90CD-4B8FFC40082E}"/>
              </a:ext>
            </a:extLst>
          </p:cNvPr>
          <p:cNvSpPr>
            <a:spLocks noGrp="1"/>
          </p:cNvSpPr>
          <p:nvPr>
            <p:ph type="sldNum" sz="quarter" idx="11"/>
          </p:nvPr>
        </p:nvSpPr>
        <p:spPr/>
        <p:txBody>
          <a:bodyPr/>
          <a:lstStyle>
            <a:lvl1pPr>
              <a:defRPr/>
            </a:lvl1pPr>
          </a:lstStyle>
          <a:p>
            <a:fld id="{E04A7F54-321A-4D35-8FDE-8D6CF1EEA133}" type="slidenum">
              <a:rPr lang="en-US" altLang="en-US"/>
              <a:pPr/>
              <a:t>‹#›</a:t>
            </a:fld>
            <a:endParaRPr lang="en-US" altLang="en-US"/>
          </a:p>
        </p:txBody>
      </p:sp>
    </p:spTree>
    <p:extLst>
      <p:ext uri="{BB962C8B-B14F-4D97-AF65-F5344CB8AC3E}">
        <p14:creationId xmlns:p14="http://schemas.microsoft.com/office/powerpoint/2010/main" val="2172196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3E1D4-84AD-5C8C-54D9-E8529F7F3F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A1E585-387B-CD0B-2EC6-2614DBE537DA}"/>
              </a:ext>
            </a:extLst>
          </p:cNvPr>
          <p:cNvSpPr>
            <a:spLocks noGrp="1"/>
          </p:cNvSpPr>
          <p:nvPr>
            <p:ph sz="half" idx="1"/>
          </p:nvPr>
        </p:nvSpPr>
        <p:spPr>
          <a:xfrm>
            <a:off x="457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759674-66E9-E221-50EB-2C8C0FC5B582}"/>
              </a:ext>
            </a:extLst>
          </p:cNvPr>
          <p:cNvSpPr>
            <a:spLocks noGrp="1"/>
          </p:cNvSpPr>
          <p:nvPr>
            <p:ph sz="half" idx="2"/>
          </p:nvPr>
        </p:nvSpPr>
        <p:spPr>
          <a:xfrm>
            <a:off x="4648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C17A49C-6C7B-5B56-7F82-62856D0B3DDD}"/>
              </a:ext>
            </a:extLst>
          </p:cNvPr>
          <p:cNvSpPr>
            <a:spLocks noGrp="1"/>
          </p:cNvSpPr>
          <p:nvPr>
            <p:ph type="ftr" sz="quarter" idx="10"/>
          </p:nvPr>
        </p:nvSpPr>
        <p:spPr/>
        <p:txBody>
          <a:bodyPr/>
          <a:lstStyle>
            <a:lvl1pPr>
              <a:defRPr/>
            </a:lvl1pPr>
          </a:lstStyle>
          <a:p>
            <a:r>
              <a:rPr lang="en-US" altLang="en-US"/>
              <a:t>Biochemistry 3070 – Amino Acids &amp; Proteins</a:t>
            </a:r>
          </a:p>
        </p:txBody>
      </p:sp>
      <p:sp>
        <p:nvSpPr>
          <p:cNvPr id="6" name="Slide Number Placeholder 5">
            <a:extLst>
              <a:ext uri="{FF2B5EF4-FFF2-40B4-BE49-F238E27FC236}">
                <a16:creationId xmlns:a16="http://schemas.microsoft.com/office/drawing/2014/main" id="{A2543F2D-0D11-98A9-1F0D-1679834D46BF}"/>
              </a:ext>
            </a:extLst>
          </p:cNvPr>
          <p:cNvSpPr>
            <a:spLocks noGrp="1"/>
          </p:cNvSpPr>
          <p:nvPr>
            <p:ph type="sldNum" sz="quarter" idx="11"/>
          </p:nvPr>
        </p:nvSpPr>
        <p:spPr/>
        <p:txBody>
          <a:bodyPr/>
          <a:lstStyle>
            <a:lvl1pPr>
              <a:defRPr/>
            </a:lvl1pPr>
          </a:lstStyle>
          <a:p>
            <a:fld id="{775B01A9-60E8-40C3-BC25-7E74F0975244}" type="slidenum">
              <a:rPr lang="en-US" altLang="en-US"/>
              <a:pPr/>
              <a:t>‹#›</a:t>
            </a:fld>
            <a:endParaRPr lang="en-US" altLang="en-US"/>
          </a:p>
        </p:txBody>
      </p:sp>
    </p:spTree>
    <p:extLst>
      <p:ext uri="{BB962C8B-B14F-4D97-AF65-F5344CB8AC3E}">
        <p14:creationId xmlns:p14="http://schemas.microsoft.com/office/powerpoint/2010/main" val="1037974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08EB-8AEF-C9E4-B1B1-C9309C5AC972}"/>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7A5CA6-B3EA-867B-751E-F74B7D08C59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CB3568-5040-2043-DBA9-FE4451FFA578}"/>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BF4198-4EB9-6804-04F8-5BEE686647F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1A72E7-046F-47C4-A27D-1D37FBB1238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6AFFAC3-0229-5930-F43D-F652B23C196C}"/>
              </a:ext>
            </a:extLst>
          </p:cNvPr>
          <p:cNvSpPr>
            <a:spLocks noGrp="1"/>
          </p:cNvSpPr>
          <p:nvPr>
            <p:ph type="ftr" sz="quarter" idx="10"/>
          </p:nvPr>
        </p:nvSpPr>
        <p:spPr/>
        <p:txBody>
          <a:bodyPr/>
          <a:lstStyle>
            <a:lvl1pPr>
              <a:defRPr/>
            </a:lvl1pPr>
          </a:lstStyle>
          <a:p>
            <a:r>
              <a:rPr lang="en-US" altLang="en-US"/>
              <a:t>Biochemistry 3070 – Amino Acids &amp; Proteins</a:t>
            </a:r>
          </a:p>
        </p:txBody>
      </p:sp>
      <p:sp>
        <p:nvSpPr>
          <p:cNvPr id="8" name="Slide Number Placeholder 7">
            <a:extLst>
              <a:ext uri="{FF2B5EF4-FFF2-40B4-BE49-F238E27FC236}">
                <a16:creationId xmlns:a16="http://schemas.microsoft.com/office/drawing/2014/main" id="{960B6C11-149E-E822-470E-81CA14883E1C}"/>
              </a:ext>
            </a:extLst>
          </p:cNvPr>
          <p:cNvSpPr>
            <a:spLocks noGrp="1"/>
          </p:cNvSpPr>
          <p:nvPr>
            <p:ph type="sldNum" sz="quarter" idx="11"/>
          </p:nvPr>
        </p:nvSpPr>
        <p:spPr/>
        <p:txBody>
          <a:bodyPr/>
          <a:lstStyle>
            <a:lvl1pPr>
              <a:defRPr/>
            </a:lvl1pPr>
          </a:lstStyle>
          <a:p>
            <a:fld id="{2E5290FF-12F5-4B46-97E9-A43E01606ABA}" type="slidenum">
              <a:rPr lang="en-US" altLang="en-US"/>
              <a:pPr/>
              <a:t>‹#›</a:t>
            </a:fld>
            <a:endParaRPr lang="en-US" altLang="en-US"/>
          </a:p>
        </p:txBody>
      </p:sp>
    </p:spTree>
    <p:extLst>
      <p:ext uri="{BB962C8B-B14F-4D97-AF65-F5344CB8AC3E}">
        <p14:creationId xmlns:p14="http://schemas.microsoft.com/office/powerpoint/2010/main" val="323660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4A79-45D4-EE27-91DA-D2DD00723B1E}"/>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9D878B4-D693-09BE-0243-CD127BF9E3B4}"/>
              </a:ext>
            </a:extLst>
          </p:cNvPr>
          <p:cNvSpPr>
            <a:spLocks noGrp="1"/>
          </p:cNvSpPr>
          <p:nvPr>
            <p:ph type="ftr" sz="quarter" idx="10"/>
          </p:nvPr>
        </p:nvSpPr>
        <p:spPr/>
        <p:txBody>
          <a:bodyPr/>
          <a:lstStyle>
            <a:lvl1pPr>
              <a:defRPr/>
            </a:lvl1pPr>
          </a:lstStyle>
          <a:p>
            <a:r>
              <a:rPr lang="en-US" altLang="en-US"/>
              <a:t>Biochemistry 3070 – Amino Acids &amp; Proteins</a:t>
            </a:r>
          </a:p>
        </p:txBody>
      </p:sp>
      <p:sp>
        <p:nvSpPr>
          <p:cNvPr id="4" name="Slide Number Placeholder 3">
            <a:extLst>
              <a:ext uri="{FF2B5EF4-FFF2-40B4-BE49-F238E27FC236}">
                <a16:creationId xmlns:a16="http://schemas.microsoft.com/office/drawing/2014/main" id="{18326BBF-6C47-EB0C-93BE-B12A506BAD23}"/>
              </a:ext>
            </a:extLst>
          </p:cNvPr>
          <p:cNvSpPr>
            <a:spLocks noGrp="1"/>
          </p:cNvSpPr>
          <p:nvPr>
            <p:ph type="sldNum" sz="quarter" idx="11"/>
          </p:nvPr>
        </p:nvSpPr>
        <p:spPr/>
        <p:txBody>
          <a:bodyPr/>
          <a:lstStyle>
            <a:lvl1pPr>
              <a:defRPr/>
            </a:lvl1pPr>
          </a:lstStyle>
          <a:p>
            <a:fld id="{58D2803F-AB2B-4D6F-8065-CC91E44EBE82}" type="slidenum">
              <a:rPr lang="en-US" altLang="en-US"/>
              <a:pPr/>
              <a:t>‹#›</a:t>
            </a:fld>
            <a:endParaRPr lang="en-US" altLang="en-US"/>
          </a:p>
        </p:txBody>
      </p:sp>
    </p:spTree>
    <p:extLst>
      <p:ext uri="{BB962C8B-B14F-4D97-AF65-F5344CB8AC3E}">
        <p14:creationId xmlns:p14="http://schemas.microsoft.com/office/powerpoint/2010/main" val="1100837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9EFB190-C507-3E84-B5C8-33014075F758}"/>
              </a:ext>
            </a:extLst>
          </p:cNvPr>
          <p:cNvSpPr>
            <a:spLocks noGrp="1"/>
          </p:cNvSpPr>
          <p:nvPr>
            <p:ph type="ftr" sz="quarter" idx="10"/>
          </p:nvPr>
        </p:nvSpPr>
        <p:spPr/>
        <p:txBody>
          <a:bodyPr/>
          <a:lstStyle>
            <a:lvl1pPr>
              <a:defRPr/>
            </a:lvl1pPr>
          </a:lstStyle>
          <a:p>
            <a:r>
              <a:rPr lang="en-US" altLang="en-US"/>
              <a:t>Biochemistry 3070 – Amino Acids &amp; Proteins</a:t>
            </a:r>
          </a:p>
        </p:txBody>
      </p:sp>
      <p:sp>
        <p:nvSpPr>
          <p:cNvPr id="3" name="Slide Number Placeholder 2">
            <a:extLst>
              <a:ext uri="{FF2B5EF4-FFF2-40B4-BE49-F238E27FC236}">
                <a16:creationId xmlns:a16="http://schemas.microsoft.com/office/drawing/2014/main" id="{401F7E50-87F1-3FCB-81F9-929F1505A06B}"/>
              </a:ext>
            </a:extLst>
          </p:cNvPr>
          <p:cNvSpPr>
            <a:spLocks noGrp="1"/>
          </p:cNvSpPr>
          <p:nvPr>
            <p:ph type="sldNum" sz="quarter" idx="11"/>
          </p:nvPr>
        </p:nvSpPr>
        <p:spPr/>
        <p:txBody>
          <a:bodyPr/>
          <a:lstStyle>
            <a:lvl1pPr>
              <a:defRPr/>
            </a:lvl1pPr>
          </a:lstStyle>
          <a:p>
            <a:fld id="{A83D4EDE-418B-430E-910C-BF5D38D840AF}" type="slidenum">
              <a:rPr lang="en-US" altLang="en-US"/>
              <a:pPr/>
              <a:t>‹#›</a:t>
            </a:fld>
            <a:endParaRPr lang="en-US" altLang="en-US"/>
          </a:p>
        </p:txBody>
      </p:sp>
    </p:spTree>
    <p:extLst>
      <p:ext uri="{BB962C8B-B14F-4D97-AF65-F5344CB8AC3E}">
        <p14:creationId xmlns:p14="http://schemas.microsoft.com/office/powerpoint/2010/main" val="3736404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BBC5A-B0EE-ECEE-02F3-FA32B7CDEE5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BD3C0F-AB8E-5FBD-6D38-A6760A6221D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ECC25A-64AD-F956-CBE0-BEF932A960C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2F8872D2-D1A3-EED1-4549-B69309AF7F09}"/>
              </a:ext>
            </a:extLst>
          </p:cNvPr>
          <p:cNvSpPr>
            <a:spLocks noGrp="1"/>
          </p:cNvSpPr>
          <p:nvPr>
            <p:ph type="ftr" sz="quarter" idx="10"/>
          </p:nvPr>
        </p:nvSpPr>
        <p:spPr/>
        <p:txBody>
          <a:bodyPr/>
          <a:lstStyle>
            <a:lvl1pPr>
              <a:defRPr/>
            </a:lvl1pPr>
          </a:lstStyle>
          <a:p>
            <a:r>
              <a:rPr lang="en-US" altLang="en-US"/>
              <a:t>Biochemistry 3070 – Amino Acids &amp; Proteins</a:t>
            </a:r>
          </a:p>
        </p:txBody>
      </p:sp>
      <p:sp>
        <p:nvSpPr>
          <p:cNvPr id="6" name="Slide Number Placeholder 5">
            <a:extLst>
              <a:ext uri="{FF2B5EF4-FFF2-40B4-BE49-F238E27FC236}">
                <a16:creationId xmlns:a16="http://schemas.microsoft.com/office/drawing/2014/main" id="{9F5D8ADF-7937-97BD-56BE-8C7A61863840}"/>
              </a:ext>
            </a:extLst>
          </p:cNvPr>
          <p:cNvSpPr>
            <a:spLocks noGrp="1"/>
          </p:cNvSpPr>
          <p:nvPr>
            <p:ph type="sldNum" sz="quarter" idx="11"/>
          </p:nvPr>
        </p:nvSpPr>
        <p:spPr/>
        <p:txBody>
          <a:bodyPr/>
          <a:lstStyle>
            <a:lvl1pPr>
              <a:defRPr/>
            </a:lvl1pPr>
          </a:lstStyle>
          <a:p>
            <a:fld id="{F04FFD40-D4B1-42B6-B866-40CE5FC23AEA}" type="slidenum">
              <a:rPr lang="en-US" altLang="en-US"/>
              <a:pPr/>
              <a:t>‹#›</a:t>
            </a:fld>
            <a:endParaRPr lang="en-US" altLang="en-US"/>
          </a:p>
        </p:txBody>
      </p:sp>
    </p:spTree>
    <p:extLst>
      <p:ext uri="{BB962C8B-B14F-4D97-AF65-F5344CB8AC3E}">
        <p14:creationId xmlns:p14="http://schemas.microsoft.com/office/powerpoint/2010/main" val="443091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34B4-485A-94B9-B13B-EAAA3B1EE01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1295CF-10FA-424A-44BD-91D3C4E5F3A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16AF8C-FD14-479C-9C8A-CD501285E78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C3A6FB37-44ED-F5DA-00EF-19CB418D1545}"/>
              </a:ext>
            </a:extLst>
          </p:cNvPr>
          <p:cNvSpPr>
            <a:spLocks noGrp="1"/>
          </p:cNvSpPr>
          <p:nvPr>
            <p:ph type="ftr" sz="quarter" idx="10"/>
          </p:nvPr>
        </p:nvSpPr>
        <p:spPr/>
        <p:txBody>
          <a:bodyPr/>
          <a:lstStyle>
            <a:lvl1pPr>
              <a:defRPr/>
            </a:lvl1pPr>
          </a:lstStyle>
          <a:p>
            <a:r>
              <a:rPr lang="en-US" altLang="en-US"/>
              <a:t>Biochemistry 3070 – Amino Acids &amp; Proteins</a:t>
            </a:r>
          </a:p>
        </p:txBody>
      </p:sp>
      <p:sp>
        <p:nvSpPr>
          <p:cNvPr id="6" name="Slide Number Placeholder 5">
            <a:extLst>
              <a:ext uri="{FF2B5EF4-FFF2-40B4-BE49-F238E27FC236}">
                <a16:creationId xmlns:a16="http://schemas.microsoft.com/office/drawing/2014/main" id="{62847FAC-0431-535E-E7B5-90BE11DA8C3C}"/>
              </a:ext>
            </a:extLst>
          </p:cNvPr>
          <p:cNvSpPr>
            <a:spLocks noGrp="1"/>
          </p:cNvSpPr>
          <p:nvPr>
            <p:ph type="sldNum" sz="quarter" idx="11"/>
          </p:nvPr>
        </p:nvSpPr>
        <p:spPr/>
        <p:txBody>
          <a:bodyPr/>
          <a:lstStyle>
            <a:lvl1pPr>
              <a:defRPr/>
            </a:lvl1pPr>
          </a:lstStyle>
          <a:p>
            <a:fld id="{C047EA48-DAFD-4FE7-9453-02279128AF86}" type="slidenum">
              <a:rPr lang="en-US" altLang="en-US"/>
              <a:pPr/>
              <a:t>‹#›</a:t>
            </a:fld>
            <a:endParaRPr lang="en-US" altLang="en-US"/>
          </a:p>
        </p:txBody>
      </p:sp>
    </p:spTree>
    <p:extLst>
      <p:ext uri="{BB962C8B-B14F-4D97-AF65-F5344CB8AC3E}">
        <p14:creationId xmlns:p14="http://schemas.microsoft.com/office/powerpoint/2010/main" val="3962082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100000">
              <a:srgbClr val="CCFFCC"/>
            </a:gs>
          </a:gsLst>
          <a:lin ang="2700000" scaled="1"/>
        </a:gradFill>
        <a:effectLst/>
      </p:bgPr>
    </p:bg>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0270048C-18EB-A554-554A-5CAE91949CCE}"/>
              </a:ext>
            </a:extLst>
          </p:cNvPr>
          <p:cNvSpPr>
            <a:spLocks noGrp="1" noChangeArrowheads="1"/>
          </p:cNvSpPr>
          <p:nvPr>
            <p:ph type="title"/>
          </p:nvPr>
        </p:nvSpPr>
        <p:spPr bwMode="auto">
          <a:xfrm>
            <a:off x="457200" y="152400"/>
            <a:ext cx="822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0707" name="Rectangle 3">
            <a:extLst>
              <a:ext uri="{FF2B5EF4-FFF2-40B4-BE49-F238E27FC236}">
                <a16:creationId xmlns:a16="http://schemas.microsoft.com/office/drawing/2014/main" id="{5F0322F7-F92A-AA3C-85C0-0DA59DC02C3F}"/>
              </a:ext>
            </a:extLst>
          </p:cNvPr>
          <p:cNvSpPr>
            <a:spLocks noGrp="1" noChangeArrowheads="1"/>
          </p:cNvSpPr>
          <p:nvPr>
            <p:ph type="body" idx="1"/>
          </p:nvPr>
        </p:nvSpPr>
        <p:spPr bwMode="auto">
          <a:xfrm>
            <a:off x="457200" y="533400"/>
            <a:ext cx="8229600"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0709" name="Rectangle 5">
            <a:extLst>
              <a:ext uri="{FF2B5EF4-FFF2-40B4-BE49-F238E27FC236}">
                <a16:creationId xmlns:a16="http://schemas.microsoft.com/office/drawing/2014/main" id="{6D00A8E7-8AC5-FCFA-7F69-4478AD0EA6EE}"/>
              </a:ext>
            </a:extLst>
          </p:cNvPr>
          <p:cNvSpPr>
            <a:spLocks noGrp="1" noChangeArrowheads="1"/>
          </p:cNvSpPr>
          <p:nvPr>
            <p:ph type="ftr" sz="quarter" idx="3"/>
          </p:nvPr>
        </p:nvSpPr>
        <p:spPr bwMode="auto">
          <a:xfrm>
            <a:off x="0" y="6613525"/>
            <a:ext cx="2590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800" b="0" i="1">
                <a:solidFill>
                  <a:srgbClr val="0066CC"/>
                </a:solidFill>
              </a:defRPr>
            </a:lvl1pPr>
          </a:lstStyle>
          <a:p>
            <a:r>
              <a:rPr lang="en-US" altLang="en-US"/>
              <a:t>Biochemistry 3070 – Amino Acids &amp; Proteins</a:t>
            </a:r>
          </a:p>
        </p:txBody>
      </p:sp>
      <p:sp>
        <p:nvSpPr>
          <p:cNvPr id="200710" name="Rectangle 6">
            <a:extLst>
              <a:ext uri="{FF2B5EF4-FFF2-40B4-BE49-F238E27FC236}">
                <a16:creationId xmlns:a16="http://schemas.microsoft.com/office/drawing/2014/main" id="{AAFBBB2D-F87B-5E8A-982C-1543E5BC3DEC}"/>
              </a:ext>
            </a:extLst>
          </p:cNvPr>
          <p:cNvSpPr>
            <a:spLocks noGrp="1" noChangeArrowheads="1"/>
          </p:cNvSpPr>
          <p:nvPr>
            <p:ph type="sldNum" sz="quarter" idx="4"/>
          </p:nvPr>
        </p:nvSpPr>
        <p:spPr bwMode="auto">
          <a:xfrm>
            <a:off x="8382000" y="65532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i="1">
                <a:solidFill>
                  <a:srgbClr val="0066CC"/>
                </a:solidFill>
              </a:defRPr>
            </a:lvl1pPr>
          </a:lstStyle>
          <a:p>
            <a:fld id="{0526FB49-0519-4F6D-B48A-8B311D3F9E0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hf hd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4F7F3A87-7480-EDC4-DCB2-A282A9386A16}"/>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67C0D4D2-504E-401C-559F-6610B2282C8E}"/>
              </a:ext>
            </a:extLst>
          </p:cNvPr>
          <p:cNvSpPr>
            <a:spLocks noGrp="1"/>
          </p:cNvSpPr>
          <p:nvPr>
            <p:ph type="sldNum" sz="quarter" idx="11"/>
          </p:nvPr>
        </p:nvSpPr>
        <p:spPr/>
        <p:txBody>
          <a:bodyPr/>
          <a:lstStyle/>
          <a:p>
            <a:fld id="{3C19D69A-63B7-4FAF-8516-E284E05A564F}" type="slidenum">
              <a:rPr lang="en-US" altLang="en-US"/>
              <a:pPr/>
              <a:t>1</a:t>
            </a:fld>
            <a:endParaRPr lang="en-US" altLang="en-US"/>
          </a:p>
        </p:txBody>
      </p:sp>
      <p:sp>
        <p:nvSpPr>
          <p:cNvPr id="209922" name="Rectangle 2">
            <a:extLst>
              <a:ext uri="{FF2B5EF4-FFF2-40B4-BE49-F238E27FC236}">
                <a16:creationId xmlns:a16="http://schemas.microsoft.com/office/drawing/2014/main" id="{D3E9E0C8-4BE6-70F9-63D1-70AADE01544D}"/>
              </a:ext>
            </a:extLst>
          </p:cNvPr>
          <p:cNvSpPr>
            <a:spLocks noGrp="1" noChangeArrowheads="1"/>
          </p:cNvSpPr>
          <p:nvPr>
            <p:ph type="title"/>
          </p:nvPr>
        </p:nvSpPr>
        <p:spPr>
          <a:xfrm>
            <a:off x="457200" y="2057400"/>
            <a:ext cx="8229600" cy="2590800"/>
          </a:xfrm>
        </p:spPr>
        <p:txBody>
          <a:bodyPr/>
          <a:lstStyle/>
          <a:p>
            <a:r>
              <a:rPr lang="en-US" altLang="en-US" sz="6600" i="1"/>
              <a:t>Amino Acids </a:t>
            </a:r>
            <a:br>
              <a:rPr lang="en-US" altLang="en-US" sz="6600" i="1"/>
            </a:br>
            <a:r>
              <a:rPr lang="en-US" altLang="en-US" sz="6600" i="1"/>
              <a:t>&amp; </a:t>
            </a:r>
            <a:br>
              <a:rPr lang="en-US" altLang="en-US" sz="6600" i="1"/>
            </a:br>
            <a:r>
              <a:rPr lang="en-US" altLang="en-US" sz="6600" i="1"/>
              <a:t>Proteins</a:t>
            </a:r>
          </a:p>
        </p:txBody>
      </p:sp>
      <p:sp>
        <p:nvSpPr>
          <p:cNvPr id="209924" name="Text Box 4">
            <a:extLst>
              <a:ext uri="{FF2B5EF4-FFF2-40B4-BE49-F238E27FC236}">
                <a16:creationId xmlns:a16="http://schemas.microsoft.com/office/drawing/2014/main" id="{8901DBD9-3AE7-6439-BE42-64E1FE227E64}"/>
              </a:ext>
            </a:extLst>
          </p:cNvPr>
          <p:cNvSpPr txBox="1">
            <a:spLocks noChangeArrowheads="1"/>
          </p:cNvSpPr>
          <p:nvPr/>
        </p:nvSpPr>
        <p:spPr bwMode="auto">
          <a:xfrm>
            <a:off x="152400" y="152400"/>
            <a:ext cx="396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0"/>
              <a:t>Biochemistry 3070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822CF567-CC29-6A90-7753-FCA4B1925835}"/>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2415FEE5-2874-B5AB-E755-62A9FFC03DEC}"/>
              </a:ext>
            </a:extLst>
          </p:cNvPr>
          <p:cNvSpPr>
            <a:spLocks noGrp="1"/>
          </p:cNvSpPr>
          <p:nvPr>
            <p:ph type="sldNum" sz="quarter" idx="11"/>
          </p:nvPr>
        </p:nvSpPr>
        <p:spPr/>
        <p:txBody>
          <a:bodyPr/>
          <a:lstStyle/>
          <a:p>
            <a:fld id="{0D9F7816-3241-4BC6-AEF5-A1E0DDBBCE2A}" type="slidenum">
              <a:rPr lang="en-US" altLang="en-US"/>
              <a:pPr/>
              <a:t>10</a:t>
            </a:fld>
            <a:endParaRPr lang="en-US" altLang="en-US"/>
          </a:p>
        </p:txBody>
      </p:sp>
      <p:sp>
        <p:nvSpPr>
          <p:cNvPr id="276482" name="Rectangle 2">
            <a:extLst>
              <a:ext uri="{FF2B5EF4-FFF2-40B4-BE49-F238E27FC236}">
                <a16:creationId xmlns:a16="http://schemas.microsoft.com/office/drawing/2014/main" id="{1BF89386-7096-9405-9891-383454B209FB}"/>
              </a:ext>
            </a:extLst>
          </p:cNvPr>
          <p:cNvSpPr>
            <a:spLocks noGrp="1" noChangeArrowheads="1"/>
          </p:cNvSpPr>
          <p:nvPr>
            <p:ph type="title"/>
          </p:nvPr>
        </p:nvSpPr>
        <p:spPr/>
        <p:txBody>
          <a:bodyPr/>
          <a:lstStyle/>
          <a:p>
            <a:endParaRPr lang="en-US" altLang="en-US"/>
          </a:p>
        </p:txBody>
      </p:sp>
      <p:sp>
        <p:nvSpPr>
          <p:cNvPr id="276483" name="Rectangle 3">
            <a:extLst>
              <a:ext uri="{FF2B5EF4-FFF2-40B4-BE49-F238E27FC236}">
                <a16:creationId xmlns:a16="http://schemas.microsoft.com/office/drawing/2014/main" id="{419C9A0F-2A86-0B30-5D60-CF7E08DF81E6}"/>
              </a:ext>
            </a:extLst>
          </p:cNvPr>
          <p:cNvSpPr>
            <a:spLocks noGrp="1" noChangeArrowheads="1"/>
          </p:cNvSpPr>
          <p:nvPr>
            <p:ph type="body" idx="1"/>
          </p:nvPr>
        </p:nvSpPr>
        <p:spPr/>
        <p:txBody>
          <a:bodyPr/>
          <a:lstStyle/>
          <a:p>
            <a:r>
              <a:rPr lang="en-US" altLang="en-US"/>
              <a:t>Summary:</a:t>
            </a:r>
          </a:p>
          <a:p>
            <a:pPr>
              <a:buFontTx/>
              <a:buNone/>
            </a:pPr>
            <a:r>
              <a:rPr lang="en-US" altLang="en-US"/>
              <a:t>At low pH, proton concentration [H+]is high.  Therefore, both amines and carboxylic acids are protonated. (</a:t>
            </a:r>
            <a:r>
              <a:rPr lang="en-US" altLang="en-US">
                <a:solidFill>
                  <a:srgbClr val="0000FF"/>
                </a:solidFill>
              </a:rPr>
              <a:t>-NH</a:t>
            </a:r>
            <a:r>
              <a:rPr lang="en-US" altLang="en-US" baseline="-25000">
                <a:solidFill>
                  <a:srgbClr val="0000FF"/>
                </a:solidFill>
              </a:rPr>
              <a:t>3</a:t>
            </a:r>
            <a:r>
              <a:rPr lang="en-US" altLang="en-US" baseline="30000">
                <a:solidFill>
                  <a:srgbClr val="0000FF"/>
                </a:solidFill>
              </a:rPr>
              <a:t>+</a:t>
            </a:r>
            <a:r>
              <a:rPr lang="en-US" altLang="en-US" baseline="30000"/>
              <a:t>   </a:t>
            </a:r>
            <a:r>
              <a:rPr lang="en-US" altLang="en-US"/>
              <a:t>&amp;</a:t>
            </a:r>
            <a:r>
              <a:rPr lang="en-US" altLang="en-US" baseline="30000"/>
              <a:t>  </a:t>
            </a:r>
            <a:r>
              <a:rPr lang="en-US" altLang="en-US"/>
              <a:t> </a:t>
            </a:r>
            <a:r>
              <a:rPr lang="en-US" altLang="en-US">
                <a:solidFill>
                  <a:srgbClr val="FF0000"/>
                </a:solidFill>
              </a:rPr>
              <a:t>-COOH</a:t>
            </a:r>
            <a:r>
              <a:rPr lang="en-US" altLang="en-US"/>
              <a:t>)</a:t>
            </a:r>
          </a:p>
          <a:p>
            <a:pPr>
              <a:buFontTx/>
              <a:buNone/>
            </a:pPr>
            <a:r>
              <a:rPr lang="en-US" altLang="en-US"/>
              <a:t>At high pH, proton concentration is low.  Therefore, both amines and carboxylic acids are deprotonated. (</a:t>
            </a:r>
            <a:r>
              <a:rPr lang="en-US" altLang="en-US">
                <a:solidFill>
                  <a:srgbClr val="0000FF"/>
                </a:solidFill>
              </a:rPr>
              <a:t>-NH</a:t>
            </a:r>
            <a:r>
              <a:rPr lang="en-US" altLang="en-US" baseline="-25000">
                <a:solidFill>
                  <a:srgbClr val="0000FF"/>
                </a:solidFill>
              </a:rPr>
              <a:t>2</a:t>
            </a:r>
            <a:r>
              <a:rPr lang="en-US" altLang="en-US"/>
              <a:t>  &amp; </a:t>
            </a:r>
            <a:r>
              <a:rPr lang="en-US" altLang="en-US">
                <a:solidFill>
                  <a:srgbClr val="FF0000"/>
                </a:solidFill>
              </a:rPr>
              <a:t>-COO</a:t>
            </a:r>
            <a:r>
              <a:rPr lang="en-US" altLang="en-US" baseline="30000">
                <a:solidFill>
                  <a:srgbClr val="FF0000"/>
                </a:solidFill>
              </a:rPr>
              <a:t>-</a:t>
            </a:r>
            <a:r>
              <a:rPr lang="en-US" altLang="en-US"/>
              <a:t>)</a:t>
            </a:r>
          </a:p>
          <a:p>
            <a:pPr>
              <a:buFontTx/>
              <a:buNone/>
            </a:pPr>
            <a:r>
              <a:rPr lang="en-US" altLang="en-US"/>
              <a:t>At neutral pH, amines are protonated(</a:t>
            </a:r>
            <a:r>
              <a:rPr lang="en-US" altLang="en-US">
                <a:solidFill>
                  <a:srgbClr val="0000FF"/>
                </a:solidFill>
              </a:rPr>
              <a:t>-NH</a:t>
            </a:r>
            <a:r>
              <a:rPr lang="en-US" altLang="en-US" baseline="-25000">
                <a:solidFill>
                  <a:srgbClr val="0000FF"/>
                </a:solidFill>
              </a:rPr>
              <a:t>3</a:t>
            </a:r>
            <a:r>
              <a:rPr lang="en-US" altLang="en-US" baseline="30000">
                <a:solidFill>
                  <a:srgbClr val="0000FF"/>
                </a:solidFill>
              </a:rPr>
              <a:t>+</a:t>
            </a:r>
            <a:r>
              <a:rPr lang="en-US" altLang="en-US"/>
              <a:t>) and carboxylates are deprotonated</a:t>
            </a:r>
            <a:r>
              <a:rPr lang="en-US" altLang="en-US">
                <a:solidFill>
                  <a:srgbClr val="FF0000"/>
                </a:solidFill>
              </a:rPr>
              <a:t>(-COO</a:t>
            </a:r>
            <a:r>
              <a:rPr lang="en-US" altLang="en-US" baseline="30000">
                <a:solidFill>
                  <a:srgbClr val="FF0000"/>
                </a:solidFill>
              </a:rPr>
              <a:t>-</a:t>
            </a:r>
            <a:r>
              <a:rPr lang="en-US" altLang="en-US"/>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8C5AAAAC-4DFF-421C-852D-773FBD95BFE2}"/>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70CD3158-9256-D246-EB31-C81521C45F06}"/>
              </a:ext>
            </a:extLst>
          </p:cNvPr>
          <p:cNvSpPr>
            <a:spLocks noGrp="1"/>
          </p:cNvSpPr>
          <p:nvPr>
            <p:ph type="sldNum" sz="quarter" idx="11"/>
          </p:nvPr>
        </p:nvSpPr>
        <p:spPr/>
        <p:txBody>
          <a:bodyPr/>
          <a:lstStyle/>
          <a:p>
            <a:fld id="{E911B4AF-D2D7-4A9D-B9F0-9EEEF237DC77}" type="slidenum">
              <a:rPr lang="en-US" altLang="en-US"/>
              <a:pPr/>
              <a:t>11</a:t>
            </a:fld>
            <a:endParaRPr lang="en-US" altLang="en-US"/>
          </a:p>
        </p:txBody>
      </p:sp>
      <p:sp>
        <p:nvSpPr>
          <p:cNvPr id="290818" name="Rectangle 2">
            <a:extLst>
              <a:ext uri="{FF2B5EF4-FFF2-40B4-BE49-F238E27FC236}">
                <a16:creationId xmlns:a16="http://schemas.microsoft.com/office/drawing/2014/main" id="{59563859-45AE-EEEE-2DFD-63C993AB4BF0}"/>
              </a:ext>
            </a:extLst>
          </p:cNvPr>
          <p:cNvSpPr>
            <a:spLocks noGrp="1" noChangeArrowheads="1"/>
          </p:cNvSpPr>
          <p:nvPr>
            <p:ph type="title"/>
          </p:nvPr>
        </p:nvSpPr>
        <p:spPr/>
        <p:txBody>
          <a:bodyPr/>
          <a:lstStyle/>
          <a:p>
            <a:endParaRPr lang="en-US" altLang="en-US"/>
          </a:p>
        </p:txBody>
      </p:sp>
      <p:sp>
        <p:nvSpPr>
          <p:cNvPr id="290819" name="Rectangle 3">
            <a:extLst>
              <a:ext uri="{FF2B5EF4-FFF2-40B4-BE49-F238E27FC236}">
                <a16:creationId xmlns:a16="http://schemas.microsoft.com/office/drawing/2014/main" id="{8448C313-EEFE-5819-F92C-A14E4D2CCCD9}"/>
              </a:ext>
            </a:extLst>
          </p:cNvPr>
          <p:cNvSpPr>
            <a:spLocks noGrp="1" noChangeArrowheads="1"/>
          </p:cNvSpPr>
          <p:nvPr>
            <p:ph type="body" idx="1"/>
          </p:nvPr>
        </p:nvSpPr>
        <p:spPr/>
        <p:txBody>
          <a:bodyPr/>
          <a:lstStyle/>
          <a:p>
            <a:r>
              <a:rPr lang="en-US" altLang="en-US"/>
              <a:t>“Zwitter” Ions:</a:t>
            </a:r>
          </a:p>
          <a:p>
            <a:r>
              <a:rPr lang="en-US" altLang="en-US"/>
              <a:t>Ions bearing two charges were named zwitter ions by German scientists;  the name still applies today, especially for amino acids at neutral pH:</a:t>
            </a:r>
          </a:p>
          <a:p>
            <a:endParaRPr lang="en-US" altLang="en-US"/>
          </a:p>
          <a:p>
            <a:pPr lvl="2">
              <a:buFontTx/>
              <a:buNone/>
            </a:pPr>
            <a:r>
              <a:rPr lang="en-US" altLang="en-US" sz="5400" baseline="30000">
                <a:solidFill>
                  <a:srgbClr val="0000FF"/>
                </a:solidFill>
              </a:rPr>
              <a:t>+</a:t>
            </a:r>
            <a:r>
              <a:rPr lang="en-US" altLang="en-US" sz="5400"/>
              <a:t>H</a:t>
            </a:r>
            <a:r>
              <a:rPr lang="en-US" altLang="en-US" sz="5400" baseline="-25000"/>
              <a:t>3</a:t>
            </a:r>
            <a:r>
              <a:rPr lang="en-US" altLang="en-US" sz="5400"/>
              <a:t>N – CH</a:t>
            </a:r>
            <a:r>
              <a:rPr lang="en-US" altLang="en-US" sz="5400" baseline="-25000"/>
              <a:t>2</a:t>
            </a:r>
            <a:r>
              <a:rPr lang="en-US" altLang="en-US" sz="5400"/>
              <a:t> – COO</a:t>
            </a:r>
            <a:r>
              <a:rPr lang="en-US" altLang="en-US" sz="8000" baseline="30000">
                <a:solidFill>
                  <a:srgbClr val="FF0000"/>
                </a:solidFill>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C7CD3DB0-D3BA-FCCF-C320-682866A74497}"/>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07D9DEA7-D9C5-CD26-8BDD-EBE602964018}"/>
              </a:ext>
            </a:extLst>
          </p:cNvPr>
          <p:cNvSpPr>
            <a:spLocks noGrp="1"/>
          </p:cNvSpPr>
          <p:nvPr>
            <p:ph type="sldNum" sz="quarter" idx="11"/>
          </p:nvPr>
        </p:nvSpPr>
        <p:spPr/>
        <p:txBody>
          <a:bodyPr/>
          <a:lstStyle/>
          <a:p>
            <a:fld id="{20040730-F38E-4EB5-8037-B76E869B7EF7}" type="slidenum">
              <a:rPr lang="en-US" altLang="en-US"/>
              <a:pPr/>
              <a:t>12</a:t>
            </a:fld>
            <a:endParaRPr lang="en-US" altLang="en-US"/>
          </a:p>
        </p:txBody>
      </p:sp>
      <p:sp>
        <p:nvSpPr>
          <p:cNvPr id="284674" name="Rectangle 2">
            <a:extLst>
              <a:ext uri="{FF2B5EF4-FFF2-40B4-BE49-F238E27FC236}">
                <a16:creationId xmlns:a16="http://schemas.microsoft.com/office/drawing/2014/main" id="{0EB4BDEE-6631-C9E1-79B7-0BB2B8B6A44F}"/>
              </a:ext>
            </a:extLst>
          </p:cNvPr>
          <p:cNvSpPr>
            <a:spLocks noGrp="1" noChangeArrowheads="1"/>
          </p:cNvSpPr>
          <p:nvPr>
            <p:ph type="title"/>
          </p:nvPr>
        </p:nvSpPr>
        <p:spPr/>
        <p:txBody>
          <a:bodyPr/>
          <a:lstStyle/>
          <a:p>
            <a:endParaRPr lang="en-US" altLang="en-US"/>
          </a:p>
        </p:txBody>
      </p:sp>
      <p:sp>
        <p:nvSpPr>
          <p:cNvPr id="284675" name="Rectangle 3">
            <a:extLst>
              <a:ext uri="{FF2B5EF4-FFF2-40B4-BE49-F238E27FC236}">
                <a16:creationId xmlns:a16="http://schemas.microsoft.com/office/drawing/2014/main" id="{564BC194-991D-57C0-B637-9BDAD6FB4684}"/>
              </a:ext>
            </a:extLst>
          </p:cNvPr>
          <p:cNvSpPr>
            <a:spLocks noGrp="1" noChangeArrowheads="1"/>
          </p:cNvSpPr>
          <p:nvPr>
            <p:ph type="body" idx="1"/>
          </p:nvPr>
        </p:nvSpPr>
        <p:spPr/>
        <p:txBody>
          <a:bodyPr/>
          <a:lstStyle/>
          <a:p>
            <a:pPr>
              <a:lnSpc>
                <a:spcPct val="80000"/>
              </a:lnSpc>
              <a:buFontTx/>
              <a:buNone/>
            </a:pPr>
            <a:r>
              <a:rPr lang="en-US" altLang="en-US" sz="2400" i="1"/>
              <a:t>Acid-Base Properties of Amino Acids</a:t>
            </a:r>
          </a:p>
          <a:p>
            <a:pPr>
              <a:lnSpc>
                <a:spcPct val="80000"/>
              </a:lnSpc>
              <a:buFontTx/>
              <a:buNone/>
            </a:pPr>
            <a:r>
              <a:rPr lang="en-US" altLang="en-US" sz="1200"/>
              <a:t>   </a:t>
            </a:r>
          </a:p>
          <a:p>
            <a:pPr algn="ctr">
              <a:lnSpc>
                <a:spcPct val="80000"/>
              </a:lnSpc>
              <a:buFontTx/>
              <a:buNone/>
            </a:pPr>
            <a:r>
              <a:rPr lang="en-US" altLang="en-US" sz="2400"/>
              <a:t>Draw the following chemical structures for glycine:</a:t>
            </a:r>
          </a:p>
          <a:p>
            <a:pPr>
              <a:lnSpc>
                <a:spcPct val="80000"/>
              </a:lnSpc>
              <a:buFontTx/>
              <a:buNone/>
            </a:pPr>
            <a:r>
              <a:rPr lang="en-US" altLang="en-US" sz="1800" i="1"/>
              <a:t>                    </a:t>
            </a:r>
          </a:p>
          <a:p>
            <a:pPr>
              <a:lnSpc>
                <a:spcPct val="80000"/>
              </a:lnSpc>
              <a:buFontTx/>
              <a:buNone/>
            </a:pPr>
            <a:r>
              <a:rPr lang="en-US" altLang="en-US" sz="1800" i="1"/>
              <a:t>              (Non-existent form</a:t>
            </a:r>
            <a:r>
              <a:rPr lang="en-US" altLang="en-US" sz="1800"/>
              <a:t>:) 	 </a:t>
            </a:r>
            <a:r>
              <a:rPr lang="en-US" altLang="en-US" sz="1800" b="1">
                <a:solidFill>
                  <a:srgbClr val="0000FF"/>
                </a:solidFill>
              </a:rPr>
              <a:t>H</a:t>
            </a:r>
            <a:r>
              <a:rPr lang="en-US" altLang="en-US" sz="1800" b="1" baseline="-25000">
                <a:solidFill>
                  <a:srgbClr val="0000FF"/>
                </a:solidFill>
              </a:rPr>
              <a:t>2</a:t>
            </a:r>
            <a:r>
              <a:rPr lang="en-US" altLang="en-US" sz="1800" b="1">
                <a:solidFill>
                  <a:srgbClr val="0000FF"/>
                </a:solidFill>
              </a:rPr>
              <a:t>N</a:t>
            </a:r>
            <a:r>
              <a:rPr lang="en-US" altLang="en-US" sz="1800" b="1"/>
              <a:t> – CH</a:t>
            </a:r>
            <a:r>
              <a:rPr lang="en-US" altLang="en-US" sz="1800" b="1" baseline="-25000"/>
              <a:t>2</a:t>
            </a:r>
            <a:r>
              <a:rPr lang="en-US" altLang="en-US" sz="1800" b="1"/>
              <a:t> - </a:t>
            </a:r>
            <a:r>
              <a:rPr lang="en-US" altLang="en-US" sz="1800" b="1">
                <a:solidFill>
                  <a:srgbClr val="FF0000"/>
                </a:solidFill>
              </a:rPr>
              <a:t>COOH</a:t>
            </a:r>
          </a:p>
          <a:p>
            <a:pPr>
              <a:lnSpc>
                <a:spcPct val="80000"/>
              </a:lnSpc>
              <a:buFontTx/>
              <a:buNone/>
            </a:pPr>
            <a:endParaRPr lang="en-US" altLang="en-US" sz="1800"/>
          </a:p>
          <a:p>
            <a:pPr>
              <a:lnSpc>
                <a:spcPct val="80000"/>
              </a:lnSpc>
              <a:buFontTx/>
              <a:buNone/>
            </a:pPr>
            <a:r>
              <a:rPr lang="en-US" altLang="en-US" sz="1200"/>
              <a:t>	</a:t>
            </a:r>
            <a:r>
              <a:rPr lang="en-US" altLang="en-US" u="sng"/>
              <a:t>pH=1:</a:t>
            </a:r>
            <a:r>
              <a:rPr lang="en-US" altLang="en-US"/>
              <a:t>		</a:t>
            </a:r>
            <a:r>
              <a:rPr lang="en-US" altLang="en-US" b="1" baseline="30000">
                <a:solidFill>
                  <a:srgbClr val="0000FF"/>
                </a:solidFill>
              </a:rPr>
              <a:t>          </a:t>
            </a:r>
            <a:endParaRPr lang="en-US" altLang="en-US" b="1">
              <a:solidFill>
                <a:srgbClr val="FF0000"/>
              </a:solidFill>
            </a:endParaRPr>
          </a:p>
          <a:p>
            <a:pPr>
              <a:lnSpc>
                <a:spcPct val="80000"/>
              </a:lnSpc>
              <a:buFontTx/>
              <a:buNone/>
            </a:pPr>
            <a:endParaRPr lang="en-US" altLang="en-US" u="sng"/>
          </a:p>
          <a:p>
            <a:pPr>
              <a:lnSpc>
                <a:spcPct val="80000"/>
              </a:lnSpc>
              <a:buFontTx/>
              <a:buNone/>
            </a:pPr>
            <a:endParaRPr lang="en-US" altLang="en-US" u="sng"/>
          </a:p>
          <a:p>
            <a:pPr>
              <a:lnSpc>
                <a:spcPct val="80000"/>
              </a:lnSpc>
              <a:buFontTx/>
              <a:buNone/>
            </a:pPr>
            <a:r>
              <a:rPr lang="en-US" altLang="en-US"/>
              <a:t>	</a:t>
            </a:r>
            <a:r>
              <a:rPr lang="en-US" altLang="en-US" u="sng"/>
              <a:t>pH=7:</a:t>
            </a:r>
            <a:r>
              <a:rPr lang="en-US" altLang="en-US"/>
              <a:t>		</a:t>
            </a:r>
            <a:r>
              <a:rPr lang="en-US" altLang="en-US" b="1" baseline="30000">
                <a:solidFill>
                  <a:srgbClr val="0000FF"/>
                </a:solidFill>
              </a:rPr>
              <a:t>                </a:t>
            </a:r>
            <a:endParaRPr lang="en-US" altLang="en-US" u="sng"/>
          </a:p>
          <a:p>
            <a:pPr>
              <a:lnSpc>
                <a:spcPct val="80000"/>
              </a:lnSpc>
              <a:buFontTx/>
              <a:buNone/>
            </a:pPr>
            <a:endParaRPr lang="en-US" altLang="en-US" u="sng"/>
          </a:p>
          <a:p>
            <a:pPr>
              <a:lnSpc>
                <a:spcPct val="80000"/>
              </a:lnSpc>
              <a:buFontTx/>
              <a:buNone/>
            </a:pPr>
            <a:endParaRPr lang="en-US" altLang="en-US" u="sng"/>
          </a:p>
          <a:p>
            <a:pPr>
              <a:lnSpc>
                <a:spcPct val="80000"/>
              </a:lnSpc>
              <a:buFontTx/>
              <a:buNone/>
            </a:pPr>
            <a:r>
              <a:rPr lang="en-US" altLang="en-US"/>
              <a:t>	</a:t>
            </a:r>
            <a:r>
              <a:rPr lang="en-US" altLang="en-US" u="sng"/>
              <a:t>pH=12:</a:t>
            </a:r>
            <a:r>
              <a:rPr lang="en-US" altLang="en-US"/>
              <a:t>		 </a:t>
            </a:r>
            <a:r>
              <a:rPr lang="en-US" altLang="en-US" sz="1000" b="1" baseline="30000">
                <a:solidFill>
                  <a:srgbClr val="0000FF"/>
                </a:solidFill>
              </a:rPr>
              <a:t>			</a:t>
            </a:r>
          </a:p>
          <a:p>
            <a:pPr>
              <a:lnSpc>
                <a:spcPct val="80000"/>
              </a:lnSpc>
              <a:buFontTx/>
              <a:buNone/>
            </a:pPr>
            <a:r>
              <a:rPr lang="en-US" altLang="en-US" sz="1000" b="1" baseline="30000">
                <a:solidFill>
                  <a:srgbClr val="0000FF"/>
                </a:solidFill>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FDDA782E-120D-D8B5-49A8-29B9715FD9F0}"/>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4B2869A3-15F4-CC2C-5F7E-C65FC487787B}"/>
              </a:ext>
            </a:extLst>
          </p:cNvPr>
          <p:cNvSpPr>
            <a:spLocks noGrp="1"/>
          </p:cNvSpPr>
          <p:nvPr>
            <p:ph type="sldNum" sz="quarter" idx="11"/>
          </p:nvPr>
        </p:nvSpPr>
        <p:spPr/>
        <p:txBody>
          <a:bodyPr/>
          <a:lstStyle/>
          <a:p>
            <a:fld id="{AD6657B8-8028-496D-AB4D-39DE926946DF}" type="slidenum">
              <a:rPr lang="en-US" altLang="en-US"/>
              <a:pPr/>
              <a:t>13</a:t>
            </a:fld>
            <a:endParaRPr lang="en-US" altLang="en-US"/>
          </a:p>
        </p:txBody>
      </p:sp>
      <p:sp>
        <p:nvSpPr>
          <p:cNvPr id="285698" name="Rectangle 2">
            <a:extLst>
              <a:ext uri="{FF2B5EF4-FFF2-40B4-BE49-F238E27FC236}">
                <a16:creationId xmlns:a16="http://schemas.microsoft.com/office/drawing/2014/main" id="{FBEE82E0-6CE9-5F38-58DC-A55481285021}"/>
              </a:ext>
            </a:extLst>
          </p:cNvPr>
          <p:cNvSpPr>
            <a:spLocks noGrp="1" noChangeArrowheads="1"/>
          </p:cNvSpPr>
          <p:nvPr>
            <p:ph type="title"/>
          </p:nvPr>
        </p:nvSpPr>
        <p:spPr/>
        <p:txBody>
          <a:bodyPr/>
          <a:lstStyle/>
          <a:p>
            <a:endParaRPr lang="en-US" altLang="en-US"/>
          </a:p>
        </p:txBody>
      </p:sp>
      <p:sp>
        <p:nvSpPr>
          <p:cNvPr id="285699" name="Rectangle 3">
            <a:extLst>
              <a:ext uri="{FF2B5EF4-FFF2-40B4-BE49-F238E27FC236}">
                <a16:creationId xmlns:a16="http://schemas.microsoft.com/office/drawing/2014/main" id="{FA5D4CFC-169D-0AD9-A85A-66C912A23DF8}"/>
              </a:ext>
            </a:extLst>
          </p:cNvPr>
          <p:cNvSpPr>
            <a:spLocks noGrp="1" noChangeArrowheads="1"/>
          </p:cNvSpPr>
          <p:nvPr>
            <p:ph type="body" idx="1"/>
          </p:nvPr>
        </p:nvSpPr>
        <p:spPr/>
        <p:txBody>
          <a:bodyPr/>
          <a:lstStyle/>
          <a:p>
            <a:pPr>
              <a:lnSpc>
                <a:spcPct val="80000"/>
              </a:lnSpc>
              <a:buFontTx/>
              <a:buNone/>
            </a:pPr>
            <a:r>
              <a:rPr lang="en-US" altLang="en-US" sz="2400" i="1"/>
              <a:t>Acid-Base Properties of Amino Acids</a:t>
            </a:r>
          </a:p>
          <a:p>
            <a:pPr>
              <a:lnSpc>
                <a:spcPct val="80000"/>
              </a:lnSpc>
              <a:buFontTx/>
              <a:buNone/>
            </a:pPr>
            <a:r>
              <a:rPr lang="en-US" altLang="en-US" sz="1200"/>
              <a:t>   </a:t>
            </a:r>
          </a:p>
          <a:p>
            <a:pPr algn="ctr">
              <a:lnSpc>
                <a:spcPct val="80000"/>
              </a:lnSpc>
              <a:buFontTx/>
              <a:buNone/>
            </a:pPr>
            <a:r>
              <a:rPr lang="en-US" altLang="en-US" sz="2400"/>
              <a:t>Draw the following chemical structures for glycine:</a:t>
            </a:r>
          </a:p>
          <a:p>
            <a:pPr>
              <a:lnSpc>
                <a:spcPct val="80000"/>
              </a:lnSpc>
              <a:buFontTx/>
              <a:buNone/>
            </a:pPr>
            <a:r>
              <a:rPr lang="en-US" altLang="en-US" sz="1800" i="1"/>
              <a:t>                    </a:t>
            </a:r>
          </a:p>
          <a:p>
            <a:pPr>
              <a:lnSpc>
                <a:spcPct val="80000"/>
              </a:lnSpc>
              <a:buFontTx/>
              <a:buNone/>
            </a:pPr>
            <a:r>
              <a:rPr lang="en-US" altLang="en-US" sz="1800" i="1"/>
              <a:t>              (Non-existent form</a:t>
            </a:r>
            <a:r>
              <a:rPr lang="en-US" altLang="en-US" sz="1800"/>
              <a:t>:) 	 </a:t>
            </a:r>
            <a:r>
              <a:rPr lang="en-US" altLang="en-US" sz="1800" b="1">
                <a:solidFill>
                  <a:srgbClr val="0000FF"/>
                </a:solidFill>
              </a:rPr>
              <a:t>H</a:t>
            </a:r>
            <a:r>
              <a:rPr lang="en-US" altLang="en-US" sz="1800" b="1" baseline="-25000">
                <a:solidFill>
                  <a:srgbClr val="0000FF"/>
                </a:solidFill>
              </a:rPr>
              <a:t>2</a:t>
            </a:r>
            <a:r>
              <a:rPr lang="en-US" altLang="en-US" sz="1800" b="1">
                <a:solidFill>
                  <a:srgbClr val="0000FF"/>
                </a:solidFill>
              </a:rPr>
              <a:t>N</a:t>
            </a:r>
            <a:r>
              <a:rPr lang="en-US" altLang="en-US" sz="1800" b="1"/>
              <a:t> – CH</a:t>
            </a:r>
            <a:r>
              <a:rPr lang="en-US" altLang="en-US" sz="1800" b="1" baseline="-25000"/>
              <a:t>2</a:t>
            </a:r>
            <a:r>
              <a:rPr lang="en-US" altLang="en-US" sz="1800" b="1"/>
              <a:t> - </a:t>
            </a:r>
            <a:r>
              <a:rPr lang="en-US" altLang="en-US" sz="1800" b="1">
                <a:solidFill>
                  <a:srgbClr val="FF0000"/>
                </a:solidFill>
              </a:rPr>
              <a:t>COOH</a:t>
            </a:r>
          </a:p>
          <a:p>
            <a:pPr>
              <a:lnSpc>
                <a:spcPct val="80000"/>
              </a:lnSpc>
              <a:buFontTx/>
              <a:buNone/>
            </a:pPr>
            <a:endParaRPr lang="en-US" altLang="en-US" sz="1800"/>
          </a:p>
          <a:p>
            <a:pPr>
              <a:lnSpc>
                <a:spcPct val="80000"/>
              </a:lnSpc>
              <a:buFontTx/>
              <a:buNone/>
            </a:pPr>
            <a:r>
              <a:rPr lang="en-US" altLang="en-US" sz="1200"/>
              <a:t>	</a:t>
            </a:r>
            <a:r>
              <a:rPr lang="en-US" altLang="en-US" u="sng"/>
              <a:t>pH=1:</a:t>
            </a:r>
            <a:r>
              <a:rPr lang="en-US" altLang="en-US"/>
              <a:t>		</a:t>
            </a:r>
            <a:r>
              <a:rPr lang="en-US" altLang="en-US" b="1" baseline="30000">
                <a:solidFill>
                  <a:srgbClr val="0000FF"/>
                </a:solidFill>
              </a:rPr>
              <a:t>+</a:t>
            </a:r>
            <a:r>
              <a:rPr lang="en-US" altLang="en-US" b="1">
                <a:solidFill>
                  <a:srgbClr val="0000FF"/>
                </a:solidFill>
              </a:rPr>
              <a:t>H</a:t>
            </a:r>
            <a:r>
              <a:rPr lang="en-US" altLang="en-US" b="1" baseline="-25000">
                <a:solidFill>
                  <a:srgbClr val="0000FF"/>
                </a:solidFill>
              </a:rPr>
              <a:t>3</a:t>
            </a:r>
            <a:r>
              <a:rPr lang="en-US" altLang="en-US" b="1">
                <a:solidFill>
                  <a:srgbClr val="0000FF"/>
                </a:solidFill>
              </a:rPr>
              <a:t>N</a:t>
            </a:r>
            <a:r>
              <a:rPr lang="en-US" altLang="en-US" b="1"/>
              <a:t> – CH</a:t>
            </a:r>
            <a:r>
              <a:rPr lang="en-US" altLang="en-US" b="1" baseline="-25000"/>
              <a:t>2</a:t>
            </a:r>
            <a:r>
              <a:rPr lang="en-US" altLang="en-US" b="1"/>
              <a:t> - </a:t>
            </a:r>
            <a:r>
              <a:rPr lang="en-US" altLang="en-US" b="1">
                <a:solidFill>
                  <a:srgbClr val="FF0000"/>
                </a:solidFill>
              </a:rPr>
              <a:t>COOH</a:t>
            </a:r>
          </a:p>
          <a:p>
            <a:pPr>
              <a:lnSpc>
                <a:spcPct val="80000"/>
              </a:lnSpc>
              <a:buFontTx/>
              <a:buNone/>
            </a:pPr>
            <a:endParaRPr lang="en-US" altLang="en-US" u="sng"/>
          </a:p>
          <a:p>
            <a:pPr>
              <a:lnSpc>
                <a:spcPct val="80000"/>
              </a:lnSpc>
              <a:buFontTx/>
              <a:buNone/>
            </a:pPr>
            <a:endParaRPr lang="en-US" altLang="en-US" u="sng"/>
          </a:p>
          <a:p>
            <a:pPr>
              <a:lnSpc>
                <a:spcPct val="80000"/>
              </a:lnSpc>
              <a:buFontTx/>
              <a:buNone/>
            </a:pPr>
            <a:r>
              <a:rPr lang="en-US" altLang="en-US"/>
              <a:t>	</a:t>
            </a:r>
            <a:r>
              <a:rPr lang="en-US" altLang="en-US" u="sng"/>
              <a:t>pH=7:</a:t>
            </a:r>
            <a:r>
              <a:rPr lang="en-US" altLang="en-US"/>
              <a:t>		</a:t>
            </a:r>
            <a:r>
              <a:rPr lang="en-US" altLang="en-US" b="1" baseline="30000">
                <a:solidFill>
                  <a:srgbClr val="0000FF"/>
                </a:solidFill>
              </a:rPr>
              <a:t>   </a:t>
            </a:r>
            <a:endParaRPr lang="en-US" altLang="en-US" u="sng"/>
          </a:p>
          <a:p>
            <a:pPr>
              <a:lnSpc>
                <a:spcPct val="80000"/>
              </a:lnSpc>
              <a:buFontTx/>
              <a:buNone/>
            </a:pPr>
            <a:endParaRPr lang="en-US" altLang="en-US" u="sng"/>
          </a:p>
          <a:p>
            <a:pPr>
              <a:lnSpc>
                <a:spcPct val="80000"/>
              </a:lnSpc>
              <a:buFontTx/>
              <a:buNone/>
            </a:pPr>
            <a:endParaRPr lang="en-US" altLang="en-US" u="sng"/>
          </a:p>
          <a:p>
            <a:pPr>
              <a:lnSpc>
                <a:spcPct val="80000"/>
              </a:lnSpc>
              <a:buFontTx/>
              <a:buNone/>
            </a:pPr>
            <a:r>
              <a:rPr lang="en-US" altLang="en-US"/>
              <a:t>	</a:t>
            </a:r>
            <a:r>
              <a:rPr lang="en-US" altLang="en-US" u="sng"/>
              <a:t>pH=12:</a:t>
            </a:r>
            <a:r>
              <a:rPr lang="en-US" altLang="en-US"/>
              <a:t>		 </a:t>
            </a:r>
            <a:r>
              <a:rPr lang="en-US" altLang="en-US" b="1">
                <a:solidFill>
                  <a:srgbClr val="0000FF"/>
                </a:solidFill>
              </a:rPr>
              <a:t>   </a:t>
            </a:r>
            <a:endParaRPr lang="en-US" altLang="en-US" baseline="30000"/>
          </a:p>
          <a:p>
            <a:pPr>
              <a:lnSpc>
                <a:spcPct val="80000"/>
              </a:lnSpc>
              <a:buFontTx/>
              <a:buNone/>
            </a:pPr>
            <a:r>
              <a:rPr lang="en-US" altLang="en-US" sz="1000" b="1" baseline="30000">
                <a:solidFill>
                  <a:srgbClr val="0000FF"/>
                </a:solidFill>
              </a:rPr>
              <a:t>			</a:t>
            </a:r>
          </a:p>
          <a:p>
            <a:pPr>
              <a:lnSpc>
                <a:spcPct val="80000"/>
              </a:lnSpc>
              <a:buFontTx/>
              <a:buNone/>
            </a:pPr>
            <a:r>
              <a:rPr lang="en-US" altLang="en-US" sz="1000" b="1" baseline="30000">
                <a:solidFill>
                  <a:srgbClr val="0000FF"/>
                </a:solidFill>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7670D038-9DE3-DF76-0B91-CDD42EE77D9C}"/>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CDCFA57A-5112-8F89-EA2E-33160F8A10BE}"/>
              </a:ext>
            </a:extLst>
          </p:cNvPr>
          <p:cNvSpPr>
            <a:spLocks noGrp="1"/>
          </p:cNvSpPr>
          <p:nvPr>
            <p:ph type="sldNum" sz="quarter" idx="11"/>
          </p:nvPr>
        </p:nvSpPr>
        <p:spPr/>
        <p:txBody>
          <a:bodyPr/>
          <a:lstStyle/>
          <a:p>
            <a:fld id="{33E12C4D-FBA6-4207-AC97-4DE724759771}" type="slidenum">
              <a:rPr lang="en-US" altLang="en-US"/>
              <a:pPr/>
              <a:t>14</a:t>
            </a:fld>
            <a:endParaRPr lang="en-US" altLang="en-US"/>
          </a:p>
        </p:txBody>
      </p:sp>
      <p:sp>
        <p:nvSpPr>
          <p:cNvPr id="286722" name="Rectangle 2">
            <a:extLst>
              <a:ext uri="{FF2B5EF4-FFF2-40B4-BE49-F238E27FC236}">
                <a16:creationId xmlns:a16="http://schemas.microsoft.com/office/drawing/2014/main" id="{681F36F6-3C40-DF8C-0F6A-B705C7A0683D}"/>
              </a:ext>
            </a:extLst>
          </p:cNvPr>
          <p:cNvSpPr>
            <a:spLocks noGrp="1" noChangeArrowheads="1"/>
          </p:cNvSpPr>
          <p:nvPr>
            <p:ph type="title"/>
          </p:nvPr>
        </p:nvSpPr>
        <p:spPr/>
        <p:txBody>
          <a:bodyPr/>
          <a:lstStyle/>
          <a:p>
            <a:endParaRPr lang="en-US" altLang="en-US"/>
          </a:p>
        </p:txBody>
      </p:sp>
      <p:sp>
        <p:nvSpPr>
          <p:cNvPr id="286723" name="Rectangle 3">
            <a:extLst>
              <a:ext uri="{FF2B5EF4-FFF2-40B4-BE49-F238E27FC236}">
                <a16:creationId xmlns:a16="http://schemas.microsoft.com/office/drawing/2014/main" id="{52D962AA-1347-DF2F-6815-02EFC1DD6019}"/>
              </a:ext>
            </a:extLst>
          </p:cNvPr>
          <p:cNvSpPr>
            <a:spLocks noGrp="1" noChangeArrowheads="1"/>
          </p:cNvSpPr>
          <p:nvPr>
            <p:ph type="body" idx="1"/>
          </p:nvPr>
        </p:nvSpPr>
        <p:spPr/>
        <p:txBody>
          <a:bodyPr/>
          <a:lstStyle/>
          <a:p>
            <a:pPr>
              <a:lnSpc>
                <a:spcPct val="80000"/>
              </a:lnSpc>
              <a:buFontTx/>
              <a:buNone/>
            </a:pPr>
            <a:r>
              <a:rPr lang="en-US" altLang="en-US" sz="2400" i="1"/>
              <a:t>Acid-Base Properties of Amino Acids</a:t>
            </a:r>
          </a:p>
          <a:p>
            <a:pPr>
              <a:lnSpc>
                <a:spcPct val="80000"/>
              </a:lnSpc>
              <a:buFontTx/>
              <a:buNone/>
            </a:pPr>
            <a:r>
              <a:rPr lang="en-US" altLang="en-US" sz="1200"/>
              <a:t>   </a:t>
            </a:r>
          </a:p>
          <a:p>
            <a:pPr algn="ctr">
              <a:lnSpc>
                <a:spcPct val="80000"/>
              </a:lnSpc>
              <a:buFontTx/>
              <a:buNone/>
            </a:pPr>
            <a:r>
              <a:rPr lang="en-US" altLang="en-US" sz="2400"/>
              <a:t>Draw the following chemical structures for glycine:</a:t>
            </a:r>
          </a:p>
          <a:p>
            <a:pPr>
              <a:lnSpc>
                <a:spcPct val="80000"/>
              </a:lnSpc>
              <a:buFontTx/>
              <a:buNone/>
            </a:pPr>
            <a:r>
              <a:rPr lang="en-US" altLang="en-US" sz="1800" i="1"/>
              <a:t>                    </a:t>
            </a:r>
          </a:p>
          <a:p>
            <a:pPr>
              <a:lnSpc>
                <a:spcPct val="80000"/>
              </a:lnSpc>
              <a:buFontTx/>
              <a:buNone/>
            </a:pPr>
            <a:r>
              <a:rPr lang="en-US" altLang="en-US" sz="1800" i="1"/>
              <a:t>              (Non-existent form</a:t>
            </a:r>
            <a:r>
              <a:rPr lang="en-US" altLang="en-US" sz="1800"/>
              <a:t>:) 	 </a:t>
            </a:r>
            <a:r>
              <a:rPr lang="en-US" altLang="en-US" sz="1800" b="1">
                <a:solidFill>
                  <a:srgbClr val="0000FF"/>
                </a:solidFill>
              </a:rPr>
              <a:t>H</a:t>
            </a:r>
            <a:r>
              <a:rPr lang="en-US" altLang="en-US" sz="1800" b="1" baseline="-25000">
                <a:solidFill>
                  <a:srgbClr val="0000FF"/>
                </a:solidFill>
              </a:rPr>
              <a:t>2</a:t>
            </a:r>
            <a:r>
              <a:rPr lang="en-US" altLang="en-US" sz="1800" b="1">
                <a:solidFill>
                  <a:srgbClr val="0000FF"/>
                </a:solidFill>
              </a:rPr>
              <a:t>N</a:t>
            </a:r>
            <a:r>
              <a:rPr lang="en-US" altLang="en-US" sz="1800" b="1"/>
              <a:t> – CH</a:t>
            </a:r>
            <a:r>
              <a:rPr lang="en-US" altLang="en-US" sz="1800" b="1" baseline="-25000"/>
              <a:t>2</a:t>
            </a:r>
            <a:r>
              <a:rPr lang="en-US" altLang="en-US" sz="1800" b="1"/>
              <a:t> - </a:t>
            </a:r>
            <a:r>
              <a:rPr lang="en-US" altLang="en-US" sz="1800" b="1">
                <a:solidFill>
                  <a:srgbClr val="FF0000"/>
                </a:solidFill>
              </a:rPr>
              <a:t>COOH</a:t>
            </a:r>
          </a:p>
          <a:p>
            <a:pPr>
              <a:lnSpc>
                <a:spcPct val="80000"/>
              </a:lnSpc>
              <a:buFontTx/>
              <a:buNone/>
            </a:pPr>
            <a:endParaRPr lang="en-US" altLang="en-US" sz="1800"/>
          </a:p>
          <a:p>
            <a:pPr>
              <a:lnSpc>
                <a:spcPct val="80000"/>
              </a:lnSpc>
              <a:buFontTx/>
              <a:buNone/>
            </a:pPr>
            <a:r>
              <a:rPr lang="en-US" altLang="en-US" sz="1200"/>
              <a:t>	</a:t>
            </a:r>
            <a:r>
              <a:rPr lang="en-US" altLang="en-US" u="sng"/>
              <a:t>pH=1:</a:t>
            </a:r>
            <a:r>
              <a:rPr lang="en-US" altLang="en-US"/>
              <a:t>		</a:t>
            </a:r>
            <a:r>
              <a:rPr lang="en-US" altLang="en-US" b="1" baseline="30000">
                <a:solidFill>
                  <a:srgbClr val="0000FF"/>
                </a:solidFill>
              </a:rPr>
              <a:t>+</a:t>
            </a:r>
            <a:r>
              <a:rPr lang="en-US" altLang="en-US" b="1">
                <a:solidFill>
                  <a:srgbClr val="0000FF"/>
                </a:solidFill>
              </a:rPr>
              <a:t>H</a:t>
            </a:r>
            <a:r>
              <a:rPr lang="en-US" altLang="en-US" b="1" baseline="-25000">
                <a:solidFill>
                  <a:srgbClr val="0000FF"/>
                </a:solidFill>
              </a:rPr>
              <a:t>3</a:t>
            </a:r>
            <a:r>
              <a:rPr lang="en-US" altLang="en-US" b="1">
                <a:solidFill>
                  <a:srgbClr val="0000FF"/>
                </a:solidFill>
              </a:rPr>
              <a:t>N</a:t>
            </a:r>
            <a:r>
              <a:rPr lang="en-US" altLang="en-US" b="1"/>
              <a:t> – CH</a:t>
            </a:r>
            <a:r>
              <a:rPr lang="en-US" altLang="en-US" b="1" baseline="-25000"/>
              <a:t>2</a:t>
            </a:r>
            <a:r>
              <a:rPr lang="en-US" altLang="en-US" b="1"/>
              <a:t> - </a:t>
            </a:r>
            <a:r>
              <a:rPr lang="en-US" altLang="en-US" b="1">
                <a:solidFill>
                  <a:srgbClr val="FF0000"/>
                </a:solidFill>
              </a:rPr>
              <a:t>COOH</a:t>
            </a:r>
          </a:p>
          <a:p>
            <a:pPr>
              <a:lnSpc>
                <a:spcPct val="80000"/>
              </a:lnSpc>
              <a:buFontTx/>
              <a:buNone/>
            </a:pPr>
            <a:endParaRPr lang="en-US" altLang="en-US" u="sng"/>
          </a:p>
          <a:p>
            <a:pPr>
              <a:lnSpc>
                <a:spcPct val="80000"/>
              </a:lnSpc>
              <a:buFontTx/>
              <a:buNone/>
            </a:pPr>
            <a:endParaRPr lang="en-US" altLang="en-US" u="sng"/>
          </a:p>
          <a:p>
            <a:pPr>
              <a:lnSpc>
                <a:spcPct val="80000"/>
              </a:lnSpc>
              <a:buFontTx/>
              <a:buNone/>
            </a:pPr>
            <a:r>
              <a:rPr lang="en-US" altLang="en-US"/>
              <a:t>	</a:t>
            </a:r>
            <a:r>
              <a:rPr lang="en-US" altLang="en-US" u="sng"/>
              <a:t>pH=7:</a:t>
            </a:r>
            <a:r>
              <a:rPr lang="en-US" altLang="en-US"/>
              <a:t>		</a:t>
            </a:r>
            <a:r>
              <a:rPr lang="en-US" altLang="en-US" b="1" baseline="30000">
                <a:solidFill>
                  <a:srgbClr val="0000FF"/>
                </a:solidFill>
              </a:rPr>
              <a:t>+</a:t>
            </a:r>
            <a:r>
              <a:rPr lang="en-US" altLang="en-US" b="1">
                <a:solidFill>
                  <a:srgbClr val="0000FF"/>
                </a:solidFill>
              </a:rPr>
              <a:t>H</a:t>
            </a:r>
            <a:r>
              <a:rPr lang="en-US" altLang="en-US" b="1" baseline="-25000">
                <a:solidFill>
                  <a:srgbClr val="0000FF"/>
                </a:solidFill>
              </a:rPr>
              <a:t>3</a:t>
            </a:r>
            <a:r>
              <a:rPr lang="en-US" altLang="en-US" b="1">
                <a:solidFill>
                  <a:srgbClr val="0000FF"/>
                </a:solidFill>
              </a:rPr>
              <a:t>N</a:t>
            </a:r>
            <a:r>
              <a:rPr lang="en-US" altLang="en-US" b="1"/>
              <a:t> – CH</a:t>
            </a:r>
            <a:r>
              <a:rPr lang="en-US" altLang="en-US" b="1" baseline="-25000"/>
              <a:t>2</a:t>
            </a:r>
            <a:r>
              <a:rPr lang="en-US" altLang="en-US" b="1"/>
              <a:t> – </a:t>
            </a:r>
            <a:r>
              <a:rPr lang="en-US" altLang="en-US" b="1">
                <a:solidFill>
                  <a:srgbClr val="FF0000"/>
                </a:solidFill>
              </a:rPr>
              <a:t>COO</a:t>
            </a:r>
            <a:r>
              <a:rPr lang="en-US" altLang="en-US" b="1" baseline="30000">
                <a:solidFill>
                  <a:srgbClr val="FF0000"/>
                </a:solidFill>
              </a:rPr>
              <a:t>-</a:t>
            </a:r>
            <a:endParaRPr lang="en-US" altLang="en-US" u="sng"/>
          </a:p>
          <a:p>
            <a:pPr>
              <a:lnSpc>
                <a:spcPct val="80000"/>
              </a:lnSpc>
              <a:buFontTx/>
              <a:buNone/>
            </a:pPr>
            <a:endParaRPr lang="en-US" altLang="en-US" u="sng"/>
          </a:p>
          <a:p>
            <a:pPr>
              <a:lnSpc>
                <a:spcPct val="80000"/>
              </a:lnSpc>
              <a:buFontTx/>
              <a:buNone/>
            </a:pPr>
            <a:endParaRPr lang="en-US" altLang="en-US" u="sng"/>
          </a:p>
          <a:p>
            <a:pPr>
              <a:lnSpc>
                <a:spcPct val="80000"/>
              </a:lnSpc>
              <a:buFontTx/>
              <a:buNone/>
            </a:pPr>
            <a:r>
              <a:rPr lang="en-US" altLang="en-US"/>
              <a:t>	</a:t>
            </a:r>
            <a:r>
              <a:rPr lang="en-US" altLang="en-US" u="sng"/>
              <a:t>pH=12:</a:t>
            </a:r>
            <a:r>
              <a:rPr lang="en-US" altLang="en-US"/>
              <a:t>		 </a:t>
            </a:r>
            <a:r>
              <a:rPr lang="en-US" altLang="en-US" b="1">
                <a:solidFill>
                  <a:srgbClr val="0000FF"/>
                </a:solidFill>
              </a:rPr>
              <a:t>   </a:t>
            </a:r>
            <a:endParaRPr lang="en-US" altLang="en-US" baseline="30000"/>
          </a:p>
          <a:p>
            <a:pPr>
              <a:lnSpc>
                <a:spcPct val="80000"/>
              </a:lnSpc>
              <a:buFontTx/>
              <a:buNone/>
            </a:pPr>
            <a:r>
              <a:rPr lang="en-US" altLang="en-US" sz="1000" b="1" baseline="30000">
                <a:solidFill>
                  <a:srgbClr val="0000FF"/>
                </a:solidFill>
              </a:rPr>
              <a:t>			</a:t>
            </a:r>
          </a:p>
          <a:p>
            <a:pPr>
              <a:lnSpc>
                <a:spcPct val="80000"/>
              </a:lnSpc>
              <a:buFontTx/>
              <a:buNone/>
            </a:pPr>
            <a:r>
              <a:rPr lang="en-US" altLang="en-US" sz="1000" b="1" baseline="30000">
                <a:solidFill>
                  <a:srgbClr val="0000FF"/>
                </a:solidFill>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0316DA51-E69F-7C18-E0DB-521EE6C1CD46}"/>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322DD1DE-1A6E-17C6-BA52-62429AC98D9B}"/>
              </a:ext>
            </a:extLst>
          </p:cNvPr>
          <p:cNvSpPr>
            <a:spLocks noGrp="1"/>
          </p:cNvSpPr>
          <p:nvPr>
            <p:ph type="sldNum" sz="quarter" idx="11"/>
          </p:nvPr>
        </p:nvSpPr>
        <p:spPr/>
        <p:txBody>
          <a:bodyPr/>
          <a:lstStyle/>
          <a:p>
            <a:fld id="{C732C0DF-C308-467D-A145-D2723D740AFC}" type="slidenum">
              <a:rPr lang="en-US" altLang="en-US"/>
              <a:pPr/>
              <a:t>15</a:t>
            </a:fld>
            <a:endParaRPr lang="en-US" altLang="en-US"/>
          </a:p>
        </p:txBody>
      </p:sp>
      <p:sp>
        <p:nvSpPr>
          <p:cNvPr id="287746" name="Rectangle 2">
            <a:extLst>
              <a:ext uri="{FF2B5EF4-FFF2-40B4-BE49-F238E27FC236}">
                <a16:creationId xmlns:a16="http://schemas.microsoft.com/office/drawing/2014/main" id="{E5DBD7A5-D53A-F6D2-134C-94752B39C72D}"/>
              </a:ext>
            </a:extLst>
          </p:cNvPr>
          <p:cNvSpPr>
            <a:spLocks noGrp="1" noChangeArrowheads="1"/>
          </p:cNvSpPr>
          <p:nvPr>
            <p:ph type="title"/>
          </p:nvPr>
        </p:nvSpPr>
        <p:spPr/>
        <p:txBody>
          <a:bodyPr/>
          <a:lstStyle/>
          <a:p>
            <a:endParaRPr lang="en-US" altLang="en-US"/>
          </a:p>
        </p:txBody>
      </p:sp>
      <p:sp>
        <p:nvSpPr>
          <p:cNvPr id="287747" name="Rectangle 3">
            <a:extLst>
              <a:ext uri="{FF2B5EF4-FFF2-40B4-BE49-F238E27FC236}">
                <a16:creationId xmlns:a16="http://schemas.microsoft.com/office/drawing/2014/main" id="{2F825408-F56E-5FB6-B78C-F6A576E9017D}"/>
              </a:ext>
            </a:extLst>
          </p:cNvPr>
          <p:cNvSpPr>
            <a:spLocks noGrp="1" noChangeArrowheads="1"/>
          </p:cNvSpPr>
          <p:nvPr>
            <p:ph type="body" idx="1"/>
          </p:nvPr>
        </p:nvSpPr>
        <p:spPr/>
        <p:txBody>
          <a:bodyPr/>
          <a:lstStyle/>
          <a:p>
            <a:pPr>
              <a:lnSpc>
                <a:spcPct val="80000"/>
              </a:lnSpc>
              <a:buFontTx/>
              <a:buNone/>
            </a:pPr>
            <a:r>
              <a:rPr lang="en-US" altLang="en-US" sz="2400" i="1"/>
              <a:t>Acid-Base Properties of Amino Acids</a:t>
            </a:r>
          </a:p>
          <a:p>
            <a:pPr>
              <a:lnSpc>
                <a:spcPct val="80000"/>
              </a:lnSpc>
              <a:buFontTx/>
              <a:buNone/>
            </a:pPr>
            <a:r>
              <a:rPr lang="en-US" altLang="en-US" sz="1200"/>
              <a:t>   </a:t>
            </a:r>
          </a:p>
          <a:p>
            <a:pPr algn="ctr">
              <a:lnSpc>
                <a:spcPct val="80000"/>
              </a:lnSpc>
              <a:buFontTx/>
              <a:buNone/>
            </a:pPr>
            <a:r>
              <a:rPr lang="en-US" altLang="en-US" sz="2400"/>
              <a:t>Draw the following chemical structures for glycine:</a:t>
            </a:r>
          </a:p>
          <a:p>
            <a:pPr>
              <a:lnSpc>
                <a:spcPct val="80000"/>
              </a:lnSpc>
              <a:buFontTx/>
              <a:buNone/>
            </a:pPr>
            <a:r>
              <a:rPr lang="en-US" altLang="en-US" sz="1800" i="1"/>
              <a:t>                    </a:t>
            </a:r>
          </a:p>
          <a:p>
            <a:pPr>
              <a:lnSpc>
                <a:spcPct val="80000"/>
              </a:lnSpc>
              <a:buFontTx/>
              <a:buNone/>
            </a:pPr>
            <a:r>
              <a:rPr lang="en-US" altLang="en-US" sz="1800" i="1"/>
              <a:t>              (Non-existent form</a:t>
            </a:r>
            <a:r>
              <a:rPr lang="en-US" altLang="en-US" sz="1800"/>
              <a:t>:) 	 </a:t>
            </a:r>
            <a:r>
              <a:rPr lang="en-US" altLang="en-US" sz="1800" b="1">
                <a:solidFill>
                  <a:srgbClr val="0000FF"/>
                </a:solidFill>
              </a:rPr>
              <a:t>H</a:t>
            </a:r>
            <a:r>
              <a:rPr lang="en-US" altLang="en-US" sz="1800" b="1" baseline="-25000">
                <a:solidFill>
                  <a:srgbClr val="0000FF"/>
                </a:solidFill>
              </a:rPr>
              <a:t>2</a:t>
            </a:r>
            <a:r>
              <a:rPr lang="en-US" altLang="en-US" sz="1800" b="1">
                <a:solidFill>
                  <a:srgbClr val="0000FF"/>
                </a:solidFill>
              </a:rPr>
              <a:t>N</a:t>
            </a:r>
            <a:r>
              <a:rPr lang="en-US" altLang="en-US" sz="1800" b="1"/>
              <a:t> – CH</a:t>
            </a:r>
            <a:r>
              <a:rPr lang="en-US" altLang="en-US" sz="1800" b="1" baseline="-25000"/>
              <a:t>2</a:t>
            </a:r>
            <a:r>
              <a:rPr lang="en-US" altLang="en-US" sz="1800" b="1"/>
              <a:t> - </a:t>
            </a:r>
            <a:r>
              <a:rPr lang="en-US" altLang="en-US" sz="1800" b="1">
                <a:solidFill>
                  <a:srgbClr val="FF0000"/>
                </a:solidFill>
              </a:rPr>
              <a:t>COOH</a:t>
            </a:r>
          </a:p>
          <a:p>
            <a:pPr>
              <a:lnSpc>
                <a:spcPct val="80000"/>
              </a:lnSpc>
              <a:buFontTx/>
              <a:buNone/>
            </a:pPr>
            <a:endParaRPr lang="en-US" altLang="en-US" sz="1800"/>
          </a:p>
          <a:p>
            <a:pPr>
              <a:lnSpc>
                <a:spcPct val="80000"/>
              </a:lnSpc>
              <a:buFontTx/>
              <a:buNone/>
            </a:pPr>
            <a:r>
              <a:rPr lang="en-US" altLang="en-US" sz="1200"/>
              <a:t>	</a:t>
            </a:r>
            <a:r>
              <a:rPr lang="en-US" altLang="en-US" u="sng"/>
              <a:t>pH=1:</a:t>
            </a:r>
            <a:r>
              <a:rPr lang="en-US" altLang="en-US"/>
              <a:t>		</a:t>
            </a:r>
            <a:r>
              <a:rPr lang="en-US" altLang="en-US" b="1" baseline="30000">
                <a:solidFill>
                  <a:srgbClr val="0000FF"/>
                </a:solidFill>
              </a:rPr>
              <a:t>+</a:t>
            </a:r>
            <a:r>
              <a:rPr lang="en-US" altLang="en-US" b="1">
                <a:solidFill>
                  <a:srgbClr val="0000FF"/>
                </a:solidFill>
              </a:rPr>
              <a:t>H</a:t>
            </a:r>
            <a:r>
              <a:rPr lang="en-US" altLang="en-US" b="1" baseline="-25000">
                <a:solidFill>
                  <a:srgbClr val="0000FF"/>
                </a:solidFill>
              </a:rPr>
              <a:t>3</a:t>
            </a:r>
            <a:r>
              <a:rPr lang="en-US" altLang="en-US" b="1">
                <a:solidFill>
                  <a:srgbClr val="0000FF"/>
                </a:solidFill>
              </a:rPr>
              <a:t>N</a:t>
            </a:r>
            <a:r>
              <a:rPr lang="en-US" altLang="en-US" b="1"/>
              <a:t> – CH</a:t>
            </a:r>
            <a:r>
              <a:rPr lang="en-US" altLang="en-US" b="1" baseline="-25000"/>
              <a:t>2</a:t>
            </a:r>
            <a:r>
              <a:rPr lang="en-US" altLang="en-US" b="1"/>
              <a:t> - </a:t>
            </a:r>
            <a:r>
              <a:rPr lang="en-US" altLang="en-US" b="1">
                <a:solidFill>
                  <a:srgbClr val="FF0000"/>
                </a:solidFill>
              </a:rPr>
              <a:t>COOH</a:t>
            </a:r>
          </a:p>
          <a:p>
            <a:pPr>
              <a:lnSpc>
                <a:spcPct val="80000"/>
              </a:lnSpc>
              <a:buFontTx/>
              <a:buNone/>
            </a:pPr>
            <a:endParaRPr lang="en-US" altLang="en-US" u="sng"/>
          </a:p>
          <a:p>
            <a:pPr>
              <a:lnSpc>
                <a:spcPct val="80000"/>
              </a:lnSpc>
              <a:buFontTx/>
              <a:buNone/>
            </a:pPr>
            <a:endParaRPr lang="en-US" altLang="en-US" u="sng"/>
          </a:p>
          <a:p>
            <a:pPr>
              <a:lnSpc>
                <a:spcPct val="80000"/>
              </a:lnSpc>
              <a:buFontTx/>
              <a:buNone/>
            </a:pPr>
            <a:r>
              <a:rPr lang="en-US" altLang="en-US"/>
              <a:t>	</a:t>
            </a:r>
            <a:r>
              <a:rPr lang="en-US" altLang="en-US" u="sng"/>
              <a:t>pH=7:</a:t>
            </a:r>
            <a:r>
              <a:rPr lang="en-US" altLang="en-US"/>
              <a:t>		</a:t>
            </a:r>
            <a:r>
              <a:rPr lang="en-US" altLang="en-US" b="1" baseline="30000">
                <a:solidFill>
                  <a:srgbClr val="0000FF"/>
                </a:solidFill>
              </a:rPr>
              <a:t>+</a:t>
            </a:r>
            <a:r>
              <a:rPr lang="en-US" altLang="en-US" b="1">
                <a:solidFill>
                  <a:srgbClr val="0000FF"/>
                </a:solidFill>
              </a:rPr>
              <a:t>H</a:t>
            </a:r>
            <a:r>
              <a:rPr lang="en-US" altLang="en-US" b="1" baseline="-25000">
                <a:solidFill>
                  <a:srgbClr val="0000FF"/>
                </a:solidFill>
              </a:rPr>
              <a:t>3</a:t>
            </a:r>
            <a:r>
              <a:rPr lang="en-US" altLang="en-US" b="1">
                <a:solidFill>
                  <a:srgbClr val="0000FF"/>
                </a:solidFill>
              </a:rPr>
              <a:t>N</a:t>
            </a:r>
            <a:r>
              <a:rPr lang="en-US" altLang="en-US" b="1"/>
              <a:t> – CH</a:t>
            </a:r>
            <a:r>
              <a:rPr lang="en-US" altLang="en-US" b="1" baseline="-25000"/>
              <a:t>2</a:t>
            </a:r>
            <a:r>
              <a:rPr lang="en-US" altLang="en-US" b="1"/>
              <a:t> – </a:t>
            </a:r>
            <a:r>
              <a:rPr lang="en-US" altLang="en-US" b="1">
                <a:solidFill>
                  <a:srgbClr val="FF0000"/>
                </a:solidFill>
              </a:rPr>
              <a:t>COO</a:t>
            </a:r>
            <a:r>
              <a:rPr lang="en-US" altLang="en-US" b="1" baseline="30000">
                <a:solidFill>
                  <a:srgbClr val="FF0000"/>
                </a:solidFill>
              </a:rPr>
              <a:t>-</a:t>
            </a:r>
            <a:endParaRPr lang="en-US" altLang="en-US" u="sng"/>
          </a:p>
          <a:p>
            <a:pPr>
              <a:lnSpc>
                <a:spcPct val="80000"/>
              </a:lnSpc>
              <a:buFontTx/>
              <a:buNone/>
            </a:pPr>
            <a:endParaRPr lang="en-US" altLang="en-US" u="sng"/>
          </a:p>
          <a:p>
            <a:pPr>
              <a:lnSpc>
                <a:spcPct val="80000"/>
              </a:lnSpc>
              <a:buFontTx/>
              <a:buNone/>
            </a:pPr>
            <a:endParaRPr lang="en-US" altLang="en-US" u="sng"/>
          </a:p>
          <a:p>
            <a:pPr>
              <a:lnSpc>
                <a:spcPct val="80000"/>
              </a:lnSpc>
              <a:buFontTx/>
              <a:buNone/>
            </a:pPr>
            <a:r>
              <a:rPr lang="en-US" altLang="en-US"/>
              <a:t>	</a:t>
            </a:r>
            <a:r>
              <a:rPr lang="en-US" altLang="en-US" u="sng"/>
              <a:t>pH=12:</a:t>
            </a:r>
            <a:r>
              <a:rPr lang="en-US" altLang="en-US"/>
              <a:t>		 </a:t>
            </a:r>
            <a:r>
              <a:rPr lang="en-US" altLang="en-US" b="1">
                <a:solidFill>
                  <a:srgbClr val="0000FF"/>
                </a:solidFill>
              </a:rPr>
              <a:t>H</a:t>
            </a:r>
            <a:r>
              <a:rPr lang="en-US" altLang="en-US" b="1" baseline="-25000">
                <a:solidFill>
                  <a:srgbClr val="0000FF"/>
                </a:solidFill>
              </a:rPr>
              <a:t>2</a:t>
            </a:r>
            <a:r>
              <a:rPr lang="en-US" altLang="en-US" b="1">
                <a:solidFill>
                  <a:srgbClr val="0000FF"/>
                </a:solidFill>
              </a:rPr>
              <a:t>N</a:t>
            </a:r>
            <a:r>
              <a:rPr lang="en-US" altLang="en-US" b="1"/>
              <a:t> – CH</a:t>
            </a:r>
            <a:r>
              <a:rPr lang="en-US" altLang="en-US" b="1" baseline="-25000"/>
              <a:t>2</a:t>
            </a:r>
            <a:r>
              <a:rPr lang="en-US" altLang="en-US" b="1"/>
              <a:t> – </a:t>
            </a:r>
            <a:r>
              <a:rPr lang="en-US" altLang="en-US" b="1">
                <a:solidFill>
                  <a:srgbClr val="FF0000"/>
                </a:solidFill>
              </a:rPr>
              <a:t>COO</a:t>
            </a:r>
            <a:r>
              <a:rPr lang="en-US" altLang="en-US" b="1" baseline="30000">
                <a:solidFill>
                  <a:srgbClr val="FF0000"/>
                </a:solidFill>
              </a:rPr>
              <a:t>-</a:t>
            </a:r>
            <a:endParaRPr lang="en-US" altLang="en-US" baseline="30000"/>
          </a:p>
          <a:p>
            <a:pPr>
              <a:lnSpc>
                <a:spcPct val="80000"/>
              </a:lnSpc>
              <a:buFontTx/>
              <a:buNone/>
            </a:pPr>
            <a:r>
              <a:rPr lang="en-US" altLang="en-US" sz="1000" b="1" baseline="30000">
                <a:solidFill>
                  <a:srgbClr val="0000FF"/>
                </a:solidFill>
              </a:rPr>
              <a:t>			</a:t>
            </a:r>
          </a:p>
          <a:p>
            <a:pPr>
              <a:lnSpc>
                <a:spcPct val="80000"/>
              </a:lnSpc>
              <a:buFontTx/>
              <a:buNone/>
            </a:pPr>
            <a:r>
              <a:rPr lang="en-US" altLang="en-US" sz="1000" b="1" baseline="30000">
                <a:solidFill>
                  <a:srgbClr val="0000FF"/>
                </a:solidFill>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B78DD1BC-76FA-CD86-A6E9-657F3919F63C}"/>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52A2ED4F-0732-9D1D-360A-CB4E6C5167EC}"/>
              </a:ext>
            </a:extLst>
          </p:cNvPr>
          <p:cNvSpPr>
            <a:spLocks noGrp="1"/>
          </p:cNvSpPr>
          <p:nvPr>
            <p:ph type="sldNum" sz="quarter" idx="11"/>
          </p:nvPr>
        </p:nvSpPr>
        <p:spPr/>
        <p:txBody>
          <a:bodyPr/>
          <a:lstStyle/>
          <a:p>
            <a:fld id="{6FE9E057-367E-4BB9-8E3A-F115C0756634}" type="slidenum">
              <a:rPr lang="en-US" altLang="en-US"/>
              <a:pPr/>
              <a:t>16</a:t>
            </a:fld>
            <a:endParaRPr lang="en-US" altLang="en-US"/>
          </a:p>
        </p:txBody>
      </p:sp>
      <p:sp>
        <p:nvSpPr>
          <p:cNvPr id="225282" name="Rectangle 2">
            <a:extLst>
              <a:ext uri="{FF2B5EF4-FFF2-40B4-BE49-F238E27FC236}">
                <a16:creationId xmlns:a16="http://schemas.microsoft.com/office/drawing/2014/main" id="{2A6B986F-7B60-2889-D7CA-2EA341BC665E}"/>
              </a:ext>
            </a:extLst>
          </p:cNvPr>
          <p:cNvSpPr>
            <a:spLocks noGrp="1" noChangeArrowheads="1"/>
          </p:cNvSpPr>
          <p:nvPr>
            <p:ph type="title"/>
          </p:nvPr>
        </p:nvSpPr>
        <p:spPr/>
        <p:txBody>
          <a:bodyPr/>
          <a:lstStyle/>
          <a:p>
            <a:endParaRPr lang="en-US" altLang="en-US"/>
          </a:p>
        </p:txBody>
      </p:sp>
      <p:sp>
        <p:nvSpPr>
          <p:cNvPr id="225283" name="Rectangle 3">
            <a:extLst>
              <a:ext uri="{FF2B5EF4-FFF2-40B4-BE49-F238E27FC236}">
                <a16:creationId xmlns:a16="http://schemas.microsoft.com/office/drawing/2014/main" id="{C0347F4F-78C3-6AB0-B286-A457FD5701C3}"/>
              </a:ext>
            </a:extLst>
          </p:cNvPr>
          <p:cNvSpPr>
            <a:spLocks noGrp="1" noChangeArrowheads="1"/>
          </p:cNvSpPr>
          <p:nvPr>
            <p:ph type="body" idx="1"/>
          </p:nvPr>
        </p:nvSpPr>
        <p:spPr/>
        <p:txBody>
          <a:bodyPr/>
          <a:lstStyle/>
          <a:p>
            <a:pPr>
              <a:buFontTx/>
              <a:buNone/>
            </a:pPr>
            <a:r>
              <a:rPr lang="en-US" altLang="en-US"/>
              <a:t>Amino acids:  (</a:t>
            </a:r>
            <a:r>
              <a:rPr lang="en-US" altLang="en-US" i="1"/>
              <a:t>Aliphatic</a:t>
            </a:r>
            <a:r>
              <a:rPr lang="en-US" altLang="en-US"/>
              <a:t>)</a:t>
            </a:r>
          </a:p>
        </p:txBody>
      </p:sp>
      <p:pic>
        <p:nvPicPr>
          <p:cNvPr id="225284" name="Picture 4">
            <a:extLst>
              <a:ext uri="{FF2B5EF4-FFF2-40B4-BE49-F238E27FC236}">
                <a16:creationId xmlns:a16="http://schemas.microsoft.com/office/drawing/2014/main" id="{AB5A396E-C5F7-B057-F7ED-8EF9F6A5D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371600"/>
            <a:ext cx="2286000" cy="1917700"/>
          </a:xfrm>
          <a:prstGeom prst="rect">
            <a:avLst/>
          </a:prstGeom>
          <a:noFill/>
          <a:extLst>
            <a:ext uri="{909E8E84-426E-40DD-AFC4-6F175D3DCCD1}">
              <a14:hiddenFill xmlns:a14="http://schemas.microsoft.com/office/drawing/2010/main">
                <a:solidFill>
                  <a:srgbClr val="FFFFFF"/>
                </a:solidFill>
              </a14:hiddenFill>
            </a:ext>
          </a:extLst>
        </p:spPr>
      </p:pic>
      <p:pic>
        <p:nvPicPr>
          <p:cNvPr id="225287" name="Picture 7">
            <a:extLst>
              <a:ext uri="{FF2B5EF4-FFF2-40B4-BE49-F238E27FC236}">
                <a16:creationId xmlns:a16="http://schemas.microsoft.com/office/drawing/2014/main" id="{D5158027-F874-22DA-C0DC-58BCEE8323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581400"/>
            <a:ext cx="6400800" cy="2787650"/>
          </a:xfrm>
          <a:prstGeom prst="rect">
            <a:avLst/>
          </a:prstGeom>
          <a:noFill/>
          <a:extLst>
            <a:ext uri="{909E8E84-426E-40DD-AFC4-6F175D3DCCD1}">
              <a14:hiddenFill xmlns:a14="http://schemas.microsoft.com/office/drawing/2010/main">
                <a:solidFill>
                  <a:srgbClr val="FFFFFF"/>
                </a:solidFill>
              </a14:hiddenFill>
            </a:ext>
          </a:extLst>
        </p:spPr>
      </p:pic>
      <p:pic>
        <p:nvPicPr>
          <p:cNvPr id="225289" name="Picture 9">
            <a:extLst>
              <a:ext uri="{FF2B5EF4-FFF2-40B4-BE49-F238E27FC236}">
                <a16:creationId xmlns:a16="http://schemas.microsoft.com/office/drawing/2014/main" id="{D283E0A1-87B7-7DC0-7BEF-75E19EDCF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71600"/>
            <a:ext cx="2057400" cy="1973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36AA5739-7200-3E64-9897-8AB9B9EA4389}"/>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B842AB6B-6B57-F353-176F-72F6A446018C}"/>
              </a:ext>
            </a:extLst>
          </p:cNvPr>
          <p:cNvSpPr>
            <a:spLocks noGrp="1"/>
          </p:cNvSpPr>
          <p:nvPr>
            <p:ph type="sldNum" sz="quarter" idx="11"/>
          </p:nvPr>
        </p:nvSpPr>
        <p:spPr/>
        <p:txBody>
          <a:bodyPr/>
          <a:lstStyle/>
          <a:p>
            <a:fld id="{61920D53-A22C-4E21-9051-24275420F106}" type="slidenum">
              <a:rPr lang="en-US" altLang="en-US"/>
              <a:pPr/>
              <a:t>17</a:t>
            </a:fld>
            <a:endParaRPr lang="en-US" altLang="en-US"/>
          </a:p>
        </p:txBody>
      </p:sp>
      <p:sp>
        <p:nvSpPr>
          <p:cNvPr id="232450" name="Rectangle 2">
            <a:extLst>
              <a:ext uri="{FF2B5EF4-FFF2-40B4-BE49-F238E27FC236}">
                <a16:creationId xmlns:a16="http://schemas.microsoft.com/office/drawing/2014/main" id="{C15A6982-59B0-0900-298C-12C17DF84C86}"/>
              </a:ext>
            </a:extLst>
          </p:cNvPr>
          <p:cNvSpPr>
            <a:spLocks noGrp="1" noChangeArrowheads="1"/>
          </p:cNvSpPr>
          <p:nvPr>
            <p:ph type="title"/>
          </p:nvPr>
        </p:nvSpPr>
        <p:spPr/>
        <p:txBody>
          <a:bodyPr/>
          <a:lstStyle/>
          <a:p>
            <a:endParaRPr lang="en-US" altLang="en-US"/>
          </a:p>
        </p:txBody>
      </p:sp>
      <p:sp>
        <p:nvSpPr>
          <p:cNvPr id="232451" name="Rectangle 3">
            <a:extLst>
              <a:ext uri="{FF2B5EF4-FFF2-40B4-BE49-F238E27FC236}">
                <a16:creationId xmlns:a16="http://schemas.microsoft.com/office/drawing/2014/main" id="{C8D45389-7837-8A85-DB7E-1C0D65849D1D}"/>
              </a:ext>
            </a:extLst>
          </p:cNvPr>
          <p:cNvSpPr>
            <a:spLocks noGrp="1" noChangeArrowheads="1"/>
          </p:cNvSpPr>
          <p:nvPr>
            <p:ph type="body" idx="1"/>
          </p:nvPr>
        </p:nvSpPr>
        <p:spPr/>
        <p:txBody>
          <a:bodyPr/>
          <a:lstStyle/>
          <a:p>
            <a:r>
              <a:rPr lang="en-US" altLang="en-US"/>
              <a:t>Amino acid Proline</a:t>
            </a:r>
          </a:p>
          <a:p>
            <a:pPr>
              <a:buFontTx/>
              <a:buNone/>
            </a:pPr>
            <a:r>
              <a:rPr lang="en-US" altLang="en-US" sz="2400" i="1"/>
              <a:t>         (The only secondary (2°) amino acid or (“imino” acid.)</a:t>
            </a:r>
          </a:p>
        </p:txBody>
      </p:sp>
      <p:pic>
        <p:nvPicPr>
          <p:cNvPr id="232452" name="Picture 4">
            <a:extLst>
              <a:ext uri="{FF2B5EF4-FFF2-40B4-BE49-F238E27FC236}">
                <a16:creationId xmlns:a16="http://schemas.microsoft.com/office/drawing/2014/main" id="{26039D67-9D77-5167-1196-FC62A876B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981200"/>
            <a:ext cx="3619500" cy="3562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C9B0D018-EBDD-2A48-EF72-A27C69606C2F}"/>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9D870ED2-3CC5-C5D0-86C8-5A5E71B897ED}"/>
              </a:ext>
            </a:extLst>
          </p:cNvPr>
          <p:cNvSpPr>
            <a:spLocks noGrp="1"/>
          </p:cNvSpPr>
          <p:nvPr>
            <p:ph type="sldNum" sz="quarter" idx="11"/>
          </p:nvPr>
        </p:nvSpPr>
        <p:spPr/>
        <p:txBody>
          <a:bodyPr/>
          <a:lstStyle/>
          <a:p>
            <a:fld id="{DADEDA90-DB4B-427C-9645-5F958F66036D}" type="slidenum">
              <a:rPr lang="en-US" altLang="en-US"/>
              <a:pPr/>
              <a:t>18</a:t>
            </a:fld>
            <a:endParaRPr lang="en-US" altLang="en-US"/>
          </a:p>
        </p:txBody>
      </p:sp>
      <p:sp>
        <p:nvSpPr>
          <p:cNvPr id="226306" name="Rectangle 2">
            <a:extLst>
              <a:ext uri="{FF2B5EF4-FFF2-40B4-BE49-F238E27FC236}">
                <a16:creationId xmlns:a16="http://schemas.microsoft.com/office/drawing/2014/main" id="{1AEC1449-134C-917F-CABC-0E6641B1E88E}"/>
              </a:ext>
            </a:extLst>
          </p:cNvPr>
          <p:cNvSpPr>
            <a:spLocks noGrp="1" noChangeArrowheads="1"/>
          </p:cNvSpPr>
          <p:nvPr>
            <p:ph type="title"/>
          </p:nvPr>
        </p:nvSpPr>
        <p:spPr/>
        <p:txBody>
          <a:bodyPr/>
          <a:lstStyle/>
          <a:p>
            <a:endParaRPr lang="en-US" altLang="en-US"/>
          </a:p>
        </p:txBody>
      </p:sp>
      <p:sp>
        <p:nvSpPr>
          <p:cNvPr id="226307" name="Rectangle 3">
            <a:extLst>
              <a:ext uri="{FF2B5EF4-FFF2-40B4-BE49-F238E27FC236}">
                <a16:creationId xmlns:a16="http://schemas.microsoft.com/office/drawing/2014/main" id="{EF9DFBCA-DD66-02FF-F2EE-777746717BFB}"/>
              </a:ext>
            </a:extLst>
          </p:cNvPr>
          <p:cNvSpPr>
            <a:spLocks noGrp="1" noChangeArrowheads="1"/>
          </p:cNvSpPr>
          <p:nvPr>
            <p:ph type="body" idx="1"/>
          </p:nvPr>
        </p:nvSpPr>
        <p:spPr/>
        <p:txBody>
          <a:bodyPr/>
          <a:lstStyle/>
          <a:p>
            <a:r>
              <a:rPr lang="en-US" altLang="en-US"/>
              <a:t>Amino acids (</a:t>
            </a:r>
            <a:r>
              <a:rPr lang="en-US" altLang="en-US" i="1"/>
              <a:t>Aromatic</a:t>
            </a:r>
            <a:r>
              <a:rPr lang="en-US" altLang="en-US"/>
              <a:t>)</a:t>
            </a:r>
          </a:p>
        </p:txBody>
      </p:sp>
      <p:pic>
        <p:nvPicPr>
          <p:cNvPr id="226309" name="Picture 5">
            <a:extLst>
              <a:ext uri="{FF2B5EF4-FFF2-40B4-BE49-F238E27FC236}">
                <a16:creationId xmlns:a16="http://schemas.microsoft.com/office/drawing/2014/main" id="{76E0D072-BB29-3E21-0869-1122FBDBB596}"/>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54163"/>
            <a:ext cx="8763000" cy="4067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4556510B-5298-94E8-8AEB-FC618A936E9F}"/>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4976D7C7-64C6-D72B-8A01-71B57E06DDB3}"/>
              </a:ext>
            </a:extLst>
          </p:cNvPr>
          <p:cNvSpPr>
            <a:spLocks noGrp="1"/>
          </p:cNvSpPr>
          <p:nvPr>
            <p:ph type="sldNum" sz="quarter" idx="11"/>
          </p:nvPr>
        </p:nvSpPr>
        <p:spPr/>
        <p:txBody>
          <a:bodyPr/>
          <a:lstStyle/>
          <a:p>
            <a:fld id="{5374A158-355B-45DE-8474-05EEB4C4F569}" type="slidenum">
              <a:rPr lang="en-US" altLang="en-US"/>
              <a:pPr/>
              <a:t>19</a:t>
            </a:fld>
            <a:endParaRPr lang="en-US" altLang="en-US"/>
          </a:p>
        </p:txBody>
      </p:sp>
      <p:sp>
        <p:nvSpPr>
          <p:cNvPr id="227330" name="Rectangle 2">
            <a:extLst>
              <a:ext uri="{FF2B5EF4-FFF2-40B4-BE49-F238E27FC236}">
                <a16:creationId xmlns:a16="http://schemas.microsoft.com/office/drawing/2014/main" id="{CD48E3FA-EE99-D888-C179-4741BEC225BC}"/>
              </a:ext>
            </a:extLst>
          </p:cNvPr>
          <p:cNvSpPr>
            <a:spLocks noGrp="1" noChangeArrowheads="1"/>
          </p:cNvSpPr>
          <p:nvPr>
            <p:ph type="title"/>
          </p:nvPr>
        </p:nvSpPr>
        <p:spPr/>
        <p:txBody>
          <a:bodyPr/>
          <a:lstStyle/>
          <a:p>
            <a:endParaRPr lang="en-US" altLang="en-US"/>
          </a:p>
        </p:txBody>
      </p:sp>
      <p:sp>
        <p:nvSpPr>
          <p:cNvPr id="227331" name="Rectangle 3">
            <a:extLst>
              <a:ext uri="{FF2B5EF4-FFF2-40B4-BE49-F238E27FC236}">
                <a16:creationId xmlns:a16="http://schemas.microsoft.com/office/drawing/2014/main" id="{9D9C19D9-3680-8CF0-782F-CCF83D0353A1}"/>
              </a:ext>
            </a:extLst>
          </p:cNvPr>
          <p:cNvSpPr>
            <a:spLocks noGrp="1" noChangeArrowheads="1"/>
          </p:cNvSpPr>
          <p:nvPr>
            <p:ph type="body" idx="1"/>
          </p:nvPr>
        </p:nvSpPr>
        <p:spPr/>
        <p:txBody>
          <a:bodyPr/>
          <a:lstStyle/>
          <a:p>
            <a:r>
              <a:rPr lang="en-US" altLang="en-US"/>
              <a:t>Amino acids (</a:t>
            </a:r>
            <a:r>
              <a:rPr lang="en-US" altLang="en-US" i="1"/>
              <a:t>Alcohols</a:t>
            </a:r>
            <a:r>
              <a:rPr lang="en-US" altLang="en-US"/>
              <a:t>)</a:t>
            </a:r>
          </a:p>
        </p:txBody>
      </p:sp>
      <p:pic>
        <p:nvPicPr>
          <p:cNvPr id="227332" name="Picture 4">
            <a:extLst>
              <a:ext uri="{FF2B5EF4-FFF2-40B4-BE49-F238E27FC236}">
                <a16:creationId xmlns:a16="http://schemas.microsoft.com/office/drawing/2014/main" id="{959B7AEC-8E39-CFC2-B6DA-A615CA5DC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725" y="1819275"/>
            <a:ext cx="6942138" cy="3219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09A09759-2B51-2A54-3515-6F58F94331BA}"/>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75FEA801-B290-A2A2-C217-8A7A37CC99DA}"/>
              </a:ext>
            </a:extLst>
          </p:cNvPr>
          <p:cNvSpPr>
            <a:spLocks noGrp="1"/>
          </p:cNvSpPr>
          <p:nvPr>
            <p:ph type="sldNum" sz="quarter" idx="11"/>
          </p:nvPr>
        </p:nvSpPr>
        <p:spPr/>
        <p:txBody>
          <a:bodyPr/>
          <a:lstStyle/>
          <a:p>
            <a:fld id="{28E4BF2C-BF73-45B8-B16D-081F9B107A2D}" type="slidenum">
              <a:rPr lang="en-US" altLang="en-US"/>
              <a:pPr/>
              <a:t>2</a:t>
            </a:fld>
            <a:endParaRPr lang="en-US" altLang="en-US"/>
          </a:p>
        </p:txBody>
      </p:sp>
      <p:sp>
        <p:nvSpPr>
          <p:cNvPr id="211970" name="Rectangle 2">
            <a:extLst>
              <a:ext uri="{FF2B5EF4-FFF2-40B4-BE49-F238E27FC236}">
                <a16:creationId xmlns:a16="http://schemas.microsoft.com/office/drawing/2014/main" id="{FB181AB1-FA6F-2B0B-863A-65389CC91815}"/>
              </a:ext>
            </a:extLst>
          </p:cNvPr>
          <p:cNvSpPr>
            <a:spLocks noGrp="1" noChangeArrowheads="1"/>
          </p:cNvSpPr>
          <p:nvPr>
            <p:ph type="title"/>
          </p:nvPr>
        </p:nvSpPr>
        <p:spPr>
          <a:xfrm>
            <a:off x="457200" y="152400"/>
            <a:ext cx="8229600" cy="47625"/>
          </a:xfrm>
        </p:spPr>
        <p:txBody>
          <a:bodyPr/>
          <a:lstStyle/>
          <a:p>
            <a:endParaRPr lang="en-US" altLang="en-US" sz="4000"/>
          </a:p>
        </p:txBody>
      </p:sp>
      <p:sp>
        <p:nvSpPr>
          <p:cNvPr id="211971" name="Rectangle 3">
            <a:extLst>
              <a:ext uri="{FF2B5EF4-FFF2-40B4-BE49-F238E27FC236}">
                <a16:creationId xmlns:a16="http://schemas.microsoft.com/office/drawing/2014/main" id="{9A300F62-407A-B21D-C7AE-BE5BB727F7BA}"/>
              </a:ext>
            </a:extLst>
          </p:cNvPr>
          <p:cNvSpPr>
            <a:spLocks noGrp="1" noChangeArrowheads="1"/>
          </p:cNvSpPr>
          <p:nvPr>
            <p:ph type="body" idx="1"/>
          </p:nvPr>
        </p:nvSpPr>
        <p:spPr>
          <a:xfrm>
            <a:off x="457200" y="609600"/>
            <a:ext cx="8229600" cy="5516563"/>
          </a:xfrm>
        </p:spPr>
        <p:txBody>
          <a:bodyPr/>
          <a:lstStyle/>
          <a:p>
            <a:r>
              <a:rPr lang="en-US" altLang="en-US" sz="2800"/>
              <a:t>Proteins are linear copolymers built from monomeric units called amino acids.</a:t>
            </a:r>
          </a:p>
          <a:p>
            <a:r>
              <a:rPr lang="en-US" altLang="en-US" sz="2800"/>
              <a:t>Twenty amino acids are commonly found in proteins.</a:t>
            </a:r>
          </a:p>
          <a:p>
            <a:r>
              <a:rPr lang="en-US" altLang="en-US" sz="2800"/>
              <a:t>These amino acids contain a variety of different functional groups:</a:t>
            </a:r>
          </a:p>
          <a:p>
            <a:pPr lvl="1"/>
            <a:r>
              <a:rPr lang="en-US" altLang="en-US" sz="2400"/>
              <a:t>Alcohols		(R-OH)		</a:t>
            </a:r>
          </a:p>
          <a:p>
            <a:pPr lvl="1"/>
            <a:r>
              <a:rPr lang="en-US" altLang="en-US" sz="2400"/>
              <a:t>Phenols		(Ph-OH)</a:t>
            </a:r>
          </a:p>
          <a:p>
            <a:pPr lvl="1"/>
            <a:r>
              <a:rPr lang="en-US" altLang="en-US" sz="2400"/>
              <a:t>Carboxylic acids	(R-COOH)</a:t>
            </a:r>
          </a:p>
          <a:p>
            <a:pPr lvl="1"/>
            <a:r>
              <a:rPr lang="en-US" altLang="en-US" sz="2400"/>
              <a:t>Thiols			(R-SH)</a:t>
            </a:r>
          </a:p>
          <a:p>
            <a:pPr lvl="1"/>
            <a:r>
              <a:rPr lang="en-US" altLang="en-US" sz="2400"/>
              <a:t>Amines			(R-NH</a:t>
            </a:r>
            <a:r>
              <a:rPr lang="en-US" altLang="en-US" sz="2400" baseline="-25000"/>
              <a:t>2</a:t>
            </a:r>
            <a:r>
              <a:rPr lang="en-US" altLang="en-US" sz="2400"/>
              <a:t>)</a:t>
            </a:r>
          </a:p>
          <a:p>
            <a:pPr lvl="1"/>
            <a:r>
              <a:rPr lang="en-US" altLang="en-US" sz="2400" i="1"/>
              <a:t>and others…</a:t>
            </a:r>
            <a:r>
              <a:rPr lang="en-US" altLang="en-US" sz="240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BD8213FC-4D20-47B1-58EF-6440A1297A69}"/>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E73AB470-F79C-1D60-F823-D65E8E2CD7A0}"/>
              </a:ext>
            </a:extLst>
          </p:cNvPr>
          <p:cNvSpPr>
            <a:spLocks noGrp="1"/>
          </p:cNvSpPr>
          <p:nvPr>
            <p:ph type="sldNum" sz="quarter" idx="11"/>
          </p:nvPr>
        </p:nvSpPr>
        <p:spPr/>
        <p:txBody>
          <a:bodyPr/>
          <a:lstStyle/>
          <a:p>
            <a:fld id="{F2C64E7E-A8AB-47B9-AF01-9F2335E7F58C}" type="slidenum">
              <a:rPr lang="en-US" altLang="en-US"/>
              <a:pPr/>
              <a:t>20</a:t>
            </a:fld>
            <a:endParaRPr lang="en-US" altLang="en-US"/>
          </a:p>
        </p:txBody>
      </p:sp>
      <p:sp>
        <p:nvSpPr>
          <p:cNvPr id="228354" name="Rectangle 2">
            <a:extLst>
              <a:ext uri="{FF2B5EF4-FFF2-40B4-BE49-F238E27FC236}">
                <a16:creationId xmlns:a16="http://schemas.microsoft.com/office/drawing/2014/main" id="{F89E1157-A679-CF78-B749-FB1E711433D3}"/>
              </a:ext>
            </a:extLst>
          </p:cNvPr>
          <p:cNvSpPr>
            <a:spLocks noGrp="1" noChangeArrowheads="1"/>
          </p:cNvSpPr>
          <p:nvPr>
            <p:ph type="title"/>
          </p:nvPr>
        </p:nvSpPr>
        <p:spPr/>
        <p:txBody>
          <a:bodyPr/>
          <a:lstStyle/>
          <a:p>
            <a:endParaRPr lang="en-US" altLang="en-US"/>
          </a:p>
        </p:txBody>
      </p:sp>
      <p:sp>
        <p:nvSpPr>
          <p:cNvPr id="228355" name="Rectangle 3">
            <a:extLst>
              <a:ext uri="{FF2B5EF4-FFF2-40B4-BE49-F238E27FC236}">
                <a16:creationId xmlns:a16="http://schemas.microsoft.com/office/drawing/2014/main" id="{C1242012-7B3C-0B77-E604-5D382E172CB6}"/>
              </a:ext>
            </a:extLst>
          </p:cNvPr>
          <p:cNvSpPr>
            <a:spLocks noGrp="1" noChangeArrowheads="1"/>
          </p:cNvSpPr>
          <p:nvPr>
            <p:ph type="body" idx="1"/>
          </p:nvPr>
        </p:nvSpPr>
        <p:spPr/>
        <p:txBody>
          <a:bodyPr/>
          <a:lstStyle/>
          <a:p>
            <a:r>
              <a:rPr lang="en-US" altLang="en-US"/>
              <a:t>Amino acids (</a:t>
            </a:r>
            <a:r>
              <a:rPr lang="en-US" altLang="en-US" i="1"/>
              <a:t>Sulfur</a:t>
            </a:r>
            <a:r>
              <a:rPr lang="en-US" altLang="en-US"/>
              <a:t>)</a:t>
            </a:r>
          </a:p>
        </p:txBody>
      </p:sp>
      <p:pic>
        <p:nvPicPr>
          <p:cNvPr id="228356" name="Picture 4">
            <a:extLst>
              <a:ext uri="{FF2B5EF4-FFF2-40B4-BE49-F238E27FC236}">
                <a16:creationId xmlns:a16="http://schemas.microsoft.com/office/drawing/2014/main" id="{80D88478-CB40-95F5-1827-A78348A38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286000"/>
            <a:ext cx="2987675"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28357" name="Picture 5">
            <a:extLst>
              <a:ext uri="{FF2B5EF4-FFF2-40B4-BE49-F238E27FC236}">
                <a16:creationId xmlns:a16="http://schemas.microsoft.com/office/drawing/2014/main" id="{30BE7BF9-5F64-A4F1-E5DA-D92D1D682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295400"/>
            <a:ext cx="2752725" cy="4391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049EDE18-9538-9CCF-4CFC-645CAB3D6395}"/>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C0E8433D-98EB-EE55-A1F8-CEE4C3B0C9D8}"/>
              </a:ext>
            </a:extLst>
          </p:cNvPr>
          <p:cNvSpPr>
            <a:spLocks noGrp="1"/>
          </p:cNvSpPr>
          <p:nvPr>
            <p:ph type="sldNum" sz="quarter" idx="11"/>
          </p:nvPr>
        </p:nvSpPr>
        <p:spPr/>
        <p:txBody>
          <a:bodyPr/>
          <a:lstStyle/>
          <a:p>
            <a:fld id="{720F0E03-6BE8-4C18-BD1C-15C3EB47F2CD}" type="slidenum">
              <a:rPr lang="en-US" altLang="en-US"/>
              <a:pPr/>
              <a:t>21</a:t>
            </a:fld>
            <a:endParaRPr lang="en-US" altLang="en-US"/>
          </a:p>
        </p:txBody>
      </p:sp>
      <p:sp>
        <p:nvSpPr>
          <p:cNvPr id="229378" name="Rectangle 2">
            <a:extLst>
              <a:ext uri="{FF2B5EF4-FFF2-40B4-BE49-F238E27FC236}">
                <a16:creationId xmlns:a16="http://schemas.microsoft.com/office/drawing/2014/main" id="{86364E7E-DB84-9CDB-AA82-4B855A9A33EC}"/>
              </a:ext>
            </a:extLst>
          </p:cNvPr>
          <p:cNvSpPr>
            <a:spLocks noGrp="1" noChangeArrowheads="1"/>
          </p:cNvSpPr>
          <p:nvPr>
            <p:ph type="title"/>
          </p:nvPr>
        </p:nvSpPr>
        <p:spPr/>
        <p:txBody>
          <a:bodyPr/>
          <a:lstStyle/>
          <a:p>
            <a:endParaRPr lang="en-US" altLang="en-US"/>
          </a:p>
        </p:txBody>
      </p:sp>
      <p:sp>
        <p:nvSpPr>
          <p:cNvPr id="229379" name="Rectangle 3">
            <a:extLst>
              <a:ext uri="{FF2B5EF4-FFF2-40B4-BE49-F238E27FC236}">
                <a16:creationId xmlns:a16="http://schemas.microsoft.com/office/drawing/2014/main" id="{ED3F1B99-EF48-2F93-2AE1-248A506A2A3F}"/>
              </a:ext>
            </a:extLst>
          </p:cNvPr>
          <p:cNvSpPr>
            <a:spLocks noGrp="1" noChangeArrowheads="1"/>
          </p:cNvSpPr>
          <p:nvPr>
            <p:ph type="body" idx="1"/>
          </p:nvPr>
        </p:nvSpPr>
        <p:spPr/>
        <p:txBody>
          <a:bodyPr/>
          <a:lstStyle/>
          <a:p>
            <a:r>
              <a:rPr lang="en-US" altLang="en-US"/>
              <a:t>Amino acids (</a:t>
            </a:r>
            <a:r>
              <a:rPr lang="en-US" altLang="en-US" i="1"/>
              <a:t>Acids and related amides</a:t>
            </a:r>
            <a:r>
              <a:rPr lang="en-US" altLang="en-US"/>
              <a:t>)</a:t>
            </a:r>
          </a:p>
        </p:txBody>
      </p:sp>
      <p:pic>
        <p:nvPicPr>
          <p:cNvPr id="229380" name="Picture 4">
            <a:extLst>
              <a:ext uri="{FF2B5EF4-FFF2-40B4-BE49-F238E27FC236}">
                <a16:creationId xmlns:a16="http://schemas.microsoft.com/office/drawing/2014/main" id="{D188CC36-4B65-FF70-94ED-9F0CE6E31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57400"/>
            <a:ext cx="8763000" cy="2949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4BE70EDF-6B95-0A89-EE24-C4C7626A8A65}"/>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A6688D0C-8155-C434-2C09-7253BADD0CE9}"/>
              </a:ext>
            </a:extLst>
          </p:cNvPr>
          <p:cNvSpPr>
            <a:spLocks noGrp="1"/>
          </p:cNvSpPr>
          <p:nvPr>
            <p:ph type="sldNum" sz="quarter" idx="11"/>
          </p:nvPr>
        </p:nvSpPr>
        <p:spPr/>
        <p:txBody>
          <a:bodyPr/>
          <a:lstStyle/>
          <a:p>
            <a:fld id="{763EF8F2-710F-4712-8D20-7BFBD175FE8C}" type="slidenum">
              <a:rPr lang="en-US" altLang="en-US"/>
              <a:pPr/>
              <a:t>22</a:t>
            </a:fld>
            <a:endParaRPr lang="en-US" altLang="en-US"/>
          </a:p>
        </p:txBody>
      </p:sp>
      <p:sp>
        <p:nvSpPr>
          <p:cNvPr id="230402" name="Rectangle 2">
            <a:extLst>
              <a:ext uri="{FF2B5EF4-FFF2-40B4-BE49-F238E27FC236}">
                <a16:creationId xmlns:a16="http://schemas.microsoft.com/office/drawing/2014/main" id="{9D481E19-CA8B-A017-416F-AA9F33CAED96}"/>
              </a:ext>
            </a:extLst>
          </p:cNvPr>
          <p:cNvSpPr>
            <a:spLocks noGrp="1" noChangeArrowheads="1"/>
          </p:cNvSpPr>
          <p:nvPr>
            <p:ph type="title"/>
          </p:nvPr>
        </p:nvSpPr>
        <p:spPr/>
        <p:txBody>
          <a:bodyPr/>
          <a:lstStyle/>
          <a:p>
            <a:endParaRPr lang="en-US" altLang="en-US"/>
          </a:p>
        </p:txBody>
      </p:sp>
      <p:sp>
        <p:nvSpPr>
          <p:cNvPr id="230403" name="Rectangle 3">
            <a:extLst>
              <a:ext uri="{FF2B5EF4-FFF2-40B4-BE49-F238E27FC236}">
                <a16:creationId xmlns:a16="http://schemas.microsoft.com/office/drawing/2014/main" id="{BC6BAE49-61E6-36B4-10D8-A984626369C8}"/>
              </a:ext>
            </a:extLst>
          </p:cNvPr>
          <p:cNvSpPr>
            <a:spLocks noGrp="1" noChangeArrowheads="1"/>
          </p:cNvSpPr>
          <p:nvPr>
            <p:ph type="body" idx="1"/>
          </p:nvPr>
        </p:nvSpPr>
        <p:spPr/>
        <p:txBody>
          <a:bodyPr/>
          <a:lstStyle/>
          <a:p>
            <a:r>
              <a:rPr lang="en-US" altLang="en-US"/>
              <a:t>Amino acids (</a:t>
            </a:r>
            <a:r>
              <a:rPr lang="en-US" altLang="en-US" i="1"/>
              <a:t>Basic</a:t>
            </a:r>
            <a:r>
              <a:rPr lang="en-US" altLang="en-US"/>
              <a:t>)</a:t>
            </a:r>
          </a:p>
        </p:txBody>
      </p:sp>
      <p:pic>
        <p:nvPicPr>
          <p:cNvPr id="230404" name="Picture 4">
            <a:extLst>
              <a:ext uri="{FF2B5EF4-FFF2-40B4-BE49-F238E27FC236}">
                <a16:creationId xmlns:a16="http://schemas.microsoft.com/office/drawing/2014/main" id="{C808E0CC-BE51-0A4B-ACDF-FACA8F36D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1700213"/>
            <a:ext cx="7078662" cy="3457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E8AC09AF-FA07-4ECA-D352-56001B271B09}"/>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A6639268-F677-80AB-0F34-B90CEA0C6B69}"/>
              </a:ext>
            </a:extLst>
          </p:cNvPr>
          <p:cNvSpPr>
            <a:spLocks noGrp="1"/>
          </p:cNvSpPr>
          <p:nvPr>
            <p:ph type="sldNum" sz="quarter" idx="11"/>
          </p:nvPr>
        </p:nvSpPr>
        <p:spPr/>
        <p:txBody>
          <a:bodyPr/>
          <a:lstStyle/>
          <a:p>
            <a:fld id="{A3710395-7D28-4594-B89E-EA42CCDBE554}" type="slidenum">
              <a:rPr lang="en-US" altLang="en-US"/>
              <a:pPr/>
              <a:t>23</a:t>
            </a:fld>
            <a:endParaRPr lang="en-US" altLang="en-US"/>
          </a:p>
        </p:txBody>
      </p:sp>
      <p:sp>
        <p:nvSpPr>
          <p:cNvPr id="231426" name="Rectangle 2">
            <a:extLst>
              <a:ext uri="{FF2B5EF4-FFF2-40B4-BE49-F238E27FC236}">
                <a16:creationId xmlns:a16="http://schemas.microsoft.com/office/drawing/2014/main" id="{C8B3A509-5DDD-5FDA-5CB6-F8680CF02C48}"/>
              </a:ext>
            </a:extLst>
          </p:cNvPr>
          <p:cNvSpPr>
            <a:spLocks noGrp="1" noChangeArrowheads="1"/>
          </p:cNvSpPr>
          <p:nvPr>
            <p:ph type="title"/>
          </p:nvPr>
        </p:nvSpPr>
        <p:spPr/>
        <p:txBody>
          <a:bodyPr/>
          <a:lstStyle/>
          <a:p>
            <a:endParaRPr lang="en-US" altLang="en-US"/>
          </a:p>
        </p:txBody>
      </p:sp>
      <p:sp>
        <p:nvSpPr>
          <p:cNvPr id="231427" name="Rectangle 3">
            <a:extLst>
              <a:ext uri="{FF2B5EF4-FFF2-40B4-BE49-F238E27FC236}">
                <a16:creationId xmlns:a16="http://schemas.microsoft.com/office/drawing/2014/main" id="{C42F67CE-9849-E22A-2586-5770397DE06D}"/>
              </a:ext>
            </a:extLst>
          </p:cNvPr>
          <p:cNvSpPr>
            <a:spLocks noGrp="1" noChangeArrowheads="1"/>
          </p:cNvSpPr>
          <p:nvPr>
            <p:ph type="body" idx="1"/>
          </p:nvPr>
        </p:nvSpPr>
        <p:spPr/>
        <p:txBody>
          <a:bodyPr/>
          <a:lstStyle/>
          <a:p>
            <a:r>
              <a:rPr lang="en-US" altLang="en-US"/>
              <a:t>Histidine (</a:t>
            </a:r>
            <a:r>
              <a:rPr lang="en-US" altLang="en-US" i="1"/>
              <a:t>Acid/Base Activity</a:t>
            </a:r>
            <a:r>
              <a:rPr lang="en-US" altLang="en-US"/>
              <a:t>)</a:t>
            </a:r>
          </a:p>
        </p:txBody>
      </p:sp>
      <p:pic>
        <p:nvPicPr>
          <p:cNvPr id="231428" name="Picture 4">
            <a:extLst>
              <a:ext uri="{FF2B5EF4-FFF2-40B4-BE49-F238E27FC236}">
                <a16:creationId xmlns:a16="http://schemas.microsoft.com/office/drawing/2014/main" id="{994DF408-1780-A90D-290A-874BB43DA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8007350" cy="5126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5DE74EF6-564E-ED02-7EA7-E2A827FED69F}"/>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6F53C613-04A5-E3CF-6674-A626E8929B2C}"/>
              </a:ext>
            </a:extLst>
          </p:cNvPr>
          <p:cNvSpPr>
            <a:spLocks noGrp="1"/>
          </p:cNvSpPr>
          <p:nvPr>
            <p:ph type="sldNum" sz="quarter" idx="11"/>
          </p:nvPr>
        </p:nvSpPr>
        <p:spPr/>
        <p:txBody>
          <a:bodyPr/>
          <a:lstStyle/>
          <a:p>
            <a:fld id="{3E421523-C96D-4F8B-B71A-3E19D14A319B}" type="slidenum">
              <a:rPr lang="en-US" altLang="en-US"/>
              <a:pPr/>
              <a:t>24</a:t>
            </a:fld>
            <a:endParaRPr lang="en-US" altLang="en-US"/>
          </a:p>
        </p:txBody>
      </p:sp>
      <p:sp>
        <p:nvSpPr>
          <p:cNvPr id="233474" name="Rectangle 2">
            <a:extLst>
              <a:ext uri="{FF2B5EF4-FFF2-40B4-BE49-F238E27FC236}">
                <a16:creationId xmlns:a16="http://schemas.microsoft.com/office/drawing/2014/main" id="{C08AE23F-3FD5-B4C6-F245-5FD600DB55BE}"/>
              </a:ext>
            </a:extLst>
          </p:cNvPr>
          <p:cNvSpPr>
            <a:spLocks noGrp="1" noChangeArrowheads="1"/>
          </p:cNvSpPr>
          <p:nvPr>
            <p:ph type="title"/>
          </p:nvPr>
        </p:nvSpPr>
        <p:spPr/>
        <p:txBody>
          <a:bodyPr/>
          <a:lstStyle/>
          <a:p>
            <a:endParaRPr lang="en-US" altLang="en-US"/>
          </a:p>
        </p:txBody>
      </p:sp>
      <p:pic>
        <p:nvPicPr>
          <p:cNvPr id="233476" name="Picture 4">
            <a:extLst>
              <a:ext uri="{FF2B5EF4-FFF2-40B4-BE49-F238E27FC236}">
                <a16:creationId xmlns:a16="http://schemas.microsoft.com/office/drawing/2014/main" id="{B6D4C27C-346E-7E97-4E2D-80ABE66BB50E}"/>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801813" y="152400"/>
            <a:ext cx="5713412" cy="640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4F1AD190-F6C1-902F-BB0B-F68B167FD26B}"/>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C7393A5B-78AA-A64E-89A9-D3EFAA50BE0E}"/>
              </a:ext>
            </a:extLst>
          </p:cNvPr>
          <p:cNvSpPr>
            <a:spLocks noGrp="1"/>
          </p:cNvSpPr>
          <p:nvPr>
            <p:ph type="sldNum" sz="quarter" idx="11"/>
          </p:nvPr>
        </p:nvSpPr>
        <p:spPr/>
        <p:txBody>
          <a:bodyPr/>
          <a:lstStyle/>
          <a:p>
            <a:fld id="{65A75138-F6B4-429F-9915-D3FEC10395EC}" type="slidenum">
              <a:rPr lang="en-US" altLang="en-US"/>
              <a:pPr/>
              <a:t>25</a:t>
            </a:fld>
            <a:endParaRPr lang="en-US" altLang="en-US"/>
          </a:p>
        </p:txBody>
      </p:sp>
      <p:sp>
        <p:nvSpPr>
          <p:cNvPr id="234498" name="Rectangle 2">
            <a:extLst>
              <a:ext uri="{FF2B5EF4-FFF2-40B4-BE49-F238E27FC236}">
                <a16:creationId xmlns:a16="http://schemas.microsoft.com/office/drawing/2014/main" id="{9B7CE640-89A8-0BCF-90FF-C4F2B10DD01F}"/>
              </a:ext>
            </a:extLst>
          </p:cNvPr>
          <p:cNvSpPr>
            <a:spLocks noGrp="1" noChangeArrowheads="1"/>
          </p:cNvSpPr>
          <p:nvPr>
            <p:ph type="title"/>
          </p:nvPr>
        </p:nvSpPr>
        <p:spPr/>
        <p:txBody>
          <a:bodyPr/>
          <a:lstStyle/>
          <a:p>
            <a:endParaRPr lang="en-US" altLang="en-US"/>
          </a:p>
        </p:txBody>
      </p:sp>
      <p:pic>
        <p:nvPicPr>
          <p:cNvPr id="234500" name="Picture 4">
            <a:extLst>
              <a:ext uri="{FF2B5EF4-FFF2-40B4-BE49-F238E27FC236}">
                <a16:creationId xmlns:a16="http://schemas.microsoft.com/office/drawing/2014/main" id="{78BFCDC1-7746-6876-0629-AC6C74B34335}"/>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28600" y="1447800"/>
            <a:ext cx="8686800"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D2613-180E-405C-37BC-006F83516B3A}"/>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75ADFF68-4029-3F2E-40C6-4F3F14C33F0F}"/>
              </a:ext>
            </a:extLst>
          </p:cNvPr>
          <p:cNvPicPr>
            <a:picLocks noGrp="1" noChangeAspect="1"/>
          </p:cNvPicPr>
          <p:nvPr>
            <p:ph idx="1"/>
          </p:nvPr>
        </p:nvPicPr>
        <p:blipFill>
          <a:blip r:embed="rId2"/>
          <a:stretch>
            <a:fillRect/>
          </a:stretch>
        </p:blipFill>
        <p:spPr>
          <a:xfrm>
            <a:off x="2768452" y="533400"/>
            <a:ext cx="3607096" cy="5592763"/>
          </a:xfrm>
        </p:spPr>
      </p:pic>
      <p:sp>
        <p:nvSpPr>
          <p:cNvPr id="4" name="Footer Placeholder 3">
            <a:extLst>
              <a:ext uri="{FF2B5EF4-FFF2-40B4-BE49-F238E27FC236}">
                <a16:creationId xmlns:a16="http://schemas.microsoft.com/office/drawing/2014/main" id="{CF73B37F-4B2C-3E40-F176-4B9410DF6EF5}"/>
              </a:ext>
            </a:extLst>
          </p:cNvPr>
          <p:cNvSpPr>
            <a:spLocks noGrp="1"/>
          </p:cNvSpPr>
          <p:nvPr>
            <p:ph type="ftr" sz="quarter" idx="10"/>
          </p:nvPr>
        </p:nvSpPr>
        <p:spPr/>
        <p:txBody>
          <a:bodyPr/>
          <a:lstStyle/>
          <a:p>
            <a:r>
              <a:rPr lang="en-US" altLang="en-US"/>
              <a:t>Biochemistry 3070 – Amino Acids &amp; Proteins</a:t>
            </a:r>
          </a:p>
        </p:txBody>
      </p:sp>
      <p:sp>
        <p:nvSpPr>
          <p:cNvPr id="5" name="Slide Number Placeholder 4">
            <a:extLst>
              <a:ext uri="{FF2B5EF4-FFF2-40B4-BE49-F238E27FC236}">
                <a16:creationId xmlns:a16="http://schemas.microsoft.com/office/drawing/2014/main" id="{924DD50C-4095-FCA2-F855-6524A9AE5865}"/>
              </a:ext>
            </a:extLst>
          </p:cNvPr>
          <p:cNvSpPr>
            <a:spLocks noGrp="1"/>
          </p:cNvSpPr>
          <p:nvPr>
            <p:ph type="sldNum" sz="quarter" idx="11"/>
          </p:nvPr>
        </p:nvSpPr>
        <p:spPr/>
        <p:txBody>
          <a:bodyPr/>
          <a:lstStyle/>
          <a:p>
            <a:fld id="{67532099-67CA-4C8D-95CB-5C0F3E355420}" type="slidenum">
              <a:rPr lang="en-US" altLang="en-US" smtClean="0"/>
              <a:pPr/>
              <a:t>26</a:t>
            </a:fld>
            <a:endParaRPr lang="en-US" altLang="en-US"/>
          </a:p>
        </p:txBody>
      </p:sp>
    </p:spTree>
    <p:extLst>
      <p:ext uri="{BB962C8B-B14F-4D97-AF65-F5344CB8AC3E}">
        <p14:creationId xmlns:p14="http://schemas.microsoft.com/office/powerpoint/2010/main" val="2699988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4262242D-5290-E835-452D-20736852F025}"/>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4B14BD6B-B03D-F62D-7764-85FD6328601B}"/>
              </a:ext>
            </a:extLst>
          </p:cNvPr>
          <p:cNvSpPr>
            <a:spLocks noGrp="1"/>
          </p:cNvSpPr>
          <p:nvPr>
            <p:ph type="sldNum" sz="quarter" idx="11"/>
          </p:nvPr>
        </p:nvSpPr>
        <p:spPr/>
        <p:txBody>
          <a:bodyPr/>
          <a:lstStyle/>
          <a:p>
            <a:fld id="{463028D4-EDA3-47D1-9C13-84047891EFC9}" type="slidenum">
              <a:rPr lang="en-US" altLang="en-US"/>
              <a:pPr/>
              <a:t>27</a:t>
            </a:fld>
            <a:endParaRPr lang="en-US" altLang="en-US"/>
          </a:p>
        </p:txBody>
      </p:sp>
      <p:sp>
        <p:nvSpPr>
          <p:cNvPr id="235522" name="Rectangle 2">
            <a:extLst>
              <a:ext uri="{FF2B5EF4-FFF2-40B4-BE49-F238E27FC236}">
                <a16:creationId xmlns:a16="http://schemas.microsoft.com/office/drawing/2014/main" id="{4FE02080-AB21-5EA6-D9D7-F038DBFBAC19}"/>
              </a:ext>
            </a:extLst>
          </p:cNvPr>
          <p:cNvSpPr>
            <a:spLocks noGrp="1" noChangeArrowheads="1"/>
          </p:cNvSpPr>
          <p:nvPr>
            <p:ph type="title"/>
          </p:nvPr>
        </p:nvSpPr>
        <p:spPr/>
        <p:txBody>
          <a:bodyPr/>
          <a:lstStyle/>
          <a:p>
            <a:endParaRPr lang="en-US" altLang="en-US"/>
          </a:p>
        </p:txBody>
      </p:sp>
      <p:sp>
        <p:nvSpPr>
          <p:cNvPr id="235523" name="Rectangle 3">
            <a:extLst>
              <a:ext uri="{FF2B5EF4-FFF2-40B4-BE49-F238E27FC236}">
                <a16:creationId xmlns:a16="http://schemas.microsoft.com/office/drawing/2014/main" id="{E441AECE-63E8-5A43-4B23-4884964C259A}"/>
              </a:ext>
            </a:extLst>
          </p:cNvPr>
          <p:cNvSpPr>
            <a:spLocks noGrp="1" noChangeArrowheads="1"/>
          </p:cNvSpPr>
          <p:nvPr>
            <p:ph type="body" idx="1"/>
          </p:nvPr>
        </p:nvSpPr>
        <p:spPr/>
        <p:txBody>
          <a:bodyPr/>
          <a:lstStyle/>
          <a:p>
            <a:r>
              <a:rPr lang="en-US" altLang="en-US"/>
              <a:t>Amino acids are polymerized via amide or “peptide” bonds:</a:t>
            </a:r>
          </a:p>
          <a:p>
            <a:endParaRPr lang="en-US" altLang="en-US"/>
          </a:p>
          <a:p>
            <a:endParaRPr lang="en-US" altLang="en-US"/>
          </a:p>
        </p:txBody>
      </p:sp>
      <p:pic>
        <p:nvPicPr>
          <p:cNvPr id="235524" name="Picture 4">
            <a:extLst>
              <a:ext uri="{FF2B5EF4-FFF2-40B4-BE49-F238E27FC236}">
                <a16:creationId xmlns:a16="http://schemas.microsoft.com/office/drawing/2014/main" id="{A6ABBB7E-2B2E-6FE0-89CF-E432021ED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2441575"/>
            <a:ext cx="8535987" cy="1974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376689BC-D12D-605F-596B-EB391180FF7F}"/>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AA39E0D3-BA09-E185-AE5C-5118ED068600}"/>
              </a:ext>
            </a:extLst>
          </p:cNvPr>
          <p:cNvSpPr>
            <a:spLocks noGrp="1"/>
          </p:cNvSpPr>
          <p:nvPr>
            <p:ph type="sldNum" sz="quarter" idx="11"/>
          </p:nvPr>
        </p:nvSpPr>
        <p:spPr/>
        <p:txBody>
          <a:bodyPr/>
          <a:lstStyle/>
          <a:p>
            <a:fld id="{776B0542-DBD0-4EBB-860A-7055975BAF09}" type="slidenum">
              <a:rPr lang="en-US" altLang="en-US"/>
              <a:pPr/>
              <a:t>28</a:t>
            </a:fld>
            <a:endParaRPr lang="en-US" altLang="en-US"/>
          </a:p>
        </p:txBody>
      </p:sp>
      <p:sp>
        <p:nvSpPr>
          <p:cNvPr id="236546" name="Rectangle 2">
            <a:extLst>
              <a:ext uri="{FF2B5EF4-FFF2-40B4-BE49-F238E27FC236}">
                <a16:creationId xmlns:a16="http://schemas.microsoft.com/office/drawing/2014/main" id="{D0AFA820-9285-4BFF-81EB-CAC5D95B3BB4}"/>
              </a:ext>
            </a:extLst>
          </p:cNvPr>
          <p:cNvSpPr>
            <a:spLocks noGrp="1" noChangeArrowheads="1"/>
          </p:cNvSpPr>
          <p:nvPr>
            <p:ph type="title"/>
          </p:nvPr>
        </p:nvSpPr>
        <p:spPr/>
        <p:txBody>
          <a:bodyPr/>
          <a:lstStyle/>
          <a:p>
            <a:endParaRPr lang="en-US" altLang="en-US"/>
          </a:p>
        </p:txBody>
      </p:sp>
      <p:sp>
        <p:nvSpPr>
          <p:cNvPr id="236547" name="Rectangle 3">
            <a:extLst>
              <a:ext uri="{FF2B5EF4-FFF2-40B4-BE49-F238E27FC236}">
                <a16:creationId xmlns:a16="http://schemas.microsoft.com/office/drawing/2014/main" id="{A9C4BB90-70F7-B38A-E658-7C1E620B082C}"/>
              </a:ext>
            </a:extLst>
          </p:cNvPr>
          <p:cNvSpPr>
            <a:spLocks noGrp="1" noChangeArrowheads="1"/>
          </p:cNvSpPr>
          <p:nvPr>
            <p:ph type="body" idx="1"/>
          </p:nvPr>
        </p:nvSpPr>
        <p:spPr/>
        <p:txBody>
          <a:bodyPr/>
          <a:lstStyle/>
          <a:p>
            <a:r>
              <a:rPr lang="en-US" altLang="en-US"/>
              <a:t>Copolymer of amino acids:</a:t>
            </a:r>
          </a:p>
          <a:p>
            <a:pPr>
              <a:buFontTx/>
              <a:buNone/>
            </a:pPr>
            <a:r>
              <a:rPr lang="en-US" altLang="en-US"/>
              <a:t>					 – a “</a:t>
            </a:r>
            <a:r>
              <a:rPr lang="en-US" altLang="en-US" u="sng"/>
              <a:t>polypeptide</a:t>
            </a:r>
            <a:r>
              <a:rPr lang="en-US" altLang="en-US"/>
              <a:t>”</a:t>
            </a:r>
          </a:p>
        </p:txBody>
      </p:sp>
      <p:pic>
        <p:nvPicPr>
          <p:cNvPr id="236549" name="Picture 5">
            <a:extLst>
              <a:ext uri="{FF2B5EF4-FFF2-40B4-BE49-F238E27FC236}">
                <a16:creationId xmlns:a16="http://schemas.microsoft.com/office/drawing/2014/main" id="{7A2F5B6B-4059-D1F6-D3E9-DB4DB69C5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2465388"/>
            <a:ext cx="8535987" cy="1925637"/>
          </a:xfrm>
          <a:prstGeom prst="rect">
            <a:avLst/>
          </a:prstGeom>
          <a:noFill/>
          <a:extLst>
            <a:ext uri="{909E8E84-426E-40DD-AFC4-6F175D3DCCD1}">
              <a14:hiddenFill xmlns:a14="http://schemas.microsoft.com/office/drawing/2010/main">
                <a:solidFill>
                  <a:srgbClr val="FFFFFF"/>
                </a:solidFill>
              </a14:hiddenFill>
            </a:ext>
          </a:extLst>
        </p:spPr>
      </p:pic>
      <p:sp>
        <p:nvSpPr>
          <p:cNvPr id="236550" name="Text Box 6">
            <a:extLst>
              <a:ext uri="{FF2B5EF4-FFF2-40B4-BE49-F238E27FC236}">
                <a16:creationId xmlns:a16="http://schemas.microsoft.com/office/drawing/2014/main" id="{EB356527-C58A-378E-7571-D0803D20EC89}"/>
              </a:ext>
            </a:extLst>
          </p:cNvPr>
          <p:cNvSpPr txBox="1">
            <a:spLocks noChangeArrowheads="1"/>
          </p:cNvSpPr>
          <p:nvPr/>
        </p:nvSpPr>
        <p:spPr bwMode="auto">
          <a:xfrm>
            <a:off x="533400" y="4800600"/>
            <a:ext cx="8077200"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0" i="1"/>
              <a:t>Definition:  </a:t>
            </a:r>
          </a:p>
          <a:p>
            <a:pPr>
              <a:spcBef>
                <a:spcPct val="50000"/>
              </a:spcBef>
            </a:pPr>
            <a:r>
              <a:rPr lang="en-US" altLang="en-US" b="0" i="1"/>
              <a:t>Amino acid polymers of </a:t>
            </a:r>
            <a:r>
              <a:rPr lang="en-US" altLang="en-US" b="0" i="1">
                <a:cs typeface="Arial" panose="020B0604020202020204" pitchFamily="34" charset="0"/>
              </a:rPr>
              <a:t>≤</a:t>
            </a:r>
            <a:r>
              <a:rPr lang="en-US" altLang="en-US" b="0" i="1"/>
              <a:t>50 amino acids are called </a:t>
            </a:r>
          </a:p>
          <a:p>
            <a:pPr>
              <a:spcBef>
                <a:spcPct val="50000"/>
              </a:spcBef>
            </a:pPr>
            <a:r>
              <a:rPr lang="en-US" altLang="en-US" b="0" i="1"/>
              <a:t>                                         “</a:t>
            </a:r>
            <a:r>
              <a:rPr lang="en-US" altLang="en-US" i="1" u="sng">
                <a:solidFill>
                  <a:srgbClr val="0000FF"/>
                </a:solidFill>
              </a:rPr>
              <a:t>polypeptides, peptides, oligopeptides, etc</a:t>
            </a:r>
            <a:r>
              <a:rPr lang="en-US" altLang="en-US" b="0" i="1">
                <a:solidFill>
                  <a:srgbClr val="0000FF"/>
                </a:solidFill>
              </a:rPr>
              <a:t>.</a:t>
            </a:r>
            <a:r>
              <a:rPr lang="en-US" altLang="en-US" b="0" i="1"/>
              <a:t>”</a:t>
            </a:r>
          </a:p>
          <a:p>
            <a:pPr>
              <a:spcBef>
                <a:spcPct val="50000"/>
              </a:spcBef>
            </a:pPr>
            <a:r>
              <a:rPr lang="en-US" altLang="en-US" b="0" i="1"/>
              <a:t>Amino acids polymer of &gt;50 amino acids are called “</a:t>
            </a:r>
            <a:r>
              <a:rPr lang="en-US" altLang="en-US" i="1" u="sng">
                <a:solidFill>
                  <a:srgbClr val="0000FF"/>
                </a:solidFill>
              </a:rPr>
              <a:t>proteins</a:t>
            </a:r>
            <a:r>
              <a:rPr lang="en-US" altLang="en-US" b="0" i="1"/>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9DB7DB24-94BB-D3A4-08D0-9DB0CDEDC8CE}"/>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D454C953-79FA-EACF-556F-273024B78126}"/>
              </a:ext>
            </a:extLst>
          </p:cNvPr>
          <p:cNvSpPr>
            <a:spLocks noGrp="1"/>
          </p:cNvSpPr>
          <p:nvPr>
            <p:ph type="sldNum" sz="quarter" idx="11"/>
          </p:nvPr>
        </p:nvSpPr>
        <p:spPr/>
        <p:txBody>
          <a:bodyPr/>
          <a:lstStyle/>
          <a:p>
            <a:fld id="{98B12520-FDBF-41D0-A920-CCE527334512}" type="slidenum">
              <a:rPr lang="en-US" altLang="en-US"/>
              <a:pPr/>
              <a:t>29</a:t>
            </a:fld>
            <a:endParaRPr lang="en-US" altLang="en-US"/>
          </a:p>
        </p:txBody>
      </p:sp>
      <p:sp>
        <p:nvSpPr>
          <p:cNvPr id="237570" name="Rectangle 2">
            <a:extLst>
              <a:ext uri="{FF2B5EF4-FFF2-40B4-BE49-F238E27FC236}">
                <a16:creationId xmlns:a16="http://schemas.microsoft.com/office/drawing/2014/main" id="{B44633C9-DABC-4525-8BF1-4155048FA050}"/>
              </a:ext>
            </a:extLst>
          </p:cNvPr>
          <p:cNvSpPr>
            <a:spLocks noGrp="1" noChangeArrowheads="1"/>
          </p:cNvSpPr>
          <p:nvPr>
            <p:ph type="title"/>
          </p:nvPr>
        </p:nvSpPr>
        <p:spPr/>
        <p:txBody>
          <a:bodyPr/>
          <a:lstStyle/>
          <a:p>
            <a:endParaRPr lang="en-US" altLang="en-US"/>
          </a:p>
        </p:txBody>
      </p:sp>
      <p:pic>
        <p:nvPicPr>
          <p:cNvPr id="237573" name="Picture 5">
            <a:extLst>
              <a:ext uri="{FF2B5EF4-FFF2-40B4-BE49-F238E27FC236}">
                <a16:creationId xmlns:a16="http://schemas.microsoft.com/office/drawing/2014/main" id="{FB44CB62-DD34-9633-594A-9857A1B55F2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58863" y="533400"/>
            <a:ext cx="7024687" cy="559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A5BE1918-6BDB-14F2-4E16-8A0DF0AA7E86}"/>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310ED9C8-10E9-98CF-9B13-2BFB0DA6B06C}"/>
              </a:ext>
            </a:extLst>
          </p:cNvPr>
          <p:cNvSpPr>
            <a:spLocks noGrp="1"/>
          </p:cNvSpPr>
          <p:nvPr>
            <p:ph type="sldNum" sz="quarter" idx="11"/>
          </p:nvPr>
        </p:nvSpPr>
        <p:spPr/>
        <p:txBody>
          <a:bodyPr/>
          <a:lstStyle/>
          <a:p>
            <a:fld id="{32536D3E-76CA-41F6-8056-2C80431C32C7}" type="slidenum">
              <a:rPr lang="en-US" altLang="en-US"/>
              <a:pPr/>
              <a:t>3</a:t>
            </a:fld>
            <a:endParaRPr lang="en-US" altLang="en-US"/>
          </a:p>
        </p:txBody>
      </p:sp>
      <p:sp>
        <p:nvSpPr>
          <p:cNvPr id="212994" name="Rectangle 2">
            <a:extLst>
              <a:ext uri="{FF2B5EF4-FFF2-40B4-BE49-F238E27FC236}">
                <a16:creationId xmlns:a16="http://schemas.microsoft.com/office/drawing/2014/main" id="{901E6BD0-B9D1-1873-52EF-B8FB8A30F6DC}"/>
              </a:ext>
            </a:extLst>
          </p:cNvPr>
          <p:cNvSpPr>
            <a:spLocks noGrp="1" noChangeArrowheads="1"/>
          </p:cNvSpPr>
          <p:nvPr>
            <p:ph type="title"/>
          </p:nvPr>
        </p:nvSpPr>
        <p:spPr>
          <a:xfrm>
            <a:off x="457200" y="152400"/>
            <a:ext cx="8229600" cy="68263"/>
          </a:xfrm>
        </p:spPr>
        <p:txBody>
          <a:bodyPr/>
          <a:lstStyle/>
          <a:p>
            <a:endParaRPr lang="en-US" altLang="en-US" sz="4000"/>
          </a:p>
        </p:txBody>
      </p:sp>
      <p:sp>
        <p:nvSpPr>
          <p:cNvPr id="212995" name="Rectangle 3">
            <a:extLst>
              <a:ext uri="{FF2B5EF4-FFF2-40B4-BE49-F238E27FC236}">
                <a16:creationId xmlns:a16="http://schemas.microsoft.com/office/drawing/2014/main" id="{3D7A9810-7CC1-032D-6D87-8EC7B865CC72}"/>
              </a:ext>
            </a:extLst>
          </p:cNvPr>
          <p:cNvSpPr>
            <a:spLocks noGrp="1" noChangeArrowheads="1"/>
          </p:cNvSpPr>
          <p:nvPr>
            <p:ph type="body" idx="1"/>
          </p:nvPr>
        </p:nvSpPr>
        <p:spPr>
          <a:xfrm>
            <a:off x="457200" y="685800"/>
            <a:ext cx="8229600" cy="5440363"/>
          </a:xfrm>
        </p:spPr>
        <p:txBody>
          <a:bodyPr/>
          <a:lstStyle/>
          <a:p>
            <a:r>
              <a:rPr lang="en-US" altLang="en-US"/>
              <a:t>Protein function depends on  both</a:t>
            </a:r>
          </a:p>
          <a:p>
            <a:pPr lvl="1"/>
            <a:r>
              <a:rPr lang="en-US" altLang="en-US"/>
              <a:t>amino acid content, and</a:t>
            </a:r>
          </a:p>
          <a:p>
            <a:pPr lvl="1"/>
            <a:r>
              <a:rPr lang="en-US" altLang="en-US"/>
              <a:t>amino acid sequence.</a:t>
            </a:r>
          </a:p>
          <a:p>
            <a:r>
              <a:rPr lang="en-US" altLang="en-US"/>
              <a:t>Protein fold into diverse shapes such as</a:t>
            </a:r>
          </a:p>
          <a:p>
            <a:pPr lvl="1"/>
            <a:r>
              <a:rPr lang="en-US" altLang="en-US"/>
              <a:t>spherical</a:t>
            </a:r>
          </a:p>
          <a:p>
            <a:pPr lvl="1"/>
            <a:r>
              <a:rPr lang="en-US" altLang="en-US"/>
              <a:t>elipsoidal</a:t>
            </a:r>
          </a:p>
          <a:p>
            <a:pPr lvl="1"/>
            <a:r>
              <a:rPr lang="en-US" altLang="en-US"/>
              <a:t>long strands, etc.</a:t>
            </a:r>
          </a:p>
          <a:p>
            <a:r>
              <a:rPr lang="en-US" altLang="en-US"/>
              <a:t>All information for 3-D structure is contained in the </a:t>
            </a:r>
            <a:r>
              <a:rPr lang="en-US" altLang="en-US" u="sng"/>
              <a:t>linear sequence</a:t>
            </a:r>
            <a:r>
              <a:rPr lang="en-US" altLang="en-US"/>
              <a:t> of amino acids.</a:t>
            </a:r>
          </a:p>
          <a:p>
            <a:pPr>
              <a:buFontTx/>
              <a:buNone/>
            </a:pPr>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21ADFEF5-2E7F-B927-0463-DC240044D8BB}"/>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6B7E4541-AD69-06B8-8EFD-101D443E551D}"/>
              </a:ext>
            </a:extLst>
          </p:cNvPr>
          <p:cNvSpPr>
            <a:spLocks noGrp="1"/>
          </p:cNvSpPr>
          <p:nvPr>
            <p:ph type="sldNum" sz="quarter" idx="11"/>
          </p:nvPr>
        </p:nvSpPr>
        <p:spPr/>
        <p:txBody>
          <a:bodyPr/>
          <a:lstStyle/>
          <a:p>
            <a:fld id="{8A5F8F08-B29F-4B5B-BD6E-4269440BD4D3}" type="slidenum">
              <a:rPr lang="en-US" altLang="en-US"/>
              <a:pPr/>
              <a:t>30</a:t>
            </a:fld>
            <a:endParaRPr lang="en-US" altLang="en-US"/>
          </a:p>
        </p:txBody>
      </p:sp>
      <p:sp>
        <p:nvSpPr>
          <p:cNvPr id="274434" name="Rectangle 2">
            <a:extLst>
              <a:ext uri="{FF2B5EF4-FFF2-40B4-BE49-F238E27FC236}">
                <a16:creationId xmlns:a16="http://schemas.microsoft.com/office/drawing/2014/main" id="{2B030E55-9799-A8C8-EAA5-151046A5D491}"/>
              </a:ext>
            </a:extLst>
          </p:cNvPr>
          <p:cNvSpPr>
            <a:spLocks noGrp="1" noChangeArrowheads="1"/>
          </p:cNvSpPr>
          <p:nvPr>
            <p:ph type="title"/>
          </p:nvPr>
        </p:nvSpPr>
        <p:spPr/>
        <p:txBody>
          <a:bodyPr/>
          <a:lstStyle/>
          <a:p>
            <a:endParaRPr lang="en-US" altLang="en-US"/>
          </a:p>
        </p:txBody>
      </p:sp>
      <p:sp>
        <p:nvSpPr>
          <p:cNvPr id="274435" name="Rectangle 3">
            <a:extLst>
              <a:ext uri="{FF2B5EF4-FFF2-40B4-BE49-F238E27FC236}">
                <a16:creationId xmlns:a16="http://schemas.microsoft.com/office/drawing/2014/main" id="{5C458E4A-475A-2703-D39F-DFB21BF8BCB4}"/>
              </a:ext>
            </a:extLst>
          </p:cNvPr>
          <p:cNvSpPr>
            <a:spLocks noGrp="1" noChangeArrowheads="1"/>
          </p:cNvSpPr>
          <p:nvPr>
            <p:ph type="body" idx="1"/>
          </p:nvPr>
        </p:nvSpPr>
        <p:spPr/>
        <p:txBody>
          <a:bodyPr/>
          <a:lstStyle/>
          <a:p>
            <a:r>
              <a:rPr lang="en-US" altLang="en-US" sz="2800"/>
              <a:t>An example of a “dipeptide” is the sweetener </a:t>
            </a:r>
            <a:r>
              <a:rPr lang="en-US" altLang="en-US" sz="2800" i="1"/>
              <a:t>Aspartame.</a:t>
            </a:r>
          </a:p>
          <a:p>
            <a:r>
              <a:rPr lang="en-US" altLang="en-US" sz="2800"/>
              <a:t>Other names include:</a:t>
            </a:r>
          </a:p>
          <a:p>
            <a:pPr lvl="1"/>
            <a:r>
              <a:rPr lang="en-US" altLang="en-US" sz="2400"/>
              <a:t>NutraSweet</a:t>
            </a:r>
          </a:p>
          <a:p>
            <a:pPr lvl="1"/>
            <a:r>
              <a:rPr lang="en-US" altLang="en-US" sz="2400"/>
              <a:t>Equal</a:t>
            </a:r>
          </a:p>
          <a:p>
            <a:pPr lvl="1"/>
            <a:r>
              <a:rPr lang="en-US" altLang="en-US" sz="2400"/>
              <a:t>Tri-Sweet</a:t>
            </a:r>
          </a:p>
          <a:p>
            <a:pPr lvl="1"/>
            <a:r>
              <a:rPr lang="en-US" altLang="en-US" sz="2400"/>
              <a:t>Sanecta</a:t>
            </a:r>
          </a:p>
          <a:p>
            <a:r>
              <a:rPr lang="en-US" altLang="en-US" sz="2800"/>
              <a:t>IUPAC Name:</a:t>
            </a:r>
          </a:p>
          <a:p>
            <a:pPr>
              <a:buFontTx/>
              <a:buNone/>
            </a:pPr>
            <a:r>
              <a:rPr lang="en-US" altLang="en-US" sz="2400" i="1"/>
              <a:t>“</a:t>
            </a:r>
            <a:r>
              <a:rPr lang="en-US" altLang="en-US" sz="2400"/>
              <a:t>N</a:t>
            </a:r>
            <a:r>
              <a:rPr lang="en-US" altLang="en-US" sz="2400" i="1"/>
              <a:t>-L- </a:t>
            </a:r>
            <a:r>
              <a:rPr lang="el-GR" altLang="en-US" sz="2400" i="1">
                <a:cs typeface="Arial" panose="020B0604020202020204" pitchFamily="34" charset="0"/>
              </a:rPr>
              <a:t>α</a:t>
            </a:r>
            <a:r>
              <a:rPr lang="en-US" altLang="en-US" sz="2400" i="1">
                <a:cs typeface="Arial" panose="020B0604020202020204" pitchFamily="34" charset="0"/>
              </a:rPr>
              <a:t> – Aspartyl-L-phenylalanine 1-methyl ester”</a:t>
            </a:r>
          </a:p>
          <a:p>
            <a:endParaRPr lang="en-US" altLang="en-US" sz="2400" i="1">
              <a:cs typeface="Arial" panose="020B0604020202020204" pitchFamily="34" charset="0"/>
            </a:endParaRPr>
          </a:p>
          <a:p>
            <a:pPr>
              <a:buFontTx/>
              <a:buNone/>
            </a:pPr>
            <a:r>
              <a:rPr lang="en-US" altLang="en-US" sz="2400" i="1">
                <a:cs typeface="Arial" panose="020B0604020202020204" pitchFamily="34" charset="0"/>
              </a:rPr>
              <a:t>Abbreviated Structure:</a:t>
            </a:r>
          </a:p>
          <a:p>
            <a:pPr lvl="1">
              <a:buFontTx/>
              <a:buNone/>
            </a:pPr>
            <a:r>
              <a:rPr lang="en-US" altLang="en-US" sz="2000" i="1">
                <a:cs typeface="Arial" panose="020B0604020202020204" pitchFamily="34" charset="0"/>
              </a:rPr>
              <a:t>						</a:t>
            </a:r>
            <a:endParaRPr lang="el-GR" altLang="en-US" sz="2000" i="1" baseline="-25000">
              <a:cs typeface="Arial" panose="020B0604020202020204" pitchFamily="34" charset="0"/>
            </a:endParaRPr>
          </a:p>
        </p:txBody>
      </p:sp>
      <p:sp>
        <p:nvSpPr>
          <p:cNvPr id="274436" name="Text Box 4">
            <a:extLst>
              <a:ext uri="{FF2B5EF4-FFF2-40B4-BE49-F238E27FC236}">
                <a16:creationId xmlns:a16="http://schemas.microsoft.com/office/drawing/2014/main" id="{3F499014-8C10-4391-EEA1-5B2099D1AE9E}"/>
              </a:ext>
            </a:extLst>
          </p:cNvPr>
          <p:cNvSpPr txBox="1">
            <a:spLocks noChangeArrowheads="1"/>
          </p:cNvSpPr>
          <p:nvPr/>
        </p:nvSpPr>
        <p:spPr bwMode="auto">
          <a:xfrm>
            <a:off x="685800" y="5522913"/>
            <a:ext cx="3140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b="0"/>
          </a:p>
        </p:txBody>
      </p:sp>
      <p:sp>
        <p:nvSpPr>
          <p:cNvPr id="274437" name="Text Box 5">
            <a:extLst>
              <a:ext uri="{FF2B5EF4-FFF2-40B4-BE49-F238E27FC236}">
                <a16:creationId xmlns:a16="http://schemas.microsoft.com/office/drawing/2014/main" id="{8AFADE0D-5290-939F-7017-F5A54AFF4C85}"/>
              </a:ext>
            </a:extLst>
          </p:cNvPr>
          <p:cNvSpPr txBox="1">
            <a:spLocks noChangeArrowheads="1"/>
          </p:cNvSpPr>
          <p:nvPr/>
        </p:nvSpPr>
        <p:spPr bwMode="auto">
          <a:xfrm>
            <a:off x="4114800" y="5257800"/>
            <a:ext cx="3810000" cy="5889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0" i="1" dirty="0"/>
              <a:t>Asp – </a:t>
            </a:r>
            <a:r>
              <a:rPr lang="en-US" altLang="en-US" sz="3200" b="0" i="1" dirty="0" err="1"/>
              <a:t>Phe</a:t>
            </a:r>
            <a:r>
              <a:rPr lang="en-US" altLang="en-US" sz="3200" b="0" i="1" dirty="0"/>
              <a:t> - OCH</a:t>
            </a:r>
            <a:r>
              <a:rPr lang="en-US" altLang="en-US" sz="3200" b="0" i="1" baseline="-25000" dirty="0"/>
              <a:t>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69C5515C-392B-A1DE-2119-ECF1A6C2F0BE}"/>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3E63E92E-37E2-4C9F-1165-B2C23CACD815}"/>
              </a:ext>
            </a:extLst>
          </p:cNvPr>
          <p:cNvSpPr>
            <a:spLocks noGrp="1"/>
          </p:cNvSpPr>
          <p:nvPr>
            <p:ph type="sldNum" sz="quarter" idx="11"/>
          </p:nvPr>
        </p:nvSpPr>
        <p:spPr/>
        <p:txBody>
          <a:bodyPr/>
          <a:lstStyle/>
          <a:p>
            <a:fld id="{89106C55-40BC-4D44-94E2-DE8C9F1344A2}" type="slidenum">
              <a:rPr lang="en-US" altLang="en-US"/>
              <a:pPr/>
              <a:t>31</a:t>
            </a:fld>
            <a:endParaRPr lang="en-US" altLang="en-US"/>
          </a:p>
        </p:txBody>
      </p:sp>
      <p:sp>
        <p:nvSpPr>
          <p:cNvPr id="238594" name="Rectangle 2">
            <a:extLst>
              <a:ext uri="{FF2B5EF4-FFF2-40B4-BE49-F238E27FC236}">
                <a16:creationId xmlns:a16="http://schemas.microsoft.com/office/drawing/2014/main" id="{199D7285-1550-D0DC-DBFA-D650C7F05D19}"/>
              </a:ext>
            </a:extLst>
          </p:cNvPr>
          <p:cNvSpPr>
            <a:spLocks noGrp="1" noChangeArrowheads="1"/>
          </p:cNvSpPr>
          <p:nvPr>
            <p:ph type="title"/>
          </p:nvPr>
        </p:nvSpPr>
        <p:spPr/>
        <p:txBody>
          <a:bodyPr/>
          <a:lstStyle/>
          <a:p>
            <a:endParaRPr lang="en-US" altLang="en-US"/>
          </a:p>
        </p:txBody>
      </p:sp>
      <p:sp>
        <p:nvSpPr>
          <p:cNvPr id="238595" name="Rectangle 3">
            <a:extLst>
              <a:ext uri="{FF2B5EF4-FFF2-40B4-BE49-F238E27FC236}">
                <a16:creationId xmlns:a16="http://schemas.microsoft.com/office/drawing/2014/main" id="{96A20088-37DF-8DFD-B6A6-76716F460D54}"/>
              </a:ext>
            </a:extLst>
          </p:cNvPr>
          <p:cNvSpPr>
            <a:spLocks noGrp="1" noChangeArrowheads="1"/>
          </p:cNvSpPr>
          <p:nvPr>
            <p:ph type="body" idx="1"/>
          </p:nvPr>
        </p:nvSpPr>
        <p:spPr>
          <a:xfrm>
            <a:off x="457200" y="228600"/>
            <a:ext cx="8229600" cy="5592763"/>
          </a:xfrm>
        </p:spPr>
        <p:txBody>
          <a:bodyPr/>
          <a:lstStyle/>
          <a:p>
            <a:r>
              <a:rPr lang="en-US" altLang="en-US"/>
              <a:t>Cross links between peptide chains:</a:t>
            </a:r>
          </a:p>
          <a:p>
            <a:pPr lvl="1"/>
            <a:r>
              <a:rPr lang="en-US" altLang="en-US"/>
              <a:t>Disulfide linkages between individual “</a:t>
            </a:r>
            <a:r>
              <a:rPr lang="en-US" altLang="en-US" b="1" u="sng"/>
              <a:t>cyst</a:t>
            </a:r>
            <a:r>
              <a:rPr lang="en-US" altLang="en-US" b="1" u="sng">
                <a:solidFill>
                  <a:srgbClr val="0000FF"/>
                </a:solidFill>
              </a:rPr>
              <a:t>e</a:t>
            </a:r>
            <a:r>
              <a:rPr lang="en-US" altLang="en-US" b="1" u="sng"/>
              <a:t>ines”</a:t>
            </a:r>
            <a:r>
              <a:rPr lang="en-US" altLang="en-US"/>
              <a:t> are called “</a:t>
            </a:r>
            <a:r>
              <a:rPr lang="en-US" altLang="en-US" b="1" u="sng"/>
              <a:t>cystines</a:t>
            </a:r>
            <a:r>
              <a:rPr lang="en-US" altLang="en-US" b="1"/>
              <a:t>:”</a:t>
            </a:r>
            <a:endParaRPr lang="en-US" altLang="en-US"/>
          </a:p>
        </p:txBody>
      </p:sp>
      <p:pic>
        <p:nvPicPr>
          <p:cNvPr id="238596" name="Picture 4">
            <a:extLst>
              <a:ext uri="{FF2B5EF4-FFF2-40B4-BE49-F238E27FC236}">
                <a16:creationId xmlns:a16="http://schemas.microsoft.com/office/drawing/2014/main" id="{B308156C-C55C-AFFF-7968-8111554C14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28800"/>
            <a:ext cx="6858000" cy="46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EC005E0F-2657-F50B-E214-62A56559C0FF}"/>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3B6834B0-91D1-6DF9-2AB8-53E763221B55}"/>
              </a:ext>
            </a:extLst>
          </p:cNvPr>
          <p:cNvSpPr>
            <a:spLocks noGrp="1"/>
          </p:cNvSpPr>
          <p:nvPr>
            <p:ph type="sldNum" sz="quarter" idx="11"/>
          </p:nvPr>
        </p:nvSpPr>
        <p:spPr/>
        <p:txBody>
          <a:bodyPr/>
          <a:lstStyle/>
          <a:p>
            <a:fld id="{2B890C94-5A71-41C7-A627-C349EDD5C661}" type="slidenum">
              <a:rPr lang="en-US" altLang="en-US"/>
              <a:pPr/>
              <a:t>32</a:t>
            </a:fld>
            <a:endParaRPr lang="en-US" altLang="en-US"/>
          </a:p>
        </p:txBody>
      </p:sp>
      <p:sp>
        <p:nvSpPr>
          <p:cNvPr id="239618" name="Rectangle 2">
            <a:extLst>
              <a:ext uri="{FF2B5EF4-FFF2-40B4-BE49-F238E27FC236}">
                <a16:creationId xmlns:a16="http://schemas.microsoft.com/office/drawing/2014/main" id="{574692EA-63F6-E1D9-7BF6-D9BA6C3D7E62}"/>
              </a:ext>
            </a:extLst>
          </p:cNvPr>
          <p:cNvSpPr>
            <a:spLocks noGrp="1" noChangeArrowheads="1"/>
          </p:cNvSpPr>
          <p:nvPr>
            <p:ph type="title"/>
          </p:nvPr>
        </p:nvSpPr>
        <p:spPr/>
        <p:txBody>
          <a:bodyPr/>
          <a:lstStyle/>
          <a:p>
            <a:endParaRPr lang="en-US" altLang="en-US"/>
          </a:p>
        </p:txBody>
      </p:sp>
      <p:sp>
        <p:nvSpPr>
          <p:cNvPr id="239619" name="Rectangle 3">
            <a:extLst>
              <a:ext uri="{FF2B5EF4-FFF2-40B4-BE49-F238E27FC236}">
                <a16:creationId xmlns:a16="http://schemas.microsoft.com/office/drawing/2014/main" id="{5A5750C0-B251-6262-253A-764BD0FADEF4}"/>
              </a:ext>
            </a:extLst>
          </p:cNvPr>
          <p:cNvSpPr>
            <a:spLocks noGrp="1" noChangeArrowheads="1"/>
          </p:cNvSpPr>
          <p:nvPr>
            <p:ph type="body" idx="1"/>
          </p:nvPr>
        </p:nvSpPr>
        <p:spPr/>
        <p:txBody>
          <a:bodyPr/>
          <a:lstStyle/>
          <a:p>
            <a:r>
              <a:rPr lang="en-US" altLang="en-US"/>
              <a:t>Insulin is the smallest protein, with 51 amino acids in two chains linked by cystine (disulfide) cross links:</a:t>
            </a:r>
          </a:p>
        </p:txBody>
      </p:sp>
      <p:pic>
        <p:nvPicPr>
          <p:cNvPr id="239621" name="Picture 5">
            <a:extLst>
              <a:ext uri="{FF2B5EF4-FFF2-40B4-BE49-F238E27FC236}">
                <a16:creationId xmlns:a16="http://schemas.microsoft.com/office/drawing/2014/main" id="{E670679D-55B8-9BDD-19DB-B2A02D829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2489200"/>
            <a:ext cx="8535987" cy="261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E2CED39D-DAE1-6062-EBFF-EEE62C3E20BB}"/>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7EA8E3EC-CFB6-F0BD-C1A3-4A7FD068A4D5}"/>
              </a:ext>
            </a:extLst>
          </p:cNvPr>
          <p:cNvSpPr>
            <a:spLocks noGrp="1"/>
          </p:cNvSpPr>
          <p:nvPr>
            <p:ph type="sldNum" sz="quarter" idx="11"/>
          </p:nvPr>
        </p:nvSpPr>
        <p:spPr/>
        <p:txBody>
          <a:bodyPr/>
          <a:lstStyle/>
          <a:p>
            <a:fld id="{AC575E9A-1C66-45EE-ADF9-0F11AC6BBEFF}" type="slidenum">
              <a:rPr lang="en-US" altLang="en-US"/>
              <a:pPr/>
              <a:t>33</a:t>
            </a:fld>
            <a:endParaRPr lang="en-US" altLang="en-US"/>
          </a:p>
        </p:txBody>
      </p:sp>
      <p:sp>
        <p:nvSpPr>
          <p:cNvPr id="240642" name="Rectangle 2">
            <a:extLst>
              <a:ext uri="{FF2B5EF4-FFF2-40B4-BE49-F238E27FC236}">
                <a16:creationId xmlns:a16="http://schemas.microsoft.com/office/drawing/2014/main" id="{DFAE279E-567C-C82E-F5A1-1E77C04D5A55}"/>
              </a:ext>
            </a:extLst>
          </p:cNvPr>
          <p:cNvSpPr>
            <a:spLocks noGrp="1" noChangeArrowheads="1"/>
          </p:cNvSpPr>
          <p:nvPr>
            <p:ph type="title"/>
          </p:nvPr>
        </p:nvSpPr>
        <p:spPr/>
        <p:txBody>
          <a:bodyPr/>
          <a:lstStyle/>
          <a:p>
            <a:endParaRPr lang="en-US" altLang="en-US"/>
          </a:p>
        </p:txBody>
      </p:sp>
      <p:sp>
        <p:nvSpPr>
          <p:cNvPr id="240643" name="Rectangle 3">
            <a:extLst>
              <a:ext uri="{FF2B5EF4-FFF2-40B4-BE49-F238E27FC236}">
                <a16:creationId xmlns:a16="http://schemas.microsoft.com/office/drawing/2014/main" id="{093DF8D7-B12F-7CA0-63A6-222695D63B56}"/>
              </a:ext>
            </a:extLst>
          </p:cNvPr>
          <p:cNvSpPr>
            <a:spLocks noGrp="1" noChangeArrowheads="1"/>
          </p:cNvSpPr>
          <p:nvPr>
            <p:ph type="body" idx="1"/>
          </p:nvPr>
        </p:nvSpPr>
        <p:spPr/>
        <p:txBody>
          <a:bodyPr/>
          <a:lstStyle/>
          <a:p>
            <a:r>
              <a:rPr lang="en-US" altLang="en-US"/>
              <a:t>Peptide bonds have </a:t>
            </a:r>
            <a:r>
              <a:rPr lang="en-US" altLang="en-US" i="1"/>
              <a:t>partial</a:t>
            </a:r>
            <a:r>
              <a:rPr lang="en-US" altLang="en-US"/>
              <a:t> double bond character due to resonance that limits rotation about this bond:</a:t>
            </a:r>
          </a:p>
        </p:txBody>
      </p:sp>
      <p:pic>
        <p:nvPicPr>
          <p:cNvPr id="240644" name="Picture 4">
            <a:extLst>
              <a:ext uri="{FF2B5EF4-FFF2-40B4-BE49-F238E27FC236}">
                <a16:creationId xmlns:a16="http://schemas.microsoft.com/office/drawing/2014/main" id="{68505447-2679-44C8-26CC-DE78680D1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38400"/>
            <a:ext cx="8535988" cy="2706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0162D458-7C43-61D7-10D1-137974EF0CCF}"/>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63AA7F3E-0DF4-EF73-8BBA-D6DDA2355639}"/>
              </a:ext>
            </a:extLst>
          </p:cNvPr>
          <p:cNvSpPr>
            <a:spLocks noGrp="1"/>
          </p:cNvSpPr>
          <p:nvPr>
            <p:ph type="sldNum" sz="quarter" idx="11"/>
          </p:nvPr>
        </p:nvSpPr>
        <p:spPr/>
        <p:txBody>
          <a:bodyPr/>
          <a:lstStyle/>
          <a:p>
            <a:fld id="{7346BCA7-E845-4A38-AA1A-433EFC2476B0}" type="slidenum">
              <a:rPr lang="en-US" altLang="en-US"/>
              <a:pPr/>
              <a:t>34</a:t>
            </a:fld>
            <a:endParaRPr lang="en-US" altLang="en-US"/>
          </a:p>
        </p:txBody>
      </p:sp>
      <p:sp>
        <p:nvSpPr>
          <p:cNvPr id="241666" name="Rectangle 2">
            <a:extLst>
              <a:ext uri="{FF2B5EF4-FFF2-40B4-BE49-F238E27FC236}">
                <a16:creationId xmlns:a16="http://schemas.microsoft.com/office/drawing/2014/main" id="{95FD5F93-E623-DB6C-8DE9-CD4471C2EEAD}"/>
              </a:ext>
            </a:extLst>
          </p:cNvPr>
          <p:cNvSpPr>
            <a:spLocks noGrp="1" noChangeArrowheads="1"/>
          </p:cNvSpPr>
          <p:nvPr>
            <p:ph type="title"/>
          </p:nvPr>
        </p:nvSpPr>
        <p:spPr/>
        <p:txBody>
          <a:bodyPr/>
          <a:lstStyle/>
          <a:p>
            <a:endParaRPr lang="en-US" altLang="en-US"/>
          </a:p>
        </p:txBody>
      </p:sp>
      <p:pic>
        <p:nvPicPr>
          <p:cNvPr id="241668" name="Picture 4">
            <a:extLst>
              <a:ext uri="{FF2B5EF4-FFF2-40B4-BE49-F238E27FC236}">
                <a16:creationId xmlns:a16="http://schemas.microsoft.com/office/drawing/2014/main" id="{B47256F9-1460-7417-F2BC-137B4B1C2DCF}"/>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754063"/>
            <a:ext cx="8229600" cy="5149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FEC78B9B-9AC1-9965-2F7F-799501C3C2B7}"/>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805CE78D-B39F-57CD-2CFA-549057C6B185}"/>
              </a:ext>
            </a:extLst>
          </p:cNvPr>
          <p:cNvSpPr>
            <a:spLocks noGrp="1"/>
          </p:cNvSpPr>
          <p:nvPr>
            <p:ph type="sldNum" sz="quarter" idx="11"/>
          </p:nvPr>
        </p:nvSpPr>
        <p:spPr/>
        <p:txBody>
          <a:bodyPr/>
          <a:lstStyle/>
          <a:p>
            <a:fld id="{A44CFF53-782E-4AE0-B5B5-4684FF890053}" type="slidenum">
              <a:rPr lang="en-US" altLang="en-US"/>
              <a:pPr/>
              <a:t>35</a:t>
            </a:fld>
            <a:endParaRPr lang="en-US" altLang="en-US"/>
          </a:p>
        </p:txBody>
      </p:sp>
      <p:sp>
        <p:nvSpPr>
          <p:cNvPr id="242690" name="Rectangle 2">
            <a:extLst>
              <a:ext uri="{FF2B5EF4-FFF2-40B4-BE49-F238E27FC236}">
                <a16:creationId xmlns:a16="http://schemas.microsoft.com/office/drawing/2014/main" id="{7F07A542-A8D6-09C4-E4AD-883C058BB1D7}"/>
              </a:ext>
            </a:extLst>
          </p:cNvPr>
          <p:cNvSpPr>
            <a:spLocks noGrp="1" noChangeArrowheads="1"/>
          </p:cNvSpPr>
          <p:nvPr>
            <p:ph type="title"/>
          </p:nvPr>
        </p:nvSpPr>
        <p:spPr>
          <a:xfrm>
            <a:off x="457200" y="152400"/>
            <a:ext cx="8229600" cy="685800"/>
          </a:xfrm>
        </p:spPr>
        <p:txBody>
          <a:bodyPr/>
          <a:lstStyle/>
          <a:p>
            <a:r>
              <a:rPr lang="en-US" altLang="en-US" sz="4000" i="1" u="sng">
                <a:solidFill>
                  <a:srgbClr val="0000FF"/>
                </a:solidFill>
              </a:rPr>
              <a:t>Levels of Protein Structure</a:t>
            </a:r>
          </a:p>
        </p:txBody>
      </p:sp>
      <p:sp>
        <p:nvSpPr>
          <p:cNvPr id="242691" name="Rectangle 3">
            <a:extLst>
              <a:ext uri="{FF2B5EF4-FFF2-40B4-BE49-F238E27FC236}">
                <a16:creationId xmlns:a16="http://schemas.microsoft.com/office/drawing/2014/main" id="{11858360-AC3C-793B-B423-8A8A4E2D3A08}"/>
              </a:ext>
            </a:extLst>
          </p:cNvPr>
          <p:cNvSpPr>
            <a:spLocks noGrp="1" noChangeArrowheads="1"/>
          </p:cNvSpPr>
          <p:nvPr>
            <p:ph type="body" idx="1"/>
          </p:nvPr>
        </p:nvSpPr>
        <p:spPr>
          <a:xfrm>
            <a:off x="457200" y="1371600"/>
            <a:ext cx="8229600" cy="4754563"/>
          </a:xfrm>
        </p:spPr>
        <p:txBody>
          <a:bodyPr/>
          <a:lstStyle/>
          <a:p>
            <a:r>
              <a:rPr lang="en-US" altLang="en-US" b="1"/>
              <a:t>Primary (1°) Protein Structure</a:t>
            </a:r>
          </a:p>
          <a:p>
            <a:pPr lvl="1"/>
            <a:r>
              <a:rPr lang="en-US" altLang="en-US"/>
              <a:t>linear sequence of amino acids. </a:t>
            </a:r>
          </a:p>
          <a:p>
            <a:r>
              <a:rPr lang="en-US" altLang="en-US" b="1"/>
              <a:t>Secondary (2°) Protein Structure</a:t>
            </a:r>
          </a:p>
          <a:p>
            <a:pPr lvl="1"/>
            <a:r>
              <a:rPr lang="en-US" altLang="en-US"/>
              <a:t>localized regional structures</a:t>
            </a:r>
          </a:p>
          <a:p>
            <a:r>
              <a:rPr lang="en-US" altLang="en-US" b="1"/>
              <a:t>Teritary (3°) Protein Structure</a:t>
            </a:r>
          </a:p>
          <a:p>
            <a:pPr lvl="1"/>
            <a:r>
              <a:rPr lang="en-US" altLang="en-US"/>
              <a:t>overal shape of proteins</a:t>
            </a:r>
          </a:p>
          <a:p>
            <a:r>
              <a:rPr lang="en-US" altLang="en-US" b="1"/>
              <a:t>Quaternary (4°) Protein Structure</a:t>
            </a:r>
          </a:p>
          <a:p>
            <a:pPr lvl="1"/>
            <a:r>
              <a:rPr lang="en-US" altLang="en-US"/>
              <a:t>interactions between proteins</a:t>
            </a:r>
          </a:p>
          <a:p>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76C2F6B3-9B23-4F7A-068A-741AEF440F37}"/>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7C6880C8-4AF2-F993-D509-4105A4EF519B}"/>
              </a:ext>
            </a:extLst>
          </p:cNvPr>
          <p:cNvSpPr>
            <a:spLocks noGrp="1"/>
          </p:cNvSpPr>
          <p:nvPr>
            <p:ph type="sldNum" sz="quarter" idx="11"/>
          </p:nvPr>
        </p:nvSpPr>
        <p:spPr/>
        <p:txBody>
          <a:bodyPr/>
          <a:lstStyle/>
          <a:p>
            <a:fld id="{C3CC3642-2D2B-4A7F-AF53-87EC9C26690F}" type="slidenum">
              <a:rPr lang="en-US" altLang="en-US"/>
              <a:pPr/>
              <a:t>36</a:t>
            </a:fld>
            <a:endParaRPr lang="en-US" altLang="en-US"/>
          </a:p>
        </p:txBody>
      </p:sp>
      <p:sp>
        <p:nvSpPr>
          <p:cNvPr id="243714" name="Rectangle 2">
            <a:extLst>
              <a:ext uri="{FF2B5EF4-FFF2-40B4-BE49-F238E27FC236}">
                <a16:creationId xmlns:a16="http://schemas.microsoft.com/office/drawing/2014/main" id="{E217A2F9-7673-6D70-6278-50F53E24C691}"/>
              </a:ext>
            </a:extLst>
          </p:cNvPr>
          <p:cNvSpPr>
            <a:spLocks noGrp="1" noChangeArrowheads="1"/>
          </p:cNvSpPr>
          <p:nvPr>
            <p:ph type="title"/>
          </p:nvPr>
        </p:nvSpPr>
        <p:spPr/>
        <p:txBody>
          <a:bodyPr/>
          <a:lstStyle/>
          <a:p>
            <a:pPr algn="l"/>
            <a:r>
              <a:rPr lang="en-US" altLang="en-US" sz="3200" i="1">
                <a:solidFill>
                  <a:srgbClr val="0000FF"/>
                </a:solidFill>
              </a:rPr>
              <a:t>Protein Structure:</a:t>
            </a:r>
          </a:p>
        </p:txBody>
      </p:sp>
      <p:sp>
        <p:nvSpPr>
          <p:cNvPr id="243715" name="Rectangle 3">
            <a:extLst>
              <a:ext uri="{FF2B5EF4-FFF2-40B4-BE49-F238E27FC236}">
                <a16:creationId xmlns:a16="http://schemas.microsoft.com/office/drawing/2014/main" id="{59907022-EB11-856F-A308-12E0A740CCB7}"/>
              </a:ext>
            </a:extLst>
          </p:cNvPr>
          <p:cNvSpPr>
            <a:spLocks noGrp="1" noChangeArrowheads="1"/>
          </p:cNvSpPr>
          <p:nvPr>
            <p:ph type="body" idx="1"/>
          </p:nvPr>
        </p:nvSpPr>
        <p:spPr>
          <a:xfrm>
            <a:off x="457200" y="762000"/>
            <a:ext cx="8229600" cy="5592763"/>
          </a:xfrm>
        </p:spPr>
        <p:txBody>
          <a:bodyPr/>
          <a:lstStyle/>
          <a:p>
            <a:pPr>
              <a:buFontTx/>
              <a:buNone/>
            </a:pPr>
            <a:endParaRPr lang="en-US" altLang="en-US"/>
          </a:p>
          <a:p>
            <a:r>
              <a:rPr lang="en-US" altLang="en-US"/>
              <a:t>Twisting about various bonds in the polypeptide backbone gives proteins a variety of shapes.</a:t>
            </a:r>
          </a:p>
          <a:p>
            <a:endParaRPr lang="en-US" altLang="en-US"/>
          </a:p>
          <a:p>
            <a:r>
              <a:rPr lang="en-US" altLang="en-US"/>
              <a:t>Bond angles give rise to secondary structures.  Then, localized secondary structures help drive the peptide folding that gives rise to tertiary structure.</a:t>
            </a:r>
          </a:p>
          <a:p>
            <a:endParaRPr lang="en-US"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F79F16E8-DF6E-1DB9-F85E-D537BB55A45F}"/>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916145E1-E292-95ED-85AA-FD295E5EDA43}"/>
              </a:ext>
            </a:extLst>
          </p:cNvPr>
          <p:cNvSpPr>
            <a:spLocks noGrp="1"/>
          </p:cNvSpPr>
          <p:nvPr>
            <p:ph type="sldNum" sz="quarter" idx="11"/>
          </p:nvPr>
        </p:nvSpPr>
        <p:spPr/>
        <p:txBody>
          <a:bodyPr/>
          <a:lstStyle/>
          <a:p>
            <a:fld id="{8E273031-3EE3-4BF5-BF03-9341C9326583}" type="slidenum">
              <a:rPr lang="en-US" altLang="en-US"/>
              <a:pPr/>
              <a:t>37</a:t>
            </a:fld>
            <a:endParaRPr lang="en-US" altLang="en-US"/>
          </a:p>
        </p:txBody>
      </p:sp>
      <p:sp>
        <p:nvSpPr>
          <p:cNvPr id="244738" name="Rectangle 2">
            <a:extLst>
              <a:ext uri="{FF2B5EF4-FFF2-40B4-BE49-F238E27FC236}">
                <a16:creationId xmlns:a16="http://schemas.microsoft.com/office/drawing/2014/main" id="{346AE87D-5D49-2E2F-5F50-B32AD98089C0}"/>
              </a:ext>
            </a:extLst>
          </p:cNvPr>
          <p:cNvSpPr>
            <a:spLocks noGrp="1" noChangeArrowheads="1"/>
          </p:cNvSpPr>
          <p:nvPr>
            <p:ph type="title"/>
          </p:nvPr>
        </p:nvSpPr>
        <p:spPr/>
        <p:txBody>
          <a:bodyPr/>
          <a:lstStyle/>
          <a:p>
            <a:endParaRPr lang="en-US" altLang="en-US"/>
          </a:p>
        </p:txBody>
      </p:sp>
      <p:sp>
        <p:nvSpPr>
          <p:cNvPr id="244739" name="Rectangle 3">
            <a:extLst>
              <a:ext uri="{FF2B5EF4-FFF2-40B4-BE49-F238E27FC236}">
                <a16:creationId xmlns:a16="http://schemas.microsoft.com/office/drawing/2014/main" id="{9F172257-8AE0-0D7B-CEAA-084163C40C85}"/>
              </a:ext>
            </a:extLst>
          </p:cNvPr>
          <p:cNvSpPr>
            <a:spLocks noGrp="1" noChangeArrowheads="1"/>
          </p:cNvSpPr>
          <p:nvPr>
            <p:ph type="body" idx="1"/>
          </p:nvPr>
        </p:nvSpPr>
        <p:spPr/>
        <p:txBody>
          <a:bodyPr/>
          <a:lstStyle/>
          <a:p>
            <a:pPr>
              <a:buFontTx/>
              <a:buNone/>
            </a:pPr>
            <a:r>
              <a:rPr lang="en-US" altLang="en-US" i="1"/>
              <a:t>Secondary Structure in Proteins:</a:t>
            </a:r>
          </a:p>
          <a:p>
            <a:r>
              <a:rPr lang="en-US" altLang="en-US"/>
              <a:t>Pauling and Corey proposed two secondary structures in proteins many years before they were actually proven:</a:t>
            </a:r>
          </a:p>
          <a:p>
            <a:pPr>
              <a:buFontTx/>
              <a:buNone/>
            </a:pPr>
            <a:r>
              <a:rPr lang="en-US" altLang="en-US"/>
              <a:t>        </a:t>
            </a:r>
            <a:r>
              <a:rPr lang="en-US" altLang="en-US" i="1" u="sng">
                <a:solidFill>
                  <a:srgbClr val="0000FF"/>
                </a:solidFill>
                <a:cs typeface="Arial" panose="020B0604020202020204" pitchFamily="34" charset="0"/>
              </a:rPr>
              <a:t>alpha</a:t>
            </a:r>
            <a:r>
              <a:rPr lang="en-US" altLang="en-US" sz="4000" i="1" u="sng">
                <a:solidFill>
                  <a:srgbClr val="0000FF"/>
                </a:solidFill>
                <a:cs typeface="Arial" panose="020B0604020202020204" pitchFamily="34" charset="0"/>
              </a:rPr>
              <a:t> – helix</a:t>
            </a:r>
            <a:r>
              <a:rPr lang="en-US" altLang="en-US" sz="4000" i="1">
                <a:cs typeface="Arial" panose="020B0604020202020204" pitchFamily="34" charset="0"/>
              </a:rPr>
              <a:t>		</a:t>
            </a:r>
            <a:r>
              <a:rPr lang="en-US" altLang="en-US" i="1" u="sng">
                <a:solidFill>
                  <a:srgbClr val="FF0000"/>
                </a:solidFill>
                <a:cs typeface="Arial" panose="020B0604020202020204" pitchFamily="34" charset="0"/>
              </a:rPr>
              <a:t>beta</a:t>
            </a:r>
            <a:r>
              <a:rPr lang="en-US" altLang="en-US" sz="4000" i="1" u="sng">
                <a:solidFill>
                  <a:srgbClr val="FF0000"/>
                </a:solidFill>
                <a:cs typeface="Arial" panose="020B0604020202020204" pitchFamily="34" charset="0"/>
              </a:rPr>
              <a:t> - sheet</a:t>
            </a:r>
          </a:p>
          <a:p>
            <a:pPr>
              <a:buFontTx/>
              <a:buNone/>
            </a:pPr>
            <a:endParaRPr lang="el-GR" altLang="en-US" sz="4000" i="1">
              <a:cs typeface="Arial" panose="020B0604020202020204" pitchFamily="34" charset="0"/>
            </a:endParaRPr>
          </a:p>
        </p:txBody>
      </p:sp>
      <p:sp>
        <p:nvSpPr>
          <p:cNvPr id="244740" name="Text Box 4">
            <a:extLst>
              <a:ext uri="{FF2B5EF4-FFF2-40B4-BE49-F238E27FC236}">
                <a16:creationId xmlns:a16="http://schemas.microsoft.com/office/drawing/2014/main" id="{BC5633A1-23D4-59E8-32CD-3407C9DB6314}"/>
              </a:ext>
            </a:extLst>
          </p:cNvPr>
          <p:cNvSpPr txBox="1">
            <a:spLocks noChangeArrowheads="1"/>
          </p:cNvSpPr>
          <p:nvPr/>
        </p:nvSpPr>
        <p:spPr bwMode="auto">
          <a:xfrm>
            <a:off x="533400" y="4038600"/>
            <a:ext cx="82296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0"/>
              <a:t>Both of these secondary protein structures are stabilized by hydrogen bonding between the carbonyl oxygen atoms and the nitrogen atoms of amino acids in the protein chain.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0F16A391-9757-2FC7-37B2-F1DED11E8EA7}"/>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73237AC9-7DC7-0079-CF65-09D67975C002}"/>
              </a:ext>
            </a:extLst>
          </p:cNvPr>
          <p:cNvSpPr>
            <a:spLocks noGrp="1"/>
          </p:cNvSpPr>
          <p:nvPr>
            <p:ph type="sldNum" sz="quarter" idx="11"/>
          </p:nvPr>
        </p:nvSpPr>
        <p:spPr/>
        <p:txBody>
          <a:bodyPr/>
          <a:lstStyle/>
          <a:p>
            <a:fld id="{88A109B8-CAE3-4339-BA93-072564829491}" type="slidenum">
              <a:rPr lang="en-US" altLang="en-US"/>
              <a:pPr/>
              <a:t>38</a:t>
            </a:fld>
            <a:endParaRPr lang="en-US" altLang="en-US"/>
          </a:p>
        </p:txBody>
      </p:sp>
      <p:sp>
        <p:nvSpPr>
          <p:cNvPr id="245762" name="Rectangle 2">
            <a:extLst>
              <a:ext uri="{FF2B5EF4-FFF2-40B4-BE49-F238E27FC236}">
                <a16:creationId xmlns:a16="http://schemas.microsoft.com/office/drawing/2014/main" id="{E54CEF20-03BF-B92A-7BFC-0F6E616D983B}"/>
              </a:ext>
            </a:extLst>
          </p:cNvPr>
          <p:cNvSpPr>
            <a:spLocks noGrp="1" noChangeArrowheads="1"/>
          </p:cNvSpPr>
          <p:nvPr>
            <p:ph type="title"/>
          </p:nvPr>
        </p:nvSpPr>
        <p:spPr/>
        <p:txBody>
          <a:bodyPr/>
          <a:lstStyle/>
          <a:p>
            <a:endParaRPr lang="en-US" altLang="en-US"/>
          </a:p>
        </p:txBody>
      </p:sp>
      <p:sp>
        <p:nvSpPr>
          <p:cNvPr id="245763" name="Rectangle 3">
            <a:extLst>
              <a:ext uri="{FF2B5EF4-FFF2-40B4-BE49-F238E27FC236}">
                <a16:creationId xmlns:a16="http://schemas.microsoft.com/office/drawing/2014/main" id="{84CDF8F0-D46E-4656-4E30-356CF05CA726}"/>
              </a:ext>
            </a:extLst>
          </p:cNvPr>
          <p:cNvSpPr>
            <a:spLocks noGrp="1" noChangeArrowheads="1"/>
          </p:cNvSpPr>
          <p:nvPr>
            <p:ph type="body" idx="1"/>
          </p:nvPr>
        </p:nvSpPr>
        <p:spPr>
          <a:xfrm>
            <a:off x="457200" y="0"/>
            <a:ext cx="8229600" cy="5592763"/>
          </a:xfrm>
        </p:spPr>
        <p:txBody>
          <a:bodyPr/>
          <a:lstStyle/>
          <a:p>
            <a:r>
              <a:rPr lang="en-US" altLang="en-US"/>
              <a:t>The </a:t>
            </a:r>
            <a:r>
              <a:rPr lang="en-US" altLang="en-US" i="1"/>
              <a:t>alpha</a:t>
            </a:r>
            <a:r>
              <a:rPr lang="en-US" altLang="en-US"/>
              <a:t> (</a:t>
            </a:r>
            <a:r>
              <a:rPr lang="el-GR" altLang="en-US" i="1">
                <a:cs typeface="Arial" panose="020B0604020202020204" pitchFamily="34" charset="0"/>
              </a:rPr>
              <a:t>α</a:t>
            </a:r>
            <a:r>
              <a:rPr lang="en-US" altLang="en-US" i="1">
                <a:cs typeface="Arial" panose="020B0604020202020204" pitchFamily="34" charset="0"/>
              </a:rPr>
              <a:t>) – helix:</a:t>
            </a:r>
          </a:p>
        </p:txBody>
      </p:sp>
      <p:pic>
        <p:nvPicPr>
          <p:cNvPr id="245765" name="Picture 5">
            <a:extLst>
              <a:ext uri="{FF2B5EF4-FFF2-40B4-BE49-F238E27FC236}">
                <a16:creationId xmlns:a16="http://schemas.microsoft.com/office/drawing/2014/main" id="{1D4440AE-644C-D679-4B7A-6336C4CC8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7850188" cy="5516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065710EE-E177-39EE-8318-9244119CDCF2}"/>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4CCD42B0-C09A-7C71-682E-9528BAAE5E3F}"/>
              </a:ext>
            </a:extLst>
          </p:cNvPr>
          <p:cNvSpPr>
            <a:spLocks noGrp="1"/>
          </p:cNvSpPr>
          <p:nvPr>
            <p:ph type="sldNum" sz="quarter" idx="11"/>
          </p:nvPr>
        </p:nvSpPr>
        <p:spPr/>
        <p:txBody>
          <a:bodyPr/>
          <a:lstStyle/>
          <a:p>
            <a:fld id="{13AA9B17-67B3-4D65-B541-DD39958566F4}" type="slidenum">
              <a:rPr lang="en-US" altLang="en-US"/>
              <a:pPr/>
              <a:t>39</a:t>
            </a:fld>
            <a:endParaRPr lang="en-US" altLang="en-US"/>
          </a:p>
        </p:txBody>
      </p:sp>
      <p:sp>
        <p:nvSpPr>
          <p:cNvPr id="246786" name="Rectangle 2">
            <a:extLst>
              <a:ext uri="{FF2B5EF4-FFF2-40B4-BE49-F238E27FC236}">
                <a16:creationId xmlns:a16="http://schemas.microsoft.com/office/drawing/2014/main" id="{BB0477CA-B8B9-6D41-FEE9-6AA39A9FCAD7}"/>
              </a:ext>
            </a:extLst>
          </p:cNvPr>
          <p:cNvSpPr>
            <a:spLocks noGrp="1" noChangeArrowheads="1"/>
          </p:cNvSpPr>
          <p:nvPr>
            <p:ph type="title"/>
          </p:nvPr>
        </p:nvSpPr>
        <p:spPr/>
        <p:txBody>
          <a:bodyPr/>
          <a:lstStyle/>
          <a:p>
            <a:endParaRPr lang="en-US" altLang="en-US"/>
          </a:p>
        </p:txBody>
      </p:sp>
      <p:sp>
        <p:nvSpPr>
          <p:cNvPr id="246787" name="Rectangle 3">
            <a:extLst>
              <a:ext uri="{FF2B5EF4-FFF2-40B4-BE49-F238E27FC236}">
                <a16:creationId xmlns:a16="http://schemas.microsoft.com/office/drawing/2014/main" id="{6B710ECB-BA11-FB67-6A6C-DFFE06580147}"/>
              </a:ext>
            </a:extLst>
          </p:cNvPr>
          <p:cNvSpPr>
            <a:spLocks noGrp="1" noChangeArrowheads="1"/>
          </p:cNvSpPr>
          <p:nvPr>
            <p:ph type="body" idx="1"/>
          </p:nvPr>
        </p:nvSpPr>
        <p:spPr/>
        <p:txBody>
          <a:bodyPr/>
          <a:lstStyle/>
          <a:p>
            <a:r>
              <a:rPr lang="en-US" altLang="en-US" sz="4000" i="1">
                <a:cs typeface="Arial" panose="020B0604020202020204" pitchFamily="34" charset="0"/>
              </a:rPr>
              <a:t>beta – sheet   (</a:t>
            </a:r>
            <a:r>
              <a:rPr lang="en-US" altLang="en-US" sz="2800" i="1">
                <a:cs typeface="Arial" panose="020B0604020202020204" pitchFamily="34" charset="0"/>
              </a:rPr>
              <a:t>antiparallel</a:t>
            </a:r>
            <a:r>
              <a:rPr lang="en-US" altLang="en-US" sz="4000" i="1">
                <a:cs typeface="Arial" panose="020B0604020202020204" pitchFamily="34" charset="0"/>
              </a:rPr>
              <a:t>):</a:t>
            </a:r>
          </a:p>
        </p:txBody>
      </p:sp>
      <p:pic>
        <p:nvPicPr>
          <p:cNvPr id="246788" name="Picture 4">
            <a:extLst>
              <a:ext uri="{FF2B5EF4-FFF2-40B4-BE49-F238E27FC236}">
                <a16:creationId xmlns:a16="http://schemas.microsoft.com/office/drawing/2014/main" id="{E4FEDD80-3081-10A6-1910-1B7DD792C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1209675"/>
            <a:ext cx="8535987" cy="4438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0FFF4877-305C-5F8E-969D-6464625A614D}"/>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425C6EA1-2FDB-3B18-D2F8-05A4A4A57766}"/>
              </a:ext>
            </a:extLst>
          </p:cNvPr>
          <p:cNvSpPr>
            <a:spLocks noGrp="1"/>
          </p:cNvSpPr>
          <p:nvPr>
            <p:ph type="sldNum" sz="quarter" idx="11"/>
          </p:nvPr>
        </p:nvSpPr>
        <p:spPr/>
        <p:txBody>
          <a:bodyPr/>
          <a:lstStyle/>
          <a:p>
            <a:fld id="{28F473AA-C185-46F9-866B-2AC31EE8CD0F}" type="slidenum">
              <a:rPr lang="en-US" altLang="en-US"/>
              <a:pPr/>
              <a:t>4</a:t>
            </a:fld>
            <a:endParaRPr lang="en-US" altLang="en-US"/>
          </a:p>
        </p:txBody>
      </p:sp>
      <p:sp>
        <p:nvSpPr>
          <p:cNvPr id="221186" name="Rectangle 2">
            <a:extLst>
              <a:ext uri="{FF2B5EF4-FFF2-40B4-BE49-F238E27FC236}">
                <a16:creationId xmlns:a16="http://schemas.microsoft.com/office/drawing/2014/main" id="{D457A9B3-345D-9077-1D58-64BE83CAFF72}"/>
              </a:ext>
            </a:extLst>
          </p:cNvPr>
          <p:cNvSpPr>
            <a:spLocks noGrp="1" noChangeArrowheads="1"/>
          </p:cNvSpPr>
          <p:nvPr>
            <p:ph type="title"/>
          </p:nvPr>
        </p:nvSpPr>
        <p:spPr>
          <a:xfrm>
            <a:off x="457200" y="152400"/>
            <a:ext cx="8229600" cy="68263"/>
          </a:xfrm>
        </p:spPr>
        <p:txBody>
          <a:bodyPr/>
          <a:lstStyle/>
          <a:p>
            <a:endParaRPr lang="en-US" altLang="en-US" sz="4000"/>
          </a:p>
        </p:txBody>
      </p:sp>
      <p:sp>
        <p:nvSpPr>
          <p:cNvPr id="221187" name="Rectangle 3">
            <a:extLst>
              <a:ext uri="{FF2B5EF4-FFF2-40B4-BE49-F238E27FC236}">
                <a16:creationId xmlns:a16="http://schemas.microsoft.com/office/drawing/2014/main" id="{B09F6B24-80FF-519D-88CE-59D1AF4BF82D}"/>
              </a:ext>
            </a:extLst>
          </p:cNvPr>
          <p:cNvSpPr>
            <a:spLocks noGrp="1" noChangeArrowheads="1"/>
          </p:cNvSpPr>
          <p:nvPr>
            <p:ph type="body" idx="1"/>
          </p:nvPr>
        </p:nvSpPr>
        <p:spPr>
          <a:xfrm>
            <a:off x="457200" y="685800"/>
            <a:ext cx="8229600" cy="5440363"/>
          </a:xfrm>
        </p:spPr>
        <p:txBody>
          <a:bodyPr/>
          <a:lstStyle/>
          <a:p>
            <a:r>
              <a:rPr lang="en-US" altLang="en-US"/>
              <a:t>To understand protein function, we must first understand the nature of amino acids.</a:t>
            </a:r>
          </a:p>
          <a:p>
            <a:r>
              <a:rPr lang="en-US" altLang="en-US"/>
              <a:t>Amino acids are essentially </a:t>
            </a:r>
            <a:r>
              <a:rPr lang="el-GR" altLang="en-US">
                <a:cs typeface="Arial" panose="020B0604020202020204" pitchFamily="34" charset="0"/>
              </a:rPr>
              <a:t>α</a:t>
            </a:r>
            <a:r>
              <a:rPr lang="en-US" altLang="en-US">
                <a:cs typeface="Arial" panose="020B0604020202020204" pitchFamily="34" charset="0"/>
              </a:rPr>
              <a:t>-amino acids:</a:t>
            </a:r>
          </a:p>
          <a:p>
            <a:pPr>
              <a:lnSpc>
                <a:spcPct val="50000"/>
              </a:lnSpc>
              <a:buFontTx/>
              <a:buNone/>
            </a:pPr>
            <a:r>
              <a:rPr lang="en-US" altLang="en-US">
                <a:cs typeface="Arial" panose="020B0604020202020204" pitchFamily="34" charset="0"/>
              </a:rPr>
              <a:t>		</a:t>
            </a:r>
            <a:r>
              <a:rPr lang="en-US" altLang="en-US" sz="4000">
                <a:cs typeface="Arial" panose="020B0604020202020204" pitchFamily="34" charset="0"/>
              </a:rPr>
              <a:t>	              </a:t>
            </a:r>
            <a:r>
              <a:rPr lang="en-US" altLang="en-US" sz="1800">
                <a:cs typeface="Arial" panose="020B0604020202020204" pitchFamily="34" charset="0"/>
              </a:rPr>
              <a:t>alpha carbon (IUPAC #2 position)</a:t>
            </a:r>
          </a:p>
          <a:p>
            <a:pPr>
              <a:lnSpc>
                <a:spcPct val="50000"/>
              </a:lnSpc>
              <a:buFontTx/>
              <a:buNone/>
            </a:pPr>
            <a:endParaRPr lang="el-GR" altLang="en-US" sz="1800" i="1">
              <a:cs typeface="Arial" panose="020B0604020202020204" pitchFamily="34" charset="0"/>
            </a:endParaRPr>
          </a:p>
          <a:p>
            <a:pPr>
              <a:lnSpc>
                <a:spcPct val="85000"/>
              </a:lnSpc>
              <a:spcBef>
                <a:spcPct val="0"/>
              </a:spcBef>
              <a:buFontTx/>
              <a:buNone/>
            </a:pPr>
            <a:r>
              <a:rPr lang="en-US" altLang="en-US" sz="4000">
                <a:cs typeface="Arial" panose="020B0604020202020204" pitchFamily="34" charset="0"/>
              </a:rPr>
              <a:t>			H</a:t>
            </a:r>
            <a:r>
              <a:rPr lang="en-US" altLang="en-US" sz="4000" baseline="-25000">
                <a:cs typeface="Arial" panose="020B0604020202020204" pitchFamily="34" charset="0"/>
              </a:rPr>
              <a:t>2</a:t>
            </a:r>
            <a:r>
              <a:rPr lang="en-US" altLang="en-US" sz="4000">
                <a:cs typeface="Arial" panose="020B0604020202020204" pitchFamily="34" charset="0"/>
              </a:rPr>
              <a:t>N – C – COOH</a:t>
            </a:r>
          </a:p>
          <a:p>
            <a:pPr>
              <a:lnSpc>
                <a:spcPct val="80000"/>
              </a:lnSpc>
              <a:spcBef>
                <a:spcPct val="0"/>
              </a:spcBef>
              <a:buFontTx/>
              <a:buNone/>
            </a:pPr>
            <a:r>
              <a:rPr lang="en-US" altLang="en-US" sz="4000">
                <a:cs typeface="Arial" panose="020B0604020202020204" pitchFamily="34" charset="0"/>
              </a:rPr>
              <a:t>		   	           |</a:t>
            </a:r>
          </a:p>
          <a:p>
            <a:pPr>
              <a:lnSpc>
                <a:spcPct val="80000"/>
              </a:lnSpc>
              <a:spcBef>
                <a:spcPct val="0"/>
              </a:spcBef>
              <a:buFontTx/>
              <a:buNone/>
            </a:pPr>
            <a:r>
              <a:rPr lang="en-US" altLang="en-US" sz="4000">
                <a:cs typeface="Arial" panose="020B0604020202020204" pitchFamily="34" charset="0"/>
              </a:rPr>
              <a:t>			          R</a:t>
            </a:r>
          </a:p>
          <a:p>
            <a:pPr>
              <a:lnSpc>
                <a:spcPct val="80000"/>
              </a:lnSpc>
              <a:spcBef>
                <a:spcPct val="0"/>
              </a:spcBef>
              <a:buFontTx/>
              <a:buNone/>
            </a:pPr>
            <a:r>
              <a:rPr lang="en-US" altLang="en-US" sz="4000">
                <a:cs typeface="Arial" panose="020B0604020202020204" pitchFamily="34" charset="0"/>
              </a:rPr>
              <a:t>	</a:t>
            </a:r>
          </a:p>
          <a:p>
            <a:pPr>
              <a:lnSpc>
                <a:spcPct val="80000"/>
              </a:lnSpc>
              <a:spcBef>
                <a:spcPct val="0"/>
              </a:spcBef>
            </a:pPr>
            <a:r>
              <a:rPr lang="en-US" altLang="en-US">
                <a:cs typeface="Arial" panose="020B0604020202020204" pitchFamily="34" charset="0"/>
              </a:rPr>
              <a:t>When R is not H, the alpha carbon </a:t>
            </a:r>
          </a:p>
          <a:p>
            <a:pPr>
              <a:lnSpc>
                <a:spcPct val="80000"/>
              </a:lnSpc>
              <a:spcBef>
                <a:spcPct val="0"/>
              </a:spcBef>
              <a:buFontTx/>
              <a:buNone/>
            </a:pPr>
            <a:r>
              <a:rPr lang="en-US" altLang="en-US">
                <a:cs typeface="Arial" panose="020B0604020202020204" pitchFamily="34" charset="0"/>
              </a:rPr>
              <a:t>    is asymetric, giving rise to isomers.</a:t>
            </a:r>
          </a:p>
        </p:txBody>
      </p:sp>
      <p:sp>
        <p:nvSpPr>
          <p:cNvPr id="221192" name="Line 8">
            <a:extLst>
              <a:ext uri="{FF2B5EF4-FFF2-40B4-BE49-F238E27FC236}">
                <a16:creationId xmlns:a16="http://schemas.microsoft.com/office/drawing/2014/main" id="{BDEA14B5-CA67-7AAB-CF36-716CA3F37607}"/>
              </a:ext>
            </a:extLst>
          </p:cNvPr>
          <p:cNvSpPr>
            <a:spLocks noChangeShapeType="1"/>
          </p:cNvSpPr>
          <p:nvPr/>
        </p:nvSpPr>
        <p:spPr bwMode="auto">
          <a:xfrm flipH="1">
            <a:off x="4114800" y="2590800"/>
            <a:ext cx="228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7E03F25B-2B2E-E7D6-BA59-344B8C193D50}"/>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52F1BAD0-653A-0689-D05F-A6BAB289CD77}"/>
              </a:ext>
            </a:extLst>
          </p:cNvPr>
          <p:cNvSpPr>
            <a:spLocks noGrp="1"/>
          </p:cNvSpPr>
          <p:nvPr>
            <p:ph type="sldNum" sz="quarter" idx="11"/>
          </p:nvPr>
        </p:nvSpPr>
        <p:spPr/>
        <p:txBody>
          <a:bodyPr/>
          <a:lstStyle/>
          <a:p>
            <a:fld id="{9C6329CD-9596-4495-ADCD-EAA05D1A1E43}" type="slidenum">
              <a:rPr lang="en-US" altLang="en-US"/>
              <a:pPr/>
              <a:t>40</a:t>
            </a:fld>
            <a:endParaRPr lang="en-US" altLang="en-US"/>
          </a:p>
        </p:txBody>
      </p:sp>
      <p:sp>
        <p:nvSpPr>
          <p:cNvPr id="247810" name="Rectangle 2">
            <a:extLst>
              <a:ext uri="{FF2B5EF4-FFF2-40B4-BE49-F238E27FC236}">
                <a16:creationId xmlns:a16="http://schemas.microsoft.com/office/drawing/2014/main" id="{708158CF-EED8-E692-99AE-8F8446C78482}"/>
              </a:ext>
            </a:extLst>
          </p:cNvPr>
          <p:cNvSpPr>
            <a:spLocks noGrp="1" noChangeArrowheads="1"/>
          </p:cNvSpPr>
          <p:nvPr>
            <p:ph type="title"/>
          </p:nvPr>
        </p:nvSpPr>
        <p:spPr/>
        <p:txBody>
          <a:bodyPr/>
          <a:lstStyle/>
          <a:p>
            <a:endParaRPr lang="en-US" altLang="en-US"/>
          </a:p>
        </p:txBody>
      </p:sp>
      <p:sp>
        <p:nvSpPr>
          <p:cNvPr id="247811" name="Rectangle 3">
            <a:extLst>
              <a:ext uri="{FF2B5EF4-FFF2-40B4-BE49-F238E27FC236}">
                <a16:creationId xmlns:a16="http://schemas.microsoft.com/office/drawing/2014/main" id="{76DC68D9-85E5-23E6-CE91-CF0A3A2E5191}"/>
              </a:ext>
            </a:extLst>
          </p:cNvPr>
          <p:cNvSpPr>
            <a:spLocks noGrp="1" noChangeArrowheads="1"/>
          </p:cNvSpPr>
          <p:nvPr>
            <p:ph type="body" idx="1"/>
          </p:nvPr>
        </p:nvSpPr>
        <p:spPr/>
        <p:txBody>
          <a:bodyPr/>
          <a:lstStyle/>
          <a:p>
            <a:r>
              <a:rPr lang="en-US" altLang="en-US" sz="4000" i="1">
                <a:cs typeface="Arial" panose="020B0604020202020204" pitchFamily="34" charset="0"/>
              </a:rPr>
              <a:t>beta – sheet (</a:t>
            </a:r>
            <a:r>
              <a:rPr lang="en-US" altLang="en-US" sz="2800" i="1">
                <a:cs typeface="Arial" panose="020B0604020202020204" pitchFamily="34" charset="0"/>
              </a:rPr>
              <a:t>artistic representations</a:t>
            </a:r>
            <a:r>
              <a:rPr lang="en-US" altLang="en-US" sz="4000" i="1">
                <a:cs typeface="Arial" panose="020B0604020202020204" pitchFamily="34" charset="0"/>
              </a:rPr>
              <a:t>):</a:t>
            </a:r>
          </a:p>
          <a:p>
            <a:endParaRPr lang="en-US" altLang="en-US"/>
          </a:p>
        </p:txBody>
      </p:sp>
      <p:pic>
        <p:nvPicPr>
          <p:cNvPr id="247814" name="Picture 6">
            <a:extLst>
              <a:ext uri="{FF2B5EF4-FFF2-40B4-BE49-F238E27FC236}">
                <a16:creationId xmlns:a16="http://schemas.microsoft.com/office/drawing/2014/main" id="{8C845C09-C367-FA36-C43E-355C51440A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371600"/>
            <a:ext cx="33528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47815" name="Picture 7">
            <a:extLst>
              <a:ext uri="{FF2B5EF4-FFF2-40B4-BE49-F238E27FC236}">
                <a16:creationId xmlns:a16="http://schemas.microsoft.com/office/drawing/2014/main" id="{A3886E0E-BAB6-7AB9-9608-CCE1E6600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3740150"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A4395448-DABA-8065-FCEF-24C5AD56F792}"/>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DBA4BAFF-0F73-BEF4-CD56-F71FE8617975}"/>
              </a:ext>
            </a:extLst>
          </p:cNvPr>
          <p:cNvSpPr>
            <a:spLocks noGrp="1"/>
          </p:cNvSpPr>
          <p:nvPr>
            <p:ph type="sldNum" sz="quarter" idx="11"/>
          </p:nvPr>
        </p:nvSpPr>
        <p:spPr/>
        <p:txBody>
          <a:bodyPr/>
          <a:lstStyle/>
          <a:p>
            <a:fld id="{551C4CE0-6073-4DA5-AD5C-266C2BD4D8E6}" type="slidenum">
              <a:rPr lang="en-US" altLang="en-US"/>
              <a:pPr/>
              <a:t>41</a:t>
            </a:fld>
            <a:endParaRPr lang="en-US" altLang="en-US"/>
          </a:p>
        </p:txBody>
      </p:sp>
      <p:sp>
        <p:nvSpPr>
          <p:cNvPr id="248834" name="Rectangle 2">
            <a:extLst>
              <a:ext uri="{FF2B5EF4-FFF2-40B4-BE49-F238E27FC236}">
                <a16:creationId xmlns:a16="http://schemas.microsoft.com/office/drawing/2014/main" id="{CF144FE4-7C7F-428C-E95B-68065CDDA74E}"/>
              </a:ext>
            </a:extLst>
          </p:cNvPr>
          <p:cNvSpPr>
            <a:spLocks noGrp="1" noChangeArrowheads="1"/>
          </p:cNvSpPr>
          <p:nvPr>
            <p:ph type="title"/>
          </p:nvPr>
        </p:nvSpPr>
        <p:spPr/>
        <p:txBody>
          <a:bodyPr/>
          <a:lstStyle/>
          <a:p>
            <a:endParaRPr lang="en-US" altLang="en-US"/>
          </a:p>
        </p:txBody>
      </p:sp>
      <p:sp>
        <p:nvSpPr>
          <p:cNvPr id="248835" name="Rectangle 3">
            <a:extLst>
              <a:ext uri="{FF2B5EF4-FFF2-40B4-BE49-F238E27FC236}">
                <a16:creationId xmlns:a16="http://schemas.microsoft.com/office/drawing/2014/main" id="{481C893A-00F3-0756-7B69-72B82B08EC92}"/>
              </a:ext>
            </a:extLst>
          </p:cNvPr>
          <p:cNvSpPr>
            <a:spLocks noGrp="1" noChangeArrowheads="1"/>
          </p:cNvSpPr>
          <p:nvPr>
            <p:ph type="body" idx="1"/>
          </p:nvPr>
        </p:nvSpPr>
        <p:spPr/>
        <p:txBody>
          <a:bodyPr/>
          <a:lstStyle/>
          <a:p>
            <a:pPr>
              <a:buFontTx/>
              <a:buNone/>
            </a:pPr>
            <a:r>
              <a:rPr lang="en-US" altLang="en-US"/>
              <a:t>Examples of </a:t>
            </a:r>
            <a:r>
              <a:rPr lang="en-US" altLang="en-US" sz="2800" i="1"/>
              <a:t>beta</a:t>
            </a:r>
            <a:r>
              <a:rPr lang="en-US" altLang="en-US"/>
              <a:t>-sheet domains in proteins:</a:t>
            </a:r>
          </a:p>
        </p:txBody>
      </p:sp>
      <p:pic>
        <p:nvPicPr>
          <p:cNvPr id="248836" name="Picture 4">
            <a:extLst>
              <a:ext uri="{FF2B5EF4-FFF2-40B4-BE49-F238E27FC236}">
                <a16:creationId xmlns:a16="http://schemas.microsoft.com/office/drawing/2014/main" id="{B539C88C-EAC0-A8FF-C7A6-C3A874CCB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752600"/>
            <a:ext cx="3005138" cy="4268788"/>
          </a:xfrm>
          <a:prstGeom prst="rect">
            <a:avLst/>
          </a:prstGeom>
          <a:noFill/>
          <a:extLst>
            <a:ext uri="{909E8E84-426E-40DD-AFC4-6F175D3DCCD1}">
              <a14:hiddenFill xmlns:a14="http://schemas.microsoft.com/office/drawing/2010/main">
                <a:solidFill>
                  <a:srgbClr val="FFFFFF"/>
                </a:solidFill>
              </a14:hiddenFill>
            </a:ext>
          </a:extLst>
        </p:spPr>
      </p:pic>
      <p:pic>
        <p:nvPicPr>
          <p:cNvPr id="248837" name="Picture 5">
            <a:extLst>
              <a:ext uri="{FF2B5EF4-FFF2-40B4-BE49-F238E27FC236}">
                <a16:creationId xmlns:a16="http://schemas.microsoft.com/office/drawing/2014/main" id="{A2C0E1C6-6D1C-9D9F-9B35-3790D9F22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52600"/>
            <a:ext cx="3106738" cy="4268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677E6196-FD09-43FD-CC61-6359CCCB2219}"/>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295F2C19-BAEC-3C73-C39B-934DA92D6566}"/>
              </a:ext>
            </a:extLst>
          </p:cNvPr>
          <p:cNvSpPr>
            <a:spLocks noGrp="1"/>
          </p:cNvSpPr>
          <p:nvPr>
            <p:ph type="sldNum" sz="quarter" idx="11"/>
          </p:nvPr>
        </p:nvSpPr>
        <p:spPr/>
        <p:txBody>
          <a:bodyPr/>
          <a:lstStyle/>
          <a:p>
            <a:fld id="{B052291A-480C-4494-9891-92E2FB1C3FBF}" type="slidenum">
              <a:rPr lang="en-US" altLang="en-US"/>
              <a:pPr/>
              <a:t>42</a:t>
            </a:fld>
            <a:endParaRPr lang="en-US" altLang="en-US"/>
          </a:p>
        </p:txBody>
      </p:sp>
      <p:sp>
        <p:nvSpPr>
          <p:cNvPr id="249858" name="Rectangle 2">
            <a:extLst>
              <a:ext uri="{FF2B5EF4-FFF2-40B4-BE49-F238E27FC236}">
                <a16:creationId xmlns:a16="http://schemas.microsoft.com/office/drawing/2014/main" id="{5EB7CBAB-E5A1-0917-9C97-D29FB0D9CCC9}"/>
              </a:ext>
            </a:extLst>
          </p:cNvPr>
          <p:cNvSpPr>
            <a:spLocks noGrp="1" noChangeArrowheads="1"/>
          </p:cNvSpPr>
          <p:nvPr>
            <p:ph type="title"/>
          </p:nvPr>
        </p:nvSpPr>
        <p:spPr/>
        <p:txBody>
          <a:bodyPr/>
          <a:lstStyle/>
          <a:p>
            <a:endParaRPr lang="en-US" altLang="en-US"/>
          </a:p>
        </p:txBody>
      </p:sp>
      <p:sp>
        <p:nvSpPr>
          <p:cNvPr id="249859" name="Rectangle 3">
            <a:extLst>
              <a:ext uri="{FF2B5EF4-FFF2-40B4-BE49-F238E27FC236}">
                <a16:creationId xmlns:a16="http://schemas.microsoft.com/office/drawing/2014/main" id="{4B912EAA-2002-B501-E4B3-EC3B9977955F}"/>
              </a:ext>
            </a:extLst>
          </p:cNvPr>
          <p:cNvSpPr>
            <a:spLocks noGrp="1" noChangeArrowheads="1"/>
          </p:cNvSpPr>
          <p:nvPr>
            <p:ph type="body" idx="1"/>
          </p:nvPr>
        </p:nvSpPr>
        <p:spPr>
          <a:xfrm>
            <a:off x="304800" y="152400"/>
            <a:ext cx="8382000" cy="5592763"/>
          </a:xfrm>
        </p:spPr>
        <p:txBody>
          <a:bodyPr/>
          <a:lstStyle/>
          <a:p>
            <a:r>
              <a:rPr lang="en-US" altLang="en-US"/>
              <a:t>Tertiary (3°) Structure of Protein</a:t>
            </a:r>
          </a:p>
          <a:p>
            <a:pPr>
              <a:buFontTx/>
              <a:buNone/>
            </a:pPr>
            <a:r>
              <a:rPr lang="en-US" altLang="en-US" sz="2000"/>
              <a:t>Water-soluble proteins fold into compact structures with nonpolar cores.</a:t>
            </a:r>
          </a:p>
          <a:p>
            <a:pPr>
              <a:buFontTx/>
              <a:buNone/>
            </a:pPr>
            <a:endParaRPr lang="en-US" altLang="en-US" sz="2000"/>
          </a:p>
        </p:txBody>
      </p:sp>
      <p:pic>
        <p:nvPicPr>
          <p:cNvPr id="249860" name="Picture 4">
            <a:extLst>
              <a:ext uri="{FF2B5EF4-FFF2-40B4-BE49-F238E27FC236}">
                <a16:creationId xmlns:a16="http://schemas.microsoft.com/office/drawing/2014/main" id="{3D38694D-41EF-CB96-6285-69BDC58FD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4117975"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3AB6B217-4396-0197-3F6F-89BCC60D268C}"/>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14A6811A-70F5-1009-BEF6-0247CAF357AB}"/>
              </a:ext>
            </a:extLst>
          </p:cNvPr>
          <p:cNvSpPr>
            <a:spLocks noGrp="1"/>
          </p:cNvSpPr>
          <p:nvPr>
            <p:ph type="sldNum" sz="quarter" idx="11"/>
          </p:nvPr>
        </p:nvSpPr>
        <p:spPr/>
        <p:txBody>
          <a:bodyPr/>
          <a:lstStyle/>
          <a:p>
            <a:fld id="{24C496BA-0817-4B91-A8AD-8DC494A74780}" type="slidenum">
              <a:rPr lang="en-US" altLang="en-US"/>
              <a:pPr/>
              <a:t>43</a:t>
            </a:fld>
            <a:endParaRPr lang="en-US" altLang="en-US"/>
          </a:p>
        </p:txBody>
      </p:sp>
      <p:sp>
        <p:nvSpPr>
          <p:cNvPr id="264194" name="Rectangle 2">
            <a:extLst>
              <a:ext uri="{FF2B5EF4-FFF2-40B4-BE49-F238E27FC236}">
                <a16:creationId xmlns:a16="http://schemas.microsoft.com/office/drawing/2014/main" id="{6B9184F4-65CE-F602-C4D5-900E2E18D7C9}"/>
              </a:ext>
            </a:extLst>
          </p:cNvPr>
          <p:cNvSpPr>
            <a:spLocks noGrp="1" noChangeArrowheads="1"/>
          </p:cNvSpPr>
          <p:nvPr>
            <p:ph type="title"/>
          </p:nvPr>
        </p:nvSpPr>
        <p:spPr/>
        <p:txBody>
          <a:bodyPr/>
          <a:lstStyle/>
          <a:p>
            <a:endParaRPr lang="en-US" altLang="en-US"/>
          </a:p>
        </p:txBody>
      </p:sp>
      <p:sp>
        <p:nvSpPr>
          <p:cNvPr id="264195" name="Rectangle 3">
            <a:extLst>
              <a:ext uri="{FF2B5EF4-FFF2-40B4-BE49-F238E27FC236}">
                <a16:creationId xmlns:a16="http://schemas.microsoft.com/office/drawing/2014/main" id="{3FAE3BB9-50AD-45B8-B2B8-3191AE3AFE43}"/>
              </a:ext>
            </a:extLst>
          </p:cNvPr>
          <p:cNvSpPr>
            <a:spLocks noGrp="1" noChangeArrowheads="1"/>
          </p:cNvSpPr>
          <p:nvPr>
            <p:ph type="body" idx="1"/>
          </p:nvPr>
        </p:nvSpPr>
        <p:spPr>
          <a:xfrm>
            <a:off x="304800" y="228600"/>
            <a:ext cx="8839200" cy="5516563"/>
          </a:xfrm>
        </p:spPr>
        <p:txBody>
          <a:bodyPr/>
          <a:lstStyle/>
          <a:p>
            <a:pPr>
              <a:buFontTx/>
              <a:buNone/>
            </a:pPr>
            <a:r>
              <a:rPr lang="en-US" altLang="en-US"/>
              <a:t>Tertiary (3°) Structure the Protein Myoglobin</a:t>
            </a:r>
          </a:p>
          <a:p>
            <a:pPr>
              <a:buFontTx/>
              <a:buNone/>
            </a:pPr>
            <a:r>
              <a:rPr lang="en-US" altLang="en-US" sz="2000"/>
              <a:t>Water-soluble proteins fold into compact structures with non-polar cores.</a:t>
            </a:r>
          </a:p>
          <a:p>
            <a:pPr>
              <a:buFontTx/>
              <a:buNone/>
            </a:pPr>
            <a:endParaRPr lang="en-US" altLang="en-US" sz="2000"/>
          </a:p>
        </p:txBody>
      </p:sp>
      <p:pic>
        <p:nvPicPr>
          <p:cNvPr id="264196" name="Picture 4">
            <a:extLst>
              <a:ext uri="{FF2B5EF4-FFF2-40B4-BE49-F238E27FC236}">
                <a16:creationId xmlns:a16="http://schemas.microsoft.com/office/drawing/2014/main" id="{DE4D2D00-1AB6-20EC-6C68-B1CA352CF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4117975" cy="4343400"/>
          </a:xfrm>
          <a:prstGeom prst="rect">
            <a:avLst/>
          </a:prstGeom>
          <a:noFill/>
          <a:extLst>
            <a:ext uri="{909E8E84-426E-40DD-AFC4-6F175D3DCCD1}">
              <a14:hiddenFill xmlns:a14="http://schemas.microsoft.com/office/drawing/2010/main">
                <a:solidFill>
                  <a:srgbClr val="FFFFFF"/>
                </a:solidFill>
              </a14:hiddenFill>
            </a:ext>
          </a:extLst>
        </p:spPr>
      </p:pic>
      <p:pic>
        <p:nvPicPr>
          <p:cNvPr id="264198" name="Picture 6">
            <a:extLst>
              <a:ext uri="{FF2B5EF4-FFF2-40B4-BE49-F238E27FC236}">
                <a16:creationId xmlns:a16="http://schemas.microsoft.com/office/drawing/2014/main" id="{D1BC0285-5839-6CB5-E3F9-67C2E105D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71600"/>
            <a:ext cx="3822700"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28E33CF8-B5DC-83BA-CDB1-F7B9CB8DF310}"/>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7FE04DE7-9AED-0161-B749-20076E018582}"/>
              </a:ext>
            </a:extLst>
          </p:cNvPr>
          <p:cNvSpPr>
            <a:spLocks noGrp="1"/>
          </p:cNvSpPr>
          <p:nvPr>
            <p:ph type="sldNum" sz="quarter" idx="11"/>
          </p:nvPr>
        </p:nvSpPr>
        <p:spPr/>
        <p:txBody>
          <a:bodyPr/>
          <a:lstStyle/>
          <a:p>
            <a:fld id="{A0A191CA-49EC-4AD4-BF12-BD576B2716C8}" type="slidenum">
              <a:rPr lang="en-US" altLang="en-US"/>
              <a:pPr/>
              <a:t>44</a:t>
            </a:fld>
            <a:endParaRPr lang="en-US" altLang="en-US"/>
          </a:p>
        </p:txBody>
      </p:sp>
      <p:sp>
        <p:nvSpPr>
          <p:cNvPr id="258050" name="Rectangle 2">
            <a:extLst>
              <a:ext uri="{FF2B5EF4-FFF2-40B4-BE49-F238E27FC236}">
                <a16:creationId xmlns:a16="http://schemas.microsoft.com/office/drawing/2014/main" id="{6FDF2414-F4D7-2452-3A20-485C74521420}"/>
              </a:ext>
            </a:extLst>
          </p:cNvPr>
          <p:cNvSpPr>
            <a:spLocks noGrp="1" noChangeArrowheads="1"/>
          </p:cNvSpPr>
          <p:nvPr>
            <p:ph type="title"/>
          </p:nvPr>
        </p:nvSpPr>
        <p:spPr/>
        <p:txBody>
          <a:bodyPr/>
          <a:lstStyle/>
          <a:p>
            <a:endParaRPr lang="en-US" altLang="en-US"/>
          </a:p>
        </p:txBody>
      </p:sp>
      <p:sp>
        <p:nvSpPr>
          <p:cNvPr id="258051" name="Rectangle 3">
            <a:extLst>
              <a:ext uri="{FF2B5EF4-FFF2-40B4-BE49-F238E27FC236}">
                <a16:creationId xmlns:a16="http://schemas.microsoft.com/office/drawing/2014/main" id="{EB426142-6909-DB40-04ED-2D87B40AAAB6}"/>
              </a:ext>
            </a:extLst>
          </p:cNvPr>
          <p:cNvSpPr>
            <a:spLocks noGrp="1" noChangeArrowheads="1"/>
          </p:cNvSpPr>
          <p:nvPr>
            <p:ph type="body" idx="1"/>
          </p:nvPr>
        </p:nvSpPr>
        <p:spPr>
          <a:xfrm>
            <a:off x="457200" y="304800"/>
            <a:ext cx="8229600" cy="5592763"/>
          </a:xfrm>
        </p:spPr>
        <p:txBody>
          <a:bodyPr/>
          <a:lstStyle/>
          <a:p>
            <a:r>
              <a:rPr lang="en-US" altLang="en-US" sz="2800"/>
              <a:t>In the case of myoglobin and many other proteins, the majority of hydrophobic amino acids (</a:t>
            </a:r>
            <a:r>
              <a:rPr lang="en-US" altLang="en-US" sz="2800">
                <a:solidFill>
                  <a:srgbClr val="FFFF00"/>
                </a:solidFill>
                <a:effectLst>
                  <a:outerShdw blurRad="38100" dist="38100" dir="2700000" algn="tl">
                    <a:srgbClr val="000000"/>
                  </a:outerShdw>
                </a:effectLst>
              </a:rPr>
              <a:t>yellow</a:t>
            </a:r>
            <a:r>
              <a:rPr lang="en-US" altLang="en-US" sz="2800"/>
              <a:t>) are found </a:t>
            </a:r>
            <a:r>
              <a:rPr lang="en-US" altLang="en-US" sz="2800" u="sng"/>
              <a:t>inside</a:t>
            </a:r>
            <a:r>
              <a:rPr lang="en-US" altLang="en-US" sz="2800"/>
              <a:t> in structure: </a:t>
            </a:r>
          </a:p>
        </p:txBody>
      </p:sp>
      <p:pic>
        <p:nvPicPr>
          <p:cNvPr id="258052" name="Picture 4">
            <a:extLst>
              <a:ext uri="{FF2B5EF4-FFF2-40B4-BE49-F238E27FC236}">
                <a16:creationId xmlns:a16="http://schemas.microsoft.com/office/drawing/2014/main" id="{107131A9-A9D9-6546-4200-01A923139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8800"/>
            <a:ext cx="8077200" cy="4545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93733A3B-CD01-EAD0-1AB6-FC7C156C3F9A}"/>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D2810A38-F300-DB15-969F-01E0ECD6E4FB}"/>
              </a:ext>
            </a:extLst>
          </p:cNvPr>
          <p:cNvSpPr>
            <a:spLocks noGrp="1"/>
          </p:cNvSpPr>
          <p:nvPr>
            <p:ph type="sldNum" sz="quarter" idx="11"/>
          </p:nvPr>
        </p:nvSpPr>
        <p:spPr/>
        <p:txBody>
          <a:bodyPr/>
          <a:lstStyle/>
          <a:p>
            <a:fld id="{C7B4495C-60B4-4769-9EE6-1F1B9DDEDD54}" type="slidenum">
              <a:rPr lang="en-US" altLang="en-US"/>
              <a:pPr/>
              <a:t>45</a:t>
            </a:fld>
            <a:endParaRPr lang="en-US" altLang="en-US"/>
          </a:p>
        </p:txBody>
      </p:sp>
      <p:sp>
        <p:nvSpPr>
          <p:cNvPr id="259074" name="Rectangle 2">
            <a:extLst>
              <a:ext uri="{FF2B5EF4-FFF2-40B4-BE49-F238E27FC236}">
                <a16:creationId xmlns:a16="http://schemas.microsoft.com/office/drawing/2014/main" id="{5BE43E82-EBB9-2D60-6820-97E90B086D30}"/>
              </a:ext>
            </a:extLst>
          </p:cNvPr>
          <p:cNvSpPr>
            <a:spLocks noGrp="1" noChangeArrowheads="1"/>
          </p:cNvSpPr>
          <p:nvPr>
            <p:ph type="title"/>
          </p:nvPr>
        </p:nvSpPr>
        <p:spPr/>
        <p:txBody>
          <a:bodyPr/>
          <a:lstStyle/>
          <a:p>
            <a:endParaRPr lang="en-US" altLang="en-US"/>
          </a:p>
        </p:txBody>
      </p:sp>
      <p:sp>
        <p:nvSpPr>
          <p:cNvPr id="259075" name="Rectangle 3">
            <a:extLst>
              <a:ext uri="{FF2B5EF4-FFF2-40B4-BE49-F238E27FC236}">
                <a16:creationId xmlns:a16="http://schemas.microsoft.com/office/drawing/2014/main" id="{AB42A529-D40F-F1B4-0969-9DFF264E9D89}"/>
              </a:ext>
            </a:extLst>
          </p:cNvPr>
          <p:cNvSpPr>
            <a:spLocks noGrp="1" noChangeArrowheads="1"/>
          </p:cNvSpPr>
          <p:nvPr>
            <p:ph type="body" idx="1"/>
          </p:nvPr>
        </p:nvSpPr>
        <p:spPr/>
        <p:txBody>
          <a:bodyPr/>
          <a:lstStyle/>
          <a:p>
            <a:r>
              <a:rPr lang="en-US" altLang="en-US"/>
              <a:t>The Cro protein of Lambda bacteriophage is a dimer of identical subunits:</a:t>
            </a:r>
          </a:p>
        </p:txBody>
      </p:sp>
      <p:pic>
        <p:nvPicPr>
          <p:cNvPr id="259076" name="Picture 4">
            <a:extLst>
              <a:ext uri="{FF2B5EF4-FFF2-40B4-BE49-F238E27FC236}">
                <a16:creationId xmlns:a16="http://schemas.microsoft.com/office/drawing/2014/main" id="{E8F909E2-520B-F203-ED48-9836FD58E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3" y="1828800"/>
            <a:ext cx="8535987" cy="4389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D2ED2476-3745-4CF1-1D8D-E8EE058B6F12}"/>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5522DA04-A625-E705-33E8-6FD1C4A3AF86}"/>
              </a:ext>
            </a:extLst>
          </p:cNvPr>
          <p:cNvSpPr>
            <a:spLocks noGrp="1"/>
          </p:cNvSpPr>
          <p:nvPr>
            <p:ph type="sldNum" sz="quarter" idx="11"/>
          </p:nvPr>
        </p:nvSpPr>
        <p:spPr/>
        <p:txBody>
          <a:bodyPr/>
          <a:lstStyle/>
          <a:p>
            <a:fld id="{2B1375C5-2880-4E9E-8587-97E73D064156}" type="slidenum">
              <a:rPr lang="en-US" altLang="en-US"/>
              <a:pPr/>
              <a:t>46</a:t>
            </a:fld>
            <a:endParaRPr lang="en-US" altLang="en-US"/>
          </a:p>
        </p:txBody>
      </p:sp>
      <p:sp>
        <p:nvSpPr>
          <p:cNvPr id="260098" name="Rectangle 2">
            <a:extLst>
              <a:ext uri="{FF2B5EF4-FFF2-40B4-BE49-F238E27FC236}">
                <a16:creationId xmlns:a16="http://schemas.microsoft.com/office/drawing/2014/main" id="{B3A660EC-9AE8-65E5-8AA2-7405CA535925}"/>
              </a:ext>
            </a:extLst>
          </p:cNvPr>
          <p:cNvSpPr>
            <a:spLocks noGrp="1" noChangeArrowheads="1"/>
          </p:cNvSpPr>
          <p:nvPr>
            <p:ph type="title"/>
          </p:nvPr>
        </p:nvSpPr>
        <p:spPr/>
        <p:txBody>
          <a:bodyPr/>
          <a:lstStyle/>
          <a:p>
            <a:endParaRPr lang="en-US" altLang="en-US"/>
          </a:p>
        </p:txBody>
      </p:sp>
      <p:sp>
        <p:nvSpPr>
          <p:cNvPr id="260099" name="Rectangle 3">
            <a:extLst>
              <a:ext uri="{FF2B5EF4-FFF2-40B4-BE49-F238E27FC236}">
                <a16:creationId xmlns:a16="http://schemas.microsoft.com/office/drawing/2014/main" id="{6CD874A4-DBA3-4FA9-BBEC-525841E2D434}"/>
              </a:ext>
            </a:extLst>
          </p:cNvPr>
          <p:cNvSpPr>
            <a:spLocks noGrp="1" noChangeArrowheads="1"/>
          </p:cNvSpPr>
          <p:nvPr>
            <p:ph type="body" idx="1"/>
          </p:nvPr>
        </p:nvSpPr>
        <p:spPr>
          <a:xfrm>
            <a:off x="457200" y="381000"/>
            <a:ext cx="8229600" cy="5592763"/>
          </a:xfrm>
        </p:spPr>
        <p:txBody>
          <a:bodyPr/>
          <a:lstStyle/>
          <a:p>
            <a:r>
              <a:rPr lang="en-US" altLang="en-US"/>
              <a:t>Hemoglobin is a protein tetramer, containing two identical pairs of subunits:</a:t>
            </a:r>
          </a:p>
        </p:txBody>
      </p:sp>
      <p:pic>
        <p:nvPicPr>
          <p:cNvPr id="260100" name="Picture 4">
            <a:extLst>
              <a:ext uri="{FF2B5EF4-FFF2-40B4-BE49-F238E27FC236}">
                <a16:creationId xmlns:a16="http://schemas.microsoft.com/office/drawing/2014/main" id="{EB705207-8A6E-1890-3C68-602031337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16050"/>
            <a:ext cx="5813425" cy="5135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8551EBF7-0560-89F0-2250-E636DF440703}"/>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868B66E5-DE9A-C01A-CA2A-54933993BFE7}"/>
              </a:ext>
            </a:extLst>
          </p:cNvPr>
          <p:cNvSpPr>
            <a:spLocks noGrp="1"/>
          </p:cNvSpPr>
          <p:nvPr>
            <p:ph type="sldNum" sz="quarter" idx="11"/>
          </p:nvPr>
        </p:nvSpPr>
        <p:spPr/>
        <p:txBody>
          <a:bodyPr/>
          <a:lstStyle/>
          <a:p>
            <a:fld id="{E368D880-B1F2-4DB0-8336-F1E6638D9700}" type="slidenum">
              <a:rPr lang="en-US" altLang="en-US"/>
              <a:pPr/>
              <a:t>47</a:t>
            </a:fld>
            <a:endParaRPr lang="en-US" altLang="en-US"/>
          </a:p>
        </p:txBody>
      </p:sp>
      <p:sp>
        <p:nvSpPr>
          <p:cNvPr id="261122" name="Rectangle 2">
            <a:extLst>
              <a:ext uri="{FF2B5EF4-FFF2-40B4-BE49-F238E27FC236}">
                <a16:creationId xmlns:a16="http://schemas.microsoft.com/office/drawing/2014/main" id="{8FB62462-4B6A-B294-02BC-71ED18B279B4}"/>
              </a:ext>
            </a:extLst>
          </p:cNvPr>
          <p:cNvSpPr>
            <a:spLocks noGrp="1" noChangeArrowheads="1"/>
          </p:cNvSpPr>
          <p:nvPr>
            <p:ph type="title"/>
          </p:nvPr>
        </p:nvSpPr>
        <p:spPr/>
        <p:txBody>
          <a:bodyPr/>
          <a:lstStyle/>
          <a:p>
            <a:endParaRPr lang="en-US" altLang="en-US"/>
          </a:p>
        </p:txBody>
      </p:sp>
      <p:sp>
        <p:nvSpPr>
          <p:cNvPr id="261123" name="Rectangle 3">
            <a:extLst>
              <a:ext uri="{FF2B5EF4-FFF2-40B4-BE49-F238E27FC236}">
                <a16:creationId xmlns:a16="http://schemas.microsoft.com/office/drawing/2014/main" id="{05448CFA-5FC2-5605-9384-CC197DEEF53A}"/>
              </a:ext>
            </a:extLst>
          </p:cNvPr>
          <p:cNvSpPr>
            <a:spLocks noGrp="1" noChangeArrowheads="1"/>
          </p:cNvSpPr>
          <p:nvPr>
            <p:ph type="body" idx="1"/>
          </p:nvPr>
        </p:nvSpPr>
        <p:spPr/>
        <p:txBody>
          <a:bodyPr/>
          <a:lstStyle/>
          <a:p>
            <a:r>
              <a:rPr lang="en-US" altLang="en-US"/>
              <a:t>The coat of rhinovirus contains 60 copies of each of four subunits (</a:t>
            </a:r>
            <a:r>
              <a:rPr lang="en-US" altLang="en-US" i="1"/>
              <a:t>240 total</a:t>
            </a:r>
            <a:r>
              <a:rPr lang="en-US" altLang="en-US"/>
              <a:t>)!</a:t>
            </a:r>
          </a:p>
        </p:txBody>
      </p:sp>
      <p:pic>
        <p:nvPicPr>
          <p:cNvPr id="261124" name="Picture 4">
            <a:extLst>
              <a:ext uri="{FF2B5EF4-FFF2-40B4-BE49-F238E27FC236}">
                <a16:creationId xmlns:a16="http://schemas.microsoft.com/office/drawing/2014/main" id="{AC9A830D-015E-256C-D099-8BD9E76BE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09800"/>
            <a:ext cx="3733800" cy="3689350"/>
          </a:xfrm>
          <a:prstGeom prst="rect">
            <a:avLst/>
          </a:prstGeom>
          <a:noFill/>
          <a:extLst>
            <a:ext uri="{909E8E84-426E-40DD-AFC4-6F175D3DCCD1}">
              <a14:hiddenFill xmlns:a14="http://schemas.microsoft.com/office/drawing/2010/main">
                <a:solidFill>
                  <a:srgbClr val="FFFFFF"/>
                </a:solidFill>
              </a14:hiddenFill>
            </a:ext>
          </a:extLst>
        </p:spPr>
      </p:pic>
      <p:pic>
        <p:nvPicPr>
          <p:cNvPr id="261125" name="Picture 5">
            <a:extLst>
              <a:ext uri="{FF2B5EF4-FFF2-40B4-BE49-F238E27FC236}">
                <a16:creationId xmlns:a16="http://schemas.microsoft.com/office/drawing/2014/main" id="{044FD4EC-D06E-2B4A-1292-76D23B7BC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209800"/>
            <a:ext cx="3886200" cy="3684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88F409E8-6A55-73D9-4EB7-E912D6814686}"/>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1855D1C0-0392-A423-209E-C9D62657FD5B}"/>
              </a:ext>
            </a:extLst>
          </p:cNvPr>
          <p:cNvSpPr>
            <a:spLocks noGrp="1"/>
          </p:cNvSpPr>
          <p:nvPr>
            <p:ph type="sldNum" sz="quarter" idx="11"/>
          </p:nvPr>
        </p:nvSpPr>
        <p:spPr/>
        <p:txBody>
          <a:bodyPr/>
          <a:lstStyle/>
          <a:p>
            <a:fld id="{2E201CF6-2028-4442-A810-732FD3563CEB}" type="slidenum">
              <a:rPr lang="en-US" altLang="en-US"/>
              <a:pPr/>
              <a:t>48</a:t>
            </a:fld>
            <a:endParaRPr lang="en-US" altLang="en-US"/>
          </a:p>
        </p:txBody>
      </p:sp>
      <p:sp>
        <p:nvSpPr>
          <p:cNvPr id="262146" name="Rectangle 2">
            <a:extLst>
              <a:ext uri="{FF2B5EF4-FFF2-40B4-BE49-F238E27FC236}">
                <a16:creationId xmlns:a16="http://schemas.microsoft.com/office/drawing/2014/main" id="{CE477149-F117-5691-2A22-80E01059B87F}"/>
              </a:ext>
            </a:extLst>
          </p:cNvPr>
          <p:cNvSpPr>
            <a:spLocks noGrp="1" noChangeArrowheads="1"/>
          </p:cNvSpPr>
          <p:nvPr>
            <p:ph type="title"/>
          </p:nvPr>
        </p:nvSpPr>
        <p:spPr/>
        <p:txBody>
          <a:bodyPr/>
          <a:lstStyle/>
          <a:p>
            <a:pPr algn="l"/>
            <a:r>
              <a:rPr lang="en-US" altLang="en-US" sz="2400" i="1" dirty="0"/>
              <a:t>How Do Proteins Form 3° Structure?</a:t>
            </a:r>
            <a:endParaRPr lang="en-US" altLang="en-US" i="1" dirty="0"/>
          </a:p>
        </p:txBody>
      </p:sp>
      <p:sp>
        <p:nvSpPr>
          <p:cNvPr id="262147" name="Rectangle 3">
            <a:extLst>
              <a:ext uri="{FF2B5EF4-FFF2-40B4-BE49-F238E27FC236}">
                <a16:creationId xmlns:a16="http://schemas.microsoft.com/office/drawing/2014/main" id="{E61E3F88-8908-90FF-7D51-0F0A19EB2D42}"/>
              </a:ext>
            </a:extLst>
          </p:cNvPr>
          <p:cNvSpPr>
            <a:spLocks noGrp="1" noChangeArrowheads="1"/>
          </p:cNvSpPr>
          <p:nvPr>
            <p:ph type="body" idx="1"/>
          </p:nvPr>
        </p:nvSpPr>
        <p:spPr>
          <a:xfrm>
            <a:off x="449580" y="632618"/>
            <a:ext cx="8229600" cy="5592763"/>
          </a:xfrm>
        </p:spPr>
        <p:txBody>
          <a:bodyPr/>
          <a:lstStyle/>
          <a:p>
            <a:r>
              <a:rPr lang="en-US" altLang="en-US" dirty="0"/>
              <a:t>In 1961 Christian Anfinsen published a classic landmark work that clearly showed tertiary structure was determined by primary structure!</a:t>
            </a:r>
          </a:p>
          <a:p>
            <a:r>
              <a:rPr lang="en-US" altLang="en-US" dirty="0"/>
              <a:t>His experiment was a classic example of well-designed experiments that did not require expensive equipment or years of work.</a:t>
            </a:r>
          </a:p>
          <a:p>
            <a:r>
              <a:rPr lang="en-US" altLang="en-US" dirty="0"/>
              <a:t>Received the Nobel for Chemistry in1972</a:t>
            </a:r>
          </a:p>
          <a:p>
            <a:r>
              <a:rPr lang="en-US" altLang="en-US" dirty="0"/>
              <a:t>It deserves our attention.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D4464824-9FEA-1529-B18B-27BEEDCB787D}"/>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44E79ABB-568C-BE58-A0EC-D3580EC984DF}"/>
              </a:ext>
            </a:extLst>
          </p:cNvPr>
          <p:cNvSpPr>
            <a:spLocks noGrp="1"/>
          </p:cNvSpPr>
          <p:nvPr>
            <p:ph type="sldNum" sz="quarter" idx="11"/>
          </p:nvPr>
        </p:nvSpPr>
        <p:spPr/>
        <p:txBody>
          <a:bodyPr/>
          <a:lstStyle/>
          <a:p>
            <a:fld id="{36412D6F-225F-4647-AF12-64F1855A734F}" type="slidenum">
              <a:rPr lang="en-US" altLang="en-US"/>
              <a:pPr/>
              <a:t>49</a:t>
            </a:fld>
            <a:endParaRPr lang="en-US" altLang="en-US"/>
          </a:p>
        </p:txBody>
      </p:sp>
      <p:sp>
        <p:nvSpPr>
          <p:cNvPr id="250882" name="Rectangle 2">
            <a:extLst>
              <a:ext uri="{FF2B5EF4-FFF2-40B4-BE49-F238E27FC236}">
                <a16:creationId xmlns:a16="http://schemas.microsoft.com/office/drawing/2014/main" id="{422A10BE-E5B9-3888-999E-6FD3DA1F49F0}"/>
              </a:ext>
            </a:extLst>
          </p:cNvPr>
          <p:cNvSpPr>
            <a:spLocks noGrp="1" noChangeArrowheads="1"/>
          </p:cNvSpPr>
          <p:nvPr>
            <p:ph type="title"/>
          </p:nvPr>
        </p:nvSpPr>
        <p:spPr/>
        <p:txBody>
          <a:bodyPr/>
          <a:lstStyle/>
          <a:p>
            <a:endParaRPr lang="en-US" altLang="en-US"/>
          </a:p>
        </p:txBody>
      </p:sp>
      <p:sp>
        <p:nvSpPr>
          <p:cNvPr id="250883" name="Rectangle 3">
            <a:extLst>
              <a:ext uri="{FF2B5EF4-FFF2-40B4-BE49-F238E27FC236}">
                <a16:creationId xmlns:a16="http://schemas.microsoft.com/office/drawing/2014/main" id="{4A3DD83D-7378-46C0-3B38-8DF2B447FD58}"/>
              </a:ext>
            </a:extLst>
          </p:cNvPr>
          <p:cNvSpPr>
            <a:spLocks noGrp="1" noChangeArrowheads="1"/>
          </p:cNvSpPr>
          <p:nvPr>
            <p:ph type="body" idx="1"/>
          </p:nvPr>
        </p:nvSpPr>
        <p:spPr/>
        <p:txBody>
          <a:bodyPr/>
          <a:lstStyle/>
          <a:p>
            <a:r>
              <a:rPr lang="en-US" altLang="en-US"/>
              <a:t>Anfinson chose the enzyme, </a:t>
            </a:r>
            <a:r>
              <a:rPr lang="en-US" altLang="en-US" i="1">
                <a:solidFill>
                  <a:srgbClr val="FF0000"/>
                </a:solidFill>
              </a:rPr>
              <a:t>ribonuclease</a:t>
            </a:r>
            <a:r>
              <a:rPr lang="en-US" altLang="en-US"/>
              <a:t>, for his experiments.  This enzyme hydrolyzes RNA and is composed of a single polypeptide chain with 124 amino acids.</a:t>
            </a:r>
          </a:p>
          <a:p>
            <a:r>
              <a:rPr lang="en-US" altLang="en-US"/>
              <a:t>Four disulfide (cystine) linkages are observed in the active enzyme that stabilize the 3-D (3°) shape of the enzyme. </a:t>
            </a:r>
          </a:p>
          <a:p>
            <a:r>
              <a:rPr lang="en-US" altLang="en-US"/>
              <a:t>The enzyme functions only when its        3° structure is properly aligned.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C00529C8-DCC9-ABCD-737B-98CF6587726B}"/>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394A3773-00A5-4011-7FF5-77C258E6DF9D}"/>
              </a:ext>
            </a:extLst>
          </p:cNvPr>
          <p:cNvSpPr>
            <a:spLocks noGrp="1"/>
          </p:cNvSpPr>
          <p:nvPr>
            <p:ph type="sldNum" sz="quarter" idx="11"/>
          </p:nvPr>
        </p:nvSpPr>
        <p:spPr/>
        <p:txBody>
          <a:bodyPr/>
          <a:lstStyle/>
          <a:p>
            <a:fld id="{23ED397E-55F9-416C-9FF0-8BFDEA4159BA}" type="slidenum">
              <a:rPr lang="en-US" altLang="en-US"/>
              <a:pPr/>
              <a:t>5</a:t>
            </a:fld>
            <a:endParaRPr lang="en-US" altLang="en-US"/>
          </a:p>
        </p:txBody>
      </p:sp>
      <p:sp>
        <p:nvSpPr>
          <p:cNvPr id="214018" name="Rectangle 2">
            <a:extLst>
              <a:ext uri="{FF2B5EF4-FFF2-40B4-BE49-F238E27FC236}">
                <a16:creationId xmlns:a16="http://schemas.microsoft.com/office/drawing/2014/main" id="{72C7013E-5502-A075-8656-874B5A086384}"/>
              </a:ext>
            </a:extLst>
          </p:cNvPr>
          <p:cNvSpPr>
            <a:spLocks noGrp="1" noChangeArrowheads="1"/>
          </p:cNvSpPr>
          <p:nvPr>
            <p:ph type="title"/>
          </p:nvPr>
        </p:nvSpPr>
        <p:spPr>
          <a:xfrm>
            <a:off x="381000" y="4800600"/>
            <a:ext cx="8229600" cy="1676400"/>
          </a:xfrm>
        </p:spPr>
        <p:txBody>
          <a:bodyPr/>
          <a:lstStyle/>
          <a:p>
            <a:r>
              <a:rPr lang="en-US" altLang="en-US" sz="2800"/>
              <a:t>Only L-amino acids are constituents of proteins.</a:t>
            </a:r>
            <a:br>
              <a:rPr lang="en-US" altLang="en-US" sz="2800"/>
            </a:br>
            <a:br>
              <a:rPr lang="en-US" altLang="en-US" sz="2800"/>
            </a:br>
            <a:r>
              <a:rPr lang="en-US" altLang="en-US" sz="2800"/>
              <a:t>“L” and “D” isomeric nomenclature is similar to the “R” and “S” utilized in modern organic chemistry.</a:t>
            </a:r>
            <a:br>
              <a:rPr lang="en-US" altLang="en-US" sz="2800"/>
            </a:br>
            <a:endParaRPr lang="en-US" altLang="en-US" sz="2800"/>
          </a:p>
        </p:txBody>
      </p:sp>
      <p:pic>
        <p:nvPicPr>
          <p:cNvPr id="214020" name="Picture 4">
            <a:extLst>
              <a:ext uri="{FF2B5EF4-FFF2-40B4-BE49-F238E27FC236}">
                <a16:creationId xmlns:a16="http://schemas.microsoft.com/office/drawing/2014/main" id="{C10050E0-8B09-2AB0-C4BE-B158349316EA}"/>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533400"/>
            <a:ext cx="8229600" cy="3856038"/>
          </a:xfrm>
          <a:no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79C025C6-630D-7B16-908F-2F43BA5CB25D}"/>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F4D3F116-2054-F2B7-2F36-DA2C79A12AF8}"/>
              </a:ext>
            </a:extLst>
          </p:cNvPr>
          <p:cNvSpPr>
            <a:spLocks noGrp="1"/>
          </p:cNvSpPr>
          <p:nvPr>
            <p:ph type="sldNum" sz="quarter" idx="11"/>
          </p:nvPr>
        </p:nvSpPr>
        <p:spPr/>
        <p:txBody>
          <a:bodyPr/>
          <a:lstStyle/>
          <a:p>
            <a:fld id="{18C2E9B5-6CC7-4A52-90F2-BA0241366860}" type="slidenum">
              <a:rPr lang="en-US" altLang="en-US"/>
              <a:pPr/>
              <a:t>50</a:t>
            </a:fld>
            <a:endParaRPr lang="en-US" altLang="en-US"/>
          </a:p>
        </p:txBody>
      </p:sp>
      <p:sp>
        <p:nvSpPr>
          <p:cNvPr id="251906" name="Rectangle 2">
            <a:extLst>
              <a:ext uri="{FF2B5EF4-FFF2-40B4-BE49-F238E27FC236}">
                <a16:creationId xmlns:a16="http://schemas.microsoft.com/office/drawing/2014/main" id="{83DAC8AF-3D65-AC7E-B27C-5D34F27EF74E}"/>
              </a:ext>
            </a:extLst>
          </p:cNvPr>
          <p:cNvSpPr>
            <a:spLocks noGrp="1" noChangeArrowheads="1"/>
          </p:cNvSpPr>
          <p:nvPr>
            <p:ph type="title"/>
          </p:nvPr>
        </p:nvSpPr>
        <p:spPr/>
        <p:txBody>
          <a:bodyPr/>
          <a:lstStyle/>
          <a:p>
            <a:endParaRPr lang="en-US" altLang="en-US"/>
          </a:p>
        </p:txBody>
      </p:sp>
      <p:sp>
        <p:nvSpPr>
          <p:cNvPr id="251907" name="Rectangle 3">
            <a:extLst>
              <a:ext uri="{FF2B5EF4-FFF2-40B4-BE49-F238E27FC236}">
                <a16:creationId xmlns:a16="http://schemas.microsoft.com/office/drawing/2014/main" id="{1354DE57-783F-712B-15CF-679A71ADC1A3}"/>
              </a:ext>
            </a:extLst>
          </p:cNvPr>
          <p:cNvSpPr>
            <a:spLocks noGrp="1" noChangeArrowheads="1"/>
          </p:cNvSpPr>
          <p:nvPr>
            <p:ph type="body" idx="1"/>
          </p:nvPr>
        </p:nvSpPr>
        <p:spPr>
          <a:xfrm>
            <a:off x="457200" y="228600"/>
            <a:ext cx="8229600" cy="5592763"/>
          </a:xfrm>
        </p:spPr>
        <p:txBody>
          <a:bodyPr/>
          <a:lstStyle/>
          <a:p>
            <a:r>
              <a:rPr lang="en-US" altLang="en-US"/>
              <a:t>Amino acid sequence of ribonuclease:</a:t>
            </a:r>
          </a:p>
        </p:txBody>
      </p:sp>
      <p:pic>
        <p:nvPicPr>
          <p:cNvPr id="251908" name="Picture 4">
            <a:extLst>
              <a:ext uri="{FF2B5EF4-FFF2-40B4-BE49-F238E27FC236}">
                <a16:creationId xmlns:a16="http://schemas.microsoft.com/office/drawing/2014/main" id="{B827FD79-D006-D6DD-A350-A87B89A85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0"/>
            <a:ext cx="6400800" cy="5675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21F1B1FB-BBA9-E845-C5B5-ABB3AC2E249D}"/>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7877706F-962A-8B80-8953-9F4E8A537315}"/>
              </a:ext>
            </a:extLst>
          </p:cNvPr>
          <p:cNvSpPr>
            <a:spLocks noGrp="1"/>
          </p:cNvSpPr>
          <p:nvPr>
            <p:ph type="sldNum" sz="quarter" idx="11"/>
          </p:nvPr>
        </p:nvSpPr>
        <p:spPr/>
        <p:txBody>
          <a:bodyPr/>
          <a:lstStyle/>
          <a:p>
            <a:fld id="{6238E961-F280-4859-9B68-FBE664DE58EC}" type="slidenum">
              <a:rPr lang="en-US" altLang="en-US"/>
              <a:pPr/>
              <a:t>51</a:t>
            </a:fld>
            <a:endParaRPr lang="en-US" altLang="en-US"/>
          </a:p>
        </p:txBody>
      </p:sp>
      <p:sp>
        <p:nvSpPr>
          <p:cNvPr id="252930" name="Rectangle 2">
            <a:extLst>
              <a:ext uri="{FF2B5EF4-FFF2-40B4-BE49-F238E27FC236}">
                <a16:creationId xmlns:a16="http://schemas.microsoft.com/office/drawing/2014/main" id="{3ABD77AC-BE18-3B60-7987-256B8D817A40}"/>
              </a:ext>
            </a:extLst>
          </p:cNvPr>
          <p:cNvSpPr>
            <a:spLocks noGrp="1" noChangeArrowheads="1"/>
          </p:cNvSpPr>
          <p:nvPr>
            <p:ph type="title"/>
          </p:nvPr>
        </p:nvSpPr>
        <p:spPr/>
        <p:txBody>
          <a:bodyPr/>
          <a:lstStyle/>
          <a:p>
            <a:endParaRPr lang="en-US" altLang="en-US"/>
          </a:p>
        </p:txBody>
      </p:sp>
      <p:sp>
        <p:nvSpPr>
          <p:cNvPr id="252931" name="Rectangle 3">
            <a:extLst>
              <a:ext uri="{FF2B5EF4-FFF2-40B4-BE49-F238E27FC236}">
                <a16:creationId xmlns:a16="http://schemas.microsoft.com/office/drawing/2014/main" id="{1CB735C4-F151-8DE7-0BE5-610067E4CDF6}"/>
              </a:ext>
            </a:extLst>
          </p:cNvPr>
          <p:cNvSpPr>
            <a:spLocks noGrp="1" noChangeArrowheads="1"/>
          </p:cNvSpPr>
          <p:nvPr>
            <p:ph type="body" idx="1"/>
          </p:nvPr>
        </p:nvSpPr>
        <p:spPr>
          <a:xfrm>
            <a:off x="228600" y="533400"/>
            <a:ext cx="8534400" cy="5668963"/>
          </a:xfrm>
        </p:spPr>
        <p:txBody>
          <a:bodyPr/>
          <a:lstStyle/>
          <a:p>
            <a:pPr marL="609600" indent="-609600">
              <a:buFontTx/>
              <a:buNone/>
            </a:pPr>
            <a:r>
              <a:rPr lang="en-US" altLang="en-US"/>
              <a:t>Anfinson used two chemicals to disrupt the enzyme’s 3° structure </a:t>
            </a:r>
            <a:r>
              <a:rPr lang="en-US" altLang="en-US" i="1"/>
              <a:t>[</a:t>
            </a:r>
            <a:r>
              <a:rPr lang="en-US" altLang="en-US" sz="2400" b="1" i="1" u="sng">
                <a:solidFill>
                  <a:srgbClr val="0000FF"/>
                </a:solidFill>
              </a:rPr>
              <a:t>D</a:t>
            </a:r>
            <a:r>
              <a:rPr lang="en-US" altLang="en-US" sz="1800" b="1" i="1" u="sng">
                <a:solidFill>
                  <a:srgbClr val="0000FF"/>
                </a:solidFill>
              </a:rPr>
              <a:t>ENATURATION </a:t>
            </a:r>
            <a:r>
              <a:rPr lang="en-US" altLang="en-US" i="1"/>
              <a:t>]</a:t>
            </a:r>
          </a:p>
          <a:p>
            <a:pPr marL="990600" lvl="1" indent="-533400">
              <a:buFontTx/>
              <a:buAutoNum type="arabicPeriod"/>
            </a:pPr>
            <a:r>
              <a:rPr lang="en-US" altLang="en-US" u="sng"/>
              <a:t>urea</a:t>
            </a:r>
            <a:r>
              <a:rPr lang="en-US" altLang="en-US"/>
              <a:t> - </a:t>
            </a:r>
            <a:r>
              <a:rPr lang="en-US" altLang="en-US" i="1"/>
              <a:t>disrupts hydrogen bonds</a:t>
            </a:r>
          </a:p>
          <a:p>
            <a:pPr marL="990600" lvl="1" indent="-533400">
              <a:buFontTx/>
              <a:buAutoNum type="arabicPeriod"/>
            </a:pPr>
            <a:r>
              <a:rPr lang="el-GR" altLang="en-US" u="sng">
                <a:cs typeface="Arial" panose="020B0604020202020204" pitchFamily="34" charset="0"/>
              </a:rPr>
              <a:t>β</a:t>
            </a:r>
            <a:r>
              <a:rPr lang="en-US" altLang="en-US" u="sng">
                <a:cs typeface="Arial" panose="020B0604020202020204" pitchFamily="34" charset="0"/>
              </a:rPr>
              <a:t>-mercaptoethanol</a:t>
            </a:r>
            <a:r>
              <a:rPr lang="en-US" altLang="en-US" i="1">
                <a:cs typeface="Arial" panose="020B0604020202020204" pitchFamily="34" charset="0"/>
              </a:rPr>
              <a:t> – reduces disulfide bonds</a:t>
            </a:r>
          </a:p>
          <a:p>
            <a:pPr marL="990600" lvl="1" indent="-533400">
              <a:buFontTx/>
              <a:buNone/>
            </a:pPr>
            <a:endParaRPr lang="en-US" altLang="en-US" i="1">
              <a:cs typeface="Arial" panose="020B0604020202020204" pitchFamily="34" charset="0"/>
            </a:endParaRPr>
          </a:p>
        </p:txBody>
      </p:sp>
      <p:pic>
        <p:nvPicPr>
          <p:cNvPr id="252932" name="Picture 4">
            <a:extLst>
              <a:ext uri="{FF2B5EF4-FFF2-40B4-BE49-F238E27FC236}">
                <a16:creationId xmlns:a16="http://schemas.microsoft.com/office/drawing/2014/main" id="{BABC4B06-5E00-F438-FCE4-E4B8FB18C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76600"/>
            <a:ext cx="3549650" cy="2797175"/>
          </a:xfrm>
          <a:prstGeom prst="rect">
            <a:avLst/>
          </a:prstGeom>
          <a:noFill/>
          <a:extLst>
            <a:ext uri="{909E8E84-426E-40DD-AFC4-6F175D3DCCD1}">
              <a14:hiddenFill xmlns:a14="http://schemas.microsoft.com/office/drawing/2010/main">
                <a:solidFill>
                  <a:srgbClr val="FFFFFF"/>
                </a:solidFill>
              </a14:hiddenFill>
            </a:ext>
          </a:extLst>
        </p:spPr>
      </p:pic>
      <p:pic>
        <p:nvPicPr>
          <p:cNvPr id="252933" name="Picture 5">
            <a:extLst>
              <a:ext uri="{FF2B5EF4-FFF2-40B4-BE49-F238E27FC236}">
                <a16:creationId xmlns:a16="http://schemas.microsoft.com/office/drawing/2014/main" id="{D940AC8F-E9BB-7A16-4306-15E09C15D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276600"/>
            <a:ext cx="4040188" cy="2789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A3C3655B-5328-EE7C-3BC2-24C2F5205884}"/>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8F89B914-D5D9-7596-3C73-003D56012F0E}"/>
              </a:ext>
            </a:extLst>
          </p:cNvPr>
          <p:cNvSpPr>
            <a:spLocks noGrp="1"/>
          </p:cNvSpPr>
          <p:nvPr>
            <p:ph type="sldNum" sz="quarter" idx="11"/>
          </p:nvPr>
        </p:nvSpPr>
        <p:spPr/>
        <p:txBody>
          <a:bodyPr/>
          <a:lstStyle/>
          <a:p>
            <a:fld id="{FAD03D1D-DE51-41D8-81ED-4F805AF2CFA5}" type="slidenum">
              <a:rPr lang="en-US" altLang="en-US"/>
              <a:pPr/>
              <a:t>52</a:t>
            </a:fld>
            <a:endParaRPr lang="en-US" altLang="en-US"/>
          </a:p>
        </p:txBody>
      </p:sp>
      <p:sp>
        <p:nvSpPr>
          <p:cNvPr id="268290" name="Rectangle 2">
            <a:extLst>
              <a:ext uri="{FF2B5EF4-FFF2-40B4-BE49-F238E27FC236}">
                <a16:creationId xmlns:a16="http://schemas.microsoft.com/office/drawing/2014/main" id="{9DB09FCF-49F3-0FAE-2E15-4CE526756665}"/>
              </a:ext>
            </a:extLst>
          </p:cNvPr>
          <p:cNvSpPr>
            <a:spLocks noGrp="1" noChangeArrowheads="1"/>
          </p:cNvSpPr>
          <p:nvPr>
            <p:ph type="title"/>
          </p:nvPr>
        </p:nvSpPr>
        <p:spPr/>
        <p:txBody>
          <a:bodyPr/>
          <a:lstStyle/>
          <a:p>
            <a:pPr algn="l"/>
            <a:r>
              <a:rPr lang="en-US" altLang="en-US" sz="2000" i="1" u="sng"/>
              <a:t>Anfinson’s Experiment:</a:t>
            </a:r>
          </a:p>
        </p:txBody>
      </p:sp>
      <p:pic>
        <p:nvPicPr>
          <p:cNvPr id="268292" name="Picture 4">
            <a:extLst>
              <a:ext uri="{FF2B5EF4-FFF2-40B4-BE49-F238E27FC236}">
                <a16:creationId xmlns:a16="http://schemas.microsoft.com/office/drawing/2014/main" id="{A0A1F88B-A8E6-14CC-2D5A-CB4AF4B25708}"/>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04800" y="1371600"/>
            <a:ext cx="8610600" cy="3587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D8AB493A-789B-CA11-1084-130A65B13682}"/>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1F413FAC-2AEA-DBB6-B212-524B0B36B3C2}"/>
              </a:ext>
            </a:extLst>
          </p:cNvPr>
          <p:cNvSpPr>
            <a:spLocks noGrp="1"/>
          </p:cNvSpPr>
          <p:nvPr>
            <p:ph type="sldNum" sz="quarter" idx="11"/>
          </p:nvPr>
        </p:nvSpPr>
        <p:spPr/>
        <p:txBody>
          <a:bodyPr/>
          <a:lstStyle/>
          <a:p>
            <a:fld id="{F4966883-0A20-4E76-B5FD-906DFB8CF8F7}" type="slidenum">
              <a:rPr lang="en-US" altLang="en-US"/>
              <a:pPr/>
              <a:t>53</a:t>
            </a:fld>
            <a:endParaRPr lang="en-US" altLang="en-US"/>
          </a:p>
        </p:txBody>
      </p:sp>
      <p:sp>
        <p:nvSpPr>
          <p:cNvPr id="253954" name="Rectangle 2">
            <a:extLst>
              <a:ext uri="{FF2B5EF4-FFF2-40B4-BE49-F238E27FC236}">
                <a16:creationId xmlns:a16="http://schemas.microsoft.com/office/drawing/2014/main" id="{8D1D7149-88E8-F200-ECA5-9993AD4389AD}"/>
              </a:ext>
            </a:extLst>
          </p:cNvPr>
          <p:cNvSpPr>
            <a:spLocks noGrp="1" noChangeArrowheads="1"/>
          </p:cNvSpPr>
          <p:nvPr>
            <p:ph type="title"/>
          </p:nvPr>
        </p:nvSpPr>
        <p:spPr/>
        <p:txBody>
          <a:bodyPr/>
          <a:lstStyle/>
          <a:p>
            <a:endParaRPr lang="en-US" altLang="en-US"/>
          </a:p>
        </p:txBody>
      </p:sp>
      <p:sp>
        <p:nvSpPr>
          <p:cNvPr id="253955" name="Rectangle 3">
            <a:extLst>
              <a:ext uri="{FF2B5EF4-FFF2-40B4-BE49-F238E27FC236}">
                <a16:creationId xmlns:a16="http://schemas.microsoft.com/office/drawing/2014/main" id="{B078539D-C061-BFBB-AD0F-29943C488E38}"/>
              </a:ext>
            </a:extLst>
          </p:cNvPr>
          <p:cNvSpPr>
            <a:spLocks noGrp="1" noChangeArrowheads="1"/>
          </p:cNvSpPr>
          <p:nvPr>
            <p:ph type="body" idx="1"/>
          </p:nvPr>
        </p:nvSpPr>
        <p:spPr>
          <a:xfrm>
            <a:off x="228600" y="228600"/>
            <a:ext cx="8458200" cy="5592763"/>
          </a:xfrm>
        </p:spPr>
        <p:txBody>
          <a:bodyPr/>
          <a:lstStyle/>
          <a:p>
            <a:pPr>
              <a:buFontTx/>
              <a:buNone/>
            </a:pPr>
            <a:r>
              <a:rPr lang="en-US" altLang="en-US" sz="2800">
                <a:cs typeface="Arial" panose="020B0604020202020204" pitchFamily="34" charset="0"/>
              </a:rPr>
              <a:t>He also used dialysis to separate these chemicals from the enzyme in different orders.</a:t>
            </a:r>
            <a:endParaRPr lang="el-GR" altLang="en-US" sz="2800">
              <a:cs typeface="Arial" panose="020B0604020202020204" pitchFamily="34" charset="0"/>
            </a:endParaRPr>
          </a:p>
          <a:p>
            <a:endParaRPr lang="en-US" altLang="en-US" sz="2800"/>
          </a:p>
        </p:txBody>
      </p:sp>
      <p:pic>
        <p:nvPicPr>
          <p:cNvPr id="253956" name="Picture 4">
            <a:extLst>
              <a:ext uri="{FF2B5EF4-FFF2-40B4-BE49-F238E27FC236}">
                <a16:creationId xmlns:a16="http://schemas.microsoft.com/office/drawing/2014/main" id="{34372D02-06E6-9F47-3FD1-BF69D76C8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16025"/>
            <a:ext cx="6400800" cy="5264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9809F12C-E09D-C066-3BFB-E1E1EB4F9158}"/>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33D61CFC-2CD1-7508-5FF7-2E970BA4D9BE}"/>
              </a:ext>
            </a:extLst>
          </p:cNvPr>
          <p:cNvSpPr>
            <a:spLocks noGrp="1"/>
          </p:cNvSpPr>
          <p:nvPr>
            <p:ph type="sldNum" sz="quarter" idx="11"/>
          </p:nvPr>
        </p:nvSpPr>
        <p:spPr/>
        <p:txBody>
          <a:bodyPr/>
          <a:lstStyle/>
          <a:p>
            <a:fld id="{20DFA113-04E0-4CEA-9E17-483CB12580D7}" type="slidenum">
              <a:rPr lang="en-US" altLang="en-US"/>
              <a:pPr/>
              <a:t>54</a:t>
            </a:fld>
            <a:endParaRPr lang="en-US" altLang="en-US"/>
          </a:p>
        </p:txBody>
      </p:sp>
      <p:sp>
        <p:nvSpPr>
          <p:cNvPr id="266242" name="Rectangle 2">
            <a:extLst>
              <a:ext uri="{FF2B5EF4-FFF2-40B4-BE49-F238E27FC236}">
                <a16:creationId xmlns:a16="http://schemas.microsoft.com/office/drawing/2014/main" id="{354F4A61-B9EA-FF2B-0373-556C079FDE42}"/>
              </a:ext>
            </a:extLst>
          </p:cNvPr>
          <p:cNvSpPr>
            <a:spLocks noGrp="1" noChangeArrowheads="1"/>
          </p:cNvSpPr>
          <p:nvPr>
            <p:ph type="title"/>
          </p:nvPr>
        </p:nvSpPr>
        <p:spPr/>
        <p:txBody>
          <a:bodyPr/>
          <a:lstStyle/>
          <a:p>
            <a:endParaRPr lang="en-US" altLang="en-US" dirty="0"/>
          </a:p>
        </p:txBody>
      </p:sp>
      <p:sp>
        <p:nvSpPr>
          <p:cNvPr id="266243" name="Rectangle 3">
            <a:extLst>
              <a:ext uri="{FF2B5EF4-FFF2-40B4-BE49-F238E27FC236}">
                <a16:creationId xmlns:a16="http://schemas.microsoft.com/office/drawing/2014/main" id="{C2F8486A-B601-63B7-A033-990C811B4C0B}"/>
              </a:ext>
            </a:extLst>
          </p:cNvPr>
          <p:cNvSpPr>
            <a:spLocks noGrp="1" noChangeArrowheads="1"/>
          </p:cNvSpPr>
          <p:nvPr>
            <p:ph type="body" idx="1"/>
          </p:nvPr>
        </p:nvSpPr>
        <p:spPr/>
        <p:txBody>
          <a:bodyPr/>
          <a:lstStyle/>
          <a:p>
            <a:r>
              <a:rPr lang="en-US" altLang="en-US"/>
              <a:t>By adding either one of these two chemicals to the surrounding medium, it is not removed during dialysis.</a:t>
            </a:r>
          </a:p>
          <a:p>
            <a:r>
              <a:rPr lang="en-US" altLang="en-US"/>
              <a:t>In essence, Anfinson could remove either the urea or the </a:t>
            </a:r>
            <a:r>
              <a:rPr lang="el-GR" altLang="en-US">
                <a:cs typeface="Arial" panose="020B0604020202020204" pitchFamily="34" charset="0"/>
              </a:rPr>
              <a:t>β</a:t>
            </a:r>
            <a:r>
              <a:rPr lang="en-US" altLang="en-US">
                <a:cs typeface="Arial" panose="020B0604020202020204" pitchFamily="34" charset="0"/>
              </a:rPr>
              <a:t>-mercaptoethanol</a:t>
            </a:r>
            <a:r>
              <a:rPr lang="en-US" altLang="en-US" i="1">
                <a:cs typeface="Arial" panose="020B0604020202020204" pitchFamily="34" charset="0"/>
              </a:rPr>
              <a:t> </a:t>
            </a:r>
            <a:r>
              <a:rPr lang="en-US" altLang="en-US">
                <a:cs typeface="Arial" panose="020B0604020202020204" pitchFamily="34" charset="0"/>
              </a:rPr>
              <a:t>in any order he chose.</a:t>
            </a:r>
          </a:p>
          <a:p>
            <a:r>
              <a:rPr lang="en-US" altLang="en-US">
                <a:cs typeface="Arial" panose="020B0604020202020204" pitchFamily="34" charset="0"/>
              </a:rPr>
              <a:t>The </a:t>
            </a:r>
            <a:r>
              <a:rPr lang="en-US" altLang="en-US" b="1" u="sng">
                <a:cs typeface="Arial" panose="020B0604020202020204" pitchFamily="34" charset="0"/>
              </a:rPr>
              <a:t>order</a:t>
            </a:r>
            <a:r>
              <a:rPr lang="en-US" altLang="en-US">
                <a:cs typeface="Arial" panose="020B0604020202020204" pitchFamily="34" charset="0"/>
              </a:rPr>
              <a:t> made a big difference in the enzymes ability to recover from the treatment!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C0D7C2CD-440C-8F58-C3E8-46FF5C21A0F4}"/>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339E0BDC-F50A-8229-FD5E-7DB833E89FEF}"/>
              </a:ext>
            </a:extLst>
          </p:cNvPr>
          <p:cNvSpPr>
            <a:spLocks noGrp="1"/>
          </p:cNvSpPr>
          <p:nvPr>
            <p:ph type="sldNum" sz="quarter" idx="11"/>
          </p:nvPr>
        </p:nvSpPr>
        <p:spPr/>
        <p:txBody>
          <a:bodyPr/>
          <a:lstStyle/>
          <a:p>
            <a:fld id="{AA1481E1-23DB-453B-A3E0-5678879E95BF}" type="slidenum">
              <a:rPr lang="en-US" altLang="en-US"/>
              <a:pPr/>
              <a:t>55</a:t>
            </a:fld>
            <a:endParaRPr lang="en-US" altLang="en-US"/>
          </a:p>
        </p:txBody>
      </p:sp>
      <p:sp>
        <p:nvSpPr>
          <p:cNvPr id="267266" name="Rectangle 2">
            <a:extLst>
              <a:ext uri="{FF2B5EF4-FFF2-40B4-BE49-F238E27FC236}">
                <a16:creationId xmlns:a16="http://schemas.microsoft.com/office/drawing/2014/main" id="{ABCEE557-26C1-BC8A-FA21-71C07E2BC2E7}"/>
              </a:ext>
            </a:extLst>
          </p:cNvPr>
          <p:cNvSpPr>
            <a:spLocks noGrp="1" noChangeArrowheads="1"/>
          </p:cNvSpPr>
          <p:nvPr>
            <p:ph type="title"/>
          </p:nvPr>
        </p:nvSpPr>
        <p:spPr/>
        <p:txBody>
          <a:bodyPr/>
          <a:lstStyle/>
          <a:p>
            <a:pPr algn="l"/>
            <a:r>
              <a:rPr lang="en-US" altLang="en-US" sz="2000" i="1" u="sng"/>
              <a:t>Anfinson’s Experiment:</a:t>
            </a:r>
          </a:p>
        </p:txBody>
      </p:sp>
      <p:sp>
        <p:nvSpPr>
          <p:cNvPr id="267267" name="Rectangle 3">
            <a:extLst>
              <a:ext uri="{FF2B5EF4-FFF2-40B4-BE49-F238E27FC236}">
                <a16:creationId xmlns:a16="http://schemas.microsoft.com/office/drawing/2014/main" id="{BB78CB66-CD61-AEBB-E990-D42A70DB243B}"/>
              </a:ext>
            </a:extLst>
          </p:cNvPr>
          <p:cNvSpPr>
            <a:spLocks noGrp="1" noChangeArrowheads="1"/>
          </p:cNvSpPr>
          <p:nvPr>
            <p:ph type="body" idx="1"/>
          </p:nvPr>
        </p:nvSpPr>
        <p:spPr>
          <a:xfrm>
            <a:off x="228600" y="685800"/>
            <a:ext cx="8686800" cy="5668963"/>
          </a:xfrm>
        </p:spPr>
        <p:txBody>
          <a:bodyPr/>
          <a:lstStyle/>
          <a:p>
            <a:pPr marL="609600" indent="-609600">
              <a:buFontTx/>
              <a:buNone/>
            </a:pPr>
            <a:r>
              <a:rPr lang="en-US" altLang="en-US" sz="2000" i="1" u="sng"/>
              <a:t>Experiment #1:</a:t>
            </a:r>
          </a:p>
          <a:p>
            <a:pPr marL="609600" indent="-609600">
              <a:buFontTx/>
              <a:buAutoNum type="arabicPeriod"/>
            </a:pPr>
            <a:r>
              <a:rPr lang="en-US" altLang="en-US" sz="2000"/>
              <a:t>Add both urea and </a:t>
            </a:r>
            <a:r>
              <a:rPr lang="el-GR" altLang="en-US" sz="2000">
                <a:cs typeface="Arial" panose="020B0604020202020204" pitchFamily="34" charset="0"/>
              </a:rPr>
              <a:t>β</a:t>
            </a:r>
            <a:r>
              <a:rPr lang="en-US" altLang="en-US" sz="2000">
                <a:cs typeface="Arial" panose="020B0604020202020204" pitchFamily="34" charset="0"/>
              </a:rPr>
              <a:t>-mercaptoethanol to a solution of enzyme.  </a:t>
            </a:r>
            <a:r>
              <a:rPr lang="en-US" altLang="en-US" sz="2000" i="1">
                <a:solidFill>
                  <a:srgbClr val="0000FF"/>
                </a:solidFill>
                <a:cs typeface="Arial" panose="020B0604020202020204" pitchFamily="34" charset="0"/>
              </a:rPr>
              <a:t>Activity is lost.</a:t>
            </a:r>
            <a:r>
              <a:rPr lang="en-US" altLang="en-US" sz="2800" i="1">
                <a:cs typeface="Arial" panose="020B0604020202020204" pitchFamily="34" charset="0"/>
              </a:rPr>
              <a:t> </a:t>
            </a:r>
            <a:r>
              <a:rPr lang="en-US" altLang="en-US" sz="2000" i="1">
                <a:cs typeface="Arial" panose="020B0604020202020204" pitchFamily="34" charset="0"/>
              </a:rPr>
              <a:t> </a:t>
            </a:r>
            <a:endParaRPr lang="en-US" altLang="en-US" sz="2000"/>
          </a:p>
          <a:p>
            <a:pPr marL="609600" indent="-609600">
              <a:buFontTx/>
              <a:buAutoNum type="arabicPeriod"/>
            </a:pPr>
            <a:r>
              <a:rPr lang="en-US" altLang="en-US" sz="2000"/>
              <a:t>Remove urea by dialysis;  then remove </a:t>
            </a:r>
            <a:r>
              <a:rPr lang="el-GR" altLang="en-US" sz="2000">
                <a:cs typeface="Arial" panose="020B0604020202020204" pitchFamily="34" charset="0"/>
              </a:rPr>
              <a:t>β</a:t>
            </a:r>
            <a:r>
              <a:rPr lang="en-US" altLang="en-US" sz="2000">
                <a:cs typeface="Arial" panose="020B0604020202020204" pitchFamily="34" charset="0"/>
              </a:rPr>
              <a:t>-mercaptoethanol by dialysis. </a:t>
            </a:r>
            <a:r>
              <a:rPr lang="en-US" altLang="en-US" sz="2000" i="1">
                <a:solidFill>
                  <a:srgbClr val="0000FF"/>
                </a:solidFill>
                <a:cs typeface="Arial" panose="020B0604020202020204" pitchFamily="34" charset="0"/>
              </a:rPr>
              <a:t>Activity is recovered 100%!</a:t>
            </a:r>
          </a:p>
          <a:p>
            <a:pPr marL="609600" indent="-609600">
              <a:buFontTx/>
              <a:buNone/>
            </a:pPr>
            <a:r>
              <a:rPr lang="en-US" altLang="en-US" sz="2000" i="1" u="sng"/>
              <a:t>Experiment #2:</a:t>
            </a:r>
          </a:p>
          <a:p>
            <a:pPr marL="609600" indent="-609600">
              <a:buFontTx/>
              <a:buAutoNum type="arabicPeriod"/>
            </a:pPr>
            <a:r>
              <a:rPr lang="en-US" altLang="en-US" sz="2000"/>
              <a:t>Add both urea and </a:t>
            </a:r>
            <a:r>
              <a:rPr lang="el-GR" altLang="en-US" sz="2000">
                <a:cs typeface="Arial" panose="020B0604020202020204" pitchFamily="34" charset="0"/>
              </a:rPr>
              <a:t>β</a:t>
            </a:r>
            <a:r>
              <a:rPr lang="en-US" altLang="en-US" sz="2000">
                <a:cs typeface="Arial" panose="020B0604020202020204" pitchFamily="34" charset="0"/>
              </a:rPr>
              <a:t>-mercaptoethanol to a solution of enzyme.  </a:t>
            </a:r>
            <a:r>
              <a:rPr lang="en-US" altLang="en-US" sz="2000" i="1">
                <a:solidFill>
                  <a:srgbClr val="0000FF"/>
                </a:solidFill>
                <a:cs typeface="Arial" panose="020B0604020202020204" pitchFamily="34" charset="0"/>
              </a:rPr>
              <a:t>Activity is lost. </a:t>
            </a:r>
          </a:p>
          <a:p>
            <a:pPr marL="609600" indent="-609600">
              <a:buFontTx/>
              <a:buAutoNum type="arabicPeriod"/>
            </a:pPr>
            <a:r>
              <a:rPr lang="en-US" altLang="en-US" sz="2000"/>
              <a:t>Remove </a:t>
            </a:r>
            <a:r>
              <a:rPr lang="el-GR" altLang="en-US" sz="2000">
                <a:cs typeface="Arial" panose="020B0604020202020204" pitchFamily="34" charset="0"/>
              </a:rPr>
              <a:t>β</a:t>
            </a:r>
            <a:r>
              <a:rPr lang="en-US" altLang="en-US" sz="2000">
                <a:cs typeface="Arial" panose="020B0604020202020204" pitchFamily="34" charset="0"/>
              </a:rPr>
              <a:t>-mercaptoethanol by dialysis;  then remove urea by dialysis. </a:t>
            </a:r>
            <a:r>
              <a:rPr lang="en-US" altLang="en-US" sz="2000" i="1">
                <a:solidFill>
                  <a:srgbClr val="0000FF"/>
                </a:solidFill>
                <a:cs typeface="Arial" panose="020B0604020202020204" pitchFamily="34" charset="0"/>
              </a:rPr>
              <a:t>Only ~1% of activity is recovered.</a:t>
            </a:r>
            <a:r>
              <a:rPr lang="en-US" altLang="en-US" sz="2800" i="1">
                <a:cs typeface="Arial" panose="020B0604020202020204" pitchFamily="34" charset="0"/>
              </a:rPr>
              <a:t>    </a:t>
            </a:r>
            <a:r>
              <a:rPr lang="en-US" altLang="en-US" sz="2000" i="1">
                <a:cs typeface="Arial" panose="020B0604020202020204" pitchFamily="34" charset="0"/>
              </a:rPr>
              <a:t>N = 8</a:t>
            </a:r>
            <a:r>
              <a:rPr lang="en-US" altLang="en-US" sz="2000" i="1" baseline="30000">
                <a:cs typeface="Arial" panose="020B0604020202020204" pitchFamily="34" charset="0"/>
              </a:rPr>
              <a:t>2 </a:t>
            </a:r>
            <a:r>
              <a:rPr lang="en-US" altLang="en-US" sz="2000" i="1">
                <a:cs typeface="Arial" panose="020B0604020202020204" pitchFamily="34" charset="0"/>
              </a:rPr>
              <a:t>= 64, 1/64 ~ 1%</a:t>
            </a:r>
            <a:endParaRPr lang="en-US" altLang="en-US" sz="2000" i="1">
              <a:solidFill>
                <a:srgbClr val="0000FF"/>
              </a:solidFill>
              <a:cs typeface="Arial" panose="020B0604020202020204" pitchFamily="34" charset="0"/>
            </a:endParaRPr>
          </a:p>
          <a:p>
            <a:pPr marL="609600" indent="-609600">
              <a:buFontTx/>
              <a:buNone/>
            </a:pPr>
            <a:r>
              <a:rPr lang="en-US" altLang="en-US" sz="2000" i="1" u="sng"/>
              <a:t>Experiment #3:</a:t>
            </a:r>
          </a:p>
          <a:p>
            <a:pPr marL="609600" indent="-609600">
              <a:buFontTx/>
              <a:buAutoNum type="arabicPeriod"/>
            </a:pPr>
            <a:r>
              <a:rPr lang="en-US" altLang="en-US" sz="2000"/>
              <a:t>Add </a:t>
            </a:r>
            <a:r>
              <a:rPr lang="el-GR" altLang="en-US" sz="2000">
                <a:cs typeface="Arial" panose="020B0604020202020204" pitchFamily="34" charset="0"/>
              </a:rPr>
              <a:t>β</a:t>
            </a:r>
            <a:r>
              <a:rPr lang="en-US" altLang="en-US" sz="2000">
                <a:cs typeface="Arial" panose="020B0604020202020204" pitchFamily="34" charset="0"/>
              </a:rPr>
              <a:t>-mercaptoethanol to the solution from Exp.#2.  Then, remove urea by dialysis;  </a:t>
            </a:r>
          </a:p>
          <a:p>
            <a:pPr marL="609600" indent="-609600">
              <a:buFontTx/>
              <a:buAutoNum type="arabicPeriod"/>
            </a:pPr>
            <a:r>
              <a:rPr lang="en-US" altLang="en-US" sz="2000">
                <a:cs typeface="Arial" panose="020B0604020202020204" pitchFamily="34" charset="0"/>
              </a:rPr>
              <a:t>Finally, remove </a:t>
            </a:r>
            <a:r>
              <a:rPr lang="el-GR" altLang="en-US" sz="2000">
                <a:cs typeface="Arial" panose="020B0604020202020204" pitchFamily="34" charset="0"/>
              </a:rPr>
              <a:t>β</a:t>
            </a:r>
            <a:r>
              <a:rPr lang="en-US" altLang="en-US" sz="2000">
                <a:cs typeface="Arial" panose="020B0604020202020204" pitchFamily="34" charset="0"/>
              </a:rPr>
              <a:t>-mercaptoethanol by dialysis. </a:t>
            </a:r>
            <a:r>
              <a:rPr lang="en-US" altLang="en-US" sz="2000" i="1">
                <a:solidFill>
                  <a:srgbClr val="0000FF"/>
                </a:solidFill>
                <a:cs typeface="Arial" panose="020B0604020202020204" pitchFamily="34" charset="0"/>
              </a:rPr>
              <a:t>Activity is recovered 100%!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809FDD9F-4BB4-49BA-39F8-F614F246BA9A}"/>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18E6BC5B-93D6-9C43-9100-3B727E21036A}"/>
              </a:ext>
            </a:extLst>
          </p:cNvPr>
          <p:cNvSpPr>
            <a:spLocks noGrp="1"/>
          </p:cNvSpPr>
          <p:nvPr>
            <p:ph type="sldNum" sz="quarter" idx="11"/>
          </p:nvPr>
        </p:nvSpPr>
        <p:spPr/>
        <p:txBody>
          <a:bodyPr/>
          <a:lstStyle/>
          <a:p>
            <a:fld id="{F3D6E586-C001-48F6-88C7-18FBDBB7EFD7}" type="slidenum">
              <a:rPr lang="en-US" altLang="en-US"/>
              <a:pPr/>
              <a:t>56</a:t>
            </a:fld>
            <a:endParaRPr lang="en-US" altLang="en-US"/>
          </a:p>
        </p:txBody>
      </p:sp>
      <p:sp>
        <p:nvSpPr>
          <p:cNvPr id="271362" name="Rectangle 2">
            <a:extLst>
              <a:ext uri="{FF2B5EF4-FFF2-40B4-BE49-F238E27FC236}">
                <a16:creationId xmlns:a16="http://schemas.microsoft.com/office/drawing/2014/main" id="{D9D1F019-C43F-95F0-9B39-EDC39F78BF10}"/>
              </a:ext>
            </a:extLst>
          </p:cNvPr>
          <p:cNvSpPr>
            <a:spLocks noGrp="1" noChangeArrowheads="1"/>
          </p:cNvSpPr>
          <p:nvPr>
            <p:ph type="title"/>
          </p:nvPr>
        </p:nvSpPr>
        <p:spPr/>
        <p:txBody>
          <a:bodyPr/>
          <a:lstStyle/>
          <a:p>
            <a:pPr algn="l"/>
            <a:r>
              <a:rPr lang="en-US" altLang="en-US" sz="2000" i="1" u="sng"/>
              <a:t>Anfinson’s </a:t>
            </a:r>
            <a:br>
              <a:rPr lang="en-US" altLang="en-US" sz="2000" i="1" u="sng"/>
            </a:br>
            <a:r>
              <a:rPr lang="en-US" altLang="en-US" sz="2000" i="1" u="sng"/>
              <a:t>Experiment:</a:t>
            </a:r>
          </a:p>
        </p:txBody>
      </p:sp>
      <p:pic>
        <p:nvPicPr>
          <p:cNvPr id="271365" name="Picture 5">
            <a:extLst>
              <a:ext uri="{FF2B5EF4-FFF2-40B4-BE49-F238E27FC236}">
                <a16:creationId xmlns:a16="http://schemas.microsoft.com/office/drawing/2014/main" id="{9B29C789-A101-AD0B-4648-00A305DF41F1}"/>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590800" y="152400"/>
            <a:ext cx="4724400" cy="662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AB896-852A-4E18-6C4B-DD6B569F8790}"/>
              </a:ext>
            </a:extLst>
          </p:cNvPr>
          <p:cNvSpPr>
            <a:spLocks noGrp="1"/>
          </p:cNvSpPr>
          <p:nvPr>
            <p:ph type="title"/>
          </p:nvPr>
        </p:nvSpPr>
        <p:spPr/>
        <p:txBody>
          <a:bodyPr/>
          <a:lstStyle/>
          <a:p>
            <a:pPr algn="l"/>
            <a:r>
              <a:rPr lang="en-US" sz="2400" i="1" dirty="0"/>
              <a:t>… the rest of the story….</a:t>
            </a:r>
          </a:p>
        </p:txBody>
      </p:sp>
      <p:sp>
        <p:nvSpPr>
          <p:cNvPr id="3" name="Content Placeholder 2">
            <a:extLst>
              <a:ext uri="{FF2B5EF4-FFF2-40B4-BE49-F238E27FC236}">
                <a16:creationId xmlns:a16="http://schemas.microsoft.com/office/drawing/2014/main" id="{82D79BAD-B29A-FD6D-3F9C-9F03C031DCCD}"/>
              </a:ext>
            </a:extLst>
          </p:cNvPr>
          <p:cNvSpPr>
            <a:spLocks noGrp="1"/>
          </p:cNvSpPr>
          <p:nvPr>
            <p:ph idx="1"/>
          </p:nvPr>
        </p:nvSpPr>
        <p:spPr>
          <a:xfrm>
            <a:off x="152400" y="678021"/>
            <a:ext cx="8839200" cy="5592763"/>
          </a:xfrm>
        </p:spPr>
        <p:txBody>
          <a:bodyPr/>
          <a:lstStyle/>
          <a:p>
            <a:r>
              <a:rPr lang="en-US" sz="2600" dirty="0"/>
              <a:t>Do proteins fold up the same way inside living cells?</a:t>
            </a:r>
          </a:p>
          <a:p>
            <a:pPr lvl="1"/>
            <a:r>
              <a:rPr lang="en-US" sz="2400" dirty="0"/>
              <a:t>The cytosol is a crowded space… lots of different proteins in higher concentrations</a:t>
            </a:r>
          </a:p>
          <a:p>
            <a:pPr lvl="1"/>
            <a:r>
              <a:rPr lang="en-US" sz="2400" dirty="0"/>
              <a:t>Lots of organelles</a:t>
            </a:r>
          </a:p>
          <a:p>
            <a:pPr lvl="1"/>
            <a:r>
              <a:rPr lang="en-US" sz="2400" dirty="0"/>
              <a:t>Endoplasmic reticulum</a:t>
            </a:r>
          </a:p>
          <a:p>
            <a:pPr lvl="1"/>
            <a:r>
              <a:rPr lang="en-US" sz="2400" dirty="0"/>
              <a:t>Wide varieties of small molecules everywhere</a:t>
            </a:r>
          </a:p>
          <a:p>
            <a:pPr lvl="1"/>
            <a:r>
              <a:rPr lang="en-US" sz="2400" dirty="0"/>
              <a:t>Nucleic acids (e.g. RNA)</a:t>
            </a:r>
          </a:p>
          <a:p>
            <a:r>
              <a:rPr lang="en-US" sz="2600" dirty="0"/>
              <a:t>Decades later… new biochemists added to Anfinsen’s long-standing paradigm:</a:t>
            </a:r>
          </a:p>
          <a:p>
            <a:pPr marL="0" indent="0">
              <a:buNone/>
            </a:pPr>
            <a:endParaRPr lang="en-US" sz="2600" dirty="0"/>
          </a:p>
          <a:p>
            <a:pPr marL="0" indent="0">
              <a:buNone/>
            </a:pPr>
            <a:r>
              <a:rPr lang="en-US" sz="2600" dirty="0"/>
              <a:t>   </a:t>
            </a:r>
            <a:r>
              <a:rPr lang="en-US" sz="2600" i="1" dirty="0"/>
              <a:t>Proteins need extra help folding inside crowded cells! </a:t>
            </a:r>
            <a:r>
              <a:rPr lang="en-US" sz="2600" dirty="0"/>
              <a:t>  </a:t>
            </a:r>
          </a:p>
        </p:txBody>
      </p:sp>
      <p:sp>
        <p:nvSpPr>
          <p:cNvPr id="4" name="Footer Placeholder 3">
            <a:extLst>
              <a:ext uri="{FF2B5EF4-FFF2-40B4-BE49-F238E27FC236}">
                <a16:creationId xmlns:a16="http://schemas.microsoft.com/office/drawing/2014/main" id="{026B58CE-BC31-2001-82DF-1C3B98B3C5D4}"/>
              </a:ext>
            </a:extLst>
          </p:cNvPr>
          <p:cNvSpPr>
            <a:spLocks noGrp="1"/>
          </p:cNvSpPr>
          <p:nvPr>
            <p:ph type="ftr" sz="quarter" idx="10"/>
          </p:nvPr>
        </p:nvSpPr>
        <p:spPr/>
        <p:txBody>
          <a:bodyPr/>
          <a:lstStyle/>
          <a:p>
            <a:r>
              <a:rPr lang="en-US" altLang="en-US"/>
              <a:t>Biochemistry 3070 – Amino Acids &amp; Proteins</a:t>
            </a:r>
          </a:p>
        </p:txBody>
      </p:sp>
      <p:sp>
        <p:nvSpPr>
          <p:cNvPr id="5" name="Slide Number Placeholder 4">
            <a:extLst>
              <a:ext uri="{FF2B5EF4-FFF2-40B4-BE49-F238E27FC236}">
                <a16:creationId xmlns:a16="http://schemas.microsoft.com/office/drawing/2014/main" id="{B0BAB44B-CD40-EFE8-BE8A-4EEAD6793A43}"/>
              </a:ext>
            </a:extLst>
          </p:cNvPr>
          <p:cNvSpPr>
            <a:spLocks noGrp="1"/>
          </p:cNvSpPr>
          <p:nvPr>
            <p:ph type="sldNum" sz="quarter" idx="11"/>
          </p:nvPr>
        </p:nvSpPr>
        <p:spPr/>
        <p:txBody>
          <a:bodyPr/>
          <a:lstStyle/>
          <a:p>
            <a:fld id="{67532099-67CA-4C8D-95CB-5C0F3E355420}" type="slidenum">
              <a:rPr lang="en-US" altLang="en-US" smtClean="0"/>
              <a:pPr/>
              <a:t>57</a:t>
            </a:fld>
            <a:endParaRPr lang="en-US" altLang="en-US"/>
          </a:p>
        </p:txBody>
      </p:sp>
    </p:spTree>
    <p:extLst>
      <p:ext uri="{BB962C8B-B14F-4D97-AF65-F5344CB8AC3E}">
        <p14:creationId xmlns:p14="http://schemas.microsoft.com/office/powerpoint/2010/main" val="17005310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EE73D-517D-45A0-0A53-55AB33CDD60B}"/>
              </a:ext>
            </a:extLst>
          </p:cNvPr>
          <p:cNvSpPr>
            <a:spLocks noGrp="1"/>
          </p:cNvSpPr>
          <p:nvPr>
            <p:ph type="title"/>
          </p:nvPr>
        </p:nvSpPr>
        <p:spPr>
          <a:xfrm>
            <a:off x="35560" y="46038"/>
            <a:ext cx="8229600" cy="304800"/>
          </a:xfrm>
        </p:spPr>
        <p:txBody>
          <a:bodyPr/>
          <a:lstStyle/>
          <a:p>
            <a:pPr algn="l"/>
            <a:r>
              <a:rPr lang="en-US" sz="2000" i="1" dirty="0"/>
              <a:t>Chaperones</a:t>
            </a:r>
          </a:p>
        </p:txBody>
      </p:sp>
      <p:sp>
        <p:nvSpPr>
          <p:cNvPr id="3" name="Content Placeholder 2">
            <a:extLst>
              <a:ext uri="{FF2B5EF4-FFF2-40B4-BE49-F238E27FC236}">
                <a16:creationId xmlns:a16="http://schemas.microsoft.com/office/drawing/2014/main" id="{562806F0-A27D-2A61-E120-FA90A420DD07}"/>
              </a:ext>
            </a:extLst>
          </p:cNvPr>
          <p:cNvSpPr>
            <a:spLocks noGrp="1"/>
          </p:cNvSpPr>
          <p:nvPr>
            <p:ph idx="1"/>
          </p:nvPr>
        </p:nvSpPr>
        <p:spPr>
          <a:xfrm>
            <a:off x="457200" y="533401"/>
            <a:ext cx="8229600" cy="1219200"/>
          </a:xfrm>
        </p:spPr>
        <p:txBody>
          <a:bodyPr/>
          <a:lstStyle/>
          <a:p>
            <a:pPr marL="0" indent="0">
              <a:buNone/>
            </a:pPr>
            <a:r>
              <a:rPr lang="en-US" sz="2800" dirty="0"/>
              <a:t>In the 1989, Franz-Ulrich </a:t>
            </a:r>
            <a:r>
              <a:rPr lang="en-US" sz="2800" dirty="0" err="1"/>
              <a:t>Hartl</a:t>
            </a:r>
            <a:r>
              <a:rPr lang="en-US" sz="2800" dirty="0"/>
              <a:t> and Arthur Horwich reported “chaperone” proteins help direct folding of nascent (new) proteins (sometimes called their “clients.”)</a:t>
            </a:r>
          </a:p>
          <a:p>
            <a:pPr marL="0" indent="0">
              <a:buNone/>
            </a:pPr>
            <a:endParaRPr lang="en-US" sz="2400" dirty="0"/>
          </a:p>
        </p:txBody>
      </p:sp>
      <p:sp>
        <p:nvSpPr>
          <p:cNvPr id="4" name="Footer Placeholder 3">
            <a:extLst>
              <a:ext uri="{FF2B5EF4-FFF2-40B4-BE49-F238E27FC236}">
                <a16:creationId xmlns:a16="http://schemas.microsoft.com/office/drawing/2014/main" id="{B06D9F0E-CD6B-DFC1-894C-006FBD31449E}"/>
              </a:ext>
            </a:extLst>
          </p:cNvPr>
          <p:cNvSpPr>
            <a:spLocks noGrp="1"/>
          </p:cNvSpPr>
          <p:nvPr>
            <p:ph type="ftr" sz="quarter" idx="10"/>
          </p:nvPr>
        </p:nvSpPr>
        <p:spPr/>
        <p:txBody>
          <a:bodyPr/>
          <a:lstStyle/>
          <a:p>
            <a:r>
              <a:rPr lang="en-US" altLang="en-US"/>
              <a:t>Biochemistry 3070 – Amino Acids &amp; Proteins</a:t>
            </a:r>
          </a:p>
        </p:txBody>
      </p:sp>
      <p:sp>
        <p:nvSpPr>
          <p:cNvPr id="5" name="Slide Number Placeholder 4">
            <a:extLst>
              <a:ext uri="{FF2B5EF4-FFF2-40B4-BE49-F238E27FC236}">
                <a16:creationId xmlns:a16="http://schemas.microsoft.com/office/drawing/2014/main" id="{605FEDDF-C8EB-6169-C51D-106DAB48C64F}"/>
              </a:ext>
            </a:extLst>
          </p:cNvPr>
          <p:cNvSpPr>
            <a:spLocks noGrp="1"/>
          </p:cNvSpPr>
          <p:nvPr>
            <p:ph type="sldNum" sz="quarter" idx="11"/>
          </p:nvPr>
        </p:nvSpPr>
        <p:spPr/>
        <p:txBody>
          <a:bodyPr/>
          <a:lstStyle/>
          <a:p>
            <a:fld id="{67532099-67CA-4C8D-95CB-5C0F3E355420}" type="slidenum">
              <a:rPr lang="en-US" altLang="en-US" smtClean="0"/>
              <a:pPr/>
              <a:t>58</a:t>
            </a:fld>
            <a:endParaRPr lang="en-US" altLang="en-US"/>
          </a:p>
        </p:txBody>
      </p:sp>
      <p:pic>
        <p:nvPicPr>
          <p:cNvPr id="7" name="Picture 6">
            <a:extLst>
              <a:ext uri="{FF2B5EF4-FFF2-40B4-BE49-F238E27FC236}">
                <a16:creationId xmlns:a16="http://schemas.microsoft.com/office/drawing/2014/main" id="{6A7867AA-FF09-7E07-61E9-C547ECE4A5FA}"/>
              </a:ext>
            </a:extLst>
          </p:cNvPr>
          <p:cNvPicPr>
            <a:picLocks noChangeAspect="1"/>
          </p:cNvPicPr>
          <p:nvPr/>
        </p:nvPicPr>
        <p:blipFill>
          <a:blip r:embed="rId2"/>
          <a:srcRect b="21316"/>
          <a:stretch/>
        </p:blipFill>
        <p:spPr>
          <a:xfrm>
            <a:off x="166672" y="2508687"/>
            <a:ext cx="8810655" cy="2014045"/>
          </a:xfrm>
          <a:prstGeom prst="rect">
            <a:avLst/>
          </a:prstGeom>
        </p:spPr>
      </p:pic>
      <p:sp>
        <p:nvSpPr>
          <p:cNvPr id="9" name="TextBox 8">
            <a:extLst>
              <a:ext uri="{FF2B5EF4-FFF2-40B4-BE49-F238E27FC236}">
                <a16:creationId xmlns:a16="http://schemas.microsoft.com/office/drawing/2014/main" id="{A382E235-6D6E-A087-A813-25E35EF2835B}"/>
              </a:ext>
            </a:extLst>
          </p:cNvPr>
          <p:cNvSpPr txBox="1"/>
          <p:nvPr/>
        </p:nvSpPr>
        <p:spPr>
          <a:xfrm>
            <a:off x="35560" y="4876800"/>
            <a:ext cx="8748728" cy="1200329"/>
          </a:xfrm>
          <a:prstGeom prst="rect">
            <a:avLst/>
          </a:prstGeom>
          <a:noFill/>
        </p:spPr>
        <p:txBody>
          <a:bodyPr wrap="square" rtlCol="0">
            <a:spAutoFit/>
          </a:bodyPr>
          <a:lstStyle/>
          <a:p>
            <a:endParaRPr lang="en-US" sz="2400" b="0" dirty="0">
              <a:latin typeface="+mn-lt"/>
            </a:endParaRPr>
          </a:p>
          <a:p>
            <a:r>
              <a:rPr lang="en-US" sz="2400" b="0" i="1" u="sng" dirty="0">
                <a:latin typeface="+mn-lt"/>
              </a:rPr>
              <a:t>Class Assignment</a:t>
            </a:r>
            <a:r>
              <a:rPr lang="en-US" sz="2400" b="0" i="1" dirty="0">
                <a:latin typeface="+mn-lt"/>
              </a:rPr>
              <a:t>:  Read “Protein-folding Mysteries” in Canvas and write a review of the article. </a:t>
            </a:r>
          </a:p>
        </p:txBody>
      </p:sp>
    </p:spTree>
    <p:extLst>
      <p:ext uri="{BB962C8B-B14F-4D97-AF65-F5344CB8AC3E}">
        <p14:creationId xmlns:p14="http://schemas.microsoft.com/office/powerpoint/2010/main" val="40017661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E6F1AE-13A6-FE89-9D0F-C837040FF295}"/>
              </a:ext>
            </a:extLst>
          </p:cNvPr>
          <p:cNvSpPr>
            <a:spLocks noGrp="1"/>
          </p:cNvSpPr>
          <p:nvPr>
            <p:ph type="ftr" sz="quarter" idx="10"/>
          </p:nvPr>
        </p:nvSpPr>
        <p:spPr/>
        <p:txBody>
          <a:bodyPr/>
          <a:lstStyle/>
          <a:p>
            <a:r>
              <a:rPr lang="en-US" altLang="en-US"/>
              <a:t>Biochemistry 3070 – Amino Acids &amp; Proteins</a:t>
            </a:r>
          </a:p>
        </p:txBody>
      </p:sp>
      <p:sp>
        <p:nvSpPr>
          <p:cNvPr id="5" name="Slide Number Placeholder 4">
            <a:extLst>
              <a:ext uri="{FF2B5EF4-FFF2-40B4-BE49-F238E27FC236}">
                <a16:creationId xmlns:a16="http://schemas.microsoft.com/office/drawing/2014/main" id="{81A0271E-420D-91A2-F0D0-BCC7784ED112}"/>
              </a:ext>
            </a:extLst>
          </p:cNvPr>
          <p:cNvSpPr>
            <a:spLocks noGrp="1"/>
          </p:cNvSpPr>
          <p:nvPr>
            <p:ph type="sldNum" sz="quarter" idx="11"/>
          </p:nvPr>
        </p:nvSpPr>
        <p:spPr/>
        <p:txBody>
          <a:bodyPr/>
          <a:lstStyle/>
          <a:p>
            <a:fld id="{67532099-67CA-4C8D-95CB-5C0F3E355420}" type="slidenum">
              <a:rPr lang="en-US" altLang="en-US" smtClean="0"/>
              <a:pPr/>
              <a:t>59</a:t>
            </a:fld>
            <a:endParaRPr lang="en-US" altLang="en-US"/>
          </a:p>
        </p:txBody>
      </p:sp>
      <p:sp>
        <p:nvSpPr>
          <p:cNvPr id="6" name="Title 2">
            <a:extLst>
              <a:ext uri="{FF2B5EF4-FFF2-40B4-BE49-F238E27FC236}">
                <a16:creationId xmlns:a16="http://schemas.microsoft.com/office/drawing/2014/main" id="{B8E21576-D9AC-EF1A-0EA3-32281087BB78}"/>
              </a:ext>
            </a:extLst>
          </p:cNvPr>
          <p:cNvSpPr txBox="1">
            <a:spLocks/>
          </p:cNvSpPr>
          <p:nvPr/>
        </p:nvSpPr>
        <p:spPr>
          <a:xfrm>
            <a:off x="179231" y="152400"/>
            <a:ext cx="8229600" cy="762000"/>
          </a:xfrm>
          <a:prstGeom prst="rect">
            <a:avLst/>
          </a:prstGeom>
        </p:spPr>
        <p:txBody>
          <a:bodyPr>
            <a:noAutofit/>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a:r>
              <a:rPr lang="en-US" sz="2400" b="0" dirty="0">
                <a:solidFill>
                  <a:srgbClr val="3D256D"/>
                </a:solidFill>
                <a:latin typeface="Arial" pitchFamily="34" charset="0"/>
                <a:cs typeface="Arial" pitchFamily="34" charset="0"/>
              </a:rPr>
              <a:t>Protein Misfolding and Aggregation Are Associated with Some Neurological Diseases</a:t>
            </a:r>
          </a:p>
        </p:txBody>
      </p:sp>
      <p:sp>
        <p:nvSpPr>
          <p:cNvPr id="7" name="Content Placeholder 3">
            <a:extLst>
              <a:ext uri="{FF2B5EF4-FFF2-40B4-BE49-F238E27FC236}">
                <a16:creationId xmlns:a16="http://schemas.microsoft.com/office/drawing/2014/main" id="{9E9246C6-6232-4071-F652-9023F446CF5C}"/>
              </a:ext>
            </a:extLst>
          </p:cNvPr>
          <p:cNvSpPr txBox="1">
            <a:spLocks/>
          </p:cNvSpPr>
          <p:nvPr/>
        </p:nvSpPr>
        <p:spPr>
          <a:xfrm>
            <a:off x="419100" y="1447800"/>
            <a:ext cx="4991100" cy="4525963"/>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24"/>
              </a:spcBef>
              <a:spcAft>
                <a:spcPts val="1200"/>
              </a:spcAft>
            </a:pPr>
            <a:r>
              <a:rPr lang="en-US" sz="2400" b="0" dirty="0">
                <a:latin typeface="Arial" pitchFamily="34" charset="0"/>
                <a:cs typeface="Arial" pitchFamily="34" charset="0"/>
              </a:rPr>
              <a:t>Alzheimer disease, Parkinson disease, and Huntington disease are associated with the formation of protein aggregates (amyloid fibrils or plaques).</a:t>
            </a:r>
          </a:p>
          <a:p>
            <a:pPr>
              <a:spcBef>
                <a:spcPts val="624"/>
              </a:spcBef>
            </a:pPr>
            <a:r>
              <a:rPr lang="en-US" sz="2400" b="0" dirty="0">
                <a:latin typeface="Arial" pitchFamily="34" charset="0"/>
                <a:cs typeface="Arial" pitchFamily="34" charset="0"/>
              </a:rPr>
              <a:t>Normally soluble proteins are converted into insoluble fibrils rich in </a:t>
            </a:r>
            <a:r>
              <a:rPr lang="el-GR" sz="2400" b="0" dirty="0">
                <a:latin typeface="Arial" panose="020B0604020202020204" pitchFamily="34" charset="0"/>
                <a:cs typeface="Arial" panose="020B0604020202020204" pitchFamily="34" charset="0"/>
              </a:rPr>
              <a:t>β </a:t>
            </a:r>
            <a:r>
              <a:rPr lang="en-US" sz="2400" b="0" dirty="0">
                <a:latin typeface="Arial" panose="020B0604020202020204" pitchFamily="34" charset="0"/>
                <a:cs typeface="Arial" panose="020B0604020202020204" pitchFamily="34" charset="0"/>
              </a:rPr>
              <a:t>sheets.</a:t>
            </a:r>
          </a:p>
          <a:p>
            <a:pPr marL="722313" lvl="1" indent="-360363">
              <a:spcBef>
                <a:spcPts val="624"/>
              </a:spcBef>
              <a:buFont typeface="Arial" pitchFamily="34" charset="0"/>
              <a:buChar char="–"/>
            </a:pPr>
            <a:r>
              <a:rPr lang="en-US" sz="1800" b="0" dirty="0">
                <a:latin typeface="Arial" panose="020B0604020202020204" pitchFamily="34" charset="0"/>
                <a:cs typeface="Arial" panose="020B0604020202020204" pitchFamily="34" charset="0"/>
              </a:rPr>
              <a:t>are prone to aggregate.</a:t>
            </a:r>
          </a:p>
          <a:p>
            <a:pPr marL="722313" lvl="1" indent="-360363">
              <a:spcBef>
                <a:spcPts val="624"/>
              </a:spcBef>
              <a:buFont typeface="Arial" pitchFamily="34" charset="0"/>
              <a:buChar char="–"/>
            </a:pPr>
            <a:r>
              <a:rPr lang="en-US" sz="1800" b="0" dirty="0">
                <a:latin typeface="Arial" panose="020B0604020202020204" pitchFamily="34" charset="0"/>
                <a:cs typeface="Arial" panose="020B0604020202020204" pitchFamily="34" charset="0"/>
              </a:rPr>
              <a:t>abnormally folded aggregates serve as a nucleus to recruit more proteins.</a:t>
            </a:r>
          </a:p>
        </p:txBody>
      </p:sp>
      <p:pic>
        <p:nvPicPr>
          <p:cNvPr id="8" name="Picture Placeholder 8" descr="The figure illustrates a ribbon diagram showing the beta sheet network of A beta amyloid fibril. 5 antiparallel beta sheets are shown on the left in blue. The peptides are depicted as thick arrows. The peptides are arranged one above the other and are curved at the center. The peptides on the outer side point toward the right. The peptides on the inner side point toward the back. The head of the outer peptides is connected to the corresponding tails of the inner peptides. Blue narrow thread-like structure connects the peptides. &#10;4 antiparallel beta sheets are shown on the right in yellow. The peptides are arranged one above the other and are curved at the center. The peptides on the outer side point toward the back. They are curved near the tail that faces the observer. The peptides on the inner side point toward the front. The head of the outer peptides is connected to the corresponding tails of the inner peptides. A yellow narrow thread-like structure connects the peptides. Short threads arise from the tails of the outer peptides. An upward arrow labeled fibril axis is present between the two sets of beta sheets.">
            <a:extLst>
              <a:ext uri="{FF2B5EF4-FFF2-40B4-BE49-F238E27FC236}">
                <a16:creationId xmlns:a16="http://schemas.microsoft.com/office/drawing/2014/main" id="{3BCFFEBC-94B8-631E-2B3A-D144580FC9E9}"/>
              </a:ext>
            </a:extLst>
          </p:cNvPr>
          <p:cNvPicPr>
            <a:picLocks noChangeAspect="1"/>
          </p:cNvPicPr>
          <p:nvPr/>
        </p:nvPicPr>
        <p:blipFill>
          <a:blip r:embed="rId2"/>
          <a:stretch>
            <a:fillRect/>
          </a:stretch>
        </p:blipFill>
        <p:spPr>
          <a:xfrm>
            <a:off x="5574093" y="2953462"/>
            <a:ext cx="3338087" cy="2628798"/>
          </a:xfrm>
          <a:prstGeom prst="rect">
            <a:avLst/>
          </a:prstGeom>
        </p:spPr>
      </p:pic>
      <p:sp>
        <p:nvSpPr>
          <p:cNvPr id="9" name="Title 1">
            <a:extLst>
              <a:ext uri="{FF2B5EF4-FFF2-40B4-BE49-F238E27FC236}">
                <a16:creationId xmlns:a16="http://schemas.microsoft.com/office/drawing/2014/main" id="{BA517AD4-B815-C417-66CF-803FC7177C92}"/>
              </a:ext>
            </a:extLst>
          </p:cNvPr>
          <p:cNvSpPr txBox="1">
            <a:spLocks/>
          </p:cNvSpPr>
          <p:nvPr/>
        </p:nvSpPr>
        <p:spPr>
          <a:xfrm>
            <a:off x="5211651" y="2534362"/>
            <a:ext cx="3962400" cy="304800"/>
          </a:xfrm>
          <a:prstGeom prst="rect">
            <a:avLst/>
          </a:prstGeom>
        </p:spPr>
        <p:txBody>
          <a:bodyPr>
            <a:noAutofit/>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en-US" sz="1600" b="0" dirty="0">
                <a:solidFill>
                  <a:srgbClr val="3D256D"/>
                </a:solidFill>
                <a:latin typeface="Arial" panose="020B0604020202020204" pitchFamily="34" charset="0"/>
                <a:cs typeface="Arial" pitchFamily="34" charset="0"/>
              </a:rPr>
              <a:t>Structure of the A</a:t>
            </a:r>
            <a:r>
              <a:rPr lang="el-GR" sz="1600" b="0" dirty="0">
                <a:solidFill>
                  <a:srgbClr val="3D256D"/>
                </a:solidFill>
                <a:latin typeface="Arial" panose="020B0604020202020204" pitchFamily="34" charset="0"/>
                <a:cs typeface="Arial" panose="020B0604020202020204" pitchFamily="34" charset="0"/>
              </a:rPr>
              <a:t>β </a:t>
            </a:r>
            <a:r>
              <a:rPr lang="en-US" sz="1600" b="0" dirty="0">
                <a:solidFill>
                  <a:srgbClr val="3D256D"/>
                </a:solidFill>
                <a:latin typeface="Arial" panose="020B0604020202020204" pitchFamily="34" charset="0"/>
                <a:cs typeface="Arial" panose="020B0604020202020204" pitchFamily="34" charset="0"/>
              </a:rPr>
              <a:t>Amyloid Fibril</a:t>
            </a:r>
          </a:p>
        </p:txBody>
      </p:sp>
    </p:spTree>
    <p:extLst>
      <p:ext uri="{BB962C8B-B14F-4D97-AF65-F5344CB8AC3E}">
        <p14:creationId xmlns:p14="http://schemas.microsoft.com/office/powerpoint/2010/main" val="596989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09263D5E-632F-872C-0478-C0C98E185C54}"/>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F7D17804-516A-A781-ED64-8280C5E7C950}"/>
              </a:ext>
            </a:extLst>
          </p:cNvPr>
          <p:cNvSpPr>
            <a:spLocks noGrp="1"/>
          </p:cNvSpPr>
          <p:nvPr>
            <p:ph type="sldNum" sz="quarter" idx="11"/>
          </p:nvPr>
        </p:nvSpPr>
        <p:spPr/>
        <p:txBody>
          <a:bodyPr/>
          <a:lstStyle/>
          <a:p>
            <a:fld id="{4E4E1F65-CBCE-4775-AEB2-71C6895B2214}" type="slidenum">
              <a:rPr lang="en-US" altLang="en-US"/>
              <a:pPr/>
              <a:t>6</a:t>
            </a:fld>
            <a:endParaRPr lang="en-US" altLang="en-US"/>
          </a:p>
        </p:txBody>
      </p:sp>
      <p:sp>
        <p:nvSpPr>
          <p:cNvPr id="222210" name="Rectangle 2">
            <a:extLst>
              <a:ext uri="{FF2B5EF4-FFF2-40B4-BE49-F238E27FC236}">
                <a16:creationId xmlns:a16="http://schemas.microsoft.com/office/drawing/2014/main" id="{FFE61B0D-47EC-A764-F4BA-02AA30C372F4}"/>
              </a:ext>
            </a:extLst>
          </p:cNvPr>
          <p:cNvSpPr>
            <a:spLocks noGrp="1" noChangeArrowheads="1"/>
          </p:cNvSpPr>
          <p:nvPr>
            <p:ph type="title"/>
          </p:nvPr>
        </p:nvSpPr>
        <p:spPr/>
        <p:txBody>
          <a:bodyPr/>
          <a:lstStyle/>
          <a:p>
            <a:endParaRPr lang="en-US" altLang="en-US" sz="4000"/>
          </a:p>
        </p:txBody>
      </p:sp>
      <p:sp>
        <p:nvSpPr>
          <p:cNvPr id="222211" name="Rectangle 3">
            <a:extLst>
              <a:ext uri="{FF2B5EF4-FFF2-40B4-BE49-F238E27FC236}">
                <a16:creationId xmlns:a16="http://schemas.microsoft.com/office/drawing/2014/main" id="{83FD35CB-6AD6-E91D-DBA5-AB313D0F7126}"/>
              </a:ext>
            </a:extLst>
          </p:cNvPr>
          <p:cNvSpPr>
            <a:spLocks noGrp="1" noChangeArrowheads="1"/>
          </p:cNvSpPr>
          <p:nvPr>
            <p:ph type="body" idx="1"/>
          </p:nvPr>
        </p:nvSpPr>
        <p:spPr/>
        <p:txBody>
          <a:bodyPr/>
          <a:lstStyle/>
          <a:p>
            <a:r>
              <a:rPr lang="en-US" altLang="en-US"/>
              <a:t>Carboxylic acids are traditional Bronsted-Lowery acids, donating a proton in aqueous solution.</a:t>
            </a:r>
          </a:p>
          <a:p>
            <a:r>
              <a:rPr lang="en-US" altLang="en-US"/>
              <a:t>The pKa for caroboxylic acids is normally around 2 to 5.  That is, the pH at which these acids are 50% ionized:</a:t>
            </a:r>
          </a:p>
          <a:p>
            <a:endParaRPr lang="en-US" altLang="en-US"/>
          </a:p>
          <a:p>
            <a:pPr>
              <a:buFontTx/>
              <a:buNone/>
            </a:pPr>
            <a:r>
              <a:rPr lang="en-US" altLang="en-US"/>
              <a:t>		  </a:t>
            </a:r>
            <a:r>
              <a:rPr lang="en-US" altLang="en-US">
                <a:solidFill>
                  <a:srgbClr val="0000FF"/>
                </a:solidFill>
              </a:rPr>
              <a:t>R-COO</a:t>
            </a:r>
            <a:r>
              <a:rPr lang="en-US" altLang="en-US">
                <a:solidFill>
                  <a:srgbClr val="FF0000"/>
                </a:solidFill>
              </a:rPr>
              <a:t>H</a:t>
            </a:r>
            <a:r>
              <a:rPr lang="en-US" altLang="en-US"/>
              <a:t>      </a:t>
            </a:r>
            <a:r>
              <a:rPr lang="en-US" altLang="en-US">
                <a:sym typeface="Wingdings" panose="05000000000000000000" pitchFamily="2" charset="2"/>
              </a:rPr>
              <a:t>      </a:t>
            </a:r>
            <a:r>
              <a:rPr lang="en-US" altLang="en-US">
                <a:solidFill>
                  <a:srgbClr val="0000FF"/>
                </a:solidFill>
                <a:sym typeface="Wingdings" panose="05000000000000000000" pitchFamily="2" charset="2"/>
              </a:rPr>
              <a:t>R-COO</a:t>
            </a:r>
            <a:r>
              <a:rPr lang="en-US" altLang="en-US" baseline="30000">
                <a:solidFill>
                  <a:srgbClr val="0000FF"/>
                </a:solidFill>
                <a:sym typeface="Wingdings" panose="05000000000000000000" pitchFamily="2" charset="2"/>
              </a:rPr>
              <a:t>- </a:t>
            </a:r>
            <a:r>
              <a:rPr lang="en-US" altLang="en-US" baseline="30000">
                <a:sym typeface="Wingdings" panose="05000000000000000000" pitchFamily="2" charset="2"/>
              </a:rPr>
              <a:t>  </a:t>
            </a:r>
            <a:r>
              <a:rPr lang="en-US" altLang="en-US">
                <a:sym typeface="Wingdings" panose="05000000000000000000" pitchFamily="2" charset="2"/>
              </a:rPr>
              <a:t>+  </a:t>
            </a:r>
            <a:r>
              <a:rPr lang="en-US" altLang="en-US">
                <a:solidFill>
                  <a:srgbClr val="FF0000"/>
                </a:solidFill>
                <a:sym typeface="Wingdings" panose="05000000000000000000" pitchFamily="2" charset="2"/>
              </a:rPr>
              <a:t>H</a:t>
            </a:r>
            <a:r>
              <a:rPr lang="en-US" altLang="en-US" baseline="30000">
                <a:solidFill>
                  <a:srgbClr val="FF0000"/>
                </a:solidFill>
                <a:sym typeface="Wingdings" panose="05000000000000000000" pitchFamily="2" charset="2"/>
              </a:rPr>
              <a:t>+</a:t>
            </a:r>
          </a:p>
          <a:p>
            <a:pPr>
              <a:buFontTx/>
              <a:buNone/>
            </a:pPr>
            <a:endParaRPr lang="en-US" altLang="en-US" baseline="30000">
              <a:solidFill>
                <a:srgbClr val="FF0000"/>
              </a:solidFill>
              <a:sym typeface="Wingdings" panose="05000000000000000000" pitchFamily="2" charset="2"/>
            </a:endParaRPr>
          </a:p>
          <a:p>
            <a:pPr>
              <a:buFontTx/>
              <a:buNone/>
            </a:pPr>
            <a:r>
              <a:rPr lang="en-US" altLang="en-US" i="1">
                <a:sym typeface="Wingdings" panose="05000000000000000000" pitchFamily="2" charset="2"/>
              </a:rPr>
              <a:t>pH= [less than 2]           [above 5]</a:t>
            </a:r>
            <a:r>
              <a:rPr lang="en-US" altLang="en-US">
                <a:sym typeface="Wingdings" panose="05000000000000000000" pitchFamily="2" charset="2"/>
              </a:rPr>
              <a:t>  	</a:t>
            </a:r>
          </a:p>
          <a:p>
            <a:pPr>
              <a:buFontTx/>
              <a:buNone/>
            </a:pPr>
            <a:endParaRPr lang="en-US" altLang="en-US" baseline="30000">
              <a:solidFill>
                <a:srgbClr val="FF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49EBFDF-B03F-3278-870C-A11D1C37F020}"/>
              </a:ext>
            </a:extLst>
          </p:cNvPr>
          <p:cNvSpPr>
            <a:spLocks noGrp="1"/>
          </p:cNvSpPr>
          <p:nvPr>
            <p:ph type="ftr" sz="quarter" idx="10"/>
          </p:nvPr>
        </p:nvSpPr>
        <p:spPr/>
        <p:txBody>
          <a:bodyPr/>
          <a:lstStyle/>
          <a:p>
            <a:r>
              <a:rPr lang="en-US" altLang="en-US"/>
              <a:t>Biochemistry 3070 – Amino Acids &amp; Proteins</a:t>
            </a:r>
          </a:p>
        </p:txBody>
      </p:sp>
      <p:sp>
        <p:nvSpPr>
          <p:cNvPr id="5" name="Slide Number Placeholder 4">
            <a:extLst>
              <a:ext uri="{FF2B5EF4-FFF2-40B4-BE49-F238E27FC236}">
                <a16:creationId xmlns:a16="http://schemas.microsoft.com/office/drawing/2014/main" id="{88AE421D-C1A9-24C8-D2DE-E95C4D13B4CA}"/>
              </a:ext>
            </a:extLst>
          </p:cNvPr>
          <p:cNvSpPr>
            <a:spLocks noGrp="1"/>
          </p:cNvSpPr>
          <p:nvPr>
            <p:ph type="sldNum" sz="quarter" idx="11"/>
          </p:nvPr>
        </p:nvSpPr>
        <p:spPr/>
        <p:txBody>
          <a:bodyPr/>
          <a:lstStyle/>
          <a:p>
            <a:fld id="{67532099-67CA-4C8D-95CB-5C0F3E355420}" type="slidenum">
              <a:rPr lang="en-US" altLang="en-US" smtClean="0"/>
              <a:pPr/>
              <a:t>60</a:t>
            </a:fld>
            <a:endParaRPr lang="en-US" altLang="en-US"/>
          </a:p>
        </p:txBody>
      </p:sp>
      <p:sp>
        <p:nvSpPr>
          <p:cNvPr id="7" name="TextBox 6">
            <a:extLst>
              <a:ext uri="{FF2B5EF4-FFF2-40B4-BE49-F238E27FC236}">
                <a16:creationId xmlns:a16="http://schemas.microsoft.com/office/drawing/2014/main" id="{637400E5-BCB8-C2F8-730B-AC9A3F42F898}"/>
              </a:ext>
            </a:extLst>
          </p:cNvPr>
          <p:cNvSpPr txBox="1"/>
          <p:nvPr/>
        </p:nvSpPr>
        <p:spPr>
          <a:xfrm>
            <a:off x="152400" y="152400"/>
            <a:ext cx="6705600" cy="369332"/>
          </a:xfrm>
          <a:prstGeom prst="rect">
            <a:avLst/>
          </a:prstGeom>
          <a:noFill/>
        </p:spPr>
        <p:txBody>
          <a:bodyPr wrap="square">
            <a:spAutoFit/>
          </a:bodyPr>
          <a:lstStyle/>
          <a:p>
            <a:r>
              <a:rPr lang="en-US" dirty="0">
                <a:solidFill>
                  <a:srgbClr val="3D256D"/>
                </a:solidFill>
                <a:latin typeface="Arial" panose="020B0604020202020204" pitchFamily="34" charset="0"/>
                <a:cs typeface="Arial" pitchFamily="34" charset="0"/>
              </a:rPr>
              <a:t>Predicting the Progression of Alzheimer Disease</a:t>
            </a:r>
            <a:endParaRPr lang="en-US" dirty="0"/>
          </a:p>
        </p:txBody>
      </p:sp>
      <p:pic>
        <p:nvPicPr>
          <p:cNvPr id="8" name="Picture Placeholder 8" descr="The figure illustrates two positron emission tomography scanning of two patients that show the extent of amyloid fibril aggregation in the brain. Patient A: Light green signal is detected in certain small regions in the brain indicating minimal accumulation of A beta fibrils.&#10;Patient B: Green, yellow, and red signals are detected in major areas of the brain indicating a high accumulation of A beta fibrils.">
            <a:extLst>
              <a:ext uri="{FF2B5EF4-FFF2-40B4-BE49-F238E27FC236}">
                <a16:creationId xmlns:a16="http://schemas.microsoft.com/office/drawing/2014/main" id="{6CEBB928-9F24-6B3A-E620-768C7EACB65F}"/>
              </a:ext>
            </a:extLst>
          </p:cNvPr>
          <p:cNvPicPr>
            <a:picLocks noChangeAspect="1"/>
          </p:cNvPicPr>
          <p:nvPr/>
        </p:nvPicPr>
        <p:blipFill>
          <a:blip r:embed="rId2"/>
          <a:stretch>
            <a:fillRect/>
          </a:stretch>
        </p:blipFill>
        <p:spPr>
          <a:xfrm>
            <a:off x="1104865" y="685800"/>
            <a:ext cx="6934270" cy="3882122"/>
          </a:xfrm>
          <a:prstGeom prst="rect">
            <a:avLst/>
          </a:prstGeom>
        </p:spPr>
      </p:pic>
      <p:sp>
        <p:nvSpPr>
          <p:cNvPr id="9" name="TextBox 8">
            <a:extLst>
              <a:ext uri="{FF2B5EF4-FFF2-40B4-BE49-F238E27FC236}">
                <a16:creationId xmlns:a16="http://schemas.microsoft.com/office/drawing/2014/main" id="{3EB84F2F-D6D1-32F4-6867-64AEED3EC04B}"/>
              </a:ext>
            </a:extLst>
          </p:cNvPr>
          <p:cNvSpPr txBox="1"/>
          <p:nvPr/>
        </p:nvSpPr>
        <p:spPr>
          <a:xfrm>
            <a:off x="266700" y="4656284"/>
            <a:ext cx="8382000" cy="1754326"/>
          </a:xfrm>
          <a:prstGeom prst="rect">
            <a:avLst/>
          </a:prstGeom>
          <a:noFill/>
        </p:spPr>
        <p:txBody>
          <a:bodyPr wrap="square" rtlCol="0">
            <a:spAutoFit/>
          </a:bodyPr>
          <a:lstStyle/>
          <a:p>
            <a:r>
              <a:rPr lang="en-US"/>
              <a:t>The figure illustrates two positron emission tomography scanning of two patients that show the extent of amyloid fibril aggregation in the brain. Patient A: Light green signal is detected in certain small regions in the brain indicating minimal accumulation of A beta fibrils.</a:t>
            </a:r>
          </a:p>
          <a:p>
            <a:r>
              <a:rPr lang="en-US"/>
              <a:t>Patient B: Green, yellow, and red signals are detected in major areas of the brain indicating a high accumulation of A beta fibrils.</a:t>
            </a:r>
            <a:endParaRPr lang="en-US" dirty="0"/>
          </a:p>
        </p:txBody>
      </p:sp>
    </p:spTree>
    <p:extLst>
      <p:ext uri="{BB962C8B-B14F-4D97-AF65-F5344CB8AC3E}">
        <p14:creationId xmlns:p14="http://schemas.microsoft.com/office/powerpoint/2010/main" val="8091940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31799-B446-EF40-2EB5-75D1AF4FD6CB}"/>
              </a:ext>
            </a:extLst>
          </p:cNvPr>
          <p:cNvSpPr>
            <a:spLocks noGrp="1"/>
          </p:cNvSpPr>
          <p:nvPr>
            <p:ph type="title"/>
          </p:nvPr>
        </p:nvSpPr>
        <p:spPr>
          <a:xfrm>
            <a:off x="162560" y="76518"/>
            <a:ext cx="8229600" cy="304800"/>
          </a:xfrm>
        </p:spPr>
        <p:txBody>
          <a:bodyPr/>
          <a:lstStyle/>
          <a:p>
            <a:pPr algn="l"/>
            <a:r>
              <a:rPr lang="en-US" sz="2000" i="1" dirty="0"/>
              <a:t>Predicting 3° Structure of Proteins</a:t>
            </a:r>
          </a:p>
        </p:txBody>
      </p:sp>
      <p:sp>
        <p:nvSpPr>
          <p:cNvPr id="3" name="Content Placeholder 2">
            <a:extLst>
              <a:ext uri="{FF2B5EF4-FFF2-40B4-BE49-F238E27FC236}">
                <a16:creationId xmlns:a16="http://schemas.microsoft.com/office/drawing/2014/main" id="{22E70D0A-2366-6435-519C-022D134BBAC8}"/>
              </a:ext>
            </a:extLst>
          </p:cNvPr>
          <p:cNvSpPr>
            <a:spLocks noGrp="1"/>
          </p:cNvSpPr>
          <p:nvPr>
            <p:ph idx="1"/>
          </p:nvPr>
        </p:nvSpPr>
        <p:spPr>
          <a:xfrm>
            <a:off x="304800" y="386398"/>
            <a:ext cx="8763000" cy="5862002"/>
          </a:xfrm>
        </p:spPr>
        <p:txBody>
          <a:bodyPr/>
          <a:lstStyle/>
          <a:p>
            <a:pPr marL="0" indent="0">
              <a:buNone/>
            </a:pPr>
            <a:r>
              <a:rPr lang="en-US" sz="2200" dirty="0"/>
              <a:t>In 1994 researchers started a competition called </a:t>
            </a:r>
          </a:p>
          <a:p>
            <a:pPr marL="0" indent="0">
              <a:buNone/>
            </a:pPr>
            <a:r>
              <a:rPr lang="en-US" sz="2200" i="1" u="sng" dirty="0"/>
              <a:t>Critical Assessment of </a:t>
            </a:r>
            <a:r>
              <a:rPr lang="en-US" sz="2200" dirty="0"/>
              <a:t>Protein</a:t>
            </a:r>
            <a:r>
              <a:rPr lang="en-US" sz="2200" i="1" u="sng" dirty="0"/>
              <a:t> Structure Prediction (CASP).</a:t>
            </a:r>
            <a:endParaRPr lang="en-US" sz="2200" dirty="0"/>
          </a:p>
          <a:p>
            <a:pPr marL="0" indent="0">
              <a:buNone/>
            </a:pPr>
            <a:r>
              <a:rPr lang="en-US" sz="2200" dirty="0"/>
              <a:t>The breakthrough only occurred in 2018, when a chess master, neuroscience expert and pioneer in AI entered the field.</a:t>
            </a:r>
          </a:p>
          <a:p>
            <a:r>
              <a:rPr lang="en-US" sz="2400" dirty="0" err="1"/>
              <a:t>Demis</a:t>
            </a:r>
            <a:r>
              <a:rPr lang="en-US" sz="2400" dirty="0"/>
              <a:t> Hassabis: </a:t>
            </a:r>
          </a:p>
          <a:p>
            <a:pPr lvl="1"/>
            <a:r>
              <a:rPr lang="en-US" sz="2000" dirty="0"/>
              <a:t>Chess Master at 13, Founded “DeepMind” AI models                        for board games, sold to Google in 2014. </a:t>
            </a:r>
          </a:p>
          <a:p>
            <a:r>
              <a:rPr lang="en-US" sz="2400" dirty="0"/>
              <a:t>John Jumper: </a:t>
            </a:r>
          </a:p>
          <a:p>
            <a:pPr lvl="1"/>
            <a:r>
              <a:rPr lang="en-US" sz="2000" dirty="0"/>
              <a:t>PhD in theoretical physics in 2017; joined DeepMind</a:t>
            </a:r>
          </a:p>
          <a:p>
            <a:r>
              <a:rPr lang="en-US" sz="2400" dirty="0"/>
              <a:t>David Baker: </a:t>
            </a:r>
          </a:p>
          <a:p>
            <a:pPr lvl="1"/>
            <a:r>
              <a:rPr lang="en-US" sz="2000" dirty="0"/>
              <a:t>Social science→ philosophy → biology;                                        independently developed “Rosetta” around the same time</a:t>
            </a:r>
          </a:p>
          <a:p>
            <a:pPr marL="0" indent="0">
              <a:buNone/>
            </a:pPr>
            <a:r>
              <a:rPr lang="en-US" sz="2200" dirty="0"/>
              <a:t>AlphaFold2 won the contest in 2020.</a:t>
            </a:r>
          </a:p>
          <a:p>
            <a:pPr marL="0" indent="0">
              <a:buNone/>
            </a:pPr>
            <a:r>
              <a:rPr lang="en-US" sz="2200" dirty="0"/>
              <a:t>These three scientists shared the 2024 Nobel Prize in chemistry.</a:t>
            </a:r>
          </a:p>
          <a:p>
            <a:pPr marL="0" indent="0">
              <a:buNone/>
            </a:pPr>
            <a:r>
              <a:rPr lang="en-US" sz="2200" dirty="0"/>
              <a:t>DeepMind (AlphaFold2) and Rosetta are both open source codes! </a:t>
            </a:r>
          </a:p>
        </p:txBody>
      </p:sp>
      <p:sp>
        <p:nvSpPr>
          <p:cNvPr id="4" name="Footer Placeholder 3">
            <a:extLst>
              <a:ext uri="{FF2B5EF4-FFF2-40B4-BE49-F238E27FC236}">
                <a16:creationId xmlns:a16="http://schemas.microsoft.com/office/drawing/2014/main" id="{8819DFBA-10B3-75DF-C437-23435BA14030}"/>
              </a:ext>
            </a:extLst>
          </p:cNvPr>
          <p:cNvSpPr>
            <a:spLocks noGrp="1"/>
          </p:cNvSpPr>
          <p:nvPr>
            <p:ph type="ftr" sz="quarter" idx="10"/>
          </p:nvPr>
        </p:nvSpPr>
        <p:spPr/>
        <p:txBody>
          <a:bodyPr/>
          <a:lstStyle/>
          <a:p>
            <a:r>
              <a:rPr lang="en-US" altLang="en-US"/>
              <a:t>Biochemistry 3070 – Amino Acids &amp; Proteins</a:t>
            </a:r>
          </a:p>
        </p:txBody>
      </p:sp>
      <p:sp>
        <p:nvSpPr>
          <p:cNvPr id="5" name="Slide Number Placeholder 4">
            <a:extLst>
              <a:ext uri="{FF2B5EF4-FFF2-40B4-BE49-F238E27FC236}">
                <a16:creationId xmlns:a16="http://schemas.microsoft.com/office/drawing/2014/main" id="{0956C6FC-E90B-BE57-95AA-2EE42F705BCA}"/>
              </a:ext>
            </a:extLst>
          </p:cNvPr>
          <p:cNvSpPr>
            <a:spLocks noGrp="1"/>
          </p:cNvSpPr>
          <p:nvPr>
            <p:ph type="sldNum" sz="quarter" idx="11"/>
          </p:nvPr>
        </p:nvSpPr>
        <p:spPr/>
        <p:txBody>
          <a:bodyPr/>
          <a:lstStyle/>
          <a:p>
            <a:fld id="{67532099-67CA-4C8D-95CB-5C0F3E355420}" type="slidenum">
              <a:rPr lang="en-US" altLang="en-US" smtClean="0"/>
              <a:pPr/>
              <a:t>61</a:t>
            </a:fld>
            <a:endParaRPr lang="en-US" altLang="en-US"/>
          </a:p>
        </p:txBody>
      </p:sp>
      <p:sp>
        <p:nvSpPr>
          <p:cNvPr id="6" name="Right Brace 5">
            <a:extLst>
              <a:ext uri="{FF2B5EF4-FFF2-40B4-BE49-F238E27FC236}">
                <a16:creationId xmlns:a16="http://schemas.microsoft.com/office/drawing/2014/main" id="{71CBBB00-B5FC-36E5-5D8F-4076F5E2E0CC}"/>
              </a:ext>
            </a:extLst>
          </p:cNvPr>
          <p:cNvSpPr/>
          <p:nvPr/>
        </p:nvSpPr>
        <p:spPr bwMode="auto">
          <a:xfrm>
            <a:off x="7162800" y="2057400"/>
            <a:ext cx="152400" cy="1752600"/>
          </a:xfrm>
          <a:prstGeom prst="rightBrac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32CE2F6E-1C62-CBCF-5152-DA618C02D9F5}"/>
              </a:ext>
            </a:extLst>
          </p:cNvPr>
          <p:cNvSpPr txBox="1"/>
          <p:nvPr/>
        </p:nvSpPr>
        <p:spPr>
          <a:xfrm>
            <a:off x="7381240" y="2749034"/>
            <a:ext cx="1437640" cy="369332"/>
          </a:xfrm>
          <a:prstGeom prst="rect">
            <a:avLst/>
          </a:prstGeom>
          <a:noFill/>
        </p:spPr>
        <p:txBody>
          <a:bodyPr wrap="square" rtlCol="0">
            <a:spAutoFit/>
          </a:bodyPr>
          <a:lstStyle/>
          <a:p>
            <a:r>
              <a:rPr lang="en-US" b="0" i="1" dirty="0">
                <a:solidFill>
                  <a:srgbClr val="FF0000"/>
                </a:solidFill>
              </a:rPr>
              <a:t>AlphaFold2</a:t>
            </a:r>
          </a:p>
        </p:txBody>
      </p:sp>
    </p:spTree>
    <p:extLst>
      <p:ext uri="{BB962C8B-B14F-4D97-AF65-F5344CB8AC3E}">
        <p14:creationId xmlns:p14="http://schemas.microsoft.com/office/powerpoint/2010/main" val="40111925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1404-F8FC-BA13-B28E-AE2E7544A83E}"/>
              </a:ext>
            </a:extLst>
          </p:cNvPr>
          <p:cNvSpPr>
            <a:spLocks noGrp="1"/>
          </p:cNvSpPr>
          <p:nvPr>
            <p:ph type="title"/>
          </p:nvPr>
        </p:nvSpPr>
        <p:spPr/>
        <p:txBody>
          <a:bodyPr/>
          <a:lstStyle/>
          <a:p>
            <a:pPr algn="l"/>
            <a:r>
              <a:rPr lang="en-US" sz="1400" i="1" dirty="0"/>
              <a:t>AlphaFold2 – Predicting 3° Structure from 1° Structure</a:t>
            </a:r>
          </a:p>
        </p:txBody>
      </p:sp>
      <p:sp>
        <p:nvSpPr>
          <p:cNvPr id="4" name="Footer Placeholder 3">
            <a:extLst>
              <a:ext uri="{FF2B5EF4-FFF2-40B4-BE49-F238E27FC236}">
                <a16:creationId xmlns:a16="http://schemas.microsoft.com/office/drawing/2014/main" id="{4A5D284E-0783-3450-3641-81EF94305F26}"/>
              </a:ext>
            </a:extLst>
          </p:cNvPr>
          <p:cNvSpPr>
            <a:spLocks noGrp="1"/>
          </p:cNvSpPr>
          <p:nvPr>
            <p:ph type="ftr" sz="quarter" idx="10"/>
          </p:nvPr>
        </p:nvSpPr>
        <p:spPr/>
        <p:txBody>
          <a:bodyPr/>
          <a:lstStyle/>
          <a:p>
            <a:r>
              <a:rPr lang="en-US" altLang="en-US"/>
              <a:t>Biochemistry 3070 – Amino Acids &amp; Proteins</a:t>
            </a:r>
          </a:p>
        </p:txBody>
      </p:sp>
      <p:sp>
        <p:nvSpPr>
          <p:cNvPr id="5" name="Slide Number Placeholder 4">
            <a:extLst>
              <a:ext uri="{FF2B5EF4-FFF2-40B4-BE49-F238E27FC236}">
                <a16:creationId xmlns:a16="http://schemas.microsoft.com/office/drawing/2014/main" id="{F5C2820A-245E-B474-5D41-4139A675C97E}"/>
              </a:ext>
            </a:extLst>
          </p:cNvPr>
          <p:cNvSpPr>
            <a:spLocks noGrp="1"/>
          </p:cNvSpPr>
          <p:nvPr>
            <p:ph type="sldNum" sz="quarter" idx="11"/>
          </p:nvPr>
        </p:nvSpPr>
        <p:spPr/>
        <p:txBody>
          <a:bodyPr/>
          <a:lstStyle/>
          <a:p>
            <a:fld id="{67532099-67CA-4C8D-95CB-5C0F3E355420}" type="slidenum">
              <a:rPr lang="en-US" altLang="en-US" smtClean="0"/>
              <a:pPr/>
              <a:t>62</a:t>
            </a:fld>
            <a:endParaRPr lang="en-US" altLang="en-US"/>
          </a:p>
        </p:txBody>
      </p:sp>
      <p:pic>
        <p:nvPicPr>
          <p:cNvPr id="7" name="Picture 6">
            <a:extLst>
              <a:ext uri="{FF2B5EF4-FFF2-40B4-BE49-F238E27FC236}">
                <a16:creationId xmlns:a16="http://schemas.microsoft.com/office/drawing/2014/main" id="{FBB743C3-EB57-FEFD-D2AD-04F8EFAEAC42}"/>
              </a:ext>
            </a:extLst>
          </p:cNvPr>
          <p:cNvPicPr>
            <a:picLocks noChangeAspect="1"/>
          </p:cNvPicPr>
          <p:nvPr/>
        </p:nvPicPr>
        <p:blipFill>
          <a:blip r:embed="rId2"/>
          <a:stretch>
            <a:fillRect/>
          </a:stretch>
        </p:blipFill>
        <p:spPr>
          <a:xfrm>
            <a:off x="533400" y="762000"/>
            <a:ext cx="7573432" cy="2857899"/>
          </a:xfrm>
          <a:prstGeom prst="rect">
            <a:avLst/>
          </a:prstGeom>
        </p:spPr>
      </p:pic>
      <p:pic>
        <p:nvPicPr>
          <p:cNvPr id="9" name="Picture 8">
            <a:extLst>
              <a:ext uri="{FF2B5EF4-FFF2-40B4-BE49-F238E27FC236}">
                <a16:creationId xmlns:a16="http://schemas.microsoft.com/office/drawing/2014/main" id="{02BF1E67-577D-A611-EA1A-5E68BB35A96A}"/>
              </a:ext>
            </a:extLst>
          </p:cNvPr>
          <p:cNvPicPr>
            <a:picLocks noChangeAspect="1"/>
          </p:cNvPicPr>
          <p:nvPr/>
        </p:nvPicPr>
        <p:blipFill>
          <a:blip r:embed="rId3"/>
          <a:stretch>
            <a:fillRect/>
          </a:stretch>
        </p:blipFill>
        <p:spPr>
          <a:xfrm>
            <a:off x="533400" y="3643544"/>
            <a:ext cx="7592485" cy="2391109"/>
          </a:xfrm>
          <a:prstGeom prst="rect">
            <a:avLst/>
          </a:prstGeom>
        </p:spPr>
      </p:pic>
      <p:sp>
        <p:nvSpPr>
          <p:cNvPr id="3" name="TextBox 2">
            <a:extLst>
              <a:ext uri="{FF2B5EF4-FFF2-40B4-BE49-F238E27FC236}">
                <a16:creationId xmlns:a16="http://schemas.microsoft.com/office/drawing/2014/main" id="{5DE4ADA0-37A6-70B5-BFD9-CD20E8EC669E}"/>
              </a:ext>
            </a:extLst>
          </p:cNvPr>
          <p:cNvSpPr txBox="1"/>
          <p:nvPr/>
        </p:nvSpPr>
        <p:spPr>
          <a:xfrm>
            <a:off x="457200" y="6324600"/>
            <a:ext cx="8382000" cy="215444"/>
          </a:xfrm>
          <a:prstGeom prst="rect">
            <a:avLst/>
          </a:prstGeom>
          <a:noFill/>
        </p:spPr>
        <p:txBody>
          <a:bodyPr wrap="square" rtlCol="0">
            <a:spAutoFit/>
          </a:bodyPr>
          <a:lstStyle/>
          <a:p>
            <a:r>
              <a:rPr lang="en-US" sz="800" b="0" i="1" dirty="0">
                <a:solidFill>
                  <a:srgbClr val="0000FF"/>
                </a:solidFill>
              </a:rPr>
              <a:t>https://www.nobelprize.org/prizes/chemistry/2024/popular-information/</a:t>
            </a:r>
          </a:p>
        </p:txBody>
      </p:sp>
    </p:spTree>
    <p:extLst>
      <p:ext uri="{BB962C8B-B14F-4D97-AF65-F5344CB8AC3E}">
        <p14:creationId xmlns:p14="http://schemas.microsoft.com/office/powerpoint/2010/main" val="42720759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95433B14-CC89-5C81-E605-DDD0B6B774EE}"/>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7F76B8E7-3697-D286-8B8D-893F37045D3D}"/>
              </a:ext>
            </a:extLst>
          </p:cNvPr>
          <p:cNvSpPr>
            <a:spLocks noGrp="1"/>
          </p:cNvSpPr>
          <p:nvPr>
            <p:ph type="sldNum" sz="quarter" idx="11"/>
          </p:nvPr>
        </p:nvSpPr>
        <p:spPr/>
        <p:txBody>
          <a:bodyPr/>
          <a:lstStyle/>
          <a:p>
            <a:fld id="{880F7A0C-758E-4581-9D11-88AD31101E06}" type="slidenum">
              <a:rPr lang="en-US" altLang="en-US"/>
              <a:pPr/>
              <a:t>63</a:t>
            </a:fld>
            <a:endParaRPr lang="en-US" altLang="en-US"/>
          </a:p>
        </p:txBody>
      </p:sp>
      <p:sp>
        <p:nvSpPr>
          <p:cNvPr id="270339" name="Rectangle 3">
            <a:extLst>
              <a:ext uri="{FF2B5EF4-FFF2-40B4-BE49-F238E27FC236}">
                <a16:creationId xmlns:a16="http://schemas.microsoft.com/office/drawing/2014/main" id="{D2DC0D98-9A86-9C8B-7D1C-976AC8B7104B}"/>
              </a:ext>
            </a:extLst>
          </p:cNvPr>
          <p:cNvSpPr>
            <a:spLocks noGrp="1" noChangeArrowheads="1"/>
          </p:cNvSpPr>
          <p:nvPr>
            <p:ph type="body" idx="1"/>
          </p:nvPr>
        </p:nvSpPr>
        <p:spPr>
          <a:xfrm>
            <a:off x="533400" y="1371600"/>
            <a:ext cx="7924800" cy="5257800"/>
          </a:xfrm>
        </p:spPr>
        <p:txBody>
          <a:bodyPr/>
          <a:lstStyle/>
          <a:p>
            <a:pPr algn="ctr">
              <a:lnSpc>
                <a:spcPct val="90000"/>
              </a:lnSpc>
              <a:buFontTx/>
              <a:buNone/>
            </a:pPr>
            <a:r>
              <a:rPr lang="en-US" altLang="en-US" sz="2800" i="1" dirty="0"/>
              <a:t>End of Lecture Slides </a:t>
            </a:r>
          </a:p>
          <a:p>
            <a:pPr algn="ctr">
              <a:lnSpc>
                <a:spcPct val="90000"/>
              </a:lnSpc>
              <a:buFontTx/>
              <a:buNone/>
            </a:pPr>
            <a:r>
              <a:rPr lang="en-US" altLang="en-US" sz="2800" i="1" dirty="0"/>
              <a:t>for</a:t>
            </a:r>
          </a:p>
          <a:p>
            <a:pPr algn="ctr">
              <a:lnSpc>
                <a:spcPct val="90000"/>
              </a:lnSpc>
              <a:buFontTx/>
              <a:buNone/>
            </a:pPr>
            <a:r>
              <a:rPr lang="en-US" altLang="en-US" sz="2800" i="1" dirty="0"/>
              <a:t>Amino Acids &amp; Proteins</a:t>
            </a:r>
          </a:p>
          <a:p>
            <a:pPr>
              <a:lnSpc>
                <a:spcPct val="90000"/>
              </a:lnSpc>
              <a:buFontTx/>
              <a:buNone/>
            </a:pPr>
            <a:endParaRPr lang="en-US" altLang="en-US" sz="2800" i="1" dirty="0"/>
          </a:p>
          <a:p>
            <a:pPr>
              <a:lnSpc>
                <a:spcPct val="90000"/>
              </a:lnSpc>
              <a:buFontTx/>
              <a:buNone/>
            </a:pPr>
            <a:endParaRPr lang="en-US" altLang="en-US" sz="2800" i="1" dirty="0"/>
          </a:p>
          <a:p>
            <a:pPr>
              <a:lnSpc>
                <a:spcPct val="90000"/>
              </a:lnSpc>
              <a:buFontTx/>
              <a:buNone/>
            </a:pPr>
            <a:endParaRPr lang="en-US" altLang="en-US" sz="2800" i="1" dirty="0"/>
          </a:p>
          <a:p>
            <a:pPr>
              <a:lnSpc>
                <a:spcPct val="90000"/>
              </a:lnSpc>
              <a:buFontTx/>
              <a:buNone/>
            </a:pPr>
            <a:endParaRPr lang="en-US" altLang="en-US" sz="2800" i="1" dirty="0"/>
          </a:p>
          <a:p>
            <a:pPr>
              <a:lnSpc>
                <a:spcPct val="90000"/>
              </a:lnSpc>
              <a:buFontTx/>
              <a:buNone/>
            </a:pPr>
            <a:endParaRPr lang="en-US" altLang="en-US" sz="2800" i="1" dirty="0"/>
          </a:p>
          <a:p>
            <a:pPr>
              <a:lnSpc>
                <a:spcPct val="90000"/>
              </a:lnSpc>
              <a:buFontTx/>
              <a:buNone/>
            </a:pPr>
            <a:endParaRPr lang="en-US" altLang="en-US" sz="2800" i="1" dirty="0"/>
          </a:p>
          <a:p>
            <a:pPr>
              <a:lnSpc>
                <a:spcPct val="90000"/>
              </a:lnSpc>
              <a:buFontTx/>
              <a:buNone/>
            </a:pPr>
            <a:endParaRPr lang="en-US" altLang="en-US" sz="2800" i="1" dirty="0"/>
          </a:p>
          <a:p>
            <a:pPr>
              <a:lnSpc>
                <a:spcPct val="90000"/>
              </a:lnSpc>
              <a:buFontTx/>
              <a:buNone/>
            </a:pPr>
            <a:r>
              <a:rPr lang="en-US" altLang="en-US" sz="1200" i="1" dirty="0"/>
              <a:t>Many of the diagrams used in these slides were taken from </a:t>
            </a:r>
            <a:r>
              <a:rPr lang="en-US" altLang="en-US" sz="1200" i="1" dirty="0" err="1"/>
              <a:t>Stryer</a:t>
            </a:r>
            <a:r>
              <a:rPr lang="en-US" altLang="en-US" sz="1200" i="1" dirty="0"/>
              <a:t>, et.al, Biochemistry (Our course textbook).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9567310F-63B5-AC60-2264-AC1A555C5AD6}"/>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2E2ED467-0A29-D3C3-A994-368543AAB55B}"/>
              </a:ext>
            </a:extLst>
          </p:cNvPr>
          <p:cNvSpPr>
            <a:spLocks noGrp="1"/>
          </p:cNvSpPr>
          <p:nvPr>
            <p:ph type="sldNum" sz="quarter" idx="11"/>
          </p:nvPr>
        </p:nvSpPr>
        <p:spPr/>
        <p:txBody>
          <a:bodyPr/>
          <a:lstStyle/>
          <a:p>
            <a:fld id="{BF57C844-1AFC-4482-8A1F-37692A806446}" type="slidenum">
              <a:rPr lang="en-US" altLang="en-US"/>
              <a:pPr/>
              <a:t>7</a:t>
            </a:fld>
            <a:endParaRPr lang="en-US" altLang="en-US"/>
          </a:p>
        </p:txBody>
      </p:sp>
      <p:sp>
        <p:nvSpPr>
          <p:cNvPr id="223234" name="Rectangle 2">
            <a:extLst>
              <a:ext uri="{FF2B5EF4-FFF2-40B4-BE49-F238E27FC236}">
                <a16:creationId xmlns:a16="http://schemas.microsoft.com/office/drawing/2014/main" id="{2153157C-344E-4917-407E-A3BF05008866}"/>
              </a:ext>
            </a:extLst>
          </p:cNvPr>
          <p:cNvSpPr>
            <a:spLocks noGrp="1" noChangeArrowheads="1"/>
          </p:cNvSpPr>
          <p:nvPr>
            <p:ph type="title"/>
          </p:nvPr>
        </p:nvSpPr>
        <p:spPr/>
        <p:txBody>
          <a:bodyPr/>
          <a:lstStyle/>
          <a:p>
            <a:endParaRPr lang="en-US" altLang="en-US"/>
          </a:p>
        </p:txBody>
      </p:sp>
      <p:sp>
        <p:nvSpPr>
          <p:cNvPr id="223235" name="Rectangle 3">
            <a:extLst>
              <a:ext uri="{FF2B5EF4-FFF2-40B4-BE49-F238E27FC236}">
                <a16:creationId xmlns:a16="http://schemas.microsoft.com/office/drawing/2014/main" id="{1B868690-55FE-A7FA-F09C-33CBA71457DC}"/>
              </a:ext>
            </a:extLst>
          </p:cNvPr>
          <p:cNvSpPr>
            <a:spLocks noGrp="1" noChangeArrowheads="1"/>
          </p:cNvSpPr>
          <p:nvPr>
            <p:ph type="body" idx="1"/>
          </p:nvPr>
        </p:nvSpPr>
        <p:spPr/>
        <p:txBody>
          <a:bodyPr/>
          <a:lstStyle/>
          <a:p>
            <a:r>
              <a:rPr lang="en-US" altLang="en-US"/>
              <a:t>Amino groups function as bases, accepting a proton.</a:t>
            </a:r>
          </a:p>
          <a:p>
            <a:r>
              <a:rPr lang="en-US" altLang="en-US"/>
              <a:t>The pKa for amino groups is usually around 9 – 10.  Again, at the pKa these groups are 50% ionized:</a:t>
            </a:r>
          </a:p>
          <a:p>
            <a:pPr>
              <a:buFontTx/>
              <a:buNone/>
            </a:pPr>
            <a:endParaRPr lang="en-US" altLang="en-US"/>
          </a:p>
          <a:p>
            <a:pPr>
              <a:buFontTx/>
              <a:buNone/>
            </a:pPr>
            <a:r>
              <a:rPr lang="en-US" altLang="en-US"/>
              <a:t>		      </a:t>
            </a:r>
            <a:r>
              <a:rPr lang="en-US" altLang="en-US">
                <a:solidFill>
                  <a:srgbClr val="0000FF"/>
                </a:solidFill>
                <a:sym typeface="Wingdings" panose="05000000000000000000" pitchFamily="2" charset="2"/>
              </a:rPr>
              <a:t>R-N</a:t>
            </a:r>
            <a:r>
              <a:rPr lang="en-US" altLang="en-US">
                <a:solidFill>
                  <a:srgbClr val="FF0000"/>
                </a:solidFill>
                <a:sym typeface="Wingdings" panose="05000000000000000000" pitchFamily="2" charset="2"/>
              </a:rPr>
              <a:t>H</a:t>
            </a:r>
            <a:r>
              <a:rPr lang="en-US" altLang="en-US" baseline="-25000">
                <a:solidFill>
                  <a:srgbClr val="FF0000"/>
                </a:solidFill>
                <a:sym typeface="Wingdings" panose="05000000000000000000" pitchFamily="2" charset="2"/>
              </a:rPr>
              <a:t>3</a:t>
            </a:r>
            <a:r>
              <a:rPr lang="en-US" altLang="en-US" baseline="30000">
                <a:solidFill>
                  <a:srgbClr val="FF0000"/>
                </a:solidFill>
                <a:sym typeface="Wingdings" panose="05000000000000000000" pitchFamily="2" charset="2"/>
              </a:rPr>
              <a:t>+</a:t>
            </a:r>
            <a:r>
              <a:rPr lang="en-US" altLang="en-US"/>
              <a:t>       </a:t>
            </a:r>
            <a:r>
              <a:rPr lang="en-US" altLang="en-US">
                <a:sym typeface="Wingdings" panose="05000000000000000000" pitchFamily="2" charset="2"/>
              </a:rPr>
              <a:t>      </a:t>
            </a:r>
            <a:r>
              <a:rPr lang="en-US" altLang="en-US">
                <a:solidFill>
                  <a:srgbClr val="0000FF"/>
                </a:solidFill>
              </a:rPr>
              <a:t>R-NH</a:t>
            </a:r>
            <a:r>
              <a:rPr lang="en-US" altLang="en-US" baseline="-25000">
                <a:solidFill>
                  <a:srgbClr val="0000FF"/>
                </a:solidFill>
              </a:rPr>
              <a:t>2</a:t>
            </a:r>
            <a:r>
              <a:rPr lang="en-US" altLang="en-US"/>
              <a:t>  +  </a:t>
            </a:r>
            <a:r>
              <a:rPr lang="en-US" altLang="en-US">
                <a:solidFill>
                  <a:srgbClr val="FF0000"/>
                </a:solidFill>
              </a:rPr>
              <a:t>H</a:t>
            </a:r>
            <a:r>
              <a:rPr lang="en-US" altLang="en-US" baseline="30000">
                <a:solidFill>
                  <a:srgbClr val="FF0000"/>
                </a:solidFill>
              </a:rPr>
              <a:t>+</a:t>
            </a:r>
            <a:r>
              <a:rPr lang="en-US" altLang="en-US"/>
              <a:t> </a:t>
            </a:r>
            <a:endParaRPr lang="en-US" altLang="en-US" baseline="30000">
              <a:solidFill>
                <a:srgbClr val="FF0000"/>
              </a:solidFill>
              <a:sym typeface="Wingdings" panose="05000000000000000000" pitchFamily="2" charset="2"/>
            </a:endParaRPr>
          </a:p>
          <a:p>
            <a:pPr>
              <a:buFontTx/>
              <a:buNone/>
            </a:pPr>
            <a:endParaRPr lang="en-US" altLang="en-US" baseline="30000">
              <a:solidFill>
                <a:srgbClr val="FF0000"/>
              </a:solidFill>
              <a:sym typeface="Wingdings" panose="05000000000000000000" pitchFamily="2" charset="2"/>
            </a:endParaRPr>
          </a:p>
          <a:p>
            <a:pPr>
              <a:buFontTx/>
              <a:buNone/>
            </a:pPr>
            <a:r>
              <a:rPr lang="en-US" altLang="en-US" i="1">
                <a:sym typeface="Wingdings" panose="05000000000000000000" pitchFamily="2" charset="2"/>
              </a:rPr>
              <a:t>pH=      [below 8]             [above 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6CC20C4C-4C78-EAEC-B8A8-3C8F453C6FB6}"/>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77D305A3-2BF8-632F-608B-93A1048C3B2A}"/>
              </a:ext>
            </a:extLst>
          </p:cNvPr>
          <p:cNvSpPr>
            <a:spLocks noGrp="1"/>
          </p:cNvSpPr>
          <p:nvPr>
            <p:ph type="sldNum" sz="quarter" idx="11"/>
          </p:nvPr>
        </p:nvSpPr>
        <p:spPr/>
        <p:txBody>
          <a:bodyPr/>
          <a:lstStyle/>
          <a:p>
            <a:fld id="{ADFFDC9D-4F8D-45C1-9952-285738491D8A}" type="slidenum">
              <a:rPr lang="en-US" altLang="en-US"/>
              <a:pPr/>
              <a:t>8</a:t>
            </a:fld>
            <a:endParaRPr lang="en-US" altLang="en-US"/>
          </a:p>
        </p:txBody>
      </p:sp>
      <p:sp>
        <p:nvSpPr>
          <p:cNvPr id="224258" name="Rectangle 2">
            <a:extLst>
              <a:ext uri="{FF2B5EF4-FFF2-40B4-BE49-F238E27FC236}">
                <a16:creationId xmlns:a16="http://schemas.microsoft.com/office/drawing/2014/main" id="{7D6CCF5D-5ADE-2D9E-A407-55E8E3E12A54}"/>
              </a:ext>
            </a:extLst>
          </p:cNvPr>
          <p:cNvSpPr>
            <a:spLocks noGrp="1" noChangeArrowheads="1"/>
          </p:cNvSpPr>
          <p:nvPr>
            <p:ph type="title"/>
          </p:nvPr>
        </p:nvSpPr>
        <p:spPr/>
        <p:txBody>
          <a:bodyPr/>
          <a:lstStyle/>
          <a:p>
            <a:endParaRPr lang="en-US" altLang="en-US"/>
          </a:p>
        </p:txBody>
      </p:sp>
      <p:sp>
        <p:nvSpPr>
          <p:cNvPr id="224259" name="Rectangle 3">
            <a:extLst>
              <a:ext uri="{FF2B5EF4-FFF2-40B4-BE49-F238E27FC236}">
                <a16:creationId xmlns:a16="http://schemas.microsoft.com/office/drawing/2014/main" id="{17E76662-8214-C6C9-FA4B-BFE7CCD3385B}"/>
              </a:ext>
            </a:extLst>
          </p:cNvPr>
          <p:cNvSpPr>
            <a:spLocks noGrp="1" noChangeArrowheads="1"/>
          </p:cNvSpPr>
          <p:nvPr>
            <p:ph type="body" idx="1"/>
          </p:nvPr>
        </p:nvSpPr>
        <p:spPr>
          <a:xfrm>
            <a:off x="457200" y="0"/>
            <a:ext cx="8229600" cy="5592763"/>
          </a:xfrm>
        </p:spPr>
        <p:txBody>
          <a:bodyPr/>
          <a:lstStyle/>
          <a:p>
            <a:r>
              <a:rPr lang="en-US" altLang="en-US" sz="2400"/>
              <a:t>Even though both acids and amines are present in the same molecule, they mostly behave as though they were separate entities:</a:t>
            </a:r>
          </a:p>
          <a:p>
            <a:endParaRPr lang="en-US" altLang="en-US" sz="2400"/>
          </a:p>
          <a:p>
            <a:endParaRPr lang="en-US" altLang="en-US"/>
          </a:p>
        </p:txBody>
      </p:sp>
      <p:pic>
        <p:nvPicPr>
          <p:cNvPr id="224260" name="Picture 4">
            <a:extLst>
              <a:ext uri="{FF2B5EF4-FFF2-40B4-BE49-F238E27FC236}">
                <a16:creationId xmlns:a16="http://schemas.microsoft.com/office/drawing/2014/main" id="{CF6DEFEE-4CBE-3338-1AF6-20FF5B266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78788" cy="5294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054FC0ED-2A8D-8892-B901-E701E9BF63D0}"/>
              </a:ext>
            </a:extLst>
          </p:cNvPr>
          <p:cNvSpPr>
            <a:spLocks noGrp="1"/>
          </p:cNvSpPr>
          <p:nvPr>
            <p:ph type="ftr" sz="quarter" idx="10"/>
          </p:nvPr>
        </p:nvSpPr>
        <p:spPr/>
        <p:txBody>
          <a:bodyPr/>
          <a:lstStyle/>
          <a:p>
            <a:r>
              <a:rPr lang="en-US" altLang="en-US"/>
              <a:t>Biochemistry 3070 – Amino Acids &amp; Proteins</a:t>
            </a:r>
          </a:p>
        </p:txBody>
      </p:sp>
      <p:sp>
        <p:nvSpPr>
          <p:cNvPr id="3" name="Slide Number Placeholder 4">
            <a:extLst>
              <a:ext uri="{FF2B5EF4-FFF2-40B4-BE49-F238E27FC236}">
                <a16:creationId xmlns:a16="http://schemas.microsoft.com/office/drawing/2014/main" id="{A9D4BF28-FA03-DB84-7209-2CDAAD0903D0}"/>
              </a:ext>
            </a:extLst>
          </p:cNvPr>
          <p:cNvSpPr>
            <a:spLocks noGrp="1"/>
          </p:cNvSpPr>
          <p:nvPr>
            <p:ph type="sldNum" sz="quarter" idx="11"/>
          </p:nvPr>
        </p:nvSpPr>
        <p:spPr/>
        <p:txBody>
          <a:bodyPr/>
          <a:lstStyle/>
          <a:p>
            <a:fld id="{62D54A9B-3FEF-4710-AB49-4946896D8A69}" type="slidenum">
              <a:rPr lang="en-US" altLang="en-US"/>
              <a:pPr/>
              <a:t>9</a:t>
            </a:fld>
            <a:endParaRPr lang="en-US" altLang="en-US"/>
          </a:p>
        </p:txBody>
      </p:sp>
      <p:sp>
        <p:nvSpPr>
          <p:cNvPr id="272386" name="Rectangle 2">
            <a:extLst>
              <a:ext uri="{FF2B5EF4-FFF2-40B4-BE49-F238E27FC236}">
                <a16:creationId xmlns:a16="http://schemas.microsoft.com/office/drawing/2014/main" id="{0483CFB8-2166-11B0-58FD-A25C18B4A810}"/>
              </a:ext>
            </a:extLst>
          </p:cNvPr>
          <p:cNvSpPr>
            <a:spLocks noGrp="1" noChangeArrowheads="1"/>
          </p:cNvSpPr>
          <p:nvPr>
            <p:ph type="title"/>
          </p:nvPr>
        </p:nvSpPr>
        <p:spPr/>
        <p:txBody>
          <a:bodyPr/>
          <a:lstStyle/>
          <a:p>
            <a:endParaRPr lang="en-US" altLang="en-US"/>
          </a:p>
        </p:txBody>
      </p:sp>
      <p:pic>
        <p:nvPicPr>
          <p:cNvPr id="272388" name="Picture 4">
            <a:extLst>
              <a:ext uri="{FF2B5EF4-FFF2-40B4-BE49-F238E27FC236}">
                <a16:creationId xmlns:a16="http://schemas.microsoft.com/office/drawing/2014/main" id="{CA39CC5F-7B21-B15E-881A-35FC288F990D}"/>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879600" y="533400"/>
            <a:ext cx="5384800" cy="559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730</TotalTime>
  <Words>2578</Words>
  <Application>Microsoft Office PowerPoint</Application>
  <PresentationFormat>On-screen Show (4:3)</PresentationFormat>
  <Paragraphs>376</Paragraphs>
  <Slides>63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63</vt:i4>
      </vt:variant>
    </vt:vector>
  </HeadingPairs>
  <TitlesOfParts>
    <vt:vector size="66" baseType="lpstr">
      <vt:lpstr>Arial</vt:lpstr>
      <vt:lpstr>Wingdings</vt:lpstr>
      <vt:lpstr>Default Design</vt:lpstr>
      <vt:lpstr>Amino Acids  &amp;  Proteins</vt:lpstr>
      <vt:lpstr>PowerPoint Presentation</vt:lpstr>
      <vt:lpstr>PowerPoint Presentation</vt:lpstr>
      <vt:lpstr>PowerPoint Presentation</vt:lpstr>
      <vt:lpstr>Only L-amino acids are constituents of proteins.  “L” and “D” isomeric nomenclature is similar to the “R” and “S” utilized in modern organic chemistry.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Levels of Protein Structure</vt:lpstr>
      <vt:lpstr>Protein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Proteins Form 3° Structure?</vt:lpstr>
      <vt:lpstr>PowerPoint Presentation</vt:lpstr>
      <vt:lpstr>PowerPoint Presentation</vt:lpstr>
      <vt:lpstr>PowerPoint Presentation</vt:lpstr>
      <vt:lpstr>Anfinson’s Experiment:</vt:lpstr>
      <vt:lpstr>PowerPoint Presentation</vt:lpstr>
      <vt:lpstr>PowerPoint Presentation</vt:lpstr>
      <vt:lpstr>Anfinson’s Experiment:</vt:lpstr>
      <vt:lpstr>Anfinson’s  Experiment:</vt:lpstr>
      <vt:lpstr>… the rest of the story….</vt:lpstr>
      <vt:lpstr>Chaperones</vt:lpstr>
      <vt:lpstr>PowerPoint Presentation</vt:lpstr>
      <vt:lpstr>PowerPoint Presentation</vt:lpstr>
      <vt:lpstr>Predicting 3° Structure of Proteins</vt:lpstr>
      <vt:lpstr>AlphaFold2 – Predicting 3° Structure from 1° Structure</vt:lpstr>
      <vt:lpstr>PowerPoint Presentation</vt:lpstr>
    </vt:vector>
  </TitlesOfParts>
  <Company>Weber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ewalker</dc:creator>
  <cp:lastModifiedBy>Owner</cp:lastModifiedBy>
  <cp:revision>55</cp:revision>
  <dcterms:created xsi:type="dcterms:W3CDTF">2004-08-30T17:27:51Z</dcterms:created>
  <dcterms:modified xsi:type="dcterms:W3CDTF">2025-12-27T18:08:11Z</dcterms:modified>
</cp:coreProperties>
</file>