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73" r:id="rId4"/>
    <p:sldId id="274" r:id="rId5"/>
    <p:sldId id="275" r:id="rId6"/>
    <p:sldId id="280" r:id="rId7"/>
    <p:sldId id="281" r:id="rId8"/>
    <p:sldId id="276" r:id="rId9"/>
    <p:sldId id="277" r:id="rId10"/>
    <p:sldId id="278" r:id="rId11"/>
    <p:sldId id="279" r:id="rId12"/>
    <p:sldId id="282" r:id="rId13"/>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70616" autoAdjust="0"/>
  </p:normalViewPr>
  <p:slideViewPr>
    <p:cSldViewPr snapToGrid="0">
      <p:cViewPr>
        <p:scale>
          <a:sx n="60" d="100"/>
          <a:sy n="60" d="100"/>
        </p:scale>
        <p:origin x="-1788" y="-4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339" cy="355124"/>
          </a:xfrm>
          <a:prstGeom prst="rect">
            <a:avLst/>
          </a:prstGeom>
        </p:spPr>
        <p:txBody>
          <a:bodyPr vert="horz" lIns="94229" tIns="47114" rIns="94229" bIns="47114" rtlCol="0"/>
          <a:lstStyle>
            <a:lvl1pPr algn="l">
              <a:defRPr sz="1200"/>
            </a:lvl1pPr>
          </a:lstStyle>
          <a:p>
            <a:r>
              <a:rPr lang="en-US" smtClean="0"/>
              <a:t>GEIAC Report on Gen Ed Revitalization</a:t>
            </a:r>
            <a:endParaRPr lang="en-US"/>
          </a:p>
        </p:txBody>
      </p:sp>
      <p:sp>
        <p:nvSpPr>
          <p:cNvPr id="3" name="Date Placeholder 2"/>
          <p:cNvSpPr>
            <a:spLocks noGrp="1"/>
          </p:cNvSpPr>
          <p:nvPr>
            <p:ph type="dt" sz="quarter" idx="1"/>
          </p:nvPr>
        </p:nvSpPr>
        <p:spPr>
          <a:xfrm>
            <a:off x="5317963" y="0"/>
            <a:ext cx="4068339" cy="355124"/>
          </a:xfrm>
          <a:prstGeom prst="rect">
            <a:avLst/>
          </a:prstGeom>
        </p:spPr>
        <p:txBody>
          <a:bodyPr vert="horz" lIns="94229" tIns="47114" rIns="94229" bIns="47114" rtlCol="0"/>
          <a:lstStyle>
            <a:lvl1pPr algn="r">
              <a:defRPr sz="1200"/>
            </a:lvl1pPr>
          </a:lstStyle>
          <a:p>
            <a:fld id="{FAC63600-0F6A-4D66-93D4-E6D0D01E6259}" type="datetime7">
              <a:rPr lang="en-US" smtClean="0"/>
              <a:t>Feb-17</a:t>
            </a:fld>
            <a:endParaRPr lang="en-US"/>
          </a:p>
        </p:txBody>
      </p:sp>
      <p:sp>
        <p:nvSpPr>
          <p:cNvPr id="4" name="Footer Placeholder 3"/>
          <p:cNvSpPr>
            <a:spLocks noGrp="1"/>
          </p:cNvSpPr>
          <p:nvPr>
            <p:ph type="ftr" sz="quarter" idx="2"/>
          </p:nvPr>
        </p:nvSpPr>
        <p:spPr>
          <a:xfrm>
            <a:off x="0" y="6746119"/>
            <a:ext cx="4068339" cy="3551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5317963" y="6746119"/>
            <a:ext cx="4068339" cy="355124"/>
          </a:xfrm>
          <a:prstGeom prst="rect">
            <a:avLst/>
          </a:prstGeom>
        </p:spPr>
        <p:txBody>
          <a:bodyPr vert="horz" lIns="94229" tIns="47114" rIns="94229" bIns="47114" rtlCol="0" anchor="b"/>
          <a:lstStyle>
            <a:lvl1pPr algn="r">
              <a:defRPr sz="1200"/>
            </a:lvl1pPr>
          </a:lstStyle>
          <a:p>
            <a:fld id="{E031B38C-142C-4ABF-AB59-9F9D248B999F}" type="slidenum">
              <a:rPr lang="en-US" smtClean="0"/>
              <a:t>‹#›</a:t>
            </a:fld>
            <a:endParaRPr lang="en-US"/>
          </a:p>
        </p:txBody>
      </p:sp>
    </p:spTree>
    <p:extLst>
      <p:ext uri="{BB962C8B-B14F-4D97-AF65-F5344CB8AC3E}">
        <p14:creationId xmlns:p14="http://schemas.microsoft.com/office/powerpoint/2010/main" val="115539108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68339" cy="356357"/>
          </a:xfrm>
          <a:prstGeom prst="rect">
            <a:avLst/>
          </a:prstGeom>
        </p:spPr>
        <p:txBody>
          <a:bodyPr vert="horz" lIns="94229" tIns="47114" rIns="94229" bIns="47114" rtlCol="0"/>
          <a:lstStyle>
            <a:lvl1pPr algn="l">
              <a:defRPr sz="1200"/>
            </a:lvl1pPr>
          </a:lstStyle>
          <a:p>
            <a:r>
              <a:rPr lang="en-US" smtClean="0"/>
              <a:t>GEIAC Report on Gen Ed Revitalization</a:t>
            </a:r>
            <a:endParaRPr lang="en-US"/>
          </a:p>
        </p:txBody>
      </p:sp>
      <p:sp>
        <p:nvSpPr>
          <p:cNvPr id="3" name="Date Placeholder 2"/>
          <p:cNvSpPr>
            <a:spLocks noGrp="1"/>
          </p:cNvSpPr>
          <p:nvPr>
            <p:ph type="dt" idx="1"/>
          </p:nvPr>
        </p:nvSpPr>
        <p:spPr>
          <a:xfrm>
            <a:off x="5317963" y="1"/>
            <a:ext cx="4068339" cy="356357"/>
          </a:xfrm>
          <a:prstGeom prst="rect">
            <a:avLst/>
          </a:prstGeom>
        </p:spPr>
        <p:txBody>
          <a:bodyPr vert="horz" lIns="94229" tIns="47114" rIns="94229" bIns="47114" rtlCol="0"/>
          <a:lstStyle>
            <a:lvl1pPr algn="r">
              <a:defRPr sz="1200"/>
            </a:lvl1pPr>
          </a:lstStyle>
          <a:p>
            <a:fld id="{2A8F2B0C-BACF-48E5-8B85-2D4E4777288F}" type="datetime7">
              <a:rPr lang="en-US" smtClean="0"/>
              <a:t>Feb-17</a:t>
            </a:fld>
            <a:endParaRPr lang="en-US"/>
          </a:p>
        </p:txBody>
      </p:sp>
      <p:sp>
        <p:nvSpPr>
          <p:cNvPr id="4" name="Slide Image Placeholder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938848" y="3418066"/>
            <a:ext cx="7510780" cy="2796600"/>
          </a:xfrm>
          <a:prstGeom prst="rect">
            <a:avLst/>
          </a:prstGeom>
        </p:spPr>
        <p:txBody>
          <a:bodyPr vert="horz" lIns="94229" tIns="47114" rIns="94229" bIns="4711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46119"/>
            <a:ext cx="4068339" cy="356356"/>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5317963" y="6746119"/>
            <a:ext cx="4068339" cy="356356"/>
          </a:xfrm>
          <a:prstGeom prst="rect">
            <a:avLst/>
          </a:prstGeom>
        </p:spPr>
        <p:txBody>
          <a:bodyPr vert="horz" lIns="94229" tIns="47114" rIns="94229" bIns="47114" rtlCol="0" anchor="b"/>
          <a:lstStyle>
            <a:lvl1pPr algn="r">
              <a:defRPr sz="1200"/>
            </a:lvl1pPr>
          </a:lstStyle>
          <a:p>
            <a:fld id="{A7D2AD9A-1103-4239-9CF5-009EBA5872ED}" type="slidenum">
              <a:rPr lang="en-US" smtClean="0"/>
              <a:t>‹#›</a:t>
            </a:fld>
            <a:endParaRPr lang="en-US"/>
          </a:p>
        </p:txBody>
      </p:sp>
    </p:spTree>
    <p:extLst>
      <p:ext uri="{BB962C8B-B14F-4D97-AF65-F5344CB8AC3E}">
        <p14:creationId xmlns:p14="http://schemas.microsoft.com/office/powerpoint/2010/main" val="247236171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D2AD9A-1103-4239-9CF5-009EBA5872ED}" type="slidenum">
              <a:rPr lang="en-US" smtClean="0"/>
              <a:t>1</a:t>
            </a:fld>
            <a:endParaRPr lang="en-US"/>
          </a:p>
        </p:txBody>
      </p:sp>
      <p:sp>
        <p:nvSpPr>
          <p:cNvPr id="5" name="Date Placeholder 4"/>
          <p:cNvSpPr>
            <a:spLocks noGrp="1"/>
          </p:cNvSpPr>
          <p:nvPr>
            <p:ph type="dt" idx="11"/>
          </p:nvPr>
        </p:nvSpPr>
        <p:spPr/>
        <p:txBody>
          <a:bodyPr/>
          <a:lstStyle/>
          <a:p>
            <a:fld id="{C6963A7A-BDCC-40B5-8976-3D0CF0A4AD91}" type="datetime7">
              <a:rPr lang="en-US" smtClean="0"/>
              <a:t>Feb-17</a:t>
            </a:fld>
            <a:endParaRPr lang="en-US"/>
          </a:p>
        </p:txBody>
      </p:sp>
      <p:sp>
        <p:nvSpPr>
          <p:cNvPr id="6" name="Header Placeholder 5"/>
          <p:cNvSpPr>
            <a:spLocks noGrp="1"/>
          </p:cNvSpPr>
          <p:nvPr>
            <p:ph type="hdr" sz="quarter" idx="12"/>
          </p:nvPr>
        </p:nvSpPr>
        <p:spPr/>
        <p:txBody>
          <a:bodyPr/>
          <a:lstStyle/>
          <a:p>
            <a:r>
              <a:rPr lang="en-US" smtClean="0"/>
              <a:t>GEIAC Report on Gen Ed Revitalization</a:t>
            </a:r>
            <a:endParaRPr lang="en-US"/>
          </a:p>
        </p:txBody>
      </p:sp>
    </p:spTree>
    <p:extLst>
      <p:ext uri="{BB962C8B-B14F-4D97-AF65-F5344CB8AC3E}">
        <p14:creationId xmlns:p14="http://schemas.microsoft.com/office/powerpoint/2010/main" val="24577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data present performance on the CLA+ which assesses critical thinking </a:t>
            </a:r>
            <a:r>
              <a:rPr lang="en-US" baseline="0" dirty="0" smtClean="0"/>
              <a:t>skills. </a:t>
            </a:r>
          </a:p>
          <a:p>
            <a:endParaRPr lang="en-US" baseline="0" dirty="0" smtClean="0"/>
          </a:p>
          <a:p>
            <a:r>
              <a:rPr lang="en-US" baseline="0" dirty="0" smtClean="0"/>
              <a:t>The </a:t>
            </a:r>
            <a:r>
              <a:rPr lang="en-US" baseline="0" dirty="0" smtClean="0"/>
              <a:t>first </a:t>
            </a:r>
            <a:r>
              <a:rPr lang="en-US" baseline="0" dirty="0" smtClean="0"/>
              <a:t>set </a:t>
            </a:r>
            <a:r>
              <a:rPr lang="en-US" baseline="0" dirty="0" smtClean="0"/>
              <a:t>of </a:t>
            </a:r>
            <a:r>
              <a:rPr lang="en-US" baseline="0" dirty="0" smtClean="0"/>
              <a:t>bars on the left </a:t>
            </a:r>
            <a:r>
              <a:rPr lang="en-US" baseline="0" dirty="0" smtClean="0"/>
              <a:t>show an </a:t>
            </a:r>
            <a:r>
              <a:rPr lang="en-US" dirty="0" smtClean="0"/>
              <a:t>overall difference between Freshmen</a:t>
            </a:r>
            <a:r>
              <a:rPr lang="en-US" baseline="0" dirty="0" smtClean="0"/>
              <a:t> and Seniors in 2012.  The Freshmen were in a FYE class and the Seniors were in an English class.  The difference between the two groups is significant suggesting an improvement in performance over the college years.   </a:t>
            </a:r>
            <a:endParaRPr lang="en-US" baseline="0" dirty="0" smtClean="0"/>
          </a:p>
          <a:p>
            <a:endParaRPr lang="en-US" baseline="0" dirty="0" smtClean="0"/>
          </a:p>
          <a:p>
            <a:r>
              <a:rPr lang="en-US" baseline="0" dirty="0" smtClean="0"/>
              <a:t>The second set of bars on the right break down the 103 FYE students. </a:t>
            </a:r>
          </a:p>
          <a:p>
            <a:r>
              <a:rPr lang="en-US" baseline="0" dirty="0" smtClean="0"/>
              <a:t>49 </a:t>
            </a:r>
            <a:r>
              <a:rPr lang="en-US" baseline="0" dirty="0" smtClean="0"/>
              <a:t>of the 103 FYE </a:t>
            </a:r>
            <a:r>
              <a:rPr lang="en-US" baseline="0" dirty="0" smtClean="0"/>
              <a:t>Freshmen dropped out and their performance was below the average of the FYE students.</a:t>
            </a:r>
          </a:p>
          <a:p>
            <a:r>
              <a:rPr lang="en-US" baseline="0" dirty="0" smtClean="0"/>
              <a:t>35 of the 103 FYE Freshman are still in school and their performance is at the average of the FYE students.</a:t>
            </a:r>
          </a:p>
          <a:p>
            <a:r>
              <a:rPr lang="en-US" baseline="0" dirty="0" smtClean="0"/>
              <a:t>19 of the 103 FYE Freshman graduated with </a:t>
            </a:r>
            <a:r>
              <a:rPr lang="en-US" baseline="0" dirty="0" smtClean="0"/>
              <a:t>degrees. </a:t>
            </a:r>
            <a:r>
              <a:rPr lang="en-US" baseline="0" dirty="0" smtClean="0"/>
              <a:t>You can see that their </a:t>
            </a:r>
            <a:r>
              <a:rPr lang="en-US" baseline="0" dirty="0" smtClean="0"/>
              <a:t>performance </a:t>
            </a:r>
            <a:r>
              <a:rPr lang="en-US" baseline="0" dirty="0" smtClean="0"/>
              <a:t>as freshmen is </a:t>
            </a:r>
            <a:r>
              <a:rPr lang="en-US" baseline="0" dirty="0" smtClean="0"/>
              <a:t>at or above the average of the senior group.  </a:t>
            </a:r>
            <a:endParaRPr lang="en-US" baseline="0" dirty="0" smtClean="0"/>
          </a:p>
          <a:p>
            <a:endParaRPr lang="en-US" b="1" baseline="0" dirty="0" smtClean="0"/>
          </a:p>
          <a:p>
            <a:r>
              <a:rPr lang="en-US" b="1" baseline="0" dirty="0" smtClean="0"/>
              <a:t>The </a:t>
            </a:r>
            <a:r>
              <a:rPr lang="en-US" b="1" baseline="0" dirty="0" smtClean="0"/>
              <a:t>data suggest that there appears to be no value added of Gen Ed to critical thinking. </a:t>
            </a:r>
            <a:r>
              <a:rPr lang="en-US" b="1" baseline="0" dirty="0" smtClean="0"/>
              <a:t> Students </a:t>
            </a:r>
            <a:r>
              <a:rPr lang="en-US" b="1" baseline="0" dirty="0" smtClean="0"/>
              <a:t>who arrive with low critical thinking scores, tend to leave the university.  Those who arrive with highest level skills complete a BA/BS degree.  We need to change how we promote critical thinking in Gen Ed courses </a:t>
            </a:r>
            <a:r>
              <a:rPr lang="en-US" b="1" baseline="0" dirty="0" smtClean="0"/>
              <a:t>and do better than we </a:t>
            </a:r>
            <a:r>
              <a:rPr lang="en-US" b="1" baseline="0" dirty="0" smtClean="0"/>
              <a:t>are doing </a:t>
            </a:r>
            <a:r>
              <a:rPr lang="en-US" b="1" baseline="0" dirty="0" smtClean="0"/>
              <a:t>now</a:t>
            </a:r>
            <a:r>
              <a:rPr lang="en-US" b="1" baseline="0" dirty="0" smtClean="0"/>
              <a:t>! </a:t>
            </a:r>
            <a:endParaRPr lang="en-US" b="1" dirty="0"/>
          </a:p>
        </p:txBody>
      </p:sp>
      <p:sp>
        <p:nvSpPr>
          <p:cNvPr id="4" name="Slide Number Placeholder 3"/>
          <p:cNvSpPr>
            <a:spLocks noGrp="1"/>
          </p:cNvSpPr>
          <p:nvPr>
            <p:ph type="sldNum" sz="quarter" idx="10"/>
          </p:nvPr>
        </p:nvSpPr>
        <p:spPr/>
        <p:txBody>
          <a:bodyPr/>
          <a:lstStyle/>
          <a:p>
            <a:fld id="{A7D2AD9A-1103-4239-9CF5-009EBA5872ED}" type="slidenum">
              <a:rPr lang="en-US" smtClean="0"/>
              <a:t>4</a:t>
            </a:fld>
            <a:endParaRPr lang="en-US"/>
          </a:p>
        </p:txBody>
      </p:sp>
      <p:sp>
        <p:nvSpPr>
          <p:cNvPr id="5" name="Date Placeholder 4"/>
          <p:cNvSpPr>
            <a:spLocks noGrp="1"/>
          </p:cNvSpPr>
          <p:nvPr>
            <p:ph type="dt" idx="11"/>
          </p:nvPr>
        </p:nvSpPr>
        <p:spPr/>
        <p:txBody>
          <a:bodyPr/>
          <a:lstStyle/>
          <a:p>
            <a:fld id="{3A3DB933-E7FE-40F0-BBAB-F0AE13D7A52E}" type="datetime7">
              <a:rPr lang="en-US" smtClean="0"/>
              <a:t>Feb-17</a:t>
            </a:fld>
            <a:endParaRPr lang="en-US"/>
          </a:p>
        </p:txBody>
      </p:sp>
      <p:sp>
        <p:nvSpPr>
          <p:cNvPr id="6" name="Header Placeholder 5"/>
          <p:cNvSpPr>
            <a:spLocks noGrp="1"/>
          </p:cNvSpPr>
          <p:nvPr>
            <p:ph type="hdr" sz="quarter" idx="12"/>
          </p:nvPr>
        </p:nvSpPr>
        <p:spPr/>
        <p:txBody>
          <a:bodyPr/>
          <a:lstStyle/>
          <a:p>
            <a:r>
              <a:rPr lang="en-US" smtClean="0"/>
              <a:t>GEIAC Report on Gen Ed Revitalization</a:t>
            </a:r>
            <a:endParaRPr lang="en-US"/>
          </a:p>
        </p:txBody>
      </p:sp>
    </p:spTree>
    <p:extLst>
      <p:ext uri="{BB962C8B-B14F-4D97-AF65-F5344CB8AC3E}">
        <p14:creationId xmlns:p14="http://schemas.microsoft.com/office/powerpoint/2010/main" val="393978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2AD9A-1103-4239-9CF5-009EBA5872ED}" type="slidenum">
              <a:rPr lang="en-US" smtClean="0"/>
              <a:t>10</a:t>
            </a:fld>
            <a:endParaRPr lang="en-US"/>
          </a:p>
        </p:txBody>
      </p:sp>
      <p:sp>
        <p:nvSpPr>
          <p:cNvPr id="5" name="Date Placeholder 4"/>
          <p:cNvSpPr>
            <a:spLocks noGrp="1"/>
          </p:cNvSpPr>
          <p:nvPr>
            <p:ph type="dt" idx="11"/>
          </p:nvPr>
        </p:nvSpPr>
        <p:spPr/>
        <p:txBody>
          <a:bodyPr/>
          <a:lstStyle/>
          <a:p>
            <a:fld id="{BFFB93BE-2BF0-4AEB-BFA0-1093CF266420}" type="datetime7">
              <a:rPr lang="en-US" smtClean="0"/>
              <a:t>Feb-17</a:t>
            </a:fld>
            <a:endParaRPr lang="en-US"/>
          </a:p>
        </p:txBody>
      </p:sp>
      <p:sp>
        <p:nvSpPr>
          <p:cNvPr id="6" name="Header Placeholder 5"/>
          <p:cNvSpPr>
            <a:spLocks noGrp="1"/>
          </p:cNvSpPr>
          <p:nvPr>
            <p:ph type="hdr" sz="quarter" idx="12"/>
          </p:nvPr>
        </p:nvSpPr>
        <p:spPr/>
        <p:txBody>
          <a:bodyPr/>
          <a:lstStyle/>
          <a:p>
            <a:r>
              <a:rPr lang="en-US" smtClean="0"/>
              <a:t>GEIAC Report on Gen Ed Revitalization</a:t>
            </a:r>
            <a:endParaRPr lang="en-US"/>
          </a:p>
        </p:txBody>
      </p:sp>
    </p:spTree>
    <p:extLst>
      <p:ext uri="{BB962C8B-B14F-4D97-AF65-F5344CB8AC3E}">
        <p14:creationId xmlns:p14="http://schemas.microsoft.com/office/powerpoint/2010/main" val="336531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243485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360174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339071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168128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133035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236030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168545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93737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240726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37203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13A6FE-F155-4DD9-9186-D58E93FE1FEE}" type="datetimeFigureOut">
              <a:rPr lang="en-US" smtClean="0"/>
              <a:t>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3DCE30-41B0-4D78-837E-A1E1E06BE9A4}" type="slidenum">
              <a:rPr lang="en-US" smtClean="0"/>
              <a:t>‹#›</a:t>
            </a:fld>
            <a:endParaRPr lang="en-US" dirty="0"/>
          </a:p>
        </p:txBody>
      </p:sp>
    </p:spTree>
    <p:extLst>
      <p:ext uri="{BB962C8B-B14F-4D97-AF65-F5344CB8AC3E}">
        <p14:creationId xmlns:p14="http://schemas.microsoft.com/office/powerpoint/2010/main" val="33706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3A6FE-F155-4DD9-9186-D58E93FE1FEE}" type="datetimeFigureOut">
              <a:rPr lang="en-US" smtClean="0"/>
              <a:t>2/12/2017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DCE30-41B0-4D78-837E-A1E1E06BE9A4}" type="slidenum">
              <a:rPr lang="en-US" smtClean="0"/>
              <a:t>‹#›</a:t>
            </a:fld>
            <a:endParaRPr lang="en-US" dirty="0"/>
          </a:p>
        </p:txBody>
      </p:sp>
    </p:spTree>
    <p:extLst>
      <p:ext uri="{BB962C8B-B14F-4D97-AF65-F5344CB8AC3E}">
        <p14:creationId xmlns:p14="http://schemas.microsoft.com/office/powerpoint/2010/main" val="4211307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shaw@weber.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23393"/>
            <a:ext cx="11477297" cy="2222938"/>
          </a:xfrm>
        </p:spPr>
        <p:txBody>
          <a:bodyPr>
            <a:normAutofit/>
          </a:bodyPr>
          <a:lstStyle/>
          <a:p>
            <a:r>
              <a:rPr lang="en-US" b="1" dirty="0" smtClean="0">
                <a:latin typeface="Garamond" panose="02020404030301010803" pitchFamily="18" charset="0"/>
              </a:rPr>
              <a:t>General Education Revitalization</a:t>
            </a:r>
            <a:r>
              <a:rPr lang="en-US" dirty="0" smtClean="0">
                <a:latin typeface="Garamond" panose="02020404030301010803" pitchFamily="18" charset="0"/>
              </a:rPr>
              <a:t>: </a:t>
            </a:r>
            <a:r>
              <a:rPr lang="en-US" dirty="0" smtClean="0">
                <a:latin typeface="Garamond" panose="02020404030301010803" pitchFamily="18" charset="0"/>
              </a:rPr>
              <a:t/>
            </a:r>
            <a:br>
              <a:rPr lang="en-US" dirty="0" smtClean="0">
                <a:latin typeface="Garamond" panose="02020404030301010803" pitchFamily="18" charset="0"/>
              </a:rPr>
            </a:br>
            <a:r>
              <a:rPr lang="en-US" dirty="0" smtClean="0">
                <a:latin typeface="Garamond" panose="02020404030301010803" pitchFamily="18" charset="0"/>
              </a:rPr>
              <a:t> </a:t>
            </a:r>
            <a:r>
              <a:rPr lang="en-US" i="1" dirty="0" smtClean="0">
                <a:latin typeface="Garamond" panose="02020404030301010803" pitchFamily="18" charset="0"/>
              </a:rPr>
              <a:t>Where </a:t>
            </a:r>
            <a:r>
              <a:rPr lang="en-US" i="1" dirty="0" smtClean="0">
                <a:latin typeface="Garamond" panose="02020404030301010803" pitchFamily="18" charset="0"/>
              </a:rPr>
              <a:t>we </a:t>
            </a:r>
            <a:r>
              <a:rPr lang="en-US" i="1" dirty="0" smtClean="0">
                <a:latin typeface="Garamond" panose="02020404030301010803" pitchFamily="18" charset="0"/>
              </a:rPr>
              <a:t>are</a:t>
            </a:r>
            <a:endParaRPr lang="en-US" i="1" dirty="0">
              <a:latin typeface="Garamond" panose="02020404030301010803" pitchFamily="18" charset="0"/>
            </a:endParaRPr>
          </a:p>
        </p:txBody>
      </p:sp>
    </p:spTree>
    <p:extLst>
      <p:ext uri="{BB962C8B-B14F-4D97-AF65-F5344CB8AC3E}">
        <p14:creationId xmlns:p14="http://schemas.microsoft.com/office/powerpoint/2010/main" val="3113968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669" y="220717"/>
            <a:ext cx="11382703" cy="772512"/>
          </a:xfrm>
        </p:spPr>
        <p:txBody>
          <a:bodyPr>
            <a:normAutofit/>
          </a:bodyPr>
          <a:lstStyle/>
          <a:p>
            <a:pPr algn="ctr"/>
            <a:r>
              <a:rPr lang="en-US" b="1" dirty="0" smtClean="0">
                <a:latin typeface="Garamond" panose="02020404030301010803" pitchFamily="18" charset="0"/>
              </a:rPr>
              <a:t>GEN ED </a:t>
            </a:r>
            <a:r>
              <a:rPr lang="en-US" b="1" dirty="0" smtClean="0">
                <a:latin typeface="Garamond" panose="02020404030301010803" pitchFamily="18" charset="0"/>
              </a:rPr>
              <a:t>REVITALIZATION: FAQs</a:t>
            </a:r>
            <a:endParaRPr lang="en-US" b="1" dirty="0">
              <a:latin typeface="Garamond" panose="02020404030301010803" pitchFamily="18" charset="0"/>
            </a:endParaRPr>
          </a:p>
        </p:txBody>
      </p:sp>
      <p:sp>
        <p:nvSpPr>
          <p:cNvPr id="3" name="Content Placeholder 2"/>
          <p:cNvSpPr>
            <a:spLocks noGrp="1"/>
          </p:cNvSpPr>
          <p:nvPr>
            <p:ph idx="1"/>
          </p:nvPr>
        </p:nvSpPr>
        <p:spPr>
          <a:xfrm>
            <a:off x="331077" y="1198179"/>
            <a:ext cx="11705536" cy="5493330"/>
          </a:xfrm>
        </p:spPr>
        <p:txBody>
          <a:bodyPr>
            <a:noAutofit/>
          </a:bodyPr>
          <a:lstStyle/>
          <a:p>
            <a:r>
              <a:rPr lang="en-US" b="1" dirty="0" smtClean="0">
                <a:latin typeface="Garamond" panose="02020404030301010803" pitchFamily="18" charset="0"/>
              </a:rPr>
              <a:t>Do </a:t>
            </a:r>
            <a:r>
              <a:rPr lang="en-US" b="1" dirty="0" smtClean="0">
                <a:latin typeface="Garamond" panose="02020404030301010803" pitchFamily="18" charset="0"/>
              </a:rPr>
              <a:t>Gen Ed faculty have to teach to the new </a:t>
            </a:r>
            <a:r>
              <a:rPr lang="en-US" b="1" dirty="0" smtClean="0">
                <a:latin typeface="Garamond" panose="02020404030301010803" pitchFamily="18" charset="0"/>
              </a:rPr>
              <a:t>GELOs?</a:t>
            </a:r>
            <a:endParaRPr lang="en-US" b="1" dirty="0" smtClean="0">
              <a:latin typeface="Garamond" panose="02020404030301010803" pitchFamily="18" charset="0"/>
            </a:endParaRPr>
          </a:p>
          <a:p>
            <a:pPr lvl="1"/>
            <a:r>
              <a:rPr lang="en-US" dirty="0" smtClean="0">
                <a:latin typeface="Garamond" panose="02020404030301010803" pitchFamily="18" charset="0"/>
              </a:rPr>
              <a:t>No.  Student achievement of the GELOs is not the responsibility of any one </a:t>
            </a:r>
            <a:r>
              <a:rPr lang="en-US" dirty="0" smtClean="0">
                <a:latin typeface="Garamond" panose="02020404030301010803" pitchFamily="18" charset="0"/>
              </a:rPr>
              <a:t>class, </a:t>
            </a:r>
            <a:r>
              <a:rPr lang="en-US" dirty="0" smtClean="0">
                <a:latin typeface="Garamond" panose="02020404030301010803" pitchFamily="18" charset="0"/>
              </a:rPr>
              <a:t>but it results from taking a series of courses in </a:t>
            </a:r>
            <a:r>
              <a:rPr lang="en-US" dirty="0" smtClean="0">
                <a:latin typeface="Garamond" panose="02020404030301010803" pitchFamily="18" charset="0"/>
              </a:rPr>
              <a:t>which </a:t>
            </a:r>
            <a:r>
              <a:rPr lang="en-US" dirty="0" smtClean="0">
                <a:latin typeface="Garamond" panose="02020404030301010803" pitchFamily="18" charset="0"/>
              </a:rPr>
              <a:t>they practice GELO-related </a:t>
            </a:r>
            <a:r>
              <a:rPr lang="en-US" dirty="0" smtClean="0">
                <a:latin typeface="Garamond" panose="02020404030301010803" pitchFamily="18" charset="0"/>
              </a:rPr>
              <a:t>activities</a:t>
            </a:r>
            <a:r>
              <a:rPr lang="en-US" dirty="0" smtClean="0">
                <a:latin typeface="Garamond" panose="02020404030301010803" pitchFamily="18" charset="0"/>
              </a:rPr>
              <a:t>.</a:t>
            </a:r>
          </a:p>
          <a:p>
            <a:endParaRPr lang="en-US" dirty="0" smtClean="0">
              <a:latin typeface="Garamond" panose="02020404030301010803" pitchFamily="18" charset="0"/>
            </a:endParaRPr>
          </a:p>
          <a:p>
            <a:r>
              <a:rPr lang="en-US" b="1" dirty="0" smtClean="0">
                <a:latin typeface="Garamond" panose="02020404030301010803" pitchFamily="18" charset="0"/>
              </a:rPr>
              <a:t>Can an assessment </a:t>
            </a:r>
            <a:r>
              <a:rPr lang="en-US" b="1" dirty="0" smtClean="0">
                <a:latin typeface="Garamond" panose="02020404030301010803" pitchFamily="18" charset="0"/>
              </a:rPr>
              <a:t>I already use </a:t>
            </a:r>
            <a:r>
              <a:rPr lang="en-US" b="1" dirty="0" smtClean="0">
                <a:latin typeface="Garamond" panose="02020404030301010803" pitchFamily="18" charset="0"/>
              </a:rPr>
              <a:t>in my GE course be </a:t>
            </a:r>
            <a:r>
              <a:rPr lang="en-US" b="1" dirty="0" smtClean="0">
                <a:latin typeface="Garamond" panose="02020404030301010803" pitchFamily="18" charset="0"/>
              </a:rPr>
              <a:t>considered </a:t>
            </a:r>
            <a:r>
              <a:rPr lang="en-US" b="1" dirty="0" smtClean="0">
                <a:latin typeface="Garamond" panose="02020404030301010803" pitchFamily="18" charset="0"/>
              </a:rPr>
              <a:t>a Signature Assignment?</a:t>
            </a:r>
            <a:endParaRPr lang="en-US" b="1" dirty="0" smtClean="0">
              <a:latin typeface="Garamond" panose="02020404030301010803" pitchFamily="18" charset="0"/>
            </a:endParaRPr>
          </a:p>
          <a:p>
            <a:pPr lvl="1"/>
            <a:r>
              <a:rPr lang="en-US" dirty="0" smtClean="0">
                <a:latin typeface="Garamond" panose="02020404030301010803" pitchFamily="18" charset="0"/>
              </a:rPr>
              <a:t>Sure, if you think it requires students to address a significant issue (GELO 3) by integrating and applying (GELO 4) course content (GELO 1) using their intellectual skills or tools (GELO 2).  </a:t>
            </a:r>
          </a:p>
          <a:p>
            <a:endParaRPr lang="en-US" dirty="0" smtClean="0">
              <a:latin typeface="Garamond" panose="02020404030301010803" pitchFamily="18" charset="0"/>
            </a:endParaRPr>
          </a:p>
          <a:p>
            <a:r>
              <a:rPr lang="en-US" b="1" dirty="0" smtClean="0">
                <a:latin typeface="Garamond" panose="02020404030301010803" pitchFamily="18" charset="0"/>
              </a:rPr>
              <a:t>Do </a:t>
            </a:r>
            <a:r>
              <a:rPr lang="en-US" b="1" dirty="0" smtClean="0">
                <a:latin typeface="Garamond" panose="02020404030301010803" pitchFamily="18" charset="0"/>
              </a:rPr>
              <a:t>I have to call the assignment a Signature</a:t>
            </a:r>
            <a:r>
              <a:rPr lang="en-US" b="1" i="1" dirty="0" smtClean="0">
                <a:latin typeface="Garamond" panose="02020404030301010803" pitchFamily="18" charset="0"/>
              </a:rPr>
              <a:t> one</a:t>
            </a:r>
            <a:r>
              <a:rPr lang="en-US" b="1" dirty="0" smtClean="0">
                <a:latin typeface="Garamond" panose="02020404030301010803" pitchFamily="18" charset="0"/>
              </a:rPr>
              <a:t>?</a:t>
            </a:r>
          </a:p>
          <a:p>
            <a:pPr lvl="1"/>
            <a:r>
              <a:rPr lang="en-US" dirty="0" smtClean="0">
                <a:latin typeface="Garamond" panose="02020404030301010803" pitchFamily="18" charset="0"/>
              </a:rPr>
              <a:t>Please </a:t>
            </a:r>
            <a:r>
              <a:rPr lang="en-US" dirty="0" smtClean="0">
                <a:latin typeface="Garamond" panose="02020404030301010803" pitchFamily="18" charset="0"/>
              </a:rPr>
              <a:t>do. This will help </a:t>
            </a:r>
            <a:r>
              <a:rPr lang="en-US" dirty="0" smtClean="0">
                <a:latin typeface="Garamond" panose="02020404030301010803" pitchFamily="18" charset="0"/>
              </a:rPr>
              <a:t>students learn that in each Gen Ed </a:t>
            </a:r>
            <a:r>
              <a:rPr lang="en-US" dirty="0" smtClean="0">
                <a:latin typeface="Garamond" panose="02020404030301010803" pitchFamily="18" charset="0"/>
              </a:rPr>
              <a:t>class </a:t>
            </a:r>
            <a:r>
              <a:rPr lang="en-US" dirty="0" smtClean="0">
                <a:latin typeface="Garamond" panose="02020404030301010803" pitchFamily="18" charset="0"/>
              </a:rPr>
              <a:t>they will have a similarly named assignment which </a:t>
            </a:r>
            <a:r>
              <a:rPr lang="en-US" dirty="0" smtClean="0">
                <a:latin typeface="Garamond" panose="02020404030301010803" pitchFamily="18" charset="0"/>
              </a:rPr>
              <a:t>exercises </a:t>
            </a:r>
            <a:r>
              <a:rPr lang="en-US" dirty="0" smtClean="0">
                <a:latin typeface="Garamond" panose="02020404030301010803" pitchFamily="18" charset="0"/>
              </a:rPr>
              <a:t>the same cognitive abilities. </a:t>
            </a:r>
          </a:p>
          <a:p>
            <a:pPr lvl="2"/>
            <a:endParaRPr lang="en-US" sz="2400" dirty="0" smtClean="0"/>
          </a:p>
        </p:txBody>
      </p:sp>
    </p:spTree>
    <p:extLst>
      <p:ext uri="{BB962C8B-B14F-4D97-AF65-F5344CB8AC3E}">
        <p14:creationId xmlns:p14="http://schemas.microsoft.com/office/powerpoint/2010/main" val="349489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669" y="302063"/>
            <a:ext cx="10515600" cy="738461"/>
          </a:xfrm>
        </p:spPr>
        <p:txBody>
          <a:bodyPr/>
          <a:lstStyle/>
          <a:p>
            <a:pPr algn="ctr"/>
            <a:r>
              <a:rPr lang="en-US" b="1" dirty="0">
                <a:latin typeface="Garamond" panose="02020404030301010803" pitchFamily="18" charset="0"/>
              </a:rPr>
              <a:t>GEN ED REVITALIZATION: FAQs</a:t>
            </a:r>
            <a:endParaRPr lang="en-US" dirty="0"/>
          </a:p>
        </p:txBody>
      </p:sp>
      <p:sp>
        <p:nvSpPr>
          <p:cNvPr id="3" name="Content Placeholder 2"/>
          <p:cNvSpPr>
            <a:spLocks noGrp="1"/>
          </p:cNvSpPr>
          <p:nvPr>
            <p:ph idx="1"/>
          </p:nvPr>
        </p:nvSpPr>
        <p:spPr>
          <a:xfrm>
            <a:off x="204953" y="1324302"/>
            <a:ext cx="11831660" cy="5367207"/>
          </a:xfrm>
        </p:spPr>
        <p:txBody>
          <a:bodyPr>
            <a:noAutofit/>
          </a:bodyPr>
          <a:lstStyle/>
          <a:p>
            <a:r>
              <a:rPr lang="en-US" b="1" dirty="0" smtClean="0">
                <a:latin typeface="Garamond" panose="02020404030301010803" pitchFamily="18" charset="0"/>
              </a:rPr>
              <a:t>Does </a:t>
            </a:r>
            <a:r>
              <a:rPr lang="en-US" b="1" dirty="0" smtClean="0">
                <a:latin typeface="Garamond" panose="02020404030301010803" pitchFamily="18" charset="0"/>
              </a:rPr>
              <a:t>someone have to approve my Signature Assignment or Big Question?</a:t>
            </a:r>
          </a:p>
          <a:p>
            <a:pPr marL="685800" lvl="2">
              <a:spcBef>
                <a:spcPts val="1000"/>
              </a:spcBef>
            </a:pPr>
            <a:r>
              <a:rPr lang="en-US" sz="2400" dirty="0" smtClean="0">
                <a:latin typeface="Garamond" panose="02020404030301010803" pitchFamily="18" charset="0"/>
              </a:rPr>
              <a:t>No</a:t>
            </a:r>
            <a:r>
              <a:rPr lang="en-US" sz="2400" dirty="0">
                <a:latin typeface="Garamond" panose="02020404030301010803" pitchFamily="18" charset="0"/>
              </a:rPr>
              <a:t>, but we expect faculty will pose </a:t>
            </a:r>
            <a:r>
              <a:rPr lang="en-US" sz="2400" dirty="0" smtClean="0">
                <a:latin typeface="Garamond" panose="02020404030301010803" pitchFamily="18" charset="0"/>
              </a:rPr>
              <a:t>Big </a:t>
            </a:r>
            <a:r>
              <a:rPr lang="en-US" sz="2400" dirty="0">
                <a:latin typeface="Garamond" panose="02020404030301010803" pitchFamily="18" charset="0"/>
              </a:rPr>
              <a:t>Q</a:t>
            </a:r>
            <a:r>
              <a:rPr lang="en-US" sz="2400" dirty="0" smtClean="0">
                <a:latin typeface="Garamond" panose="02020404030301010803" pitchFamily="18" charset="0"/>
              </a:rPr>
              <a:t>uestions </a:t>
            </a:r>
            <a:r>
              <a:rPr lang="en-US" sz="2400" dirty="0">
                <a:latin typeface="Garamond" panose="02020404030301010803" pitchFamily="18" charset="0"/>
              </a:rPr>
              <a:t>and design </a:t>
            </a:r>
            <a:r>
              <a:rPr lang="en-US" sz="2400" dirty="0" smtClean="0">
                <a:latin typeface="Garamond" panose="02020404030301010803" pitchFamily="18" charset="0"/>
              </a:rPr>
              <a:t>Signature Assignments consistent </a:t>
            </a:r>
            <a:r>
              <a:rPr lang="en-US" sz="2400" dirty="0">
                <a:latin typeface="Garamond" panose="02020404030301010803" pitchFamily="18" charset="0"/>
              </a:rPr>
              <a:t>with definitions of these features and best practices, </a:t>
            </a:r>
            <a:r>
              <a:rPr lang="en-US" sz="2400" dirty="0" smtClean="0">
                <a:latin typeface="Garamond" panose="02020404030301010803" pitchFamily="18" charset="0"/>
              </a:rPr>
              <a:t>which will be </a:t>
            </a:r>
            <a:r>
              <a:rPr lang="en-US" sz="2400" dirty="0">
                <a:latin typeface="Garamond" panose="02020404030301010803" pitchFamily="18" charset="0"/>
              </a:rPr>
              <a:t>developed over the </a:t>
            </a:r>
            <a:r>
              <a:rPr lang="en-US" sz="2400" dirty="0" smtClean="0">
                <a:latin typeface="Garamond" panose="02020404030301010803" pitchFamily="18" charset="0"/>
              </a:rPr>
              <a:t>next few years.</a:t>
            </a:r>
            <a:endParaRPr lang="en-US" sz="2400" dirty="0">
              <a:latin typeface="Garamond" panose="02020404030301010803" pitchFamily="18" charset="0"/>
            </a:endParaRPr>
          </a:p>
          <a:p>
            <a:r>
              <a:rPr lang="en-US" b="1" dirty="0" smtClean="0">
                <a:latin typeface="Garamond" panose="02020404030301010803" pitchFamily="18" charset="0"/>
              </a:rPr>
              <a:t>Do I have to grade my Signature Assignment </a:t>
            </a:r>
            <a:r>
              <a:rPr lang="en-US" b="1" dirty="0" smtClean="0">
                <a:latin typeface="Garamond" panose="02020404030301010803" pitchFamily="18" charset="0"/>
              </a:rPr>
              <a:t>according the GELOs?</a:t>
            </a:r>
          </a:p>
          <a:p>
            <a:pPr lvl="1"/>
            <a:r>
              <a:rPr lang="en-US" dirty="0" smtClean="0">
                <a:latin typeface="Garamond" panose="02020404030301010803" pitchFamily="18" charset="0"/>
              </a:rPr>
              <a:t>No, you </a:t>
            </a:r>
            <a:r>
              <a:rPr lang="en-US" dirty="0" smtClean="0">
                <a:latin typeface="Garamond" panose="02020404030301010803" pitchFamily="18" charset="0"/>
              </a:rPr>
              <a:t>can </a:t>
            </a:r>
            <a:r>
              <a:rPr lang="en-US" dirty="0" smtClean="0">
                <a:latin typeface="Garamond" panose="02020404030301010803" pitchFamily="18" charset="0"/>
              </a:rPr>
              <a:t>grade it </a:t>
            </a:r>
            <a:r>
              <a:rPr lang="en-US" dirty="0" smtClean="0">
                <a:latin typeface="Garamond" panose="02020404030301010803" pitchFamily="18" charset="0"/>
              </a:rPr>
              <a:t>how </a:t>
            </a:r>
            <a:r>
              <a:rPr lang="en-US" dirty="0" smtClean="0">
                <a:latin typeface="Garamond" panose="02020404030301010803" pitchFamily="18" charset="0"/>
              </a:rPr>
              <a:t>you </a:t>
            </a:r>
            <a:r>
              <a:rPr lang="en-US" dirty="0" smtClean="0">
                <a:latin typeface="Garamond" panose="02020404030301010803" pitchFamily="18" charset="0"/>
              </a:rPr>
              <a:t>wish and accord it any weight you choose in your course.  </a:t>
            </a:r>
            <a:endParaRPr lang="en-US" dirty="0" smtClean="0">
              <a:latin typeface="Garamond" panose="02020404030301010803" pitchFamily="18" charset="0"/>
            </a:endParaRPr>
          </a:p>
          <a:p>
            <a:r>
              <a:rPr lang="en-US" b="1" dirty="0" smtClean="0">
                <a:latin typeface="Garamond" panose="02020404030301010803" pitchFamily="18" charset="0"/>
              </a:rPr>
              <a:t>If </a:t>
            </a:r>
            <a:r>
              <a:rPr lang="en-US" b="1" dirty="0" smtClean="0">
                <a:latin typeface="Garamond" panose="02020404030301010803" pitchFamily="18" charset="0"/>
              </a:rPr>
              <a:t>I do </a:t>
            </a:r>
            <a:r>
              <a:rPr lang="en-US" b="1" dirty="0" smtClean="0">
                <a:latin typeface="Garamond" panose="02020404030301010803" pitchFamily="18" charset="0"/>
              </a:rPr>
              <a:t>not </a:t>
            </a:r>
            <a:r>
              <a:rPr lang="en-US" b="1" dirty="0" smtClean="0">
                <a:latin typeface="Garamond" panose="02020404030301010803" pitchFamily="18" charset="0"/>
              </a:rPr>
              <a:t>have to grade according to the GELOs, how will </a:t>
            </a:r>
            <a:r>
              <a:rPr lang="en-US" b="1" dirty="0" smtClean="0">
                <a:latin typeface="Garamond" panose="02020404030301010803" pitchFamily="18" charset="0"/>
              </a:rPr>
              <a:t>we </a:t>
            </a:r>
            <a:r>
              <a:rPr lang="en-US" b="1" dirty="0" smtClean="0">
                <a:latin typeface="Garamond" panose="02020404030301010803" pitchFamily="18" charset="0"/>
              </a:rPr>
              <a:t>know if this approach to Gen Ed is working?</a:t>
            </a:r>
          </a:p>
          <a:p>
            <a:pPr lvl="1"/>
            <a:r>
              <a:rPr lang="en-US" dirty="0" smtClean="0">
                <a:latin typeface="Garamond" panose="02020404030301010803" pitchFamily="18" charset="0"/>
              </a:rPr>
              <a:t>If you </a:t>
            </a:r>
            <a:r>
              <a:rPr lang="en-US" dirty="0" smtClean="0">
                <a:latin typeface="Garamond" panose="02020404030301010803" pitchFamily="18" charset="0"/>
              </a:rPr>
              <a:t>require a Signature </a:t>
            </a:r>
            <a:r>
              <a:rPr lang="en-US" dirty="0" smtClean="0">
                <a:latin typeface="Garamond" panose="02020404030301010803" pitchFamily="18" charset="0"/>
              </a:rPr>
              <a:t>Assignment and it is </a:t>
            </a:r>
            <a:r>
              <a:rPr lang="en-US" dirty="0" smtClean="0">
                <a:latin typeface="Garamond" panose="02020404030301010803" pitchFamily="18" charset="0"/>
              </a:rPr>
              <a:t>in </a:t>
            </a:r>
            <a:r>
              <a:rPr lang="en-US" dirty="0" smtClean="0">
                <a:latin typeface="Garamond" panose="02020404030301010803" pitchFamily="18" charset="0"/>
              </a:rPr>
              <a:t>Canvas, The Center for Institutional and Instructional Effectiveness will be able to randomly sample students’ SA for assessment.  The assessment team can examine the growth </a:t>
            </a:r>
            <a:r>
              <a:rPr lang="en-US" dirty="0" smtClean="0">
                <a:latin typeface="Garamond" panose="02020404030301010803" pitchFamily="18" charset="0"/>
              </a:rPr>
              <a:t>in students’ SA </a:t>
            </a:r>
            <a:r>
              <a:rPr lang="en-US" dirty="0" smtClean="0">
                <a:latin typeface="Garamond" panose="02020404030301010803" pitchFamily="18" charset="0"/>
              </a:rPr>
              <a:t>performance over their Gen Ed courses.</a:t>
            </a:r>
          </a:p>
        </p:txBody>
      </p:sp>
    </p:spTree>
    <p:extLst>
      <p:ext uri="{BB962C8B-B14F-4D97-AF65-F5344CB8AC3E}">
        <p14:creationId xmlns:p14="http://schemas.microsoft.com/office/powerpoint/2010/main" val="340700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8006"/>
          </a:xfrm>
        </p:spPr>
        <p:txBody>
          <a:bodyPr/>
          <a:lstStyle/>
          <a:p>
            <a:pPr algn="ctr"/>
            <a:r>
              <a:rPr lang="en-US" b="1" dirty="0" smtClean="0">
                <a:latin typeface="Garamond" panose="02020404030301010803" pitchFamily="18" charset="0"/>
              </a:rPr>
              <a:t>CONCLUSION</a:t>
            </a:r>
            <a:endParaRPr lang="en-US" b="1" dirty="0">
              <a:latin typeface="Garamond" panose="02020404030301010803" pitchFamily="18" charset="0"/>
            </a:endParaRPr>
          </a:p>
        </p:txBody>
      </p:sp>
      <p:sp>
        <p:nvSpPr>
          <p:cNvPr id="3" name="Content Placeholder 2"/>
          <p:cNvSpPr>
            <a:spLocks noGrp="1"/>
          </p:cNvSpPr>
          <p:nvPr>
            <p:ph idx="1"/>
          </p:nvPr>
        </p:nvSpPr>
        <p:spPr>
          <a:xfrm>
            <a:off x="504497" y="1497724"/>
            <a:ext cx="11272343" cy="4934607"/>
          </a:xfrm>
        </p:spPr>
        <p:txBody>
          <a:bodyPr>
            <a:normAutofit/>
          </a:bodyPr>
          <a:lstStyle/>
          <a:p>
            <a:r>
              <a:rPr lang="en-US" b="1" dirty="0" smtClean="0">
                <a:latin typeface="Garamond" panose="02020404030301010803" pitchFamily="18" charset="0"/>
              </a:rPr>
              <a:t>GEIAC’s GOAL</a:t>
            </a:r>
          </a:p>
          <a:p>
            <a:pPr lvl="1"/>
            <a:r>
              <a:rPr lang="en-US" dirty="0" smtClean="0">
                <a:latin typeface="Garamond" panose="02020404030301010803" pitchFamily="18" charset="0"/>
              </a:rPr>
              <a:t>to make Gen Ed more meaningful and more coherent FOR STUDENTS.</a:t>
            </a:r>
          </a:p>
          <a:p>
            <a:pPr marL="228600" lvl="1">
              <a:spcBef>
                <a:spcPts val="1000"/>
              </a:spcBef>
            </a:pPr>
            <a:endParaRPr lang="en-US" sz="2800" dirty="0" smtClean="0">
              <a:latin typeface="Garamond" panose="02020404030301010803" pitchFamily="18" charset="0"/>
            </a:endParaRPr>
          </a:p>
          <a:p>
            <a:pPr marL="228600" lvl="1">
              <a:spcBef>
                <a:spcPts val="1000"/>
              </a:spcBef>
            </a:pPr>
            <a:r>
              <a:rPr lang="en-US" sz="2800" b="1" dirty="0" smtClean="0">
                <a:latin typeface="Garamond" panose="02020404030301010803" pitchFamily="18" charset="0"/>
              </a:rPr>
              <a:t>GEIAC’S PROPOSAL</a:t>
            </a:r>
          </a:p>
          <a:p>
            <a:pPr marL="685800" lvl="2">
              <a:spcBef>
                <a:spcPts val="1000"/>
              </a:spcBef>
            </a:pPr>
            <a:r>
              <a:rPr lang="en-US" sz="2400" dirty="0" smtClean="0">
                <a:latin typeface="Garamond" panose="02020404030301010803" pitchFamily="18" charset="0"/>
              </a:rPr>
              <a:t>a REVISED MISSION, 4 GELOs, and the common activity (Big Question, Signature Assignment) designed to promote </a:t>
            </a:r>
            <a:r>
              <a:rPr lang="en-US" sz="2400" dirty="0">
                <a:latin typeface="Garamond" panose="02020404030301010803" pitchFamily="18" charset="0"/>
              </a:rPr>
              <a:t>students’ ability to realize </a:t>
            </a:r>
            <a:r>
              <a:rPr lang="en-US" sz="2400" dirty="0" smtClean="0">
                <a:latin typeface="Garamond" panose="02020404030301010803" pitchFamily="18" charset="0"/>
              </a:rPr>
              <a:t>the GELOs.</a:t>
            </a:r>
          </a:p>
          <a:p>
            <a:pPr marL="685800" lvl="2">
              <a:spcBef>
                <a:spcPts val="1000"/>
              </a:spcBef>
            </a:pPr>
            <a:endParaRPr lang="en-US" sz="2400" dirty="0">
              <a:latin typeface="Garamond" panose="02020404030301010803" pitchFamily="18" charset="0"/>
            </a:endParaRPr>
          </a:p>
          <a:p>
            <a:pPr marL="228600" lvl="1">
              <a:spcBef>
                <a:spcPts val="1000"/>
              </a:spcBef>
            </a:pPr>
            <a:r>
              <a:rPr lang="en-US" sz="2800" b="1" dirty="0" smtClean="0">
                <a:latin typeface="Garamond" panose="02020404030301010803" pitchFamily="18" charset="0"/>
              </a:rPr>
              <a:t>QUESTIONS?</a:t>
            </a:r>
            <a:r>
              <a:rPr lang="en-US" sz="2800" dirty="0" smtClean="0">
                <a:latin typeface="Garamond" panose="02020404030301010803" pitchFamily="18" charset="0"/>
              </a:rPr>
              <a:t> </a:t>
            </a:r>
          </a:p>
          <a:p>
            <a:pPr marL="685800" lvl="2">
              <a:spcBef>
                <a:spcPts val="1000"/>
              </a:spcBef>
            </a:pPr>
            <a:r>
              <a:rPr lang="en-US" sz="2400" dirty="0" smtClean="0">
                <a:latin typeface="Garamond" panose="02020404030301010803" pitchFamily="18" charset="0"/>
              </a:rPr>
              <a:t>Please contact Leigh Shaw, GEIAC Chair (</a:t>
            </a:r>
            <a:r>
              <a:rPr lang="en-US" sz="2400" dirty="0" smtClean="0">
                <a:latin typeface="Garamond" panose="02020404030301010803" pitchFamily="18" charset="0"/>
                <a:hlinkClick r:id="rId2"/>
              </a:rPr>
              <a:t>lshaw@weber.edu</a:t>
            </a:r>
            <a:r>
              <a:rPr lang="en-US" sz="2400" dirty="0" smtClean="0">
                <a:latin typeface="Garamond" panose="02020404030301010803" pitchFamily="18" charset="0"/>
              </a:rPr>
              <a:t>).</a:t>
            </a:r>
            <a:endParaRPr lang="en-US" sz="2400" dirty="0">
              <a:latin typeface="Garamond" panose="02020404030301010803" pitchFamily="18" charset="0"/>
            </a:endParaRPr>
          </a:p>
        </p:txBody>
      </p:sp>
    </p:spTree>
    <p:extLst>
      <p:ext uri="{BB962C8B-B14F-4D97-AF65-F5344CB8AC3E}">
        <p14:creationId xmlns:p14="http://schemas.microsoft.com/office/powerpoint/2010/main" val="404488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5303"/>
          </a:xfrm>
        </p:spPr>
        <p:txBody>
          <a:bodyPr>
            <a:normAutofit fontScale="90000"/>
          </a:bodyPr>
          <a:lstStyle/>
          <a:p>
            <a:pPr algn="ctr"/>
            <a:r>
              <a:rPr lang="en-US" b="1" dirty="0" smtClean="0">
                <a:latin typeface="Garamond" panose="02020404030301010803" pitchFamily="18" charset="0"/>
              </a:rPr>
              <a:t>GEN ED </a:t>
            </a:r>
            <a:r>
              <a:rPr lang="en-US" b="1" dirty="0" smtClean="0">
                <a:latin typeface="Garamond" panose="02020404030301010803" pitchFamily="18" charset="0"/>
              </a:rPr>
              <a:t>REVITALIZATION: Background</a:t>
            </a:r>
            <a:endParaRPr lang="en-US" b="1" dirty="0">
              <a:latin typeface="Garamond" panose="02020404030301010803" pitchFamily="18" charset="0"/>
            </a:endParaRPr>
          </a:p>
        </p:txBody>
      </p:sp>
      <p:sp>
        <p:nvSpPr>
          <p:cNvPr id="3" name="Content Placeholder 2"/>
          <p:cNvSpPr>
            <a:spLocks noGrp="1"/>
          </p:cNvSpPr>
          <p:nvPr>
            <p:ph idx="1"/>
          </p:nvPr>
        </p:nvSpPr>
        <p:spPr>
          <a:xfrm>
            <a:off x="488732" y="1606033"/>
            <a:ext cx="11414234" cy="5015484"/>
          </a:xfrm>
        </p:spPr>
        <p:txBody>
          <a:bodyPr>
            <a:noAutofit/>
          </a:bodyPr>
          <a:lstStyle/>
          <a:p>
            <a:r>
              <a:rPr lang="en-US" sz="3200" dirty="0">
                <a:latin typeface="Garamond" panose="02020404030301010803" pitchFamily="18" charset="0"/>
              </a:rPr>
              <a:t>L</a:t>
            </a:r>
            <a:r>
              <a:rPr lang="en-US" sz="3200" dirty="0" smtClean="0">
                <a:latin typeface="Garamond" panose="02020404030301010803" pitchFamily="18" charset="0"/>
              </a:rPr>
              <a:t>ower-division WSU students struggle with </a:t>
            </a:r>
            <a:r>
              <a:rPr lang="en-US" sz="3200" dirty="0" smtClean="0">
                <a:latin typeface="Garamond" panose="02020404030301010803" pitchFamily="18" charset="0"/>
              </a:rPr>
              <a:t>academics</a:t>
            </a:r>
            <a:endParaRPr lang="en-US" sz="3200" dirty="0" smtClean="0">
              <a:latin typeface="Garamond" panose="02020404030301010803" pitchFamily="18" charset="0"/>
            </a:endParaRPr>
          </a:p>
          <a:p>
            <a:pPr lvl="1"/>
            <a:r>
              <a:rPr lang="en-US" sz="2800" dirty="0" smtClean="0">
                <a:latin typeface="Garamond" panose="02020404030301010803" pitchFamily="18" charset="0"/>
              </a:rPr>
              <a:t>First Semester Freshmen Student GPAs</a:t>
            </a:r>
          </a:p>
          <a:p>
            <a:pPr lvl="2"/>
            <a:r>
              <a:rPr lang="en-US" sz="2400" dirty="0">
                <a:latin typeface="Garamond" panose="02020404030301010803" pitchFamily="18" charset="0"/>
              </a:rPr>
              <a:t>25% have a first semester GPA </a:t>
            </a:r>
            <a:r>
              <a:rPr lang="en-US" sz="2400" dirty="0" smtClean="0">
                <a:latin typeface="Garamond" panose="02020404030301010803" pitchFamily="18" charset="0"/>
              </a:rPr>
              <a:t>&lt; </a:t>
            </a:r>
            <a:r>
              <a:rPr lang="en-US" sz="2400" dirty="0">
                <a:latin typeface="Garamond" panose="02020404030301010803" pitchFamily="18" charset="0"/>
              </a:rPr>
              <a:t>2.2 but </a:t>
            </a:r>
            <a:r>
              <a:rPr lang="en-US" sz="2400" dirty="0" smtClean="0">
                <a:latin typeface="Garamond" panose="02020404030301010803" pitchFamily="18" charset="0"/>
              </a:rPr>
              <a:t>&gt; </a:t>
            </a:r>
            <a:r>
              <a:rPr lang="en-US" sz="2400" dirty="0">
                <a:latin typeface="Garamond" panose="02020404030301010803" pitchFamily="18" charset="0"/>
              </a:rPr>
              <a:t>0.00</a:t>
            </a:r>
          </a:p>
          <a:p>
            <a:pPr lvl="2"/>
            <a:r>
              <a:rPr lang="en-US" sz="2400" dirty="0" smtClean="0">
                <a:latin typeface="Garamond" panose="02020404030301010803" pitchFamily="18" charset="0"/>
              </a:rPr>
              <a:t>15% have a first semester </a:t>
            </a:r>
            <a:r>
              <a:rPr lang="en-US" sz="2400" dirty="0" smtClean="0">
                <a:latin typeface="Garamond" panose="02020404030301010803" pitchFamily="18" charset="0"/>
              </a:rPr>
              <a:t>GPA = </a:t>
            </a:r>
            <a:r>
              <a:rPr lang="en-US" sz="2400" dirty="0" smtClean="0">
                <a:latin typeface="Garamond" panose="02020404030301010803" pitchFamily="18" charset="0"/>
              </a:rPr>
              <a:t>0.00</a:t>
            </a:r>
          </a:p>
          <a:p>
            <a:pPr lvl="2"/>
            <a:r>
              <a:rPr lang="en-US" sz="2400" dirty="0" smtClean="0">
                <a:latin typeface="Garamond" panose="02020404030301010803" pitchFamily="18" charset="0"/>
              </a:rPr>
              <a:t>Thus, 40</a:t>
            </a:r>
            <a:r>
              <a:rPr lang="en-US" sz="2400" dirty="0" smtClean="0">
                <a:latin typeface="Garamond" panose="02020404030301010803" pitchFamily="18" charset="0"/>
              </a:rPr>
              <a:t>% </a:t>
            </a:r>
            <a:r>
              <a:rPr lang="en-US" sz="2400" dirty="0" smtClean="0">
                <a:latin typeface="Garamond" panose="02020404030301010803" pitchFamily="18" charset="0"/>
              </a:rPr>
              <a:t>are </a:t>
            </a:r>
            <a:r>
              <a:rPr lang="en-US" sz="2400" dirty="0" smtClean="0">
                <a:latin typeface="Garamond" panose="02020404030301010803" pitchFamily="18" charset="0"/>
              </a:rPr>
              <a:t>vulnerable after the first semester.</a:t>
            </a:r>
            <a:endParaRPr lang="en-US" sz="2400" dirty="0">
              <a:latin typeface="Garamond" panose="02020404030301010803" pitchFamily="18" charset="0"/>
            </a:endParaRPr>
          </a:p>
          <a:p>
            <a:pPr lvl="1"/>
            <a:r>
              <a:rPr lang="en-US" sz="2800" dirty="0" smtClean="0">
                <a:latin typeface="Garamond" panose="02020404030301010803" pitchFamily="18" charset="0"/>
              </a:rPr>
              <a:t>Retention</a:t>
            </a:r>
          </a:p>
          <a:p>
            <a:pPr lvl="2"/>
            <a:r>
              <a:rPr lang="en-US" sz="2400" dirty="0" smtClean="0">
                <a:latin typeface="Garamond" panose="02020404030301010803" pitchFamily="18" charset="0"/>
              </a:rPr>
              <a:t>55% FTFT freshmen fall-to-fall retention rate in 2015</a:t>
            </a:r>
          </a:p>
          <a:p>
            <a:pPr lvl="2"/>
            <a:r>
              <a:rPr lang="en-US" sz="2400" dirty="0" smtClean="0">
                <a:latin typeface="Garamond" panose="02020404030301010803" pitchFamily="18" charset="0"/>
              </a:rPr>
              <a:t>60% </a:t>
            </a:r>
            <a:r>
              <a:rPr lang="en-US" sz="2400" dirty="0">
                <a:latin typeface="Garamond" panose="02020404030301010803" pitchFamily="18" charset="0"/>
              </a:rPr>
              <a:t>FTFT freshmen fall-to-fall retention rate in </a:t>
            </a:r>
            <a:r>
              <a:rPr lang="en-US" sz="2400" dirty="0" smtClean="0">
                <a:latin typeface="Garamond" panose="02020404030301010803" pitchFamily="18" charset="0"/>
              </a:rPr>
              <a:t>2016</a:t>
            </a:r>
            <a:endParaRPr lang="en-US" sz="2400" dirty="0">
              <a:latin typeface="Garamond" panose="02020404030301010803" pitchFamily="18" charset="0"/>
            </a:endParaRPr>
          </a:p>
          <a:p>
            <a:pPr lvl="1"/>
            <a:r>
              <a:rPr lang="en-US" sz="2800" dirty="0" smtClean="0">
                <a:latin typeface="Garamond" panose="02020404030301010803" pitchFamily="18" charset="0"/>
              </a:rPr>
              <a:t>Graduation</a:t>
            </a:r>
          </a:p>
          <a:p>
            <a:pPr lvl="2"/>
            <a:r>
              <a:rPr lang="en-US" sz="2400" dirty="0">
                <a:latin typeface="Garamond" panose="02020404030301010803" pitchFamily="18" charset="0"/>
              </a:rPr>
              <a:t>3</a:t>
            </a:r>
            <a:r>
              <a:rPr lang="en-US" sz="2400" dirty="0" smtClean="0">
                <a:latin typeface="Garamond" panose="02020404030301010803" pitchFamily="18" charset="0"/>
              </a:rPr>
              <a:t>5% </a:t>
            </a:r>
            <a:r>
              <a:rPr lang="en-US" sz="2400" dirty="0">
                <a:latin typeface="Garamond" panose="02020404030301010803" pitchFamily="18" charset="0"/>
              </a:rPr>
              <a:t>FTFT freshmen </a:t>
            </a:r>
            <a:r>
              <a:rPr lang="en-US" sz="2400" dirty="0" smtClean="0">
                <a:latin typeface="Garamond" panose="02020404030301010803" pitchFamily="18" charset="0"/>
              </a:rPr>
              <a:t>6-year graduation rate </a:t>
            </a:r>
            <a:r>
              <a:rPr lang="en-US" sz="2400" dirty="0">
                <a:latin typeface="Garamond" panose="02020404030301010803" pitchFamily="18" charset="0"/>
              </a:rPr>
              <a:t>in 2015</a:t>
            </a:r>
          </a:p>
          <a:p>
            <a:pPr lvl="2"/>
            <a:r>
              <a:rPr lang="en-US" sz="2400" dirty="0" smtClean="0">
                <a:latin typeface="Garamond" panose="02020404030301010803" pitchFamily="18" charset="0"/>
              </a:rPr>
              <a:t>32% </a:t>
            </a:r>
            <a:r>
              <a:rPr lang="en-US" sz="2400" dirty="0">
                <a:latin typeface="Garamond" panose="02020404030301010803" pitchFamily="18" charset="0"/>
              </a:rPr>
              <a:t>FTFT freshmen </a:t>
            </a:r>
            <a:r>
              <a:rPr lang="en-US" sz="2400" dirty="0" smtClean="0">
                <a:latin typeface="Garamond" panose="02020404030301010803" pitchFamily="18" charset="0"/>
              </a:rPr>
              <a:t>6-year graduation rate </a:t>
            </a:r>
            <a:r>
              <a:rPr lang="en-US" sz="2400" dirty="0">
                <a:latin typeface="Garamond" panose="02020404030301010803" pitchFamily="18" charset="0"/>
              </a:rPr>
              <a:t>in </a:t>
            </a:r>
            <a:r>
              <a:rPr lang="en-US" sz="2400" dirty="0" smtClean="0">
                <a:latin typeface="Garamond" panose="02020404030301010803" pitchFamily="18" charset="0"/>
              </a:rPr>
              <a:t>2016</a:t>
            </a:r>
            <a:endParaRPr lang="en-US" sz="2400" dirty="0">
              <a:latin typeface="Garamond" panose="02020404030301010803" pitchFamily="18" charset="0"/>
            </a:endParaRPr>
          </a:p>
        </p:txBody>
      </p:sp>
    </p:spTree>
    <p:extLst>
      <p:ext uri="{BB962C8B-B14F-4D97-AF65-F5344CB8AC3E}">
        <p14:creationId xmlns:p14="http://schemas.microsoft.com/office/powerpoint/2010/main" val="82204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5303"/>
          </a:xfrm>
        </p:spPr>
        <p:txBody>
          <a:bodyPr>
            <a:normAutofit fontScale="90000"/>
          </a:bodyPr>
          <a:lstStyle/>
          <a:p>
            <a:pPr algn="ctr"/>
            <a:r>
              <a:rPr lang="en-US" b="1" dirty="0" smtClean="0">
                <a:latin typeface="Garamond" panose="02020404030301010803" pitchFamily="18" charset="0"/>
              </a:rPr>
              <a:t>GEN ED </a:t>
            </a:r>
            <a:r>
              <a:rPr lang="en-US" b="1" dirty="0" smtClean="0">
                <a:latin typeface="Garamond" panose="02020404030301010803" pitchFamily="18" charset="0"/>
              </a:rPr>
              <a:t>REVITALIZATION: Background</a:t>
            </a:r>
            <a:endParaRPr lang="en-US" b="1" dirty="0">
              <a:latin typeface="Garamond" panose="02020404030301010803" pitchFamily="18" charset="0"/>
            </a:endParaRPr>
          </a:p>
        </p:txBody>
      </p:sp>
      <p:sp>
        <p:nvSpPr>
          <p:cNvPr id="3" name="Content Placeholder 2"/>
          <p:cNvSpPr>
            <a:spLocks noGrp="1"/>
          </p:cNvSpPr>
          <p:nvPr>
            <p:ph idx="1"/>
          </p:nvPr>
        </p:nvSpPr>
        <p:spPr>
          <a:xfrm>
            <a:off x="199318" y="1387363"/>
            <a:ext cx="11839031" cy="5209549"/>
          </a:xfrm>
        </p:spPr>
        <p:txBody>
          <a:bodyPr>
            <a:noAutofit/>
          </a:bodyPr>
          <a:lstStyle/>
          <a:p>
            <a:r>
              <a:rPr lang="en-US" sz="3200" dirty="0" smtClean="0">
                <a:latin typeface="Garamond" panose="02020404030301010803" pitchFamily="18" charset="0"/>
              </a:rPr>
              <a:t>How much does our Gen Ed Program strengthen students as learners? </a:t>
            </a:r>
            <a:endParaRPr lang="en-US" sz="2400" dirty="0" smtClean="0">
              <a:latin typeface="Garamond" panose="02020404030301010803" pitchFamily="18" charset="0"/>
            </a:endParaRPr>
          </a:p>
          <a:p>
            <a:pPr lvl="1"/>
            <a:r>
              <a:rPr lang="en-US" sz="2800" dirty="0" smtClean="0">
                <a:latin typeface="Garamond" panose="02020404030301010803" pitchFamily="18" charset="0"/>
              </a:rPr>
              <a:t>While students who pass Gen Ed courses demonstrate Gen Ed SLOs, those outcomes are largely content-oriented. </a:t>
            </a:r>
          </a:p>
          <a:p>
            <a:pPr lvl="1"/>
            <a:r>
              <a:rPr lang="en-US" sz="2800" dirty="0" smtClean="0">
                <a:latin typeface="Garamond" panose="02020404030301010803" pitchFamily="18" charset="0"/>
              </a:rPr>
              <a:t>Our Core (QL, AI, </a:t>
            </a:r>
            <a:r>
              <a:rPr lang="en-US" sz="2800" dirty="0" smtClean="0">
                <a:latin typeface="Garamond" panose="02020404030301010803" pitchFamily="18" charset="0"/>
              </a:rPr>
              <a:t>COMP, IL) </a:t>
            </a:r>
            <a:r>
              <a:rPr lang="en-US" sz="2800" dirty="0" smtClean="0">
                <a:latin typeface="Garamond" panose="02020404030301010803" pitchFamily="18" charset="0"/>
              </a:rPr>
              <a:t>and Breadth (PS, LS, SS, CA, HU) Gen Ed courses have distinct SLOs from each other largely based on course content.</a:t>
            </a:r>
          </a:p>
          <a:p>
            <a:r>
              <a:rPr lang="en-US" sz="3200" dirty="0" smtClean="0">
                <a:latin typeface="Garamond" panose="02020404030301010803" pitchFamily="18" charset="0"/>
              </a:rPr>
              <a:t>There are </a:t>
            </a:r>
            <a:r>
              <a:rPr lang="en-US" sz="3200" b="1" dirty="0" smtClean="0">
                <a:latin typeface="Garamond" panose="02020404030301010803" pitchFamily="18" charset="0"/>
              </a:rPr>
              <a:t>NO</a:t>
            </a:r>
            <a:r>
              <a:rPr lang="en-US" sz="3200" dirty="0" smtClean="0">
                <a:latin typeface="Garamond" panose="02020404030301010803" pitchFamily="18" charset="0"/>
              </a:rPr>
              <a:t> </a:t>
            </a:r>
            <a:r>
              <a:rPr lang="en-US" sz="3200" dirty="0" smtClean="0">
                <a:latin typeface="Garamond" panose="02020404030301010803" pitchFamily="18" charset="0"/>
              </a:rPr>
              <a:t>shared goals across Gen Ed classes.</a:t>
            </a:r>
          </a:p>
          <a:p>
            <a:pPr lvl="1"/>
            <a:r>
              <a:rPr lang="en-US" sz="2800" dirty="0" smtClean="0">
                <a:latin typeface="Garamond" panose="02020404030301010803" pitchFamily="18" charset="0"/>
              </a:rPr>
              <a:t>YET…goals </a:t>
            </a:r>
            <a:r>
              <a:rPr lang="en-US" sz="2800" dirty="0" smtClean="0">
                <a:latin typeface="Garamond" panose="02020404030301010803" pitchFamily="18" charset="0"/>
              </a:rPr>
              <a:t>to promote  students as </a:t>
            </a:r>
            <a:r>
              <a:rPr lang="en-US" sz="2800" b="1" dirty="0" smtClean="0">
                <a:latin typeface="Garamond" panose="02020404030301010803" pitchFamily="18" charset="0"/>
              </a:rPr>
              <a:t>skilled thinkers</a:t>
            </a:r>
            <a:r>
              <a:rPr lang="en-US" sz="2800" dirty="0" smtClean="0">
                <a:latin typeface="Garamond" panose="02020404030301010803" pitchFamily="18" charset="0"/>
              </a:rPr>
              <a:t>, </a:t>
            </a:r>
            <a:r>
              <a:rPr lang="en-US" sz="2800" b="1" dirty="0" smtClean="0">
                <a:latin typeface="Garamond" panose="02020404030301010803" pitchFamily="18" charset="0"/>
              </a:rPr>
              <a:t>personally and socially responsible individuals</a:t>
            </a:r>
            <a:r>
              <a:rPr lang="en-US" sz="2800" dirty="0" smtClean="0">
                <a:latin typeface="Garamond" panose="02020404030301010803" pitchFamily="18" charset="0"/>
              </a:rPr>
              <a:t>, and </a:t>
            </a:r>
            <a:r>
              <a:rPr lang="en-US" sz="2800" b="1" dirty="0" smtClean="0">
                <a:latin typeface="Garamond" panose="02020404030301010803" pitchFamily="18" charset="0"/>
              </a:rPr>
              <a:t>integrative/applied learners </a:t>
            </a:r>
            <a:r>
              <a:rPr lang="en-US" sz="2800" dirty="0" smtClean="0">
                <a:latin typeface="Garamond" panose="02020404030301010803" pitchFamily="18" charset="0"/>
              </a:rPr>
              <a:t>are key in national models of Gen Ed and USHE Regent Policy.</a:t>
            </a:r>
          </a:p>
          <a:p>
            <a:r>
              <a:rPr lang="en-US" sz="3200" dirty="0" smtClean="0">
                <a:latin typeface="Garamond" panose="02020404030301010803" pitchFamily="18" charset="0"/>
              </a:rPr>
              <a:t>Revitalization means seeking common goals for the Gen Ed </a:t>
            </a:r>
            <a:r>
              <a:rPr lang="en-US" sz="3200" b="1" dirty="0" smtClean="0">
                <a:latin typeface="Garamond" panose="02020404030301010803" pitchFamily="18" charset="0"/>
              </a:rPr>
              <a:t>program</a:t>
            </a:r>
            <a:r>
              <a:rPr lang="en-US" sz="3200" dirty="0" smtClean="0">
                <a:latin typeface="Garamond" panose="02020404030301010803" pitchFamily="18" charset="0"/>
              </a:rPr>
              <a:t>.</a:t>
            </a:r>
          </a:p>
          <a:p>
            <a:pPr marL="457200" lvl="1" indent="0">
              <a:buNone/>
            </a:pPr>
            <a:endParaRPr lang="en-US" sz="2800" dirty="0" smtClean="0"/>
          </a:p>
          <a:p>
            <a:endParaRPr lang="en-US" sz="3200" dirty="0" smtClean="0"/>
          </a:p>
        </p:txBody>
      </p:sp>
    </p:spTree>
    <p:extLst>
      <p:ext uri="{BB962C8B-B14F-4D97-AF65-F5344CB8AC3E}">
        <p14:creationId xmlns:p14="http://schemas.microsoft.com/office/powerpoint/2010/main" val="235170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510" y="365126"/>
            <a:ext cx="10581290" cy="848819"/>
          </a:xfrm>
        </p:spPr>
        <p:txBody>
          <a:bodyPr>
            <a:normAutofit fontScale="90000"/>
          </a:bodyPr>
          <a:lstStyle/>
          <a:p>
            <a:pPr algn="ctr"/>
            <a:r>
              <a:rPr lang="en-US" b="1" dirty="0" smtClean="0">
                <a:latin typeface="Garamond" panose="02020404030301010803" pitchFamily="18" charset="0"/>
              </a:rPr>
              <a:t>GEN ED </a:t>
            </a:r>
            <a:r>
              <a:rPr lang="en-US" b="1" dirty="0" smtClean="0">
                <a:latin typeface="Garamond" panose="02020404030301010803" pitchFamily="18" charset="0"/>
              </a:rPr>
              <a:t>REVITALIZATION: Background</a:t>
            </a:r>
            <a:endParaRPr lang="en-US" b="1" dirty="0">
              <a:latin typeface="Garamond" panose="02020404030301010803" pitchFamily="18" charset="0"/>
            </a:endParaRPr>
          </a:p>
        </p:txBody>
      </p:sp>
      <p:sp>
        <p:nvSpPr>
          <p:cNvPr id="3" name="Content Placeholder 2"/>
          <p:cNvSpPr>
            <a:spLocks noGrp="1"/>
          </p:cNvSpPr>
          <p:nvPr>
            <p:ph idx="1"/>
          </p:nvPr>
        </p:nvSpPr>
        <p:spPr>
          <a:xfrm>
            <a:off x="268014" y="1277007"/>
            <a:ext cx="11682247" cy="2270234"/>
          </a:xfrm>
        </p:spPr>
        <p:txBody>
          <a:bodyPr>
            <a:noAutofit/>
          </a:bodyPr>
          <a:lstStyle/>
          <a:p>
            <a:r>
              <a:rPr lang="en-US" sz="3200" dirty="0" smtClean="0">
                <a:latin typeface="Garamond" panose="02020404030301010803" pitchFamily="18" charset="0"/>
              </a:rPr>
              <a:t>All Gen Ed faculty try to promote critical </a:t>
            </a:r>
            <a:r>
              <a:rPr lang="en-US" sz="3200" dirty="0" smtClean="0">
                <a:latin typeface="Garamond" panose="02020404030301010803" pitchFamily="18" charset="0"/>
              </a:rPr>
              <a:t>thinking in their own way, but these efforts may be ineffective without a common vision. </a:t>
            </a:r>
            <a:endParaRPr lang="en-US" sz="2800" dirty="0" smtClean="0">
              <a:latin typeface="Garamond" panose="02020404030301010803" pitchFamily="18" charset="0"/>
            </a:endParaRPr>
          </a:p>
          <a:p>
            <a:r>
              <a:rPr lang="en-US" sz="3200" dirty="0" smtClean="0">
                <a:latin typeface="Garamond" panose="02020404030301010803" pitchFamily="18" charset="0"/>
              </a:rPr>
              <a:t>CLA</a:t>
            </a:r>
            <a:r>
              <a:rPr lang="en-US" sz="3200" dirty="0" smtClean="0">
                <a:latin typeface="Garamond" panose="02020404030301010803" pitchFamily="18" charset="0"/>
              </a:rPr>
              <a:t>+ data suggest little value added of impact of Gen Ed on critical </a:t>
            </a:r>
            <a:r>
              <a:rPr lang="en-US" sz="3200" dirty="0" smtClean="0">
                <a:latin typeface="Garamond" panose="02020404030301010803" pitchFamily="18" charset="0"/>
              </a:rPr>
              <a:t>thinking. </a:t>
            </a:r>
            <a:endParaRPr lang="en-US" sz="3200" dirty="0" smtClean="0">
              <a:latin typeface="Garamond" panose="02020404030301010803" pitchFamily="18" charset="0"/>
            </a:endParaRPr>
          </a:p>
          <a:p>
            <a:pPr lvl="1"/>
            <a:endParaRPr lang="en-US" sz="2800"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08" y="3268420"/>
            <a:ext cx="5376041" cy="3230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2397" y="3234948"/>
            <a:ext cx="5503272" cy="3295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378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4584"/>
          </a:xfrm>
        </p:spPr>
        <p:txBody>
          <a:bodyPr/>
          <a:lstStyle/>
          <a:p>
            <a:pPr algn="ctr"/>
            <a:r>
              <a:rPr lang="en-US" b="1" dirty="0" smtClean="0">
                <a:latin typeface="Garamond" panose="02020404030301010803" pitchFamily="18" charset="0"/>
              </a:rPr>
              <a:t>GEN ED </a:t>
            </a:r>
            <a:r>
              <a:rPr lang="en-US" b="1" dirty="0" smtClean="0">
                <a:latin typeface="Garamond" panose="02020404030301010803" pitchFamily="18" charset="0"/>
              </a:rPr>
              <a:t>REVITALIZATION: Charges</a:t>
            </a:r>
            <a:endParaRPr lang="en-US" b="1" dirty="0">
              <a:latin typeface="Garamond" panose="02020404030301010803" pitchFamily="18" charset="0"/>
            </a:endParaRPr>
          </a:p>
        </p:txBody>
      </p:sp>
      <p:sp>
        <p:nvSpPr>
          <p:cNvPr id="3" name="Content Placeholder 2"/>
          <p:cNvSpPr>
            <a:spLocks noGrp="1"/>
          </p:cNvSpPr>
          <p:nvPr>
            <p:ph idx="1"/>
          </p:nvPr>
        </p:nvSpPr>
        <p:spPr>
          <a:xfrm>
            <a:off x="268015" y="1403131"/>
            <a:ext cx="11720786" cy="5288378"/>
          </a:xfrm>
        </p:spPr>
        <p:txBody>
          <a:bodyPr>
            <a:noAutofit/>
          </a:bodyPr>
          <a:lstStyle/>
          <a:p>
            <a:r>
              <a:rPr lang="en-US" sz="3200" dirty="0" smtClean="0">
                <a:latin typeface="Garamond" panose="02020404030301010803" pitchFamily="18" charset="0"/>
              </a:rPr>
              <a:t>GEIAC explored </a:t>
            </a:r>
            <a:r>
              <a:rPr lang="en-US" sz="3200" dirty="0" smtClean="0">
                <a:latin typeface="Garamond" panose="02020404030301010803" pitchFamily="18" charset="0"/>
              </a:rPr>
              <a:t>ways </a:t>
            </a:r>
            <a:r>
              <a:rPr lang="en-US" sz="3200" dirty="0" smtClean="0">
                <a:latin typeface="Garamond" panose="02020404030301010803" pitchFamily="18" charset="0"/>
              </a:rPr>
              <a:t>Gen Ed courses can promote broader program goals </a:t>
            </a:r>
            <a:r>
              <a:rPr lang="en-US" sz="3200" b="1" dirty="0" smtClean="0">
                <a:latin typeface="Garamond" panose="02020404030301010803" pitchFamily="18" charset="0"/>
              </a:rPr>
              <a:t>WITHOUT SUBSTANTIALLY CHANGING WHAT FACULTY </a:t>
            </a:r>
            <a:r>
              <a:rPr lang="en-US" sz="3200" b="1" dirty="0" smtClean="0">
                <a:latin typeface="Garamond" panose="02020404030301010803" pitchFamily="18" charset="0"/>
              </a:rPr>
              <a:t>DO NOW IN </a:t>
            </a:r>
            <a:r>
              <a:rPr lang="en-US" sz="3200" b="1" dirty="0" smtClean="0">
                <a:latin typeface="Garamond" panose="02020404030301010803" pitchFamily="18" charset="0"/>
              </a:rPr>
              <a:t>GEN ED OR HOW GEN ED IS NOW </a:t>
            </a:r>
            <a:r>
              <a:rPr lang="en-US" sz="3200" b="1" dirty="0" smtClean="0">
                <a:latin typeface="Garamond" panose="02020404030301010803" pitchFamily="18" charset="0"/>
              </a:rPr>
              <a:t>ORGANIZED</a:t>
            </a:r>
            <a:r>
              <a:rPr lang="en-US" sz="3200" b="1" dirty="0" smtClean="0">
                <a:latin typeface="Garamond" panose="02020404030301010803" pitchFamily="18" charset="0"/>
              </a:rPr>
              <a:t>.</a:t>
            </a:r>
          </a:p>
          <a:p>
            <a:endParaRPr lang="en-US" sz="3200" b="1" dirty="0" smtClean="0">
              <a:latin typeface="Garamond" panose="02020404030301010803" pitchFamily="18" charset="0"/>
            </a:endParaRPr>
          </a:p>
          <a:p>
            <a:pPr lvl="1"/>
            <a:r>
              <a:rPr lang="en-US" sz="2800" dirty="0" smtClean="0">
                <a:latin typeface="Garamond" panose="02020404030301010803" pitchFamily="18" charset="0"/>
              </a:rPr>
              <a:t>GEIAC recognized that </a:t>
            </a:r>
            <a:r>
              <a:rPr lang="en-US" sz="2800" b="1" dirty="0" smtClean="0">
                <a:latin typeface="Garamond" panose="02020404030301010803" pitchFamily="18" charset="0"/>
              </a:rPr>
              <a:t>class SLOs </a:t>
            </a:r>
            <a:r>
              <a:rPr lang="en-US" sz="2800" dirty="0" smtClean="0">
                <a:latin typeface="Garamond" panose="02020404030301010803" pitchFamily="18" charset="0"/>
              </a:rPr>
              <a:t>must be the focus of a </a:t>
            </a:r>
            <a:r>
              <a:rPr lang="en-US" sz="2800" dirty="0" smtClean="0">
                <a:latin typeface="Garamond" panose="02020404030301010803" pitchFamily="18" charset="0"/>
              </a:rPr>
              <a:t>Gen Ed </a:t>
            </a:r>
            <a:r>
              <a:rPr lang="en-US" sz="2800" dirty="0" smtClean="0">
                <a:latin typeface="Garamond" panose="02020404030301010803" pitchFamily="18" charset="0"/>
              </a:rPr>
              <a:t>course</a:t>
            </a:r>
            <a:r>
              <a:rPr lang="en-US" sz="2800" dirty="0" smtClean="0">
                <a:latin typeface="Garamond" panose="02020404030301010803" pitchFamily="18" charset="0"/>
              </a:rPr>
              <a:t>.</a:t>
            </a:r>
          </a:p>
          <a:p>
            <a:pPr lvl="1"/>
            <a:endParaRPr lang="en-US" sz="2800" dirty="0" smtClean="0">
              <a:latin typeface="Garamond" panose="02020404030301010803" pitchFamily="18" charset="0"/>
            </a:endParaRPr>
          </a:p>
          <a:p>
            <a:pPr lvl="1"/>
            <a:r>
              <a:rPr lang="en-US" sz="2800" dirty="0" smtClean="0">
                <a:latin typeface="Garamond" panose="02020404030301010803" pitchFamily="18" charset="0"/>
              </a:rPr>
              <a:t>But, </a:t>
            </a:r>
            <a:r>
              <a:rPr lang="en-US" sz="2800" dirty="0" smtClean="0">
                <a:latin typeface="Garamond" panose="02020404030301010803" pitchFamily="18" charset="0"/>
              </a:rPr>
              <a:t>GEIAC </a:t>
            </a:r>
            <a:r>
              <a:rPr lang="en-US" sz="2800" dirty="0" smtClean="0">
                <a:latin typeface="Garamond" panose="02020404030301010803" pitchFamily="18" charset="0"/>
              </a:rPr>
              <a:t>identified a </a:t>
            </a:r>
            <a:r>
              <a:rPr lang="en-US" sz="2800" b="1" u="sng" dirty="0" smtClean="0">
                <a:latin typeface="Garamond" panose="02020404030301010803" pitchFamily="18" charset="0"/>
              </a:rPr>
              <a:t>common activity </a:t>
            </a:r>
            <a:r>
              <a:rPr lang="en-US" sz="2800" dirty="0" smtClean="0">
                <a:latin typeface="Garamond" panose="02020404030301010803" pitchFamily="18" charset="0"/>
              </a:rPr>
              <a:t>which, if performed in each course, could promote </a:t>
            </a:r>
            <a:r>
              <a:rPr lang="en-US" sz="2800" dirty="0" smtClean="0">
                <a:latin typeface="Garamond" panose="02020404030301010803" pitchFamily="18" charset="0"/>
              </a:rPr>
              <a:t>students’ ability to realize </a:t>
            </a:r>
            <a:r>
              <a:rPr lang="en-US" sz="2800" dirty="0" smtClean="0">
                <a:latin typeface="Garamond" panose="02020404030301010803" pitchFamily="18" charset="0"/>
              </a:rPr>
              <a:t>broader </a:t>
            </a:r>
            <a:r>
              <a:rPr lang="en-US" sz="2800" b="1" dirty="0" smtClean="0">
                <a:latin typeface="Garamond" panose="02020404030301010803" pitchFamily="18" charset="0"/>
              </a:rPr>
              <a:t>program</a:t>
            </a:r>
            <a:r>
              <a:rPr lang="en-US" sz="2800" dirty="0" smtClean="0">
                <a:latin typeface="Garamond" panose="02020404030301010803" pitchFamily="18" charset="0"/>
              </a:rPr>
              <a:t> </a:t>
            </a:r>
            <a:r>
              <a:rPr lang="en-US" sz="2800" dirty="0" smtClean="0">
                <a:latin typeface="Garamond" panose="02020404030301010803" pitchFamily="18" charset="0"/>
              </a:rPr>
              <a:t>goals</a:t>
            </a:r>
            <a:r>
              <a:rPr lang="en-US" sz="2800" dirty="0">
                <a:latin typeface="Garamond" panose="02020404030301010803" pitchFamily="18" charset="0"/>
              </a:rPr>
              <a:t>.</a:t>
            </a:r>
            <a:endParaRPr lang="en-US" sz="2800" dirty="0" smtClean="0">
              <a:latin typeface="Garamond" panose="02020404030301010803" pitchFamily="18" charset="0"/>
            </a:endParaRPr>
          </a:p>
        </p:txBody>
      </p:sp>
    </p:spTree>
    <p:extLst>
      <p:ext uri="{BB962C8B-B14F-4D97-AF65-F5344CB8AC3E}">
        <p14:creationId xmlns:p14="http://schemas.microsoft.com/office/powerpoint/2010/main" val="62909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2241"/>
          </a:xfrm>
        </p:spPr>
        <p:txBody>
          <a:bodyPr/>
          <a:lstStyle/>
          <a:p>
            <a:pPr algn="ctr"/>
            <a:r>
              <a:rPr lang="en-US" b="1" dirty="0">
                <a:latin typeface="Garamond" panose="02020404030301010803" pitchFamily="18" charset="0"/>
              </a:rPr>
              <a:t>GEN ED REVITALIZATION: </a:t>
            </a:r>
            <a:r>
              <a:rPr lang="en-US" b="1" dirty="0" smtClean="0">
                <a:latin typeface="Garamond" panose="02020404030301010803" pitchFamily="18" charset="0"/>
              </a:rPr>
              <a:t>Proposal</a:t>
            </a:r>
            <a:endParaRPr lang="en-US" dirty="0">
              <a:latin typeface="Garamond" panose="02020404030301010803" pitchFamily="18" charset="0"/>
            </a:endParaRPr>
          </a:p>
        </p:txBody>
      </p:sp>
      <p:sp>
        <p:nvSpPr>
          <p:cNvPr id="3" name="Content Placeholder 2"/>
          <p:cNvSpPr>
            <a:spLocks noGrp="1"/>
          </p:cNvSpPr>
          <p:nvPr>
            <p:ph idx="1"/>
          </p:nvPr>
        </p:nvSpPr>
        <p:spPr>
          <a:xfrm>
            <a:off x="283779" y="1576552"/>
            <a:ext cx="11682249" cy="4600412"/>
          </a:xfrm>
        </p:spPr>
        <p:txBody>
          <a:bodyPr/>
          <a:lstStyle/>
          <a:p>
            <a:r>
              <a:rPr lang="en-US" sz="3200" dirty="0">
                <a:latin typeface="Garamond" panose="02020404030301010803" pitchFamily="18" charset="0"/>
              </a:rPr>
              <a:t>The </a:t>
            </a:r>
            <a:r>
              <a:rPr lang="en-US" sz="3200" b="1" u="sng" dirty="0">
                <a:latin typeface="Garamond" panose="02020404030301010803" pitchFamily="18" charset="0"/>
              </a:rPr>
              <a:t>common activity </a:t>
            </a:r>
            <a:r>
              <a:rPr lang="en-US" sz="3200" dirty="0">
                <a:latin typeface="Garamond" panose="02020404030301010803" pitchFamily="18" charset="0"/>
              </a:rPr>
              <a:t>involves adding 2 features to Gen </a:t>
            </a:r>
            <a:r>
              <a:rPr lang="en-US" sz="3200" dirty="0" smtClean="0">
                <a:latin typeface="Garamond" panose="02020404030301010803" pitchFamily="18" charset="0"/>
              </a:rPr>
              <a:t>Ed </a:t>
            </a:r>
            <a:r>
              <a:rPr lang="en-US" sz="3200" dirty="0">
                <a:latin typeface="Garamond" panose="02020404030301010803" pitchFamily="18" charset="0"/>
              </a:rPr>
              <a:t>courses</a:t>
            </a:r>
            <a:r>
              <a:rPr lang="en-US" sz="3200" dirty="0" smtClean="0">
                <a:latin typeface="Garamond" panose="02020404030301010803" pitchFamily="18" charset="0"/>
              </a:rPr>
              <a:t>:</a:t>
            </a:r>
          </a:p>
          <a:p>
            <a:endParaRPr lang="en-US" sz="3200" dirty="0">
              <a:latin typeface="Garamond" panose="02020404030301010803" pitchFamily="18" charset="0"/>
            </a:endParaRPr>
          </a:p>
          <a:p>
            <a:pPr marL="971550" lvl="1" indent="-514350">
              <a:buFont typeface="+mj-lt"/>
              <a:buAutoNum type="arabicPeriod"/>
            </a:pPr>
            <a:r>
              <a:rPr lang="en-US" sz="2800" dirty="0">
                <a:latin typeface="Garamond" panose="02020404030301010803" pitchFamily="18" charset="0"/>
              </a:rPr>
              <a:t>BIG QUESTION:  A broad significant issue to which the content of the course can be connected.  </a:t>
            </a:r>
            <a:endParaRPr lang="en-US" sz="2800" dirty="0" smtClean="0">
              <a:latin typeface="Garamond" panose="02020404030301010803" pitchFamily="18" charset="0"/>
            </a:endParaRPr>
          </a:p>
          <a:p>
            <a:pPr marL="971550" lvl="1" indent="-514350">
              <a:buFont typeface="+mj-lt"/>
              <a:buAutoNum type="arabicPeriod"/>
            </a:pPr>
            <a:endParaRPr lang="en-US" sz="2800" dirty="0">
              <a:latin typeface="Garamond" panose="02020404030301010803" pitchFamily="18" charset="0"/>
            </a:endParaRPr>
          </a:p>
          <a:p>
            <a:pPr marL="971550" lvl="1" indent="-514350">
              <a:buFont typeface="+mj-lt"/>
              <a:buAutoNum type="arabicPeriod"/>
            </a:pPr>
            <a:r>
              <a:rPr lang="en-US" sz="2800" dirty="0">
                <a:latin typeface="Garamond" panose="02020404030301010803" pitchFamily="18" charset="0"/>
              </a:rPr>
              <a:t>SIGNATURE ASSIGNMENT:  An assignment inviting students to think about how to integrate and apply content knowledge to the big question.</a:t>
            </a:r>
          </a:p>
          <a:p>
            <a:endParaRPr lang="en-US" dirty="0"/>
          </a:p>
        </p:txBody>
      </p:sp>
    </p:spTree>
    <p:extLst>
      <p:ext uri="{BB962C8B-B14F-4D97-AF65-F5344CB8AC3E}">
        <p14:creationId xmlns:p14="http://schemas.microsoft.com/office/powerpoint/2010/main" val="2481187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72" y="365126"/>
            <a:ext cx="11508828" cy="1069536"/>
          </a:xfrm>
        </p:spPr>
        <p:txBody>
          <a:bodyPr>
            <a:normAutofit fontScale="90000"/>
          </a:bodyPr>
          <a:lstStyle/>
          <a:p>
            <a:pPr algn="ctr"/>
            <a:r>
              <a:rPr lang="en-US" b="1" dirty="0">
                <a:latin typeface="Garamond" panose="02020404030301010803" pitchFamily="18" charset="0"/>
              </a:rPr>
              <a:t>GEN ED REVITALIZATION: </a:t>
            </a:r>
            <a:r>
              <a:rPr lang="en-US" b="1" dirty="0" smtClean="0">
                <a:latin typeface="Garamond" panose="02020404030301010803" pitchFamily="18" charset="0"/>
              </a:rPr>
              <a:t>What Lies Ahead</a:t>
            </a:r>
            <a:endParaRPr lang="en-US" dirty="0">
              <a:latin typeface="Garamond" panose="02020404030301010803" pitchFamily="18" charset="0"/>
            </a:endParaRPr>
          </a:p>
        </p:txBody>
      </p:sp>
      <p:sp>
        <p:nvSpPr>
          <p:cNvPr id="3" name="Content Placeholder 2"/>
          <p:cNvSpPr>
            <a:spLocks noGrp="1"/>
          </p:cNvSpPr>
          <p:nvPr>
            <p:ph idx="1"/>
          </p:nvPr>
        </p:nvSpPr>
        <p:spPr>
          <a:xfrm>
            <a:off x="838199" y="1825625"/>
            <a:ext cx="10812517" cy="4338692"/>
          </a:xfrm>
        </p:spPr>
        <p:txBody>
          <a:bodyPr/>
          <a:lstStyle/>
          <a:p>
            <a:r>
              <a:rPr lang="en-US" dirty="0" smtClean="0">
                <a:latin typeface="Garamond" panose="02020404030301010803" pitchFamily="18" charset="0"/>
              </a:rPr>
              <a:t>Faculty, Departments, and Area Committees need to define what </a:t>
            </a:r>
            <a:r>
              <a:rPr lang="en-US" dirty="0">
                <a:latin typeface="Garamond" panose="02020404030301010803" pitchFamily="18" charset="0"/>
              </a:rPr>
              <a:t>makes for good Big Questions and effective Signature Assignments </a:t>
            </a:r>
            <a:r>
              <a:rPr lang="en-US" dirty="0" smtClean="0">
                <a:latin typeface="Garamond" panose="02020404030301010803" pitchFamily="18" charset="0"/>
              </a:rPr>
              <a:t>in their CORE and BREADTH areas of Gen Ed.</a:t>
            </a:r>
          </a:p>
          <a:p>
            <a:endParaRPr lang="en-US" dirty="0">
              <a:latin typeface="Garamond" panose="02020404030301010803" pitchFamily="18" charset="0"/>
            </a:endParaRPr>
          </a:p>
          <a:p>
            <a:r>
              <a:rPr lang="en-US" dirty="0" smtClean="0">
                <a:latin typeface="Garamond" panose="02020404030301010803" pitchFamily="18" charset="0"/>
              </a:rPr>
              <a:t>Faculty </a:t>
            </a:r>
            <a:r>
              <a:rPr lang="en-US" dirty="0">
                <a:latin typeface="Garamond" panose="02020404030301010803" pitchFamily="18" charset="0"/>
              </a:rPr>
              <a:t>need to tailor these </a:t>
            </a:r>
            <a:r>
              <a:rPr lang="en-US" dirty="0" smtClean="0">
                <a:latin typeface="Garamond" panose="02020404030301010803" pitchFamily="18" charset="0"/>
              </a:rPr>
              <a:t>Big Questions and Signature Assignments to </a:t>
            </a:r>
            <a:r>
              <a:rPr lang="en-US" dirty="0">
                <a:latin typeface="Garamond" panose="02020404030301010803" pitchFamily="18" charset="0"/>
              </a:rPr>
              <a:t>their individual courses.</a:t>
            </a:r>
          </a:p>
        </p:txBody>
      </p:sp>
    </p:spTree>
    <p:extLst>
      <p:ext uri="{BB962C8B-B14F-4D97-AF65-F5344CB8AC3E}">
        <p14:creationId xmlns:p14="http://schemas.microsoft.com/office/powerpoint/2010/main" val="234840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16928" y="583324"/>
            <a:ext cx="9256829" cy="5880538"/>
          </a:xfrm>
          <a:prstGeom prst="rect">
            <a:avLst/>
          </a:prstGeom>
        </p:spPr>
      </p:pic>
      <p:sp>
        <p:nvSpPr>
          <p:cNvPr id="9" name="TextBox 8"/>
          <p:cNvSpPr txBox="1"/>
          <p:nvPr/>
        </p:nvSpPr>
        <p:spPr>
          <a:xfrm>
            <a:off x="378372" y="1608347"/>
            <a:ext cx="2286000" cy="3785652"/>
          </a:xfrm>
          <a:prstGeom prst="rect">
            <a:avLst/>
          </a:prstGeom>
          <a:noFill/>
        </p:spPr>
        <p:txBody>
          <a:bodyPr wrap="square" rtlCol="0">
            <a:spAutoFit/>
          </a:bodyPr>
          <a:lstStyle/>
          <a:p>
            <a:pPr algn="ctr"/>
            <a:r>
              <a:rPr lang="en-US" sz="4000" i="1" dirty="0" smtClean="0">
                <a:latin typeface="Garamond" panose="02020404030301010803" pitchFamily="18" charset="0"/>
              </a:rPr>
              <a:t>DRAFT</a:t>
            </a:r>
          </a:p>
          <a:p>
            <a:pPr algn="ctr"/>
            <a:r>
              <a:rPr lang="en-US" sz="4000" dirty="0" smtClean="0">
                <a:latin typeface="Garamond" panose="02020404030301010803" pitchFamily="18" charset="0"/>
              </a:rPr>
              <a:t>General Education Learning Outcomes (GELOs)</a:t>
            </a:r>
            <a:endParaRPr lang="en-US" sz="4000" dirty="0">
              <a:latin typeface="Garamond" panose="02020404030301010803" pitchFamily="18" charset="0"/>
            </a:endParaRPr>
          </a:p>
        </p:txBody>
      </p:sp>
    </p:spTree>
    <p:extLst>
      <p:ext uri="{BB962C8B-B14F-4D97-AF65-F5344CB8AC3E}">
        <p14:creationId xmlns:p14="http://schemas.microsoft.com/office/powerpoint/2010/main" val="168574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9178"/>
          </a:xfrm>
        </p:spPr>
        <p:txBody>
          <a:bodyPr/>
          <a:lstStyle/>
          <a:p>
            <a:pPr algn="ctr"/>
            <a:r>
              <a:rPr lang="en-US" b="1" dirty="0" smtClean="0">
                <a:latin typeface="Garamond" panose="02020404030301010803" pitchFamily="18" charset="0"/>
              </a:rPr>
              <a:t>GEN ED </a:t>
            </a:r>
            <a:r>
              <a:rPr lang="en-US" b="1" dirty="0" smtClean="0">
                <a:latin typeface="Garamond" panose="02020404030301010803" pitchFamily="18" charset="0"/>
              </a:rPr>
              <a:t>REVITALIZATION: Proposal</a:t>
            </a:r>
            <a:endParaRPr lang="en-US" b="1" dirty="0">
              <a:latin typeface="Garamond" panose="02020404030301010803" pitchFamily="18" charset="0"/>
            </a:endParaRPr>
          </a:p>
        </p:txBody>
      </p:sp>
      <p:sp>
        <p:nvSpPr>
          <p:cNvPr id="3" name="Content Placeholder 2"/>
          <p:cNvSpPr>
            <a:spLocks noGrp="1"/>
          </p:cNvSpPr>
          <p:nvPr>
            <p:ph idx="1"/>
          </p:nvPr>
        </p:nvSpPr>
        <p:spPr>
          <a:xfrm>
            <a:off x="204952" y="1292772"/>
            <a:ext cx="11831661" cy="5376042"/>
          </a:xfrm>
        </p:spPr>
        <p:txBody>
          <a:bodyPr>
            <a:noAutofit/>
          </a:bodyPr>
          <a:lstStyle/>
          <a:p>
            <a:r>
              <a:rPr lang="en-US" dirty="0" smtClean="0">
                <a:latin typeface="Garamond" panose="02020404030301010803" pitchFamily="18" charset="0"/>
              </a:rPr>
              <a:t>GEIAC is proposing the GELOs as Gen Ed </a:t>
            </a:r>
            <a:r>
              <a:rPr lang="en-US" b="1" dirty="0" smtClean="0">
                <a:latin typeface="Garamond" panose="02020404030301010803" pitchFamily="18" charset="0"/>
              </a:rPr>
              <a:t>PROGRAM</a:t>
            </a:r>
            <a:r>
              <a:rPr lang="en-US" dirty="0" smtClean="0">
                <a:latin typeface="Garamond" panose="02020404030301010803" pitchFamily="18" charset="0"/>
              </a:rPr>
              <a:t> outcomes.  </a:t>
            </a:r>
          </a:p>
          <a:p>
            <a:pPr lvl="1"/>
            <a:r>
              <a:rPr lang="en-US" dirty="0" smtClean="0">
                <a:latin typeface="Garamond" panose="02020404030301010803" pitchFamily="18" charset="0"/>
              </a:rPr>
              <a:t>Repetition </a:t>
            </a:r>
            <a:r>
              <a:rPr lang="en-US" dirty="0">
                <a:latin typeface="Garamond" panose="02020404030301010803" pitchFamily="18" charset="0"/>
              </a:rPr>
              <a:t>over </a:t>
            </a:r>
            <a:r>
              <a:rPr lang="en-US" dirty="0" smtClean="0">
                <a:latin typeface="Garamond" panose="02020404030301010803" pitchFamily="18" charset="0"/>
              </a:rPr>
              <a:t>~12 </a:t>
            </a:r>
            <a:r>
              <a:rPr lang="en-US" dirty="0">
                <a:latin typeface="Garamond" panose="02020404030301010803" pitchFamily="18" charset="0"/>
              </a:rPr>
              <a:t>courses </a:t>
            </a:r>
            <a:r>
              <a:rPr lang="en-US" dirty="0" smtClean="0">
                <a:latin typeface="Garamond" panose="02020404030301010803" pitchFamily="18" charset="0"/>
              </a:rPr>
              <a:t>completing different signature assignments exercises all four GELOs.</a:t>
            </a:r>
          </a:p>
          <a:p>
            <a:pPr lvl="1"/>
            <a:r>
              <a:rPr lang="en-US" dirty="0">
                <a:latin typeface="Garamond" panose="02020404030301010803" pitchFamily="18" charset="0"/>
              </a:rPr>
              <a:t>S</a:t>
            </a:r>
            <a:r>
              <a:rPr lang="en-US" dirty="0" smtClean="0">
                <a:latin typeface="Garamond" panose="02020404030301010803" pitchFamily="18" charset="0"/>
              </a:rPr>
              <a:t>tudents </a:t>
            </a:r>
            <a:r>
              <a:rPr lang="en-US" dirty="0" smtClean="0">
                <a:latin typeface="Garamond" panose="02020404030301010803" pitchFamily="18" charset="0"/>
              </a:rPr>
              <a:t>develop </a:t>
            </a:r>
            <a:r>
              <a:rPr lang="en-US" dirty="0" smtClean="0">
                <a:latin typeface="Garamond" panose="02020404030301010803" pitchFamily="18" charset="0"/>
              </a:rPr>
              <a:t>the </a:t>
            </a:r>
            <a:r>
              <a:rPr lang="en-US" b="1" dirty="0" smtClean="0">
                <a:latin typeface="Garamond" panose="02020404030301010803" pitchFamily="18" charset="0"/>
              </a:rPr>
              <a:t>habit of mind</a:t>
            </a:r>
            <a:r>
              <a:rPr lang="en-US" dirty="0" smtClean="0">
                <a:latin typeface="Garamond" panose="02020404030301010803" pitchFamily="18" charset="0"/>
              </a:rPr>
              <a:t> </a:t>
            </a:r>
            <a:r>
              <a:rPr lang="en-US" dirty="0" smtClean="0">
                <a:latin typeface="Garamond" panose="02020404030301010803" pitchFamily="18" charset="0"/>
              </a:rPr>
              <a:t>required to use </a:t>
            </a:r>
            <a:r>
              <a:rPr lang="en-US" dirty="0" smtClean="0">
                <a:latin typeface="Garamond" panose="02020404030301010803" pitchFamily="18" charset="0"/>
              </a:rPr>
              <a:t>their thinking skills to integrate and apply content knowledge to significant issues bearing on personal and social responsibility.</a:t>
            </a:r>
          </a:p>
          <a:p>
            <a:endParaRPr lang="en-US" dirty="0" smtClean="0">
              <a:latin typeface="Garamond" panose="02020404030301010803" pitchFamily="18" charset="0"/>
            </a:endParaRPr>
          </a:p>
          <a:p>
            <a:r>
              <a:rPr lang="en-US" dirty="0" smtClean="0">
                <a:latin typeface="Garamond" panose="02020404030301010803" pitchFamily="18" charset="0"/>
              </a:rPr>
              <a:t>GEIAC </a:t>
            </a:r>
            <a:r>
              <a:rPr lang="en-US" dirty="0" smtClean="0">
                <a:latin typeface="Garamond" panose="02020404030301010803" pitchFamily="18" charset="0"/>
              </a:rPr>
              <a:t>will propose a </a:t>
            </a:r>
            <a:r>
              <a:rPr lang="en-US" dirty="0" smtClean="0">
                <a:latin typeface="Garamond" panose="02020404030301010803" pitchFamily="18" charset="0"/>
              </a:rPr>
              <a:t>revised </a:t>
            </a:r>
            <a:r>
              <a:rPr lang="en-US" dirty="0" smtClean="0">
                <a:latin typeface="Garamond" panose="02020404030301010803" pitchFamily="18" charset="0"/>
              </a:rPr>
              <a:t>Gen Ed </a:t>
            </a:r>
            <a:r>
              <a:rPr lang="en-US" b="1" dirty="0" smtClean="0">
                <a:latin typeface="Garamond" panose="02020404030301010803" pitchFamily="18" charset="0"/>
              </a:rPr>
              <a:t>MISSION</a:t>
            </a:r>
            <a:r>
              <a:rPr lang="en-US" dirty="0" smtClean="0">
                <a:latin typeface="Garamond" panose="02020404030301010803" pitchFamily="18" charset="0"/>
              </a:rPr>
              <a:t> </a:t>
            </a:r>
            <a:r>
              <a:rPr lang="en-US" dirty="0" smtClean="0">
                <a:latin typeface="Garamond" panose="02020404030301010803" pitchFamily="18" charset="0"/>
              </a:rPr>
              <a:t>to realize </a:t>
            </a:r>
            <a:r>
              <a:rPr lang="en-US" dirty="0" smtClean="0">
                <a:latin typeface="Garamond" panose="02020404030301010803" pitchFamily="18" charset="0"/>
              </a:rPr>
              <a:t>the GELOs.</a:t>
            </a:r>
            <a:endParaRPr lang="en-US" dirty="0" smtClean="0">
              <a:latin typeface="Garamond" panose="02020404030301010803" pitchFamily="18" charset="0"/>
            </a:endParaRPr>
          </a:p>
          <a:p>
            <a:pPr lvl="1"/>
            <a:r>
              <a:rPr lang="en-US" i="1" dirty="0" smtClean="0">
                <a:latin typeface="Garamond" panose="02020404030301010803" pitchFamily="18" charset="0"/>
              </a:rPr>
              <a:t>The </a:t>
            </a:r>
            <a:r>
              <a:rPr lang="en-US" i="1" dirty="0">
                <a:latin typeface="Garamond" panose="02020404030301010803" pitchFamily="18" charset="0"/>
              </a:rPr>
              <a:t>purpose of the Weber State University General Education program is to provide students with foundational knowledge and intellectual tools that enhance and transcend their academic program </a:t>
            </a:r>
            <a:r>
              <a:rPr lang="en-US" i="1" dirty="0" smtClean="0">
                <a:latin typeface="Garamond" panose="02020404030301010803" pitchFamily="18" charset="0"/>
              </a:rPr>
              <a:t>of study</a:t>
            </a:r>
            <a:r>
              <a:rPr lang="en-US" i="1" dirty="0">
                <a:latin typeface="Garamond" panose="02020404030301010803" pitchFamily="18" charset="0"/>
              </a:rPr>
              <a:t>. </a:t>
            </a:r>
            <a:r>
              <a:rPr lang="en-US" b="1" i="1" dirty="0">
                <a:latin typeface="Garamond" panose="02020404030301010803" pitchFamily="18" charset="0"/>
              </a:rPr>
              <a:t>The big questions posed by General Education courses address significant issues about the world. General Education courses help students apply their learning and develop personal and social responsibility, which is demonstrated through signature assignments</a:t>
            </a:r>
            <a:r>
              <a:rPr lang="en-US" b="1" i="1" dirty="0" smtClean="0">
                <a:latin typeface="Garamond" panose="02020404030301010803" pitchFamily="18" charset="0"/>
              </a:rPr>
              <a:t>.</a:t>
            </a:r>
            <a:endParaRPr lang="en-US" b="1" i="1" dirty="0">
              <a:latin typeface="Garamond" panose="02020404030301010803" pitchFamily="18" charset="0"/>
            </a:endParaRPr>
          </a:p>
          <a:p>
            <a:pPr lvl="1"/>
            <a:endParaRPr lang="en-US" sz="2800" dirty="0" smtClean="0"/>
          </a:p>
        </p:txBody>
      </p:sp>
    </p:spTree>
    <p:extLst>
      <p:ext uri="{BB962C8B-B14F-4D97-AF65-F5344CB8AC3E}">
        <p14:creationId xmlns:p14="http://schemas.microsoft.com/office/powerpoint/2010/main" val="120822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2865</TotalTime>
  <Words>1195</Words>
  <Application>Microsoft Office PowerPoint</Application>
  <PresentationFormat>Custom</PresentationFormat>
  <Paragraphs>92</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General Education Revitalization:   Where we are</vt:lpstr>
      <vt:lpstr>GEN ED REVITALIZATION: Background</vt:lpstr>
      <vt:lpstr>GEN ED REVITALIZATION: Background</vt:lpstr>
      <vt:lpstr>GEN ED REVITALIZATION: Background</vt:lpstr>
      <vt:lpstr>GEN ED REVITALIZATION: Charges</vt:lpstr>
      <vt:lpstr>GEN ED REVITALIZATION: Proposal</vt:lpstr>
      <vt:lpstr>GEN ED REVITALIZATION: What Lies Ahead</vt:lpstr>
      <vt:lpstr>PowerPoint Presentation</vt:lpstr>
      <vt:lpstr>GEN ED REVITALIZATION: Proposal</vt:lpstr>
      <vt:lpstr>GEN ED REVITALIZATION: FAQs</vt:lpstr>
      <vt:lpstr>GEN ED REVITALIZATION: FAQs</vt:lpstr>
      <vt:lpstr>CONCLUSION</vt:lpstr>
    </vt:vector>
  </TitlesOfParts>
  <Company>Weber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WSU’S Most Vulnerable Students</dc:title>
  <dc:creator>Eric Amsel</dc:creator>
  <cp:lastModifiedBy>Anonymous</cp:lastModifiedBy>
  <cp:revision>96</cp:revision>
  <cp:lastPrinted>2017-02-12T23:49:28Z</cp:lastPrinted>
  <dcterms:created xsi:type="dcterms:W3CDTF">2017-01-25T03:30:39Z</dcterms:created>
  <dcterms:modified xsi:type="dcterms:W3CDTF">2017-02-12T23:49:31Z</dcterms:modified>
</cp:coreProperties>
</file>