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25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58321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128403" y="945912"/>
            <a:ext cx="8637072" cy="2618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6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7232829" y="330369"/>
            <a:ext cx="251539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1127124" y="329307"/>
            <a:ext cx="5943667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9924392" y="134930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" name="Shape 20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59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4284619" y="-982580"/>
            <a:ext cx="3294575" cy="9603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7232829" y="330369"/>
            <a:ext cx="251539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9918075" y="137407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" name="Shape 88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59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7602635" y="2321046"/>
            <a:ext cx="4659888" cy="1615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2714740" y="-785497"/>
            <a:ext cx="4659888" cy="7828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7232829" y="330369"/>
            <a:ext cx="251539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9918075" y="137407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Shape 95" descr="RedHashing.emf"/>
          <p:cNvPicPr preferRelativeResize="0"/>
          <p:nvPr/>
        </p:nvPicPr>
        <p:blipFill rotWithShape="1">
          <a:blip r:embed="rId2">
            <a:alphaModFix/>
          </a:blip>
          <a:srcRect l="-115" r="59214" b="36435"/>
          <a:stretch/>
        </p:blipFill>
        <p:spPr>
          <a:xfrm rot="5400000">
            <a:off x="8642278" y="3046915"/>
            <a:ext cx="4663439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130270" y="2171768"/>
            <a:ext cx="9603275" cy="329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232829" y="330369"/>
            <a:ext cx="251539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9918075" y="137407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" name="Shape 27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59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7232829" y="330369"/>
            <a:ext cx="251539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9918075" y="137407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129166" y="1756128"/>
            <a:ext cx="8619059" cy="2050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129166" y="3806194"/>
            <a:ext cx="8619059" cy="1012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7232829" y="330369"/>
            <a:ext cx="251539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9918075" y="137407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Shape 38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59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131051" y="958037"/>
            <a:ext cx="9605634" cy="10593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129166" y="2165621"/>
            <a:ext cx="4645151" cy="3293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095605" y="2171768"/>
            <a:ext cx="4645151" cy="3287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7232829" y="330369"/>
            <a:ext cx="251539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9918075" y="137407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" name="Shape 46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59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129166" y="953336"/>
            <a:ext cx="9607661" cy="1056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129166" y="2169726"/>
            <a:ext cx="4645151" cy="801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129166" y="2974448"/>
            <a:ext cx="4645151" cy="2493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6094337" y="2173181"/>
            <a:ext cx="4645151" cy="802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6094337" y="2971668"/>
            <a:ext cx="4645151" cy="24871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7232829" y="330369"/>
            <a:ext cx="251539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9918075" y="137407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Shape 56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59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7232829" y="330369"/>
            <a:ext cx="251539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9918075" y="137407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Shape 62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59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124291" y="952578"/>
            <a:ext cx="3275012" cy="2322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723333" y="952578"/>
            <a:ext cx="6012469" cy="45052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1124291" y="3274753"/>
            <a:ext cx="3275012" cy="21789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232829" y="330369"/>
            <a:ext cx="251539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9918075" y="137407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" name="Shape 70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59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Shape 72"/>
          <p:cNvGrpSpPr/>
          <p:nvPr/>
        </p:nvGrpSpPr>
        <p:grpSpPr>
          <a:xfrm>
            <a:off x="7477386" y="482170"/>
            <a:ext cx="4074532" cy="5149101"/>
            <a:chOff x="7477386" y="482170"/>
            <a:chExt cx="4074532" cy="5149101"/>
          </a:xfrm>
        </p:grpSpPr>
        <p:sp>
          <p:nvSpPr>
            <p:cNvPr id="73" name="Shape 73"/>
            <p:cNvSpPr/>
            <p:nvPr/>
          </p:nvSpPr>
          <p:spPr>
            <a:xfrm>
              <a:off x="7477386" y="482170"/>
              <a:ext cx="4074532" cy="5149101"/>
            </a:xfrm>
            <a:prstGeom prst="rect">
              <a:avLst/>
            </a:prstGeom>
            <a:gradFill>
              <a:gsLst>
                <a:gs pos="0">
                  <a:srgbClr val="262626"/>
                </a:gs>
                <a:gs pos="100000">
                  <a:srgbClr val="0C0C0C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7790446" y="812506"/>
              <a:ext cx="3450288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129124" y="1129512"/>
            <a:ext cx="5854872" cy="1924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8124389" y="1122541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28246" y="3053721"/>
            <a:ext cx="5846486" cy="2096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1125300" y="5469855"/>
            <a:ext cx="5849604" cy="320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125300" y="318639"/>
            <a:ext cx="4877818" cy="320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176794" y="137407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" name="Shape 81" descr="RedHashing.emf"/>
          <p:cNvPicPr preferRelativeResize="0"/>
          <p:nvPr/>
        </p:nvPicPr>
        <p:blipFill rotWithShape="1">
          <a:blip r:embed="rId2">
            <a:alphaModFix/>
          </a:blip>
          <a:srcRect l="-115" t="474" r="48548" b="36564"/>
          <a:stretch/>
        </p:blipFill>
        <p:spPr>
          <a:xfrm>
            <a:off x="1125459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F8F8F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19335"/>
            <a:ext cx="12192000" cy="7429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0" y="468768"/>
            <a:ext cx="12192000" cy="5647024"/>
          </a:xfrm>
          <a:prstGeom prst="rect">
            <a:avLst/>
          </a:prstGeom>
          <a:gradFill>
            <a:gsLst>
              <a:gs pos="0">
                <a:srgbClr val="DCDCE0">
                  <a:alpha val="0"/>
                </a:srgbClr>
              </a:gs>
              <a:gs pos="100000">
                <a:srgbClr val="DDDDE1"/>
              </a:gs>
            </a:gsLst>
            <a:lin ang="5400000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" name="Shape 8"/>
          <p:cNvCxnSpPr/>
          <p:nvPr/>
        </p:nvCxnSpPr>
        <p:spPr>
          <a:xfrm>
            <a:off x="0" y="6121269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130270" y="2171768"/>
            <a:ext cx="9603275" cy="329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7232829" y="330369"/>
            <a:ext cx="251539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9918075" y="137407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1895060" y="945912"/>
            <a:ext cx="7870415" cy="26185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594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Weber Basin Water Conservancy District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238538" y="3564467"/>
            <a:ext cx="11622156" cy="1071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Weber State University Pricing Elasticity Study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2938200" y="2458050"/>
            <a:ext cx="6315600" cy="194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6000" b="1"/>
              <a:t>Water Rates Spread Sheet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130270" y="760874"/>
            <a:ext cx="9603300" cy="104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Water Rates Spread Sheet 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130270" y="2171768"/>
            <a:ext cx="9603300" cy="329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4" name="Shape 164" descr="Water Rates Shee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275" y="760875"/>
            <a:ext cx="9603300" cy="60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300" cy="104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130270" y="2171768"/>
            <a:ext cx="9603300" cy="329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1" name="Shape 171" descr="Base Rates For Culinary Wa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275" y="953325"/>
            <a:ext cx="9739899" cy="590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300" cy="104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130270" y="2171768"/>
            <a:ext cx="9603300" cy="329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300" cy="104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130270" y="2171768"/>
            <a:ext cx="9603300" cy="329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4" name="Shape 184" descr="Culinary Rates Spread Shee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275" y="953325"/>
            <a:ext cx="9603300" cy="581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300" cy="104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130270" y="2171768"/>
            <a:ext cx="9603300" cy="329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1" name="Shape 191" descr="Base Rates For Secondary Wa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275" y="953325"/>
            <a:ext cx="9603300" cy="58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300" cy="104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130270" y="2171768"/>
            <a:ext cx="9603300" cy="329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 descr="Secondary Rates Spread Shee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275" y="953325"/>
            <a:ext cx="9603300" cy="58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130270" y="1616763"/>
            <a:ext cx="9603275" cy="43334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Scope of the project is to come up with a pricing elasticity model that encourages conservation while getting consumers who previously paid little or nothing for water to accept a tier pricing structure. 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Population growth and census data 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Meter project 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Secondary water base rate starts at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$15.58.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difficulty with this project is  water rates are currently changing. This was the average water bill for secondary water throughout our 15 cities as of February 1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Tips and ideas for conserving water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to know how your water system works</a:t>
            </a:r>
          </a:p>
          <a:p>
            <a:pPr marL="457200" marR="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Population Growth and Census Data</a:t>
            </a:r>
          </a:p>
        </p:txBody>
      </p:sp>
      <p:pic>
        <p:nvPicPr>
          <p:cNvPr id="113" name="Shape 113" descr="IMG_2459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4666" y="1631790"/>
            <a:ext cx="5219968" cy="424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5556737" y="1631791"/>
            <a:ext cx="6189785" cy="3785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 Utah population: 2.934 Million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Projected 2050 population: 6.5 million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Weber Basin Water District provides water for Box Elder, Davis, Morgan, Summit, and Weber counties. </a:t>
            </a:r>
          </a:p>
          <a:p>
            <a:pPr marL="800100" marR="0" lvl="1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counties make up 750,00 of the population in Utah</a:t>
            </a:r>
          </a:p>
          <a:p>
            <a:pPr marL="800100" marR="0" lvl="1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Meter Project </a:t>
            </a:r>
          </a:p>
        </p:txBody>
      </p:sp>
      <p:pic>
        <p:nvPicPr>
          <p:cNvPr id="120" name="Shape 120" descr="https://lh3.googleusercontent.com/gAP8yMy7QneLBPY3CTpn5qTroN8imzTU_H38uznxjqfFFYwk7V_QFfr04fgJMBeUxSAAaVORacUzTO5ALDgSswA5Ru5uyrXx0AwWuluGAdch7EUCGO9_slCKLUK-y64AEBzyQiYO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1952" y="1665263"/>
            <a:ext cx="4412927" cy="441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956312" y="1665263"/>
            <a:ext cx="686462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4956312" y="1665263"/>
            <a:ext cx="6864626" cy="42473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idea is to install a meter in every household in the Weber Basin Water District. Then implement a pricing structure based on how many gallons used, rather than a flat rate.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a pricing structure by metering secondary water within the next year or two.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picture indicates how many meters are currently installed in our water district.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 legislature is encouraging meters to be installed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 Pricing Structure</a:t>
            </a:r>
            <a:r>
              <a:rPr lang="en-US" sz="288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288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288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130270" y="2171768"/>
            <a:ext cx="9603275" cy="3294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Flat rate for unlimited gallons of water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Paid in your property tax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monthly statement or bill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Extremely low cost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incentive to conserve water!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Extreme Outdoor Water Usage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130270" y="1744393"/>
            <a:ext cx="9603275" cy="372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zone sprinkler system uses approximately 4,000 gallons in one cycle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Equals approximately 50,000 gallons in one month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average family only uses 8,000-10,000 a month for indoor use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the low cost and lack of education, water users in the Weber Basin Water District are careless with their outdoor water privilege.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goal in a pricing structure is to make it affordable for low-income families, but also not to exceed the cost of culinary water.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809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Price Elasticity Information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130270" y="1762539"/>
            <a:ext cx="9603275" cy="37038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Elasticity is defined as the percentage change in consumption divided by the percentage change in price and can be expressed in various formula formats.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have taken the average of 8 cities that have a secondary water price and we have created a tier system.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Standardizing the water bill for all 5 counties in the district is a must!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Flyer will contain information on how the elasticity will work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F8F8F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888" y="239151"/>
            <a:ext cx="9805181" cy="5697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Conservation Tips </a:t>
            </a:r>
          </a:p>
        </p:txBody>
      </p:sp>
      <p:pic>
        <p:nvPicPr>
          <p:cNvPr id="151" name="Shape 151" descr="IMG_245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972" r="5025" b="2155"/>
          <a:stretch/>
        </p:blipFill>
        <p:spPr>
          <a:xfrm>
            <a:off x="7816977" y="953324"/>
            <a:ext cx="3662258" cy="515136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731520" y="1659988"/>
            <a:ext cx="6822830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Adjust and inspect your sprinkler system regularly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 your lawn less than 1 inch per week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Replace large lawn areas with a less maintained system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450</Words>
  <Application>Microsoft Office PowerPoint</Application>
  <PresentationFormat>Custom</PresentationFormat>
  <Paragraphs>53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Gallery</vt:lpstr>
      <vt:lpstr>Weber Basin Water Conservancy District</vt:lpstr>
      <vt:lpstr>Introduction</vt:lpstr>
      <vt:lpstr>Population Growth and Census Data</vt:lpstr>
      <vt:lpstr>Meter Project </vt:lpstr>
      <vt:lpstr>Current Pricing Structure </vt:lpstr>
      <vt:lpstr>Extreme Outdoor Water Usage</vt:lpstr>
      <vt:lpstr>Price Elasticity Information</vt:lpstr>
      <vt:lpstr>PowerPoint Presentation</vt:lpstr>
      <vt:lpstr>Conservation Tips </vt:lpstr>
      <vt:lpstr>PowerPoint Presentation</vt:lpstr>
      <vt:lpstr>Water Rates Spread Sheet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Weber Basin Water Conservancy District</dc:title>
  <dc:creator>Gary Johnson</dc:creator>
  <cp:lastModifiedBy>bstockberger</cp:lastModifiedBy>
  <cp:revision>1</cp:revision>
  <dcterms:modified xsi:type="dcterms:W3CDTF">2017-03-28T19:02:03Z</dcterms:modified>
</cp:coreProperties>
</file>