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3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7" r:id="rId12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7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A123444-5EB5-4FC5-A48B-64C579A78286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F73C190-2E09-4FB8-AA52-03958A57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922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 Affairs: 2016-17 Goals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1217"/>
          <a:stretch/>
        </p:blipFill>
        <p:spPr>
          <a:xfrm>
            <a:off x="275326" y="2465378"/>
            <a:ext cx="8632896" cy="412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Facilitate the Development of a Community Civic Action </a:t>
            </a:r>
            <a:r>
              <a:rPr lang="en-US" sz="2800" dirty="0" smtClean="0"/>
              <a:t>Plan.</a:t>
            </a:r>
          </a:p>
          <a:p>
            <a:pPr lvl="1"/>
            <a:r>
              <a:rPr lang="en-US" sz="2400" dirty="0" smtClean="0"/>
              <a:t>2016: WSU signs National Campus Compact Action Statement, reaffirming WSU’s commitment to the public purpose of higher education.</a:t>
            </a:r>
          </a:p>
          <a:p>
            <a:pPr lvl="1"/>
            <a:r>
              <a:rPr lang="en-US" sz="2400" dirty="0" smtClean="0"/>
              <a:t>Ogden Civic </a:t>
            </a:r>
            <a:r>
              <a:rPr lang="en-US" sz="2400" dirty="0"/>
              <a:t>Action Alliance consisting of Ogden City, OSD, OWATC, MacKay-Dee, Ogden Regional, and WSU has been formed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Next steps? </a:t>
            </a:r>
            <a:r>
              <a:rPr lang="en-US" sz="2400" dirty="0"/>
              <a:t> </a:t>
            </a:r>
            <a:r>
              <a:rPr lang="en-US" sz="2400" dirty="0" smtClean="0"/>
              <a:t>Learning </a:t>
            </a:r>
            <a:r>
              <a:rPr lang="en-US" sz="2400" dirty="0"/>
              <a:t>about community needs and establishing common priorities across institutions to address those needs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69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Costs associated with Goal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time &amp; energy of WSU team</a:t>
            </a:r>
          </a:p>
          <a:p>
            <a:r>
              <a:rPr lang="en-US" dirty="0" smtClean="0"/>
              <a:t>Future years: resource contribution to common priorities across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collaboratively with faculty and other stakeholders to establish an Academic Affairs Master Plan.</a:t>
            </a:r>
          </a:p>
          <a:p>
            <a:pPr lvl="1"/>
            <a:r>
              <a:rPr lang="en-US" dirty="0" smtClean="0"/>
              <a:t>What should WSU grads know/be able to do?</a:t>
            </a:r>
          </a:p>
          <a:p>
            <a:pPr lvl="1"/>
            <a:r>
              <a:rPr lang="en-US" dirty="0" smtClean="0"/>
              <a:t>What programs should we offer? Grow? Maintain? At what levels? Where? Through what mediums?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1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associated with Goal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Time, energy, brain power of 20 members of Planning Task Force &amp; guests invited to Task Force (TF) meetings</a:t>
            </a:r>
          </a:p>
          <a:p>
            <a:r>
              <a:rPr lang="en-US" dirty="0" smtClean="0"/>
              <a:t>$2,500 to cover costs of campus visit of Dr. Lynn Mahoney (CSU-LA) in Dec. ’16</a:t>
            </a:r>
          </a:p>
          <a:p>
            <a:r>
              <a:rPr lang="en-US" dirty="0" smtClean="0"/>
              <a:t>Future blood, sweat &amp; tears associated with disseminating, discussing, revising ideas of 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8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Student Retention and Persistence, Starting with First Contact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are roadblocks to success?</a:t>
            </a:r>
          </a:p>
          <a:p>
            <a:pPr lvl="1"/>
            <a:r>
              <a:rPr lang="en-US" dirty="0" smtClean="0"/>
              <a:t>What actions most effectively remove those roadblocks?</a:t>
            </a:r>
          </a:p>
          <a:p>
            <a:pPr lvl="1"/>
            <a:r>
              <a:rPr lang="en-US" dirty="0" smtClean="0"/>
              <a:t>What units need to be involved?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3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associated with Goal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product purchases &amp; annual upkeep: ~$500k ($300K for initial purchase; $200K on-going maintenance)</a:t>
            </a:r>
          </a:p>
          <a:p>
            <a:r>
              <a:rPr lang="en-US" dirty="0" smtClean="0"/>
              <a:t>Faculty development program centered on retaining students: $145K per year</a:t>
            </a:r>
          </a:p>
          <a:p>
            <a:r>
              <a:rPr lang="en-US" dirty="0" smtClean="0"/>
              <a:t>Hiring four additional academic advisors/coaches to meet student needs: $206K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3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and Revise our General Education program.</a:t>
            </a:r>
          </a:p>
          <a:p>
            <a:pPr lvl="1"/>
            <a:r>
              <a:rPr lang="en-US" dirty="0" smtClean="0"/>
              <a:t>Current GE program lacks overarching outcomes;</a:t>
            </a:r>
          </a:p>
          <a:p>
            <a:pPr lvl="1"/>
            <a:r>
              <a:rPr lang="en-US" dirty="0" smtClean="0"/>
              <a:t>Does not align with WSU’s mission &amp; core themes;</a:t>
            </a:r>
          </a:p>
          <a:p>
            <a:pPr lvl="1"/>
            <a:r>
              <a:rPr lang="en-US" dirty="0" smtClean="0"/>
              <a:t>Does not motivate faculty to work together, demonstrating connections &amp; overlaps among disciplines.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8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associated with Goal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Orchestrating &amp; advertising Town Hall meeting for discussion about proposed revisions: $3.5K</a:t>
            </a:r>
          </a:p>
          <a:p>
            <a:r>
              <a:rPr lang="en-US" dirty="0" smtClean="0"/>
              <a:t>Bringing in national expert on </a:t>
            </a:r>
            <a:r>
              <a:rPr lang="en-US" dirty="0" err="1" smtClean="0"/>
              <a:t>GenEd</a:t>
            </a:r>
            <a:r>
              <a:rPr lang="en-US" dirty="0" smtClean="0"/>
              <a:t>: $3K</a:t>
            </a:r>
          </a:p>
          <a:p>
            <a:r>
              <a:rPr lang="en-US" dirty="0" smtClean="0"/>
              <a:t>Hours of discussion, revision, further discussion: beyond what is calculable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4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Forward in Recruiting Out of State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 allow us to: elevate WSU’s academic profile; provide more diverse experiences for our in-state students; provide additional revenue.</a:t>
            </a:r>
          </a:p>
          <a:p>
            <a:pPr lvl="1"/>
            <a:r>
              <a:rPr lang="en-US" dirty="0" smtClean="0"/>
              <a:t>In what areas do we have additional capacity for students?</a:t>
            </a:r>
          </a:p>
          <a:p>
            <a:pPr lvl="1"/>
            <a:r>
              <a:rPr lang="en-US" dirty="0" smtClean="0"/>
              <a:t>What are our best selling points? What are our target markets?</a:t>
            </a:r>
          </a:p>
          <a:p>
            <a:pPr lvl="1"/>
            <a:r>
              <a:rPr lang="en-US" dirty="0" smtClean="0"/>
              <a:t>What is an appropriate cost/benefit ratio?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2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associated with Goal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Year one costs: </a:t>
            </a:r>
            <a:r>
              <a:rPr lang="en-US" sz="2800" dirty="0" smtClean="0"/>
              <a:t>$450K </a:t>
            </a:r>
            <a:r>
              <a:rPr lang="en-US" sz="2800" dirty="0" smtClean="0"/>
              <a:t>in personnel &amp; operating expense to target potential students in states where our tuition rates are competitive</a:t>
            </a:r>
          </a:p>
          <a:p>
            <a:r>
              <a:rPr lang="en-US" sz="2800" dirty="0" smtClean="0"/>
              <a:t>These expenses can be borne internally or paid to a consulting firm.  They include: marketing materials, travel, more recruiters </a:t>
            </a:r>
            <a:endParaRPr lang="en-US" sz="2800" dirty="0" smtClean="0"/>
          </a:p>
          <a:p>
            <a:r>
              <a:rPr lang="en-US" sz="2800" dirty="0" smtClean="0"/>
              <a:t>Cost of scholarships to out-of-state </a:t>
            </a:r>
            <a:r>
              <a:rPr lang="en-US" sz="2800" dirty="0" smtClean="0"/>
              <a:t>students/offset by </a:t>
            </a:r>
            <a:r>
              <a:rPr lang="en-US" sz="2800" smtClean="0"/>
              <a:t>tuition revenue:  </a:t>
            </a:r>
            <a:endParaRPr lang="en-US" sz="2800" dirty="0" smtClean="0"/>
          </a:p>
          <a:p>
            <a:pPr lvl="1"/>
            <a:r>
              <a:rPr lang="en-US" sz="2400" dirty="0" smtClean="0"/>
              <a:t>High Honors = 50% discount;  Honors = 33% discount; Achievement = 15% discount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3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506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Academic Affairs: 2016-17 Goals</vt:lpstr>
      <vt:lpstr>Goal One</vt:lpstr>
      <vt:lpstr>Costs associated with Goal One</vt:lpstr>
      <vt:lpstr>Goal Two</vt:lpstr>
      <vt:lpstr>Costs associated with Goal Two</vt:lpstr>
      <vt:lpstr>Goal Three</vt:lpstr>
      <vt:lpstr>Costs associated with Goal Three</vt:lpstr>
      <vt:lpstr>Goal Four</vt:lpstr>
      <vt:lpstr>Costs associated with Goal Four</vt:lpstr>
      <vt:lpstr>Goal Five</vt:lpstr>
      <vt:lpstr>Costs associated with Goal Five</vt:lpstr>
    </vt:vector>
  </TitlesOfParts>
  <Company>Weber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Madonne Miner</cp:lastModifiedBy>
  <cp:revision>36</cp:revision>
  <cp:lastPrinted>2016-09-12T15:29:29Z</cp:lastPrinted>
  <dcterms:created xsi:type="dcterms:W3CDTF">2013-04-04T17:51:32Z</dcterms:created>
  <dcterms:modified xsi:type="dcterms:W3CDTF">2016-09-12T16:56:25Z</dcterms:modified>
</cp:coreProperties>
</file>