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7" d="100"/>
          <a:sy n="67" d="100"/>
        </p:scale>
        <p:origin x="-2248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99F1ED-1F8C-8F44-8FDA-F80A520A0431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6C021F-7690-784A-9D52-C2F219A694B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2006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General advising: (1)</a:t>
            </a:r>
            <a:r>
              <a:rPr lang="en-US" b="1" dirty="0" smtClean="0"/>
              <a:t> </a:t>
            </a:r>
            <a:r>
              <a:rPr lang="en-US" dirty="0" smtClean="0"/>
              <a:t>for all students regardless of whether students are transferring in, returning, or attending for the first time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(2) </a:t>
            </a:r>
            <a:r>
              <a:rPr lang="en-US" dirty="0" smtClean="0"/>
              <a:t>should include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help for students to decide whether they will function best in face-to-face or online environments.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for all students regardless of whether students are transferring in, returning, or attending for the first time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Improved interface</a:t>
            </a:r>
            <a:r>
              <a:rPr lang="en-US" b="0" dirty="0" smtClean="0"/>
              <a:t>:</a:t>
            </a:r>
            <a:r>
              <a:rPr lang="en-US" b="0" baseline="0" dirty="0" smtClean="0"/>
              <a:t> </a:t>
            </a:r>
            <a:r>
              <a:rPr lang="en-US" dirty="0" smtClean="0"/>
              <a:t>a more user-friendly and intuitive </a:t>
            </a:r>
            <a:r>
              <a:rPr lang="en-US" dirty="0" err="1" smtClean="0"/>
              <a:t>CatTracks</a:t>
            </a:r>
            <a:endParaRPr lang="en-US" dirty="0" smtClean="0"/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Automated:</a:t>
            </a:r>
            <a:r>
              <a:rPr lang="en-US" b="1" baseline="0" dirty="0" smtClean="0"/>
              <a:t> (1)</a:t>
            </a:r>
            <a:r>
              <a:rPr lang="en-US" b="0" baseline="0" dirty="0" smtClean="0"/>
              <a:t> </a:t>
            </a:r>
            <a:r>
              <a:rPr lang="en-US" dirty="0" smtClean="0"/>
              <a:t>standardized emails triggered by a major declaration or change,</a:t>
            </a:r>
            <a:r>
              <a:rPr lang="en-US" baseline="0" dirty="0" smtClean="0"/>
              <a:t> </a:t>
            </a:r>
            <a:r>
              <a:rPr lang="en-US" b="1" baseline="0" dirty="0" smtClean="0"/>
              <a:t>(2)</a:t>
            </a:r>
            <a:r>
              <a:rPr lang="en-US" b="0" baseline="0" dirty="0" smtClean="0"/>
              <a:t> </a:t>
            </a:r>
            <a:r>
              <a:rPr lang="en-US" dirty="0" smtClean="0"/>
              <a:t>advisory emails triggered by enrollment in certain courses &amp; by registration holds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021F-7690-784A-9D52-C2F219A694B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4833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Gen</a:t>
            </a:r>
            <a:r>
              <a:rPr lang="en-US" b="1" baseline="0" dirty="0" smtClean="0"/>
              <a:t> Ed:</a:t>
            </a:r>
            <a:r>
              <a:rPr lang="en-US" b="0" baseline="0" dirty="0" smtClean="0"/>
              <a:t> WSU-designation classes</a:t>
            </a:r>
          </a:p>
          <a:p>
            <a:r>
              <a:rPr lang="en-US" b="1" dirty="0" smtClean="0"/>
              <a:t>Bottlenecks:</a:t>
            </a:r>
            <a:r>
              <a:rPr lang="en-US" b="0" baseline="0" dirty="0" smtClean="0"/>
              <a:t> Developmental classes, core-required classes (QL), and major/minor-required classes</a:t>
            </a:r>
          </a:p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021F-7690-784A-9D52-C2F219A694B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20903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021F-7690-784A-9D52-C2F219A694B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04975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Distributing scholarships broadly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try to spread scholarship awards among as many deserving students as possible</a:t>
            </a:r>
          </a:p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Major-advancement scholarships / tuition assistance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would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encourage not only high GPAs but also progress toward timely graduation</a:t>
            </a:r>
            <a:r>
              <a:rPr lang="en-US" dirty="0" smtClean="0">
                <a:effectLst/>
              </a:rPr>
              <a:t>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021F-7690-784A-9D52-C2F219A694B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57374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First-year experiences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: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in-depth contact with campus resources and support services during their first year at WSU,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facilitated through as many services as possible</a:t>
            </a:r>
          </a:p>
          <a:p>
            <a:r>
              <a:rPr lang="en-US" sz="1200" b="1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</a:t>
            </a:r>
            <a:r>
              <a:rPr lang="en-US" sz="1200" b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oncurrent enrollment:</a:t>
            </a:r>
            <a:r>
              <a:rPr lang="en-US" sz="1200" b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preliminary</a:t>
            </a:r>
            <a:r>
              <a:rPr lang="en-US" sz="1200" b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OIE: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students with high-school/university concurrent course credit are more likely to graduate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b="1" dirty="0" smtClean="0">
                <a:effectLst/>
              </a:rPr>
              <a:t>Promoting:</a:t>
            </a:r>
            <a:r>
              <a:rPr lang="en-US" b="0" baseline="0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deans’ offices could publish electronically good news from both faculty and students. Distributing these among faculty and students could help to create a sense of belonging.</a:t>
            </a:r>
            <a:r>
              <a:rPr lang="en-US" dirty="0" smtClean="0">
                <a:effectLst/>
              </a:rPr>
              <a:t> </a:t>
            </a:r>
          </a:p>
          <a:p>
            <a:r>
              <a:rPr lang="en-US" b="1" dirty="0" smtClean="0">
                <a:effectLst/>
              </a:rPr>
              <a:t>Reaching</a:t>
            </a:r>
            <a:r>
              <a:rPr lang="en-US" b="1" baseline="0" dirty="0" smtClean="0">
                <a:effectLst/>
              </a:rPr>
              <a:t> out:</a:t>
            </a:r>
            <a:r>
              <a:rPr lang="en-US" b="0" baseline="0" dirty="0" smtClean="0">
                <a:effectLst/>
              </a:rPr>
              <a:t> faculty members, program directors, chairs, </a:t>
            </a:r>
            <a:r>
              <a:rPr lang="en-US" b="0" baseline="0" dirty="0" err="1" smtClean="0">
                <a:effectLst/>
              </a:rPr>
              <a:t>etc</a:t>
            </a:r>
            <a:r>
              <a:rPr lang="en-US" b="0" baseline="0" dirty="0" smtClean="0">
                <a:effectLst/>
              </a:rPr>
              <a:t>, can make contact with majors/minors who are no longer enrolling.</a:t>
            </a:r>
            <a:endParaRPr lang="en-US" b="1" dirty="0" smtClean="0">
              <a:effectLst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6C021F-7690-784A-9D52-C2F219A694B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6292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38A8F4EE-E8F0-7D47-9D5F-4B5341D89C0E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F67CAC1F-17B7-4645-873A-3B511496B49A}" type="datetimeFigureOut">
              <a:rPr lang="en-US" smtClean="0"/>
              <a:t>11/9/16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Recommendations for Increasing Graduation and Retention Rates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A suggestion-gathering effort by ASSA 2015-16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4790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The charge and the contributors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In </a:t>
            </a:r>
            <a:r>
              <a:rPr lang="en-US" sz="2400" dirty="0"/>
              <a:t>2015</a:t>
            </a:r>
            <a:r>
              <a:rPr lang="en-US" sz="2400" dirty="0" smtClean="0"/>
              <a:t>, ASSA </a:t>
            </a:r>
            <a:r>
              <a:rPr lang="en-US" sz="2400" dirty="0"/>
              <a:t>was charged with providing recommendations to increase retention and graduation </a:t>
            </a:r>
            <a:r>
              <a:rPr lang="en-US" sz="2400" dirty="0" smtClean="0"/>
              <a:t>rates.</a:t>
            </a:r>
          </a:p>
          <a:p>
            <a:endParaRPr lang="en-US" dirty="0" smtClean="0"/>
          </a:p>
          <a:p>
            <a:r>
              <a:rPr lang="en-US" sz="2400" dirty="0" smtClean="0"/>
              <a:t>This </a:t>
            </a:r>
            <a:r>
              <a:rPr lang="en-US" sz="2400" dirty="0"/>
              <a:t>document </a:t>
            </a:r>
            <a:r>
              <a:rPr lang="en-US" sz="2400" dirty="0" smtClean="0"/>
              <a:t>presents information </a:t>
            </a:r>
            <a:r>
              <a:rPr lang="en-US" sz="2400" dirty="0"/>
              <a:t>and suggestions gathered from </a:t>
            </a:r>
            <a:endParaRPr lang="en-US" sz="2400" dirty="0" smtClean="0"/>
          </a:p>
          <a:p>
            <a:pPr lvl="1"/>
            <a:r>
              <a:rPr lang="en-US" sz="2400" dirty="0" smtClean="0"/>
              <a:t>The </a:t>
            </a:r>
            <a:r>
              <a:rPr lang="en-US" sz="2400" dirty="0"/>
              <a:t>Office of Institutional </a:t>
            </a:r>
            <a:r>
              <a:rPr lang="en-US" sz="2400" dirty="0" smtClean="0"/>
              <a:t>Effectiveness </a:t>
            </a:r>
          </a:p>
          <a:p>
            <a:pPr lvl="1"/>
            <a:r>
              <a:rPr lang="en-US" sz="2400" dirty="0" smtClean="0"/>
              <a:t>ASSA </a:t>
            </a:r>
            <a:r>
              <a:rPr lang="en-US" sz="2400" dirty="0"/>
              <a:t>Committee </a:t>
            </a:r>
            <a:r>
              <a:rPr lang="en-US" sz="2400" dirty="0" smtClean="0"/>
              <a:t>members</a:t>
            </a:r>
            <a:endParaRPr lang="en-US" sz="2400" dirty="0"/>
          </a:p>
          <a:p>
            <a:pPr lvl="1"/>
            <a:r>
              <a:rPr lang="en-US" sz="2400" dirty="0" smtClean="0"/>
              <a:t>Faculty from across campus who </a:t>
            </a:r>
            <a:r>
              <a:rPr lang="en-US" sz="2400" dirty="0"/>
              <a:t>offered </a:t>
            </a:r>
            <a:r>
              <a:rPr lang="en-US" sz="2400" dirty="0" smtClean="0"/>
              <a:t>input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487023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20000" cy="1166159"/>
          </a:xfrm>
        </p:spPr>
        <p:txBody>
          <a:bodyPr/>
          <a:lstStyle/>
          <a:p>
            <a:r>
              <a:rPr lang="en-US" sz="4000" dirty="0" smtClean="0"/>
              <a:t>Advising and Tracking Suggestions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General </a:t>
            </a:r>
            <a:r>
              <a:rPr lang="en-US" sz="2400" b="1" dirty="0" smtClean="0"/>
              <a:t>advising for all students upon entry to WSU</a:t>
            </a:r>
          </a:p>
          <a:p>
            <a:r>
              <a:rPr lang="en-US" sz="2400" b="1" dirty="0"/>
              <a:t>Situation-specific advising</a:t>
            </a:r>
          </a:p>
          <a:p>
            <a:pPr lvl="1"/>
            <a:r>
              <a:rPr lang="en-US" sz="2400" dirty="0" smtClean="0"/>
              <a:t>Automated notifications</a:t>
            </a:r>
            <a:endParaRPr lang="en-US" sz="2400" dirty="0"/>
          </a:p>
          <a:p>
            <a:pPr lvl="1"/>
            <a:r>
              <a:rPr lang="en-US" sz="2400" dirty="0" smtClean="0"/>
              <a:t>Required advising </a:t>
            </a:r>
            <a:r>
              <a:rPr lang="en-US" sz="2400" dirty="0"/>
              <a:t>when majors </a:t>
            </a:r>
            <a:r>
              <a:rPr lang="en-US" sz="2400" dirty="0" smtClean="0"/>
              <a:t>change </a:t>
            </a:r>
          </a:p>
          <a:p>
            <a:pPr lvl="1"/>
            <a:r>
              <a:rPr lang="en-US" sz="2400" dirty="0" smtClean="0"/>
              <a:t>Advising for students earning fewer than 30 credits per academic year, facing academic probation, or failing a key class</a:t>
            </a:r>
          </a:p>
          <a:p>
            <a:r>
              <a:rPr lang="en-US" sz="2400" b="1" dirty="0" smtClean="0"/>
              <a:t>Improved </a:t>
            </a:r>
            <a:r>
              <a:rPr lang="en-US" sz="2400" b="1" dirty="0"/>
              <a:t>tracking/advising </a:t>
            </a:r>
            <a:r>
              <a:rPr lang="en-US" sz="2400" b="1" dirty="0" smtClean="0"/>
              <a:t>interface</a:t>
            </a:r>
          </a:p>
          <a:p>
            <a:r>
              <a:rPr lang="en-US" sz="2400" b="1" dirty="0"/>
              <a:t>Degree maps</a:t>
            </a:r>
            <a:r>
              <a:rPr lang="en-US" sz="2400" dirty="0"/>
              <a:t> 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2080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Curricular Change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Reducing general education </a:t>
            </a:r>
            <a:r>
              <a:rPr lang="en-US" sz="2400" b="1" dirty="0" smtClean="0"/>
              <a:t>credits required</a:t>
            </a:r>
          </a:p>
          <a:p>
            <a:r>
              <a:rPr lang="en-US" sz="2400" b="1" dirty="0" smtClean="0"/>
              <a:t>Being aware of and eliminating </a:t>
            </a:r>
            <a:r>
              <a:rPr lang="en-US" sz="2400" b="1" dirty="0"/>
              <a:t>bottlenecks</a:t>
            </a:r>
            <a:r>
              <a:rPr lang="en-US" sz="2400" dirty="0"/>
              <a:t> </a:t>
            </a:r>
            <a:endParaRPr lang="en-US" sz="2400" dirty="0" smtClean="0"/>
          </a:p>
          <a:p>
            <a:r>
              <a:rPr lang="en-US" sz="2400" b="1" dirty="0"/>
              <a:t>Improving the convenience of course offerings</a:t>
            </a:r>
            <a:r>
              <a:rPr lang="en-US" sz="2400" dirty="0"/>
              <a:t> </a:t>
            </a:r>
            <a:endParaRPr lang="en-US" sz="2400" dirty="0" smtClean="0"/>
          </a:p>
          <a:p>
            <a:pPr lvl="1"/>
            <a:r>
              <a:rPr lang="en-US" sz="2400" dirty="0" smtClean="0"/>
              <a:t>Hybrid classes</a:t>
            </a:r>
          </a:p>
          <a:p>
            <a:pPr lvl="1"/>
            <a:r>
              <a:rPr lang="en-US" sz="2400" dirty="0" smtClean="0"/>
              <a:t>Classes on the Davis campus</a:t>
            </a:r>
          </a:p>
          <a:p>
            <a:pPr lvl="2"/>
            <a:r>
              <a:rPr lang="en-US" sz="2400" dirty="0" smtClean="0"/>
              <a:t>Core-required classes</a:t>
            </a:r>
          </a:p>
          <a:p>
            <a:pPr lvl="2"/>
            <a:r>
              <a:rPr lang="en-US" sz="2400" dirty="0" smtClean="0"/>
              <a:t>Major/minor-required classes </a:t>
            </a:r>
          </a:p>
          <a:p>
            <a:pPr lvl="1"/>
            <a:r>
              <a:rPr lang="en-US" sz="2600" dirty="0" smtClean="0"/>
              <a:t>Evening and weekend course availability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9825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Financial Incentive Benefits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n-US" sz="2400" b="1" dirty="0" smtClean="0"/>
              <a:t>Preliminary findings from the OIE: </a:t>
            </a:r>
          </a:p>
          <a:p>
            <a:pPr marL="114300" indent="0">
              <a:buNone/>
            </a:pPr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/>
              <a:t>factor that most impacts a student's odds of graduation is whether or not they received grants, scholarships, or waiver money. </a:t>
            </a:r>
            <a:endParaRPr lang="en-US" sz="2400" dirty="0" smtClean="0"/>
          </a:p>
          <a:p>
            <a:pPr marL="114300" indent="0">
              <a:buNone/>
            </a:pPr>
            <a:endParaRPr lang="en-US" sz="2400" dirty="0"/>
          </a:p>
          <a:p>
            <a:pPr marL="114300" indent="0">
              <a:buNone/>
            </a:pPr>
            <a:r>
              <a:rPr lang="en-US" sz="2400" dirty="0" smtClean="0"/>
              <a:t>Loans </a:t>
            </a:r>
            <a:r>
              <a:rPr lang="en-US" sz="2400" dirty="0"/>
              <a:t>also </a:t>
            </a:r>
            <a:r>
              <a:rPr lang="en-US" sz="2400" dirty="0" smtClean="0"/>
              <a:t>have </a:t>
            </a:r>
            <a:r>
              <a:rPr lang="en-US" sz="2400" dirty="0"/>
              <a:t>an impact</a:t>
            </a:r>
            <a:r>
              <a:rPr lang="en-US" sz="2400" dirty="0" smtClean="0"/>
              <a:t>, but receiving </a:t>
            </a:r>
            <a:r>
              <a:rPr lang="en-US" sz="2400" dirty="0"/>
              <a:t>money that does not need to be paid back has the most positive impact on students’ graduation rates.</a:t>
            </a:r>
          </a:p>
          <a:p>
            <a:pPr marL="114300" indent="0">
              <a:buNone/>
            </a:pPr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27912540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 smtClean="0"/>
              <a:t>Financial Incentive Suggestions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b="1" dirty="0"/>
              <a:t>Distributing scholarships </a:t>
            </a:r>
            <a:r>
              <a:rPr lang="en-US" sz="2400" b="1" dirty="0" smtClean="0"/>
              <a:t>broadly</a:t>
            </a:r>
          </a:p>
          <a:p>
            <a:r>
              <a:rPr lang="en-US" sz="2400" b="1" dirty="0" smtClean="0"/>
              <a:t>Offering major</a:t>
            </a:r>
            <a:r>
              <a:rPr lang="en-US" sz="2400" b="1" dirty="0"/>
              <a:t>-advancement scholarships / tuition assistance</a:t>
            </a:r>
            <a:r>
              <a:rPr lang="en-US" sz="2400" dirty="0"/>
              <a:t> </a:t>
            </a:r>
            <a:r>
              <a:rPr lang="en-US" sz="2400" dirty="0" smtClean="0"/>
              <a:t> </a:t>
            </a:r>
          </a:p>
          <a:p>
            <a:pPr lvl="1"/>
            <a:r>
              <a:rPr lang="en-US" sz="2400" dirty="0" smtClean="0"/>
              <a:t>Students could have the cost of up </a:t>
            </a:r>
            <a:r>
              <a:rPr lang="en-US" sz="2400" dirty="0"/>
              <a:t>to </a:t>
            </a:r>
            <a:r>
              <a:rPr lang="en-US" sz="2400" dirty="0" smtClean="0"/>
              <a:t>one </a:t>
            </a:r>
            <a:r>
              <a:rPr lang="en-US" sz="2400" dirty="0"/>
              <a:t>semester (</a:t>
            </a:r>
            <a:r>
              <a:rPr lang="en-US" sz="2400" dirty="0" smtClean="0"/>
              <a:t>the </a:t>
            </a:r>
            <a:r>
              <a:rPr lang="en-US" sz="2400" dirty="0"/>
              <a:t>final one) </a:t>
            </a:r>
            <a:r>
              <a:rPr lang="en-US" sz="2400" dirty="0" smtClean="0"/>
              <a:t>waived</a:t>
            </a:r>
          </a:p>
          <a:p>
            <a:pPr lvl="1"/>
            <a:r>
              <a:rPr lang="en-US" sz="2400" dirty="0" smtClean="0"/>
              <a:t>To qualify, students must have satisfactory GPAs and be on schedule for graduation</a:t>
            </a:r>
          </a:p>
          <a:p>
            <a:pPr lvl="1"/>
            <a:r>
              <a:rPr lang="en-US" sz="2400" dirty="0"/>
              <a:t>This concept </a:t>
            </a:r>
            <a:r>
              <a:rPr lang="en-US" sz="2400" dirty="0" smtClean="0"/>
              <a:t>could include </a:t>
            </a:r>
            <a:r>
              <a:rPr lang="en-US" sz="2400" dirty="0"/>
              <a:t>mini-rewards each semester (e.g. discounts/gift cards at Campus Stores to help purchase </a:t>
            </a:r>
            <a:r>
              <a:rPr lang="en-US" sz="2400" dirty="0" smtClean="0"/>
              <a:t>textbooks)</a:t>
            </a:r>
            <a:endParaRPr lang="en-US" sz="2400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28070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Suggestions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Enhancing first-year </a:t>
            </a:r>
            <a:r>
              <a:rPr lang="en-US" b="1" dirty="0" smtClean="0"/>
              <a:t>experiences for </a:t>
            </a:r>
            <a:r>
              <a:rPr lang="en-US" b="1" i="1" dirty="0" smtClean="0"/>
              <a:t>all</a:t>
            </a:r>
            <a:r>
              <a:rPr lang="en-US" b="1" dirty="0" smtClean="0"/>
              <a:t> first-year students</a:t>
            </a:r>
          </a:p>
          <a:p>
            <a:r>
              <a:rPr lang="en-US" b="1" dirty="0"/>
              <a:t>Expanding concurrent enrollment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 smtClean="0"/>
              <a:t>P</a:t>
            </a:r>
            <a:r>
              <a:rPr lang="en-US" b="1" dirty="0"/>
              <a:t>romoting and publicizing students’ success alongside faculty recognition</a:t>
            </a:r>
            <a:r>
              <a:rPr lang="en-US" dirty="0"/>
              <a:t> </a:t>
            </a:r>
            <a:r>
              <a:rPr lang="en-US" dirty="0" smtClean="0"/>
              <a:t> </a:t>
            </a:r>
          </a:p>
          <a:p>
            <a:r>
              <a:rPr lang="en-US" b="1" dirty="0"/>
              <a:t>Reaching out to students who discontinue school or face significant challenges</a:t>
            </a:r>
            <a:r>
              <a:rPr lang="en-US" dirty="0"/>
              <a:t> </a:t>
            </a:r>
            <a:endParaRPr lang="en-US" dirty="0" smtClean="0"/>
          </a:p>
          <a:p>
            <a:r>
              <a:rPr lang="en-US" b="1" dirty="0"/>
              <a:t>Surveying students who leave WSU</a:t>
            </a:r>
            <a:r>
              <a:rPr lang="en-US" dirty="0"/>
              <a:t> </a:t>
            </a:r>
            <a:r>
              <a:rPr lang="en-US" dirty="0" smtClean="0"/>
              <a:t>(transfer away, drop out, etc.)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76445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93</TotalTime>
  <Words>620</Words>
  <Application>Microsoft Macintosh PowerPoint</Application>
  <PresentationFormat>On-screen Show (4:3)</PresentationFormat>
  <Paragraphs>62</Paragraphs>
  <Slides>7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Adjacency</vt:lpstr>
      <vt:lpstr>Recommendations for Increasing Graduation and Retention Rates</vt:lpstr>
      <vt:lpstr>The charge and the contributors</vt:lpstr>
      <vt:lpstr>Advising and Tracking Suggestions</vt:lpstr>
      <vt:lpstr>Curricular Change Suggestions</vt:lpstr>
      <vt:lpstr>Financial Incentive Benefits</vt:lpstr>
      <vt:lpstr>Financial Incentive Suggestions</vt:lpstr>
      <vt:lpstr>Engagement Suggestions</vt:lpstr>
    </vt:vector>
  </TitlesOfParts>
  <Company>Weber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Recommendations for Increasing Graduation and Retention Rates</dc:title>
  <dc:creator>Becky Marchant</dc:creator>
  <cp:lastModifiedBy>Becky Marchant</cp:lastModifiedBy>
  <cp:revision>9</cp:revision>
  <dcterms:created xsi:type="dcterms:W3CDTF">2016-11-10T03:39:41Z</dcterms:created>
  <dcterms:modified xsi:type="dcterms:W3CDTF">2016-11-10T05:12:45Z</dcterms:modified>
</cp:coreProperties>
</file>