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7" r:id="rId2"/>
    <p:sldId id="256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204" autoAdjust="0"/>
  </p:normalViewPr>
  <p:slideViewPr>
    <p:cSldViewPr snapToGrid="0" snapToObjects="1">
      <p:cViewPr varScale="1">
        <p:scale>
          <a:sx n="86" d="100"/>
          <a:sy n="86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4BCB08-DF1B-48E6-B857-6CB5ECF5ADB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5A1FE9-67A9-47E2-A3FD-C34B6FFB4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64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7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1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3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8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8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5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9618B-A375-C643-BD8A-01596766ED1E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D364-B9A4-AC4D-A3FA-F594BD87A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67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Apportionment for 2016/2017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892"/>
            <a:ext cx="8229600" cy="49482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CRAO committee gathered data on faculty numbers in their college as of </a:t>
            </a:r>
            <a:r>
              <a:rPr lang="en-US" smtClean="0"/>
              <a:t>fall 2016.</a:t>
            </a:r>
            <a:endParaRPr lang="en-US" dirty="0" smtClean="0"/>
          </a:p>
          <a:p>
            <a:r>
              <a:rPr lang="en-US" dirty="0" smtClean="0"/>
              <a:t>Faculty were counted if they:</a:t>
            </a:r>
          </a:p>
          <a:p>
            <a:pPr lvl="1"/>
            <a:r>
              <a:rPr lang="en-US" dirty="0" smtClean="0"/>
              <a:t>Held a full </a:t>
            </a:r>
            <a:r>
              <a:rPr lang="en-US" dirty="0"/>
              <a:t>time (3/4 or greater) salaried </a:t>
            </a:r>
            <a:r>
              <a:rPr lang="en-US" dirty="0" smtClean="0"/>
              <a:t>appointment, </a:t>
            </a:r>
            <a:r>
              <a:rPr lang="en-US" dirty="0"/>
              <a:t>with the rank of Professor, Associate Professor, Assistant Professor, or title of Instructor, or Instructor Specialist in the fall semester of the given academic year.</a:t>
            </a:r>
          </a:p>
          <a:p>
            <a:pPr lvl="1"/>
            <a:r>
              <a:rPr lang="en-US" dirty="0"/>
              <a:t>Are a member of one of the Organizational Units described in Article B-</a:t>
            </a:r>
            <a:r>
              <a:rPr lang="en-US" dirty="0" smtClean="0"/>
              <a:t>II (faculty in CE do not meet this criteria)</a:t>
            </a:r>
            <a:endParaRPr lang="en-US" dirty="0"/>
          </a:p>
          <a:p>
            <a:pPr lvl="1"/>
            <a:r>
              <a:rPr lang="en-US" dirty="0"/>
              <a:t>Do not hold an administrative position higher than that of department </a:t>
            </a:r>
            <a:r>
              <a:rPr lang="en-US" dirty="0" smtClean="0"/>
              <a:t>chair</a:t>
            </a:r>
            <a:r>
              <a:rPr lang="en-US" dirty="0"/>
              <a:t> </a:t>
            </a:r>
            <a:r>
              <a:rPr lang="en-US" dirty="0" smtClean="0"/>
              <a:t>(associate deans were not counted) </a:t>
            </a:r>
            <a:endParaRPr lang="en-US" dirty="0"/>
          </a:p>
          <a:p>
            <a:r>
              <a:rPr lang="en-US" dirty="0" smtClean="0"/>
              <a:t> We did not include Visiting Assistant Professors. </a:t>
            </a:r>
          </a:p>
          <a:p>
            <a:r>
              <a:rPr lang="en-US" dirty="0" smtClean="0"/>
              <a:t>Counted all faculty on leave, regardless of nature of leave as long as they still had a tenure track appointment.  </a:t>
            </a:r>
          </a:p>
          <a:p>
            <a:r>
              <a:rPr lang="en-US" dirty="0" smtClean="0"/>
              <a:t>Approved unanimously by CRAO committee.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02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Hamiltonian Method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8625" y="649363"/>
            <a:ext cx="8528868" cy="5144904"/>
          </a:xfrm>
        </p:spPr>
        <p:txBody>
          <a:bodyPr>
            <a:normAutofit/>
          </a:bodyPr>
          <a:lstStyle/>
          <a:p>
            <a:pPr lvl="0"/>
            <a:r>
              <a:rPr lang="en-US" sz="2000" b="1" dirty="0"/>
              <a:t>Total Seats:</a:t>
            </a:r>
            <a:r>
              <a:rPr lang="en-US" sz="2000" dirty="0"/>
              <a:t> </a:t>
            </a:r>
            <a:r>
              <a:rPr lang="en-US" sz="2000" dirty="0" smtClean="0"/>
              <a:t>39 </a:t>
            </a:r>
            <a:r>
              <a:rPr lang="en-US" sz="2000" dirty="0"/>
              <a:t>seats available in Faculty Senate.</a:t>
            </a:r>
          </a:p>
          <a:p>
            <a:pPr lvl="0"/>
            <a:r>
              <a:rPr lang="en-US" sz="2000" b="1" dirty="0" smtClean="0"/>
              <a:t>Raw </a:t>
            </a:r>
            <a:r>
              <a:rPr lang="en-US" sz="2000" b="1" dirty="0"/>
              <a:t>Seats:</a:t>
            </a:r>
            <a:r>
              <a:rPr lang="en-US" sz="2000" dirty="0"/>
              <a:t> (</a:t>
            </a:r>
            <a:r>
              <a:rPr lang="en-US" sz="2000" dirty="0" err="1"/>
              <a:t>Faculty÷Faculty</a:t>
            </a:r>
            <a:r>
              <a:rPr lang="en-US" sz="2000" dirty="0"/>
              <a:t> Total)×Total Seats</a:t>
            </a:r>
          </a:p>
          <a:p>
            <a:pPr lvl="0"/>
            <a:r>
              <a:rPr lang="en-US" sz="2000" b="1" dirty="0"/>
              <a:t>Base Seats:</a:t>
            </a:r>
            <a:r>
              <a:rPr lang="en-US" sz="2000" dirty="0"/>
              <a:t> Round down raw seats to whole number.  </a:t>
            </a:r>
          </a:p>
          <a:p>
            <a:pPr lvl="0"/>
            <a:r>
              <a:rPr lang="en-US" sz="2000" b="1" dirty="0"/>
              <a:t>Remainder:</a:t>
            </a:r>
            <a:r>
              <a:rPr lang="en-US" sz="2000" dirty="0"/>
              <a:t>  Raw seats – base seats</a:t>
            </a:r>
          </a:p>
          <a:p>
            <a:pPr lvl="0"/>
            <a:r>
              <a:rPr lang="en-US" sz="2000" b="1" dirty="0"/>
              <a:t>Sort Remainder</a:t>
            </a:r>
            <a:r>
              <a:rPr lang="en-US" sz="2000" dirty="0"/>
              <a:t> from largest to smallest.  </a:t>
            </a:r>
          </a:p>
          <a:p>
            <a:pPr lvl="0"/>
            <a:r>
              <a:rPr lang="en-US" sz="2000" b="1" dirty="0"/>
              <a:t>Assign remaining seats</a:t>
            </a:r>
            <a:r>
              <a:rPr lang="en-US" sz="2000" dirty="0"/>
              <a:t> from largest remainder to smallest until all seats are assigned (All Organizational Units listed in Article B-II shall be granted at least one seat regardless of the size of the remainders</a:t>
            </a:r>
            <a:r>
              <a:rPr lang="en-US" sz="2000" dirty="0" smtClean="0"/>
              <a:t>). 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66742"/>
              </p:ext>
            </p:extLst>
          </p:nvPr>
        </p:nvGraphicFramePr>
        <p:xfrm>
          <a:off x="590841" y="3559131"/>
          <a:ext cx="8095956" cy="293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3676"/>
                <a:gridCol w="663228"/>
                <a:gridCol w="663228"/>
                <a:gridCol w="663228"/>
                <a:gridCol w="663228"/>
                <a:gridCol w="663228"/>
                <a:gridCol w="663228"/>
                <a:gridCol w="663228"/>
                <a:gridCol w="663228"/>
                <a:gridCol w="663228"/>
                <a:gridCol w="663228"/>
              </a:tblGrid>
              <a:tr h="24706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Faculty 2016-2017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Faculty 2015-2016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Delta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Raw Seats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</a:t>
                      </a:r>
                      <a:r>
                        <a:rPr lang="en-US" sz="1000" u="none" strike="noStrike">
                          <a:effectLst/>
                        </a:rPr>
                        <a:t>ase Seats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Remainder sorted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Seats Added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2016-2017 Seats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2015-2016 Seats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Delta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30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Engineering, Applied Science &amp; Technology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62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5.115969582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0.11597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30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Arts and Humanities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105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104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7.785171103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0.78517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30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Library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-2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0.519011407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-0.48099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30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Business &amp; Economics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48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3.558935361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0.55894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30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Education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-1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3.633079848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0.63308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30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Health Professions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6.524714829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0.52471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30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Science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77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6.153992395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0.15399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30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Social &amp; Behavioral Science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77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5.709125475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0.70913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  <a:tr h="158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526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u="none" strike="noStrike">
                          <a:effectLst/>
                        </a:rPr>
                        <a:t>509</a:t>
                      </a:r>
                      <a:endParaRPr lang="is-I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39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39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u="none" strike="noStrike">
                          <a:effectLst/>
                        </a:rPr>
                        <a:t>39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0365" marR="10365" marT="1036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9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357</Words>
  <Application>Microsoft Office PowerPoint</Application>
  <PresentationFormat>On-screen Show (4:3)</PresentationFormat>
  <Paragraphs>122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Apportionment for 2016/2017</vt:lpstr>
      <vt:lpstr>Hamiltonian Method</vt:lpstr>
    </vt:vector>
  </TitlesOfParts>
  <Company>Weber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Apportionment for 2013/14</dc:title>
  <dc:creator>Timothy Herzog</dc:creator>
  <cp:lastModifiedBy>Brenda Stockberger</cp:lastModifiedBy>
  <cp:revision>13</cp:revision>
  <cp:lastPrinted>2016-10-17T20:31:03Z</cp:lastPrinted>
  <dcterms:created xsi:type="dcterms:W3CDTF">2013-10-05T05:00:27Z</dcterms:created>
  <dcterms:modified xsi:type="dcterms:W3CDTF">2016-10-17T20:34:43Z</dcterms:modified>
</cp:coreProperties>
</file>