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2" r:id="rId2"/>
    <p:sldId id="348" r:id="rId3"/>
    <p:sldId id="347" r:id="rId4"/>
    <p:sldId id="341" r:id="rId5"/>
    <p:sldId id="342" r:id="rId6"/>
    <p:sldId id="349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2B66"/>
    <a:srgbClr val="998099"/>
    <a:srgbClr val="6E287A"/>
    <a:srgbClr val="67059D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39" autoAdjust="0"/>
  </p:normalViewPr>
  <p:slideViewPr>
    <p:cSldViewPr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'C:\Users\jamestaylor8\Downloads\[universities chart.xlsx]Sheet1'!$Q$22</c:f>
              <c:strCache>
                <c:ptCount val="1"/>
                <c:pt idx="0">
                  <c:v>BYU</c:v>
                </c:pt>
              </c:strCache>
            </c:strRef>
          </c:tx>
          <c:marker>
            <c:symbol val="none"/>
          </c:marker>
          <c:cat>
            <c:numRef>
              <c:f>'C:\Users\jamestaylor8\Downloads\[universities chart.xlsx]Sheet1'!$P$23:$P$33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'C:\Users\jamestaylor8\Downloads\[universities chart.xlsx]Sheet1'!$Q$23:$Q$33</c:f>
              <c:numCache>
                <c:formatCode>General</c:formatCode>
                <c:ptCount val="11"/>
              </c:numCache>
            </c:numRef>
          </c:val>
          <c:smooth val="0"/>
        </c:ser>
        <c:ser>
          <c:idx val="1"/>
          <c:order val="1"/>
          <c:tx>
            <c:strRef>
              <c:f>'C:\Users\jamestaylor8\Downloads\[universities chart.xlsx]Sheet1'!$R$22</c:f>
              <c:strCache>
                <c:ptCount val="1"/>
                <c:pt idx="0">
                  <c:v>USU</c:v>
                </c:pt>
              </c:strCache>
            </c:strRef>
          </c:tx>
          <c:marker>
            <c:symbol val="none"/>
          </c:marker>
          <c:cat>
            <c:numRef>
              <c:f>'C:\Users\jamestaylor8\Downloads\[universities chart.xlsx]Sheet1'!$P$23:$P$33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'C:\Users\jamestaylor8\Downloads\[universities chart.xlsx]Sheet1'!$R$23:$R$33</c:f>
              <c:numCache>
                <c:formatCode>General</c:formatCode>
                <c:ptCount val="11"/>
              </c:numCache>
            </c:numRef>
          </c:val>
          <c:smooth val="0"/>
        </c:ser>
        <c:ser>
          <c:idx val="2"/>
          <c:order val="2"/>
          <c:tx>
            <c:strRef>
              <c:f>'C:\Users\jamestaylor8\Downloads\[universities chart.xlsx]Sheet1'!$S$22</c:f>
              <c:strCache>
                <c:ptCount val="1"/>
                <c:pt idx="0">
                  <c:v>UVU</c:v>
                </c:pt>
              </c:strCache>
            </c:strRef>
          </c:tx>
          <c:marker>
            <c:symbol val="none"/>
          </c:marker>
          <c:cat>
            <c:numRef>
              <c:f>'C:\Users\jamestaylor8\Downloads\[universities chart.xlsx]Sheet1'!$P$23:$P$33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'C:\Users\jamestaylor8\Downloads\[universities chart.xlsx]Sheet1'!$S$23:$S$33</c:f>
              <c:numCache>
                <c:formatCode>General</c:formatCode>
                <c:ptCount val="11"/>
              </c:numCache>
            </c:numRef>
          </c:val>
          <c:smooth val="0"/>
        </c:ser>
        <c:ser>
          <c:idx val="3"/>
          <c:order val="3"/>
          <c:tx>
            <c:strRef>
              <c:f>'C:\Users\jamestaylor8\Downloads\[universities chart.xlsx]Sheet1'!$T$22</c:f>
              <c:strCache>
                <c:ptCount val="1"/>
                <c:pt idx="0">
                  <c:v>UofU</c:v>
                </c:pt>
              </c:strCache>
            </c:strRef>
          </c:tx>
          <c:marker>
            <c:symbol val="none"/>
          </c:marker>
          <c:cat>
            <c:numRef>
              <c:f>'C:\Users\jamestaylor8\Downloads\[universities chart.xlsx]Sheet1'!$P$23:$P$33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'C:\Users\jamestaylor8\Downloads\[universities chart.xlsx]Sheet1'!$T$23:$T$33</c:f>
              <c:numCache>
                <c:formatCode>General</c:formatCode>
                <c:ptCount val="11"/>
              </c:numCache>
            </c:numRef>
          </c:val>
          <c:smooth val="0"/>
        </c:ser>
        <c:ser>
          <c:idx val="4"/>
          <c:order val="4"/>
          <c:tx>
            <c:strRef>
              <c:f>'C:\Users\jamestaylor8\Downloads\[universities chart.xlsx]Sheet1'!$U$22</c:f>
              <c:strCache>
                <c:ptCount val="1"/>
                <c:pt idx="0">
                  <c:v>WSU</c:v>
                </c:pt>
              </c:strCache>
            </c:strRef>
          </c:tx>
          <c:marker>
            <c:symbol val="none"/>
          </c:marker>
          <c:cat>
            <c:numRef>
              <c:f>'C:\Users\jamestaylor8\Downloads\[universities chart.xlsx]Sheet1'!$P$23:$P$33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'C:\Users\jamestaylor8\Downloads\[universities chart.xlsx]Sheet1'!$U$23:$U$33</c:f>
              <c:numCache>
                <c:formatCode>General</c:formatCode>
                <c:ptCount val="11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572544"/>
        <c:axId val="6437544"/>
      </c:lineChart>
      <c:catAx>
        <c:axId val="14657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437544"/>
        <c:crosses val="autoZero"/>
        <c:auto val="1"/>
        <c:lblAlgn val="ctr"/>
        <c:lblOffset val="100"/>
        <c:noMultiLvlLbl val="0"/>
      </c:catAx>
      <c:valAx>
        <c:axId val="6437544"/>
        <c:scaling>
          <c:orientation val="minMax"/>
          <c:max val="0.60000000000000009"/>
          <c:min val="0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46572544"/>
        <c:crosses val="autoZero"/>
        <c:crossBetween val="between"/>
        <c:majorUnit val="5.000000000000001E-2"/>
      </c:valAx>
    </c:plotArea>
    <c:legend>
      <c:legendPos val="r"/>
      <c:layout>
        <c:manualLayout>
          <c:xMode val="edge"/>
          <c:yMode val="edge"/>
          <c:x val="0.87424619276350901"/>
          <c:y val="0.15241181742526086"/>
          <c:w val="0.11255251509402908"/>
          <c:h val="0.54850918635170609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0.09063</cdr:x>
      <cdr:y>0.25321</cdr:y>
    </cdr:from>
    <cdr:to>
      <cdr:x>0.80988</cdr:x>
      <cdr:y>0.25346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14809" y="695325"/>
          <a:ext cx="3291840" cy="695"/>
        </a:xfrm>
        <a:prstGeom xmlns:a="http://schemas.openxmlformats.org/drawingml/2006/main" prst="line">
          <a:avLst/>
        </a:prstGeom>
        <a:ln xmlns:a="http://schemas.openxmlformats.org/drawingml/2006/main" w="254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0.09018</cdr:x>
      <cdr:y>0.18846</cdr:y>
    </cdr:from>
    <cdr:to>
      <cdr:x>0.80943</cdr:x>
      <cdr:y>0.18871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412750" y="517525"/>
          <a:ext cx="3291840" cy="69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0.09294</cdr:x>
      <cdr:y>0.18028</cdr:y>
    </cdr:from>
    <cdr:to>
      <cdr:x>0.81219</cdr:x>
      <cdr:y>0.18053</cdr:y>
    </cdr:to>
    <cdr:cxnSp macro="">
      <cdr:nvCxnSpPr>
        <cdr:cNvPr id="6" name="Straight Connector 5"/>
        <cdr:cNvCxnSpPr/>
      </cdr:nvCxnSpPr>
      <cdr:spPr>
        <a:xfrm xmlns:a="http://schemas.openxmlformats.org/drawingml/2006/main" flipV="1">
          <a:off x="652463" y="609600"/>
          <a:ext cx="5049081" cy="84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4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0.09053</cdr:x>
      <cdr:y>0.18384</cdr:y>
    </cdr:from>
    <cdr:to>
      <cdr:x>0.44433</cdr:x>
      <cdr:y>0.18384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>
          <a:off x="414338" y="504825"/>
          <a:ext cx="161925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0.44017</cdr:x>
      <cdr:y>0.18037</cdr:y>
    </cdr:from>
    <cdr:to>
      <cdr:x>0.44017</cdr:x>
      <cdr:y>0.33299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2014538" y="495299"/>
          <a:ext cx="0" cy="41910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0.44017</cdr:x>
      <cdr:y>0.32605</cdr:y>
    </cdr:from>
    <cdr:to>
      <cdr:x>0.81061</cdr:x>
      <cdr:y>0.32952</cdr:y>
    </cdr:to>
    <cdr:cxnSp macro="">
      <cdr:nvCxnSpPr>
        <cdr:cNvPr id="13" name="Straight Connector 12"/>
        <cdr:cNvCxnSpPr/>
      </cdr:nvCxnSpPr>
      <cdr:spPr>
        <a:xfrm xmlns:a="http://schemas.openxmlformats.org/drawingml/2006/main" flipV="1">
          <a:off x="2014538" y="895350"/>
          <a:ext cx="1695450" cy="952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0.09261</cdr:x>
      <cdr:y>0.32258</cdr:y>
    </cdr:from>
    <cdr:to>
      <cdr:x>0.17253</cdr:x>
      <cdr:y>0.32258</cdr:y>
    </cdr:to>
    <cdr:cxnSp macro="">
      <cdr:nvCxnSpPr>
        <cdr:cNvPr id="15" name="Straight Connector 14"/>
        <cdr:cNvCxnSpPr/>
      </cdr:nvCxnSpPr>
      <cdr:spPr>
        <a:xfrm xmlns:a="http://schemas.openxmlformats.org/drawingml/2006/main">
          <a:off x="423863" y="885825"/>
          <a:ext cx="36576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0.1717</cdr:x>
      <cdr:y>0.32258</cdr:y>
    </cdr:from>
    <cdr:to>
      <cdr:x>0.1717</cdr:x>
      <cdr:y>0.38918</cdr:y>
    </cdr:to>
    <cdr:cxnSp macro="">
      <cdr:nvCxnSpPr>
        <cdr:cNvPr id="17" name="Straight Connector 16"/>
        <cdr:cNvCxnSpPr/>
      </cdr:nvCxnSpPr>
      <cdr:spPr>
        <a:xfrm xmlns:a="http://schemas.openxmlformats.org/drawingml/2006/main" flipH="1">
          <a:off x="785813" y="885825"/>
          <a:ext cx="0" cy="18288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0.1717</cdr:x>
      <cdr:y>0.38848</cdr:y>
    </cdr:from>
    <cdr:to>
      <cdr:x>0.3153</cdr:x>
      <cdr:y>0.38848</cdr:y>
    </cdr:to>
    <cdr:cxnSp macro="">
      <cdr:nvCxnSpPr>
        <cdr:cNvPr id="20" name="Straight Connector 19"/>
        <cdr:cNvCxnSpPr/>
      </cdr:nvCxnSpPr>
      <cdr:spPr>
        <a:xfrm xmlns:a="http://schemas.openxmlformats.org/drawingml/2006/main">
          <a:off x="785813" y="1066800"/>
          <a:ext cx="657225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0.30905</cdr:x>
      <cdr:y>0.38848</cdr:y>
    </cdr:from>
    <cdr:to>
      <cdr:x>0.30905</cdr:x>
      <cdr:y>0.43358</cdr:y>
    </cdr:to>
    <cdr:cxnSp macro="">
      <cdr:nvCxnSpPr>
        <cdr:cNvPr id="22" name="Straight Connector 21"/>
        <cdr:cNvCxnSpPr/>
      </cdr:nvCxnSpPr>
      <cdr:spPr>
        <a:xfrm xmlns:a="http://schemas.openxmlformats.org/drawingml/2006/main">
          <a:off x="1414463" y="1066800"/>
          <a:ext cx="0" cy="123825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0.30905</cdr:x>
      <cdr:y>0.43011</cdr:y>
    </cdr:from>
    <cdr:to>
      <cdr:x>0.80853</cdr:x>
      <cdr:y>0.43011</cdr:y>
    </cdr:to>
    <cdr:cxnSp macro="">
      <cdr:nvCxnSpPr>
        <cdr:cNvPr id="27" name="Straight Connector 26"/>
        <cdr:cNvCxnSpPr/>
      </cdr:nvCxnSpPr>
      <cdr:spPr>
        <a:xfrm xmlns:a="http://schemas.openxmlformats.org/drawingml/2006/main">
          <a:off x="1414463" y="1181100"/>
          <a:ext cx="2286000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0.89346</cdr:x>
      <cdr:y>0.31539</cdr:y>
    </cdr:from>
    <cdr:to>
      <cdr:x>0.9308</cdr:x>
      <cdr:y>0.31549</cdr:y>
    </cdr:to>
    <cdr:cxnSp macro="">
      <cdr:nvCxnSpPr>
        <cdr:cNvPr id="29" name="Straight Connector 28"/>
        <cdr:cNvCxnSpPr/>
      </cdr:nvCxnSpPr>
      <cdr:spPr>
        <a:xfrm xmlns:a="http://schemas.openxmlformats.org/drawingml/2006/main">
          <a:off x="6271997" y="1066447"/>
          <a:ext cx="262154" cy="353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0.89417</cdr:x>
      <cdr:y>0.53436</cdr:y>
    </cdr:from>
    <cdr:to>
      <cdr:x>0.93098</cdr:x>
      <cdr:y>0.53521</cdr:y>
    </cdr:to>
    <cdr:cxnSp macro="">
      <cdr:nvCxnSpPr>
        <cdr:cNvPr id="31" name="Straight Connector 30"/>
        <cdr:cNvCxnSpPr/>
      </cdr:nvCxnSpPr>
      <cdr:spPr>
        <a:xfrm xmlns:a="http://schemas.openxmlformats.org/drawingml/2006/main" flipV="1">
          <a:off x="6276976" y="1806874"/>
          <a:ext cx="258443" cy="287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0.8901</cdr:x>
      <cdr:y>0.64225</cdr:y>
    </cdr:from>
    <cdr:to>
      <cdr:x>0.93237</cdr:x>
      <cdr:y>0.64482</cdr:y>
    </cdr:to>
    <cdr:cxnSp macro="">
      <cdr:nvCxnSpPr>
        <cdr:cNvPr id="33" name="Straight Connector 32"/>
        <cdr:cNvCxnSpPr/>
      </cdr:nvCxnSpPr>
      <cdr:spPr>
        <a:xfrm xmlns:a="http://schemas.openxmlformats.org/drawingml/2006/main">
          <a:off x="6248401" y="2171700"/>
          <a:ext cx="296795" cy="8671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4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0.82518</cdr:x>
      <cdr:y>0.84634</cdr:y>
    </cdr:from>
    <cdr:to>
      <cdr:x>0.99376</cdr:x>
      <cdr:y>0.99549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3776663" y="2324100"/>
          <a:ext cx="771525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Hundreds</a:t>
          </a:r>
          <a:r>
            <a:rPr lang="en-US" sz="900" baseline="0"/>
            <a:t> of thousands</a:t>
          </a:r>
          <a:endParaRPr lang="en-US" sz="9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8C59C-C14B-4951-98A6-2A728E2531C3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937CA-2BD9-40E5-8FC5-C7EA62C7B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8F2291A-090C-4CDB-B121-C0213F03D6F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76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4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533400"/>
            <a:ext cx="1809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533400"/>
            <a:ext cx="5276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5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942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219200"/>
            <a:ext cx="3543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219200"/>
            <a:ext cx="3543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3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8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53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062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533400"/>
            <a:ext cx="7239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219200"/>
            <a:ext cx="7239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enter text</a:t>
            </a:r>
          </a:p>
        </p:txBody>
      </p:sp>
      <p:pic>
        <p:nvPicPr>
          <p:cNvPr id="1031" name="Picture 7" descr="HomePa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urplehead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tacked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295400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urplebar_bottom_lef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275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purplebar_bottom_right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676275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6E287A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ea typeface="+mj-ea"/>
              </a:rPr>
              <a:t>Technology Commercialization Office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76400" y="2286000"/>
            <a:ext cx="7340600" cy="3201987"/>
          </a:xfrm>
        </p:spPr>
        <p:txBody>
          <a:bodyPr>
            <a:normAutofit fontScale="70000" lnSpcReduction="20000"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dirty="0" smtClean="0">
                <a:ea typeface="+mn-ea"/>
              </a:rPr>
              <a:t>James Taylor</a:t>
            </a:r>
            <a:endParaRPr lang="en-US" sz="3600" dirty="0">
              <a:ea typeface="+mn-ea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dirty="0" smtClean="0">
                <a:ea typeface="+mn-ea"/>
              </a:rPr>
              <a:t>Director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3600" dirty="0" smtClean="0"/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dirty="0" smtClean="0"/>
              <a:t>Patrick Thomas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dirty="0" smtClean="0">
                <a:ea typeface="+mn-ea"/>
              </a:rPr>
              <a:t>Associate Director</a:t>
            </a:r>
            <a:endParaRPr lang="en-US" sz="3600" dirty="0">
              <a:ea typeface="+mn-ea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3600" dirty="0" smtClean="0">
              <a:ea typeface="+mn-ea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dirty="0" smtClean="0">
                <a:ea typeface="+mn-ea"/>
              </a:rPr>
              <a:t>104 Miller building</a:t>
            </a:r>
            <a:endParaRPr lang="en-US" sz="3600" dirty="0">
              <a:ea typeface="+mn-ea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dirty="0" smtClean="0">
                <a:ea typeface="+mn-ea"/>
              </a:rPr>
              <a:t>Phone: 626-6055</a:t>
            </a:r>
            <a:endParaRPr lang="en-US" sz="3600" dirty="0">
              <a:ea typeface="+mn-ea"/>
            </a:endParaRPr>
          </a:p>
          <a:p>
            <a:pPr marL="640080" lvl="1" indent="-246888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  <a:ea typeface="+mn-ea"/>
              </a:rPr>
              <a:t>jamestaylor8@weber.edu</a:t>
            </a:r>
            <a:endParaRPr lang="en-US" sz="3600" dirty="0">
              <a:solidFill>
                <a:srgbClr val="FF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61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362200"/>
            <a:ext cx="5715000" cy="1524000"/>
          </a:xfrm>
        </p:spPr>
        <p:txBody>
          <a:bodyPr/>
          <a:lstStyle/>
          <a:p>
            <a:r>
              <a:rPr lang="en-US" sz="4800" dirty="0" smtClean="0"/>
              <a:t>PATENT POLICY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1636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2400" dirty="0" smtClean="0"/>
              <a:t>Reasons and Background for Patent Policy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7391400" cy="5638800"/>
          </a:xfrm>
        </p:spPr>
        <p:txBody>
          <a:bodyPr/>
          <a:lstStyle/>
          <a:p>
            <a:pPr marL="0" indent="0"/>
            <a:endParaRPr lang="en-US" sz="1800" dirty="0" smtClean="0"/>
          </a:p>
          <a:p>
            <a:pPr marL="0" indent="0"/>
            <a:r>
              <a:rPr lang="en-US" dirty="0" smtClean="0"/>
              <a:t>1. WSU PPM 5-13(II)(b)(1) reads, </a:t>
            </a:r>
            <a:r>
              <a:rPr lang="en-US" dirty="0"/>
              <a:t>“Patents developed by University personnel using University time, material or facilities are the </a:t>
            </a:r>
            <a:r>
              <a:rPr lang="en-US" dirty="0" smtClean="0"/>
              <a:t>property </a:t>
            </a:r>
            <a:r>
              <a:rPr lang="en-US" dirty="0"/>
              <a:t>of the University subject to conditions specified by University policies</a:t>
            </a:r>
            <a:r>
              <a:rPr lang="en-US" dirty="0" smtClean="0"/>
              <a:t>.”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2. Currently, there are no such “University policies” that govern patents comprehensively at the University including inventorship rights to share in University revenues and compliance with the Bayh-Dole Act.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3. All other universities in Utah have comprehensive policies on patents which grant inventorship rights to share University revenues and ensure compliance with the Bayh-Dole Act.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4. This policy grants inventorship rights to share University revenues and provides the means by which the University can comply with the Bayh-Dole Act.  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5. The policy does not modify current PPMs dealing with copyrights or PPM 5-13 (e.g. textbooks, curriculum, etc.).  </a:t>
            </a:r>
          </a:p>
          <a:p>
            <a:pPr>
              <a:buAutoNum type="arabicPeriod"/>
            </a:pPr>
            <a:endParaRPr lang="en-US" sz="2800" dirty="0" smtClean="0"/>
          </a:p>
          <a:p>
            <a:pPr marL="0" indent="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40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7239000" cy="381000"/>
          </a:xfrm>
        </p:spPr>
        <p:txBody>
          <a:bodyPr/>
          <a:lstStyle/>
          <a:p>
            <a:pPr algn="ctr"/>
            <a:r>
              <a:rPr lang="en-US" sz="2400" dirty="0" smtClean="0"/>
              <a:t>Income Distribution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7467600" cy="5943600"/>
          </a:xfrm>
        </p:spPr>
        <p:txBody>
          <a:bodyPr/>
          <a:lstStyle/>
          <a:p>
            <a:r>
              <a:rPr lang="en-US" b="1" dirty="0" smtClean="0"/>
              <a:t>WSU-</a:t>
            </a:r>
            <a:r>
              <a:rPr lang="en-US" dirty="0" smtClean="0"/>
              <a:t> the income </a:t>
            </a:r>
            <a:r>
              <a:rPr lang="en-US" dirty="0"/>
              <a:t>distribution is 50% of Net Revenues </a:t>
            </a:r>
            <a:r>
              <a:rPr lang="en-US" dirty="0" smtClean="0"/>
              <a:t>(NR) to Inventor. </a:t>
            </a:r>
            <a:endParaRPr lang="en-US" dirty="0"/>
          </a:p>
          <a:p>
            <a:r>
              <a:rPr lang="en-US" b="1" dirty="0" smtClean="0"/>
              <a:t>UVU</a:t>
            </a:r>
            <a:r>
              <a:rPr lang="en-US" dirty="0" smtClean="0"/>
              <a:t>- 50% of NR to Inventor.</a:t>
            </a:r>
          </a:p>
          <a:p>
            <a:r>
              <a:rPr lang="en-US" b="1" dirty="0" smtClean="0"/>
              <a:t>USU</a:t>
            </a:r>
            <a:r>
              <a:rPr lang="en-US" dirty="0" smtClean="0"/>
              <a:t>-50% of NR to Inventor less than $500,000; and  40% of NR to Inventor equal to or greater than $500,000. </a:t>
            </a:r>
          </a:p>
          <a:p>
            <a:r>
              <a:rPr lang="en-US" b="1" dirty="0" smtClean="0"/>
              <a:t>BYU</a:t>
            </a:r>
            <a:r>
              <a:rPr lang="en-US" dirty="0" smtClean="0"/>
              <a:t>- 45% of NR to Inventor.</a:t>
            </a:r>
          </a:p>
          <a:p>
            <a:r>
              <a:rPr lang="en-US" b="1" dirty="0"/>
              <a:t>U of U</a:t>
            </a:r>
            <a:r>
              <a:rPr lang="en-US" dirty="0"/>
              <a:t>- 40% of NR to </a:t>
            </a:r>
            <a:r>
              <a:rPr lang="en-US" dirty="0" smtClean="0"/>
              <a:t>Inventor less </a:t>
            </a:r>
            <a:r>
              <a:rPr lang="en-US" dirty="0"/>
              <a:t>than $100,000; 35% of NR to </a:t>
            </a:r>
            <a:r>
              <a:rPr lang="en-US" dirty="0" smtClean="0"/>
              <a:t>Inventor </a:t>
            </a:r>
            <a:r>
              <a:rPr lang="en-US" dirty="0"/>
              <a:t>from $100,000 to 300,000; and 33% of NR to </a:t>
            </a:r>
            <a:r>
              <a:rPr lang="en-US" dirty="0" smtClean="0"/>
              <a:t>Inventor </a:t>
            </a:r>
            <a:r>
              <a:rPr lang="en-US" dirty="0"/>
              <a:t>$300,000 and up.</a:t>
            </a:r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585519"/>
              </p:ext>
            </p:extLst>
          </p:nvPr>
        </p:nvGraphicFramePr>
        <p:xfrm>
          <a:off x="1862137" y="2971800"/>
          <a:ext cx="7019925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Bayh-Dole Act Compliance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</a:t>
            </a:r>
            <a:r>
              <a:rPr lang="en-US" dirty="0" smtClean="0"/>
              <a:t>ct was passed in 1980 and is significant because it drives most IP policies at universities.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The act allows </a:t>
            </a:r>
            <a:r>
              <a:rPr lang="en-US" dirty="0"/>
              <a:t>u</a:t>
            </a:r>
            <a:r>
              <a:rPr lang="en-US" dirty="0" smtClean="0"/>
              <a:t>niversities to own IP developed through federal funding.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In exchange for ownership, the act requires universities to disclose IP to the federal government.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WSU PPM 5-13 was last modified in 1977 and provides no mechanisms to comply with the Bayh-Dole Act.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The Patent </a:t>
            </a:r>
            <a:r>
              <a:rPr lang="en-US" dirty="0"/>
              <a:t>P</a:t>
            </a:r>
            <a:r>
              <a:rPr lang="en-US" dirty="0" smtClean="0"/>
              <a:t>olicy provides mechanisms to comply with the Bayh-Dole act and designates the TCO as being responsible for ensuring compliance.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7239000" cy="457200"/>
          </a:xfrm>
        </p:spPr>
        <p:txBody>
          <a:bodyPr/>
          <a:lstStyle/>
          <a:p>
            <a:pPr algn="ctr"/>
            <a:r>
              <a:rPr lang="en-US" sz="2400" dirty="0" smtClean="0"/>
              <a:t>Other Contents of Patent Policy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90600"/>
            <a:ext cx="7315200" cy="5715000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Creates an Invention Committee to perform the following: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Advises </a:t>
            </a:r>
            <a:r>
              <a:rPr lang="en-US" sz="1600" dirty="0"/>
              <a:t>the President on policy matters relating to Inventions;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Proposes </a:t>
            </a:r>
            <a:r>
              <a:rPr lang="en-US" sz="1600" dirty="0"/>
              <a:t>amendments </a:t>
            </a:r>
            <a:r>
              <a:rPr lang="en-US" sz="1600" dirty="0" smtClean="0"/>
              <a:t>to </a:t>
            </a:r>
            <a:r>
              <a:rPr lang="en-US" sz="1600" dirty="0"/>
              <a:t>the </a:t>
            </a:r>
            <a:r>
              <a:rPr lang="en-US" sz="1600" dirty="0" smtClean="0"/>
              <a:t>IP policies; </a:t>
            </a:r>
            <a:endParaRPr lang="en-US" sz="16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Develops </a:t>
            </a:r>
            <a:r>
              <a:rPr lang="en-US" sz="1600" dirty="0"/>
              <a:t>internal procedures to implement this policy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Arbitrates </a:t>
            </a:r>
            <a:r>
              <a:rPr lang="en-US" sz="1600" dirty="0"/>
              <a:t>disputes; and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Approves </a:t>
            </a:r>
            <a:r>
              <a:rPr lang="en-US" sz="1600" dirty="0"/>
              <a:t>any deviations from this policy</a:t>
            </a:r>
            <a:r>
              <a:rPr lang="en-US" sz="1600" dirty="0" smtClean="0"/>
              <a:t>.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smtClean="0"/>
              <a:t>Membership </a:t>
            </a:r>
            <a:r>
              <a:rPr lang="en-US" dirty="0" smtClean="0"/>
              <a:t>of the Invention Committee is comprised of: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One </a:t>
            </a:r>
            <a:r>
              <a:rPr lang="en-US" sz="1600" dirty="0"/>
              <a:t>or more faculty and/or staff </a:t>
            </a:r>
            <a:r>
              <a:rPr lang="en-US" sz="1600" dirty="0" smtClean="0"/>
              <a:t>members;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The </a:t>
            </a:r>
            <a:r>
              <a:rPr lang="en-US" sz="1600" dirty="0"/>
              <a:t>Director of the TCO; </a:t>
            </a:r>
            <a:endParaRPr lang="en-US" sz="16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One </a:t>
            </a:r>
            <a:r>
              <a:rPr lang="en-US" sz="1600" dirty="0"/>
              <a:t>representative from the Office of University Legal Counsel; and </a:t>
            </a:r>
            <a:endParaRPr lang="en-US" sz="16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en-US" sz="1600" dirty="0" smtClean="0"/>
              <a:t>One </a:t>
            </a:r>
            <a:r>
              <a:rPr lang="en-US" sz="1600" dirty="0"/>
              <a:t>representative from the Research Foundation </a:t>
            </a:r>
            <a:r>
              <a:rPr lang="en-US" sz="1600" dirty="0" smtClean="0"/>
              <a:t>Board.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Delineates the process by which all </a:t>
            </a:r>
            <a:r>
              <a:rPr lang="en-US" dirty="0"/>
              <a:t>e</a:t>
            </a:r>
            <a:r>
              <a:rPr lang="en-US" dirty="0" smtClean="0"/>
              <a:t>mployees and staff assign rights to WSU resulting from: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Assigned employment duties; and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Effort normally associated with one’s discipline or position.</a:t>
            </a:r>
          </a:p>
          <a:p>
            <a:pPr>
              <a:buAutoNum type="arabicPeriod"/>
            </a:pPr>
            <a:r>
              <a:rPr lang="en-US" dirty="0" smtClean="0"/>
              <a:t>Provides administrative procedures to perform the following:</a:t>
            </a:r>
          </a:p>
          <a:p>
            <a:pPr marL="971550" lvl="1" indent="-514350">
              <a:buAutoNum type="alphaLcPeriod"/>
            </a:pPr>
            <a:r>
              <a:rPr lang="en-US" sz="1600" dirty="0" smtClean="0"/>
              <a:t>The disclosure of patents to the TCO; and</a:t>
            </a:r>
          </a:p>
          <a:p>
            <a:pPr marL="971550" lvl="1" indent="-514350">
              <a:buAutoNum type="alphaLcPeriod"/>
            </a:pPr>
            <a:r>
              <a:rPr lang="en-US" sz="1600" dirty="0" smtClean="0"/>
              <a:t>The means for the TCO to provide </a:t>
            </a:r>
            <a:r>
              <a:rPr lang="en-US" sz="1600" dirty="0"/>
              <a:t>b</a:t>
            </a:r>
            <a:r>
              <a:rPr lang="en-US" sz="1600" dirty="0" smtClean="0"/>
              <a:t>usiness and legal services.</a:t>
            </a:r>
          </a:p>
          <a:p>
            <a:pPr marL="971550" lvl="1" indent="-514350">
              <a:buAutoNum type="alphaLcPeriod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547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SUTemplate2008">
  <a:themeElements>
    <a:clrScheme name="WSU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SU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SU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U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U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U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U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SU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SU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SU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SU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SU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SU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SU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WSUTemplate2008</Template>
  <TotalTime>13534</TotalTime>
  <Words>520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WSUTemplate2008</vt:lpstr>
      <vt:lpstr>Technology Commercialization Office</vt:lpstr>
      <vt:lpstr>PATENT POLICY</vt:lpstr>
      <vt:lpstr> Reasons and Background for Patent Policy</vt:lpstr>
      <vt:lpstr>Income Distribution</vt:lpstr>
      <vt:lpstr>Bayh-Dole Act Compliance</vt:lpstr>
      <vt:lpstr>Other Contents of Patent Policy</vt:lpstr>
    </vt:vector>
  </TitlesOfParts>
  <Company>Weber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njarvis</dc:creator>
  <cp:lastModifiedBy>Brenda Stockberger</cp:lastModifiedBy>
  <cp:revision>73</cp:revision>
  <dcterms:created xsi:type="dcterms:W3CDTF">2012-03-26T16:05:26Z</dcterms:created>
  <dcterms:modified xsi:type="dcterms:W3CDTF">2017-02-24T16:55:01Z</dcterms:modified>
</cp:coreProperties>
</file>