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43" autoAdjust="0"/>
  </p:normalViewPr>
  <p:slideViewPr>
    <p:cSldViewPr snapToGrid="0" snapToObjects="1">
      <p:cViewPr varScale="1">
        <p:scale>
          <a:sx n="78" d="100"/>
          <a:sy n="78" d="100"/>
        </p:scale>
        <p:origin x="108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3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7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1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3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3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8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8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5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9618B-A375-C643-BD8A-01596766ED1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67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Apportionment for </a:t>
            </a:r>
            <a:r>
              <a:rPr lang="en-US" dirty="0" smtClean="0"/>
              <a:t>2015/2016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892"/>
            <a:ext cx="8229600" cy="49482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CRAO committee gathered data on faculty numbers in their college as of fall </a:t>
            </a:r>
            <a:r>
              <a:rPr lang="en-US" dirty="0" smtClean="0"/>
              <a:t>2015.</a:t>
            </a:r>
            <a:endParaRPr lang="en-US" dirty="0" smtClean="0"/>
          </a:p>
          <a:p>
            <a:r>
              <a:rPr lang="en-US" dirty="0" smtClean="0"/>
              <a:t>Faculty were counted if they:</a:t>
            </a:r>
          </a:p>
          <a:p>
            <a:pPr lvl="1"/>
            <a:r>
              <a:rPr lang="en-US" dirty="0" smtClean="0"/>
              <a:t>Held a full </a:t>
            </a:r>
            <a:r>
              <a:rPr lang="en-US" dirty="0"/>
              <a:t>time (3/4 or greater) salaried </a:t>
            </a:r>
            <a:r>
              <a:rPr lang="en-US" dirty="0" smtClean="0"/>
              <a:t>appointment, </a:t>
            </a:r>
            <a:r>
              <a:rPr lang="en-US" dirty="0"/>
              <a:t>with the rank of Professor, Associate Professor, Assistant Professor, or title of Instructor, or Instructor Specialist in the fall semester of the given academic year.</a:t>
            </a:r>
          </a:p>
          <a:p>
            <a:pPr lvl="1"/>
            <a:r>
              <a:rPr lang="en-US" dirty="0"/>
              <a:t>Are a member of one of the Organizational Units described in Article B-</a:t>
            </a:r>
            <a:r>
              <a:rPr lang="en-US" dirty="0" smtClean="0"/>
              <a:t>II (faculty in CE do not meet this criteria)</a:t>
            </a:r>
            <a:endParaRPr lang="en-US" dirty="0"/>
          </a:p>
          <a:p>
            <a:pPr lvl="1"/>
            <a:r>
              <a:rPr lang="en-US" dirty="0"/>
              <a:t>Do not hold an administrative position higher than that of department </a:t>
            </a:r>
            <a:r>
              <a:rPr lang="en-US" dirty="0" smtClean="0"/>
              <a:t>chair</a:t>
            </a:r>
            <a:r>
              <a:rPr lang="en-US" dirty="0"/>
              <a:t> </a:t>
            </a:r>
            <a:r>
              <a:rPr lang="en-US" dirty="0" smtClean="0"/>
              <a:t>(associate deans were not counted) </a:t>
            </a:r>
            <a:endParaRPr lang="en-US" dirty="0"/>
          </a:p>
          <a:p>
            <a:r>
              <a:rPr lang="en-US" dirty="0" smtClean="0"/>
              <a:t> We did not include Visiting Assistant Professors. </a:t>
            </a:r>
          </a:p>
          <a:p>
            <a:r>
              <a:rPr lang="en-US" dirty="0" smtClean="0"/>
              <a:t>Counted all faculty on leave, regardless of nature of leave as long as they still had a tenure track appointment.  </a:t>
            </a:r>
          </a:p>
          <a:p>
            <a:r>
              <a:rPr lang="en-US" dirty="0" smtClean="0"/>
              <a:t>Approved unanimously by CRAO committee.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02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Hamiltonian Method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8625" y="649363"/>
            <a:ext cx="8528868" cy="5144904"/>
          </a:xfrm>
        </p:spPr>
        <p:txBody>
          <a:bodyPr>
            <a:normAutofit/>
          </a:bodyPr>
          <a:lstStyle/>
          <a:p>
            <a:pPr lvl="0"/>
            <a:r>
              <a:rPr lang="en-US" sz="2000" b="1" dirty="0"/>
              <a:t>Total Seats:</a:t>
            </a:r>
            <a:r>
              <a:rPr lang="en-US" sz="2000" dirty="0"/>
              <a:t> </a:t>
            </a:r>
            <a:r>
              <a:rPr lang="en-US" sz="2000" dirty="0" smtClean="0"/>
              <a:t>39 </a:t>
            </a:r>
            <a:r>
              <a:rPr lang="en-US" sz="2000" dirty="0"/>
              <a:t>seats available in Faculty Senate.</a:t>
            </a:r>
          </a:p>
          <a:p>
            <a:pPr lvl="0"/>
            <a:r>
              <a:rPr lang="en-US" sz="2000" b="1" dirty="0" smtClean="0"/>
              <a:t>Raw </a:t>
            </a:r>
            <a:r>
              <a:rPr lang="en-US" sz="2000" b="1" dirty="0"/>
              <a:t>Seats:</a:t>
            </a:r>
            <a:r>
              <a:rPr lang="en-US" sz="2000" dirty="0"/>
              <a:t> (</a:t>
            </a:r>
            <a:r>
              <a:rPr lang="en-US" sz="2000" dirty="0" err="1"/>
              <a:t>Faculty÷Faculty</a:t>
            </a:r>
            <a:r>
              <a:rPr lang="en-US" sz="2000" dirty="0"/>
              <a:t> Total)×Total Seats</a:t>
            </a:r>
          </a:p>
          <a:p>
            <a:pPr lvl="0"/>
            <a:r>
              <a:rPr lang="en-US" sz="2000" b="1" dirty="0"/>
              <a:t>Base Seats:</a:t>
            </a:r>
            <a:r>
              <a:rPr lang="en-US" sz="2000" dirty="0"/>
              <a:t> Round down raw seats to whole number.  </a:t>
            </a:r>
          </a:p>
          <a:p>
            <a:pPr lvl="0"/>
            <a:r>
              <a:rPr lang="en-US" sz="2000" b="1" dirty="0"/>
              <a:t>Remainder:</a:t>
            </a:r>
            <a:r>
              <a:rPr lang="en-US" sz="2000" dirty="0"/>
              <a:t>  Raw seats – base seats</a:t>
            </a:r>
          </a:p>
          <a:p>
            <a:pPr lvl="0"/>
            <a:r>
              <a:rPr lang="en-US" sz="2000" b="1" dirty="0"/>
              <a:t>Sort Remainder</a:t>
            </a:r>
            <a:r>
              <a:rPr lang="en-US" sz="2000" dirty="0"/>
              <a:t> from largest to smallest.  </a:t>
            </a:r>
          </a:p>
          <a:p>
            <a:pPr lvl="0"/>
            <a:r>
              <a:rPr lang="en-US" sz="2000" b="1" dirty="0"/>
              <a:t>Assign remaining seats</a:t>
            </a:r>
            <a:r>
              <a:rPr lang="en-US" sz="2000" dirty="0"/>
              <a:t> from largest remainder to smallest until all seats are assigned (All Organizational Units listed in Article B-II shall be granted at least one seat regardless of the size of the remainders</a:t>
            </a:r>
            <a:r>
              <a:rPr lang="en-US" sz="2000" dirty="0" smtClean="0"/>
              <a:t>). 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44274"/>
              </p:ext>
            </p:extLst>
          </p:nvPr>
        </p:nvGraphicFramePr>
        <p:xfrm>
          <a:off x="571503" y="3851167"/>
          <a:ext cx="8374786" cy="1943100"/>
        </p:xfrm>
        <a:graphic>
          <a:graphicData uri="http://schemas.openxmlformats.org/drawingml/2006/table">
            <a:tbl>
              <a:tblPr/>
              <a:tblGrid>
                <a:gridCol w="1937263"/>
                <a:gridCol w="635819"/>
                <a:gridCol w="635819"/>
                <a:gridCol w="635819"/>
                <a:gridCol w="635819"/>
                <a:gridCol w="665623"/>
                <a:gridCol w="781528"/>
                <a:gridCol w="635819"/>
                <a:gridCol w="635819"/>
                <a:gridCol w="635819"/>
                <a:gridCol w="539639"/>
              </a:tblGrid>
              <a:tr h="48577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Faculty 2015-2016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Faculty 2014-2015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Raw Seats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Seats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Remainder sorted top 5 highlighted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Seats Added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2014-2015 Seats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2013-2014 Seats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Applied Science &amp; Technology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4.750491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0.75049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Arts and Humanities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7.968566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0.96857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Library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0.689587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-0.31041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&amp; Economics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3.601179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0.60118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3.831041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0.83104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Professions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6.51277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0.51277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5.899804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0.89980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&amp; Behavioral Science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5.746562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0.74656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98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359</Words>
  <Application>Microsoft Office PowerPoint</Application>
  <PresentationFormat>On-screen Show (4:3)</PresentationFormat>
  <Paragraphs>122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</vt:lpstr>
      <vt:lpstr>Calibri</vt:lpstr>
      <vt:lpstr>Office Theme</vt:lpstr>
      <vt:lpstr>Apportionment for 2015/2016</vt:lpstr>
      <vt:lpstr>Hamiltonian Method</vt:lpstr>
    </vt:vector>
  </TitlesOfParts>
  <Company>Weber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Apportionment for 2013/14</dc:title>
  <dc:creator>Timothy Herzog</dc:creator>
  <cp:lastModifiedBy>Review A</cp:lastModifiedBy>
  <cp:revision>12</cp:revision>
  <dcterms:created xsi:type="dcterms:W3CDTF">2013-10-05T05:00:27Z</dcterms:created>
  <dcterms:modified xsi:type="dcterms:W3CDTF">2015-09-30T18:56:43Z</dcterms:modified>
</cp:coreProperties>
</file>