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4" y="-2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WSU Academic Affairs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2015-16 Goals &amp; COSTs associated with achieving those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52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Quantitative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 with new High School Math requirements, Developmental Math, General Education committees, and Math faculty to determine reasonable pathways for student success in quantitative literacy.  Hire four Science/Math Education faculty.</a:t>
            </a:r>
          </a:p>
          <a:p>
            <a:r>
              <a:rPr lang="en-US" sz="2800" dirty="0" smtClean="0"/>
              <a:t>Cost: much time, energy, blood, and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$400,000.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448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 Summer Bridge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Especially for students who are not college-math-ready, offer an intensive summer bridge class.</a:t>
            </a:r>
          </a:p>
          <a:p>
            <a:r>
              <a:rPr lang="en-US" sz="2800" dirty="0" smtClean="0"/>
              <a:t>Cost: pilot program with class of 30, covering tuition &amp; fees, books, instructor 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$40,000.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7666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Three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 predictive analytics to identify students who may benefit from interventions to help get them to completion.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5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Gather the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Make use of admissions data we currently have to discern patterns of need.</a:t>
            </a:r>
          </a:p>
          <a:p>
            <a:r>
              <a:rPr lang="en-US" sz="2800" dirty="0" smtClean="0"/>
              <a:t>Cost: time from data personnel.</a:t>
            </a:r>
          </a:p>
        </p:txBody>
      </p:sp>
    </p:spTree>
    <p:extLst>
      <p:ext uri="{BB962C8B-B14F-4D97-AF65-F5344CB8AC3E}">
        <p14:creationId xmlns:p14="http://schemas.microsoft.com/office/powerpoint/2010/main" val="23768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Provide necessary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Address those needs with additional support resources (advising, FYE, small classes, etc.)</a:t>
            </a:r>
          </a:p>
          <a:p>
            <a:r>
              <a:rPr lang="en-US" sz="2800" dirty="0"/>
              <a:t>Cost</a:t>
            </a:r>
            <a:r>
              <a:rPr lang="en-US" sz="2800" dirty="0" smtClean="0"/>
              <a:t>: </a:t>
            </a:r>
            <a:r>
              <a:rPr lang="en-US" sz="2800" dirty="0"/>
              <a:t>support </a:t>
            </a:r>
            <a:r>
              <a:rPr lang="en-US" sz="2800" dirty="0" smtClean="0"/>
              <a:t>personnel; peer mentors =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$100K.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7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Four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Departmental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8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Empower chairs to lead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Encourage creativity and change, especially with respect to curriculum and pedagogical practices.</a:t>
            </a:r>
          </a:p>
          <a:p>
            <a:r>
              <a:rPr lang="en-US" sz="2800" dirty="0" smtClean="0"/>
              <a:t>Foster more connections among chairs through periodic gatherings.</a:t>
            </a:r>
          </a:p>
          <a:p>
            <a:r>
              <a:rPr lang="en-US" sz="2800" dirty="0" smtClean="0"/>
              <a:t>Increase chair stipends.</a:t>
            </a:r>
          </a:p>
          <a:p>
            <a:r>
              <a:rPr lang="en-US" sz="2800" dirty="0" smtClean="0"/>
              <a:t>Cost: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$124,440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Meet with all Departments to get a sense of strengths and areas needing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8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with departments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Provost will meet with </a:t>
            </a:r>
            <a:r>
              <a:rPr lang="en-US" sz="2800" smtClean="0"/>
              <a:t>each academic department </a:t>
            </a:r>
            <a:r>
              <a:rPr lang="en-US" sz="2800" dirty="0" smtClean="0"/>
              <a:t>in the university by the end of spring 2016.</a:t>
            </a:r>
          </a:p>
          <a:p>
            <a:r>
              <a:rPr lang="en-US" sz="2800" dirty="0" smtClean="0"/>
              <a:t>After this round of meetings, the Provost will develop a list of commendations and recommendations.</a:t>
            </a:r>
          </a:p>
          <a:p>
            <a:r>
              <a:rPr lang="en-US" sz="2800" dirty="0" smtClean="0"/>
              <a:t>Cost: time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410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Improve graduation rates by establishing a more proactive, more obvious “culture of Completion” across campus</a:t>
            </a:r>
          </a:p>
          <a:p>
            <a:endParaRPr lang="en-US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1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I.1 Components of a Culture of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Make Orientation mandatory for first-time, full-time students at </a:t>
            </a:r>
            <a:r>
              <a:rPr lang="en-US" sz="2800" dirty="0"/>
              <a:t>WSU; fill current sessions to capacity; add at least one more session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tx1"/>
                </a:solidFill>
              </a:rPr>
              <a:t>Include “confidence building” video;</a:t>
            </a:r>
          </a:p>
          <a:p>
            <a:r>
              <a:rPr lang="en-US" sz="2800" dirty="0" smtClean="0"/>
              <a:t>Cost: 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$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4K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039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 Degree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Ensure that all programs have degree maps.  Currently, ~38 programs do so; ~200 need to complete maps.  </a:t>
            </a:r>
          </a:p>
          <a:p>
            <a:r>
              <a:rPr lang="en-US" sz="2800" dirty="0" smtClean="0"/>
              <a:t>Cost: personnel time.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20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 Early Alert Referral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Last year, faculty and staff referred 1,038 students to EARS, the Early Alert Referral System.</a:t>
            </a:r>
          </a:p>
          <a:p>
            <a:r>
              <a:rPr lang="en-US" sz="2800" dirty="0" smtClean="0"/>
              <a:t>This coming year, Academic Affairs will publicize the availability of EARS, thereby increasing the system’s use.</a:t>
            </a:r>
          </a:p>
          <a:p>
            <a:r>
              <a:rPr lang="en-US" sz="2800" dirty="0" smtClean="0"/>
              <a:t>Cost: materials and time associated with PR and marketing. 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$5,000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722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  Personally contact students close to graduation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Provide advisors and faculty members with contact info on students who are within two semesters’ of completion.</a:t>
            </a:r>
          </a:p>
          <a:p>
            <a:r>
              <a:rPr lang="en-US" sz="2800" dirty="0" smtClean="0"/>
              <a:t>Establish incentives for timely completion.</a:t>
            </a:r>
          </a:p>
          <a:p>
            <a:r>
              <a:rPr lang="en-US" sz="2800" dirty="0" smtClean="0"/>
              <a:t>Cost: preparation and personal contact time; whatever incentives we offer.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183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  Summer Scholarships for those close to graduation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Offer the 120 students who have completed 70 to 74% of their requirements (and completed at least 70% of their </a:t>
            </a:r>
            <a:r>
              <a:rPr lang="en-US" sz="2800" smtClean="0"/>
              <a:t>major)a scholarship </a:t>
            </a:r>
            <a:r>
              <a:rPr lang="en-US" sz="2800" dirty="0" smtClean="0"/>
              <a:t>for summer tuition to graduate by summer’s end.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Cost: $267,335; or half tuition = $133,663.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02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1.6  Make ‘student success’ part of faculty hiring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both application documents and candidate visits, include questions about candidates’ commitment to student retention and completion.</a:t>
            </a:r>
          </a:p>
          <a:p>
            <a:r>
              <a:rPr lang="en-US" sz="2800" dirty="0" smtClean="0"/>
              <a:t>Cost: time associated with establishing these practices as part of the hiring process.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698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Goal Two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Analyze and remedy bottlenecks that stop students on the path toward completion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8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464</TotalTime>
  <Words>597</Words>
  <Application>Microsoft Macintosh PowerPoint</Application>
  <PresentationFormat>Custom</PresentationFormat>
  <Paragraphs>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Ion Boardroom</vt:lpstr>
      <vt:lpstr>WSU Academic Affairs</vt:lpstr>
      <vt:lpstr>Goal One</vt:lpstr>
      <vt:lpstr>I.1 Components of a Culture of Completion</vt:lpstr>
      <vt:lpstr>1.2  Degree Maps</vt:lpstr>
      <vt:lpstr>1.3  Early Alert Referral System</vt:lpstr>
      <vt:lpstr>1.4  Personally contact students close to graduation</vt:lpstr>
      <vt:lpstr>1.5  Summer Scholarships for those close to graduation</vt:lpstr>
      <vt:lpstr>1.6  Make ‘student success’ part of faculty hiring</vt:lpstr>
      <vt:lpstr> Goal Two</vt:lpstr>
      <vt:lpstr>2.1 Quantitative Literacy</vt:lpstr>
      <vt:lpstr>2.2  Summer Bridge Course</vt:lpstr>
      <vt:lpstr>Goal Three</vt:lpstr>
      <vt:lpstr>3.1 Gather the data</vt:lpstr>
      <vt:lpstr>3.2 Provide necessary intervention</vt:lpstr>
      <vt:lpstr>Goal Four </vt:lpstr>
      <vt:lpstr>4.1 Empower chairs to lead</vt:lpstr>
      <vt:lpstr>Goal Five</vt:lpstr>
      <vt:lpstr>Meeting with departments</vt:lpstr>
    </vt:vector>
  </TitlesOfParts>
  <Company>Weber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WSU Academic Affairs</dc:title>
  <dc:creator>Madonne Miner</dc:creator>
  <cp:lastModifiedBy>Craig Oberg</cp:lastModifiedBy>
  <cp:revision>13</cp:revision>
  <dcterms:created xsi:type="dcterms:W3CDTF">2015-08-31T19:32:30Z</dcterms:created>
  <dcterms:modified xsi:type="dcterms:W3CDTF">2015-09-10T16:05:05Z</dcterms:modified>
</cp:coreProperties>
</file>