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handoutMasterIdLst>
    <p:handoutMasterId r:id="rId25"/>
  </p:handoutMasterIdLst>
  <p:sldIdLst>
    <p:sldId id="256" r:id="rId2"/>
    <p:sldId id="257" r:id="rId3"/>
    <p:sldId id="269" r:id="rId4"/>
    <p:sldId id="279" r:id="rId5"/>
    <p:sldId id="270" r:id="rId6"/>
    <p:sldId id="280" r:id="rId7"/>
    <p:sldId id="258" r:id="rId8"/>
    <p:sldId id="260" r:id="rId9"/>
    <p:sldId id="261" r:id="rId10"/>
    <p:sldId id="262" r:id="rId11"/>
    <p:sldId id="263" r:id="rId12"/>
    <p:sldId id="264" r:id="rId13"/>
    <p:sldId id="265" r:id="rId14"/>
    <p:sldId id="266" r:id="rId15"/>
    <p:sldId id="267" r:id="rId16"/>
    <p:sldId id="271" r:id="rId17"/>
    <p:sldId id="272" r:id="rId18"/>
    <p:sldId id="273" r:id="rId19"/>
    <p:sldId id="274" r:id="rId20"/>
    <p:sldId id="275" r:id="rId21"/>
    <p:sldId id="276" r:id="rId22"/>
    <p:sldId id="277" r:id="rId23"/>
    <p:sldId id="278"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2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C3479-0A1B-48B0-AE17-44C12BAAB509}"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251C4DF7-B2C0-4948-A26F-0794C8A68500}">
      <dgm:prSet phldrT="[Text]" custT="1"/>
      <dgm:spPr>
        <a:solidFill>
          <a:schemeClr val="bg1">
            <a:lumMod val="50000"/>
            <a:alpha val="50000"/>
          </a:schemeClr>
        </a:solidFill>
      </dgm:spPr>
      <dgm:t>
        <a:bodyPr/>
        <a:lstStyle/>
        <a:p>
          <a:r>
            <a:rPr lang="en-US" sz="2000" b="1" dirty="0" smtClean="0"/>
            <a:t>How a Clery Audit Happens</a:t>
          </a:r>
          <a:endParaRPr lang="en-US" sz="2000" b="1" dirty="0"/>
        </a:p>
      </dgm:t>
    </dgm:pt>
    <dgm:pt modelId="{14CE9B52-322E-4C91-9F49-CCBE83D76E09}" type="parTrans" cxnId="{C67C0A0E-13E4-4C42-9A76-07248F06A6C9}">
      <dgm:prSet/>
      <dgm:spPr/>
      <dgm:t>
        <a:bodyPr/>
        <a:lstStyle/>
        <a:p>
          <a:endParaRPr lang="en-US"/>
        </a:p>
      </dgm:t>
    </dgm:pt>
    <dgm:pt modelId="{509C8CFE-574D-48E4-A101-D6A83F2F55F1}" type="sibTrans" cxnId="{C67C0A0E-13E4-4C42-9A76-07248F06A6C9}">
      <dgm:prSet/>
      <dgm:spPr/>
      <dgm:t>
        <a:bodyPr/>
        <a:lstStyle/>
        <a:p>
          <a:endParaRPr lang="en-US"/>
        </a:p>
      </dgm:t>
    </dgm:pt>
    <dgm:pt modelId="{7F15F4D9-F2B9-48DB-91A1-7114044436A3}">
      <dgm:prSet phldrT="[Text]"/>
      <dgm:spPr>
        <a:solidFill>
          <a:schemeClr val="bg1">
            <a:lumMod val="65000"/>
            <a:alpha val="50000"/>
          </a:schemeClr>
        </a:solidFill>
      </dgm:spPr>
      <dgm:t>
        <a:bodyPr/>
        <a:lstStyle/>
        <a:p>
          <a:r>
            <a:rPr lang="en-US" b="1" dirty="0" smtClean="0"/>
            <a:t>Based on Complaint</a:t>
          </a:r>
          <a:endParaRPr lang="en-US" b="1" dirty="0"/>
        </a:p>
      </dgm:t>
    </dgm:pt>
    <dgm:pt modelId="{6DBCBC18-28EC-4212-876B-C8549AC8A47E}" type="parTrans" cxnId="{B389C7C2-B547-45F0-9B07-4DA824EBE546}">
      <dgm:prSet/>
      <dgm:spPr/>
      <dgm:t>
        <a:bodyPr/>
        <a:lstStyle/>
        <a:p>
          <a:endParaRPr lang="en-US"/>
        </a:p>
      </dgm:t>
    </dgm:pt>
    <dgm:pt modelId="{2EB8061D-34CC-4C17-9FDD-9F66A8617FCC}" type="sibTrans" cxnId="{B389C7C2-B547-45F0-9B07-4DA824EBE546}">
      <dgm:prSet/>
      <dgm:spPr/>
      <dgm:t>
        <a:bodyPr/>
        <a:lstStyle/>
        <a:p>
          <a:endParaRPr lang="en-US"/>
        </a:p>
      </dgm:t>
    </dgm:pt>
    <dgm:pt modelId="{2B89F5E7-01F0-4581-9D96-20A117AC43B1}">
      <dgm:prSet phldrT="[Text]"/>
      <dgm:spPr>
        <a:solidFill>
          <a:schemeClr val="bg1">
            <a:lumMod val="65000"/>
            <a:alpha val="50000"/>
          </a:schemeClr>
        </a:solidFill>
      </dgm:spPr>
      <dgm:t>
        <a:bodyPr/>
        <a:lstStyle/>
        <a:p>
          <a:r>
            <a:rPr lang="en-US" b="1" dirty="0" smtClean="0"/>
            <a:t>Media Assessment</a:t>
          </a:r>
          <a:endParaRPr lang="en-US" b="1" dirty="0"/>
        </a:p>
      </dgm:t>
    </dgm:pt>
    <dgm:pt modelId="{EA37C051-CC63-4A05-8EB6-06867CE35C09}" type="parTrans" cxnId="{C926B0D1-9D54-4B3A-9BBD-AF0EA14E120D}">
      <dgm:prSet/>
      <dgm:spPr/>
      <dgm:t>
        <a:bodyPr/>
        <a:lstStyle/>
        <a:p>
          <a:endParaRPr lang="en-US"/>
        </a:p>
      </dgm:t>
    </dgm:pt>
    <dgm:pt modelId="{91E66ABF-0CE6-47C8-9008-B51590A9614F}" type="sibTrans" cxnId="{C926B0D1-9D54-4B3A-9BBD-AF0EA14E120D}">
      <dgm:prSet/>
      <dgm:spPr/>
      <dgm:t>
        <a:bodyPr/>
        <a:lstStyle/>
        <a:p>
          <a:endParaRPr lang="en-US"/>
        </a:p>
      </dgm:t>
    </dgm:pt>
    <dgm:pt modelId="{860DFC02-992B-4A02-91AB-55A254E77CA8}">
      <dgm:prSet phldrT="[Text]"/>
      <dgm:spPr>
        <a:solidFill>
          <a:schemeClr val="bg1">
            <a:lumMod val="65000"/>
            <a:alpha val="50000"/>
          </a:schemeClr>
        </a:solidFill>
      </dgm:spPr>
      <dgm:t>
        <a:bodyPr/>
        <a:lstStyle/>
        <a:p>
          <a:r>
            <a:rPr lang="en-US" b="1" dirty="0" smtClean="0"/>
            <a:t>FBI-UCR Audit</a:t>
          </a:r>
          <a:endParaRPr lang="en-US" b="1" dirty="0"/>
        </a:p>
      </dgm:t>
    </dgm:pt>
    <dgm:pt modelId="{616A0932-B80C-4A31-9985-12C394C5168D}" type="parTrans" cxnId="{F4E7088F-04B4-419C-8A54-BFC2554B3E9C}">
      <dgm:prSet/>
      <dgm:spPr/>
      <dgm:t>
        <a:bodyPr/>
        <a:lstStyle/>
        <a:p>
          <a:endParaRPr lang="en-US"/>
        </a:p>
      </dgm:t>
    </dgm:pt>
    <dgm:pt modelId="{1A7F909E-CF18-4937-91E3-67F0ADD4991C}" type="sibTrans" cxnId="{F4E7088F-04B4-419C-8A54-BFC2554B3E9C}">
      <dgm:prSet/>
      <dgm:spPr/>
      <dgm:t>
        <a:bodyPr/>
        <a:lstStyle/>
        <a:p>
          <a:endParaRPr lang="en-US"/>
        </a:p>
      </dgm:t>
    </dgm:pt>
    <dgm:pt modelId="{BC981AD7-533F-4ACE-A06B-54796276BEC1}">
      <dgm:prSet phldrT="[Text]"/>
      <dgm:spPr>
        <a:solidFill>
          <a:schemeClr val="bg1">
            <a:lumMod val="65000"/>
            <a:alpha val="50000"/>
          </a:schemeClr>
        </a:solidFill>
      </dgm:spPr>
      <dgm:t>
        <a:bodyPr/>
        <a:lstStyle/>
        <a:p>
          <a:r>
            <a:rPr lang="en-US" b="1" dirty="0" smtClean="0"/>
            <a:t>Random Audit</a:t>
          </a:r>
          <a:endParaRPr lang="en-US" b="1" dirty="0"/>
        </a:p>
      </dgm:t>
    </dgm:pt>
    <dgm:pt modelId="{E3295DD3-BF32-45C4-994B-DC7A47244C49}" type="parTrans" cxnId="{01564173-2C9A-41A6-8B84-37AED2F2D5FD}">
      <dgm:prSet/>
      <dgm:spPr/>
      <dgm:t>
        <a:bodyPr/>
        <a:lstStyle/>
        <a:p>
          <a:endParaRPr lang="en-US"/>
        </a:p>
      </dgm:t>
    </dgm:pt>
    <dgm:pt modelId="{6182A504-97A3-4FE1-81E1-6EEB241809F7}" type="sibTrans" cxnId="{01564173-2C9A-41A6-8B84-37AED2F2D5FD}">
      <dgm:prSet/>
      <dgm:spPr/>
      <dgm:t>
        <a:bodyPr/>
        <a:lstStyle/>
        <a:p>
          <a:endParaRPr lang="en-US"/>
        </a:p>
      </dgm:t>
    </dgm:pt>
    <dgm:pt modelId="{9E13507C-600C-4DDD-BCAA-9314C71ADCC3}">
      <dgm:prSet phldrT="[Text]"/>
      <dgm:spPr>
        <a:solidFill>
          <a:schemeClr val="bg1">
            <a:lumMod val="65000"/>
            <a:alpha val="50000"/>
          </a:schemeClr>
        </a:solidFill>
      </dgm:spPr>
      <dgm:t>
        <a:bodyPr/>
        <a:lstStyle/>
        <a:p>
          <a:r>
            <a:rPr lang="en-US" b="1" dirty="0" smtClean="0"/>
            <a:t>Financial Aid Audit</a:t>
          </a:r>
          <a:endParaRPr lang="en-US" b="1" dirty="0"/>
        </a:p>
      </dgm:t>
    </dgm:pt>
    <dgm:pt modelId="{44D85511-8AF7-4446-B9D9-3341C608573D}" type="parTrans" cxnId="{B9DAE480-3553-4DA4-A583-006990D4CCA5}">
      <dgm:prSet/>
      <dgm:spPr/>
      <dgm:t>
        <a:bodyPr/>
        <a:lstStyle/>
        <a:p>
          <a:endParaRPr lang="en-US"/>
        </a:p>
      </dgm:t>
    </dgm:pt>
    <dgm:pt modelId="{9C365D2C-594E-4159-9388-EE14CF86A7FB}" type="sibTrans" cxnId="{B9DAE480-3553-4DA4-A583-006990D4CCA5}">
      <dgm:prSet/>
      <dgm:spPr/>
      <dgm:t>
        <a:bodyPr/>
        <a:lstStyle/>
        <a:p>
          <a:endParaRPr lang="en-US"/>
        </a:p>
      </dgm:t>
    </dgm:pt>
    <dgm:pt modelId="{A66C29F8-ED9A-4139-A953-E39BBE60C15A}" type="pres">
      <dgm:prSet presAssocID="{658C3479-0A1B-48B0-AE17-44C12BAAB509}" presName="composite" presStyleCnt="0">
        <dgm:presLayoutVars>
          <dgm:chMax val="1"/>
          <dgm:dir/>
          <dgm:resizeHandles val="exact"/>
        </dgm:presLayoutVars>
      </dgm:prSet>
      <dgm:spPr/>
      <dgm:t>
        <a:bodyPr/>
        <a:lstStyle/>
        <a:p>
          <a:endParaRPr lang="en-US"/>
        </a:p>
      </dgm:t>
    </dgm:pt>
    <dgm:pt modelId="{50270B0F-66C5-486D-A959-DE3B4FC276AF}" type="pres">
      <dgm:prSet presAssocID="{658C3479-0A1B-48B0-AE17-44C12BAAB509}" presName="radial" presStyleCnt="0">
        <dgm:presLayoutVars>
          <dgm:animLvl val="ctr"/>
        </dgm:presLayoutVars>
      </dgm:prSet>
      <dgm:spPr/>
    </dgm:pt>
    <dgm:pt modelId="{A28FABE1-4908-490D-B05C-D60767E69550}" type="pres">
      <dgm:prSet presAssocID="{251C4DF7-B2C0-4948-A26F-0794C8A68500}" presName="centerShape" presStyleLbl="vennNode1" presStyleIdx="0" presStyleCnt="6"/>
      <dgm:spPr/>
      <dgm:t>
        <a:bodyPr/>
        <a:lstStyle/>
        <a:p>
          <a:endParaRPr lang="en-US"/>
        </a:p>
      </dgm:t>
    </dgm:pt>
    <dgm:pt modelId="{E1AA999F-5C51-4C6F-95BA-053E3F0E1A02}" type="pres">
      <dgm:prSet presAssocID="{7F15F4D9-F2B9-48DB-91A1-7114044436A3}" presName="node" presStyleLbl="vennNode1" presStyleIdx="1" presStyleCnt="6">
        <dgm:presLayoutVars>
          <dgm:bulletEnabled val="1"/>
        </dgm:presLayoutVars>
      </dgm:prSet>
      <dgm:spPr/>
      <dgm:t>
        <a:bodyPr/>
        <a:lstStyle/>
        <a:p>
          <a:endParaRPr lang="en-US"/>
        </a:p>
      </dgm:t>
    </dgm:pt>
    <dgm:pt modelId="{6F34C9C9-753C-455F-A2CB-E291144ABFE1}" type="pres">
      <dgm:prSet presAssocID="{2B89F5E7-01F0-4581-9D96-20A117AC43B1}" presName="node" presStyleLbl="vennNode1" presStyleIdx="2" presStyleCnt="6">
        <dgm:presLayoutVars>
          <dgm:bulletEnabled val="1"/>
        </dgm:presLayoutVars>
      </dgm:prSet>
      <dgm:spPr/>
      <dgm:t>
        <a:bodyPr/>
        <a:lstStyle/>
        <a:p>
          <a:endParaRPr lang="en-US"/>
        </a:p>
      </dgm:t>
    </dgm:pt>
    <dgm:pt modelId="{0CDF3E93-A044-408E-BFF7-4188FCCC5C5A}" type="pres">
      <dgm:prSet presAssocID="{860DFC02-992B-4A02-91AB-55A254E77CA8}" presName="node" presStyleLbl="vennNode1" presStyleIdx="3" presStyleCnt="6">
        <dgm:presLayoutVars>
          <dgm:bulletEnabled val="1"/>
        </dgm:presLayoutVars>
      </dgm:prSet>
      <dgm:spPr/>
      <dgm:t>
        <a:bodyPr/>
        <a:lstStyle/>
        <a:p>
          <a:endParaRPr lang="en-US"/>
        </a:p>
      </dgm:t>
    </dgm:pt>
    <dgm:pt modelId="{8F29E64B-9E43-4E88-B191-7653F19C9261}" type="pres">
      <dgm:prSet presAssocID="{BC981AD7-533F-4ACE-A06B-54796276BEC1}" presName="node" presStyleLbl="vennNode1" presStyleIdx="4" presStyleCnt="6">
        <dgm:presLayoutVars>
          <dgm:bulletEnabled val="1"/>
        </dgm:presLayoutVars>
      </dgm:prSet>
      <dgm:spPr/>
      <dgm:t>
        <a:bodyPr/>
        <a:lstStyle/>
        <a:p>
          <a:endParaRPr lang="en-US"/>
        </a:p>
      </dgm:t>
    </dgm:pt>
    <dgm:pt modelId="{73C6F7C8-1047-4FD6-949B-64A2E25013A6}" type="pres">
      <dgm:prSet presAssocID="{9E13507C-600C-4DDD-BCAA-9314C71ADCC3}" presName="node" presStyleLbl="vennNode1" presStyleIdx="5" presStyleCnt="6">
        <dgm:presLayoutVars>
          <dgm:bulletEnabled val="1"/>
        </dgm:presLayoutVars>
      </dgm:prSet>
      <dgm:spPr/>
      <dgm:t>
        <a:bodyPr/>
        <a:lstStyle/>
        <a:p>
          <a:endParaRPr lang="en-US"/>
        </a:p>
      </dgm:t>
    </dgm:pt>
  </dgm:ptLst>
  <dgm:cxnLst>
    <dgm:cxn modelId="{F4E7088F-04B4-419C-8A54-BFC2554B3E9C}" srcId="{251C4DF7-B2C0-4948-A26F-0794C8A68500}" destId="{860DFC02-992B-4A02-91AB-55A254E77CA8}" srcOrd="2" destOrd="0" parTransId="{616A0932-B80C-4A31-9985-12C394C5168D}" sibTransId="{1A7F909E-CF18-4937-91E3-67F0ADD4991C}"/>
    <dgm:cxn modelId="{A5994119-F9F3-4D16-8C57-76F3FF73496B}" type="presOf" srcId="{2B89F5E7-01F0-4581-9D96-20A117AC43B1}" destId="{6F34C9C9-753C-455F-A2CB-E291144ABFE1}" srcOrd="0" destOrd="0" presId="urn:microsoft.com/office/officeart/2005/8/layout/radial3"/>
    <dgm:cxn modelId="{ECDBE510-7547-41E1-A9A6-D84055082438}" type="presOf" srcId="{BC981AD7-533F-4ACE-A06B-54796276BEC1}" destId="{8F29E64B-9E43-4E88-B191-7653F19C9261}" srcOrd="0" destOrd="0" presId="urn:microsoft.com/office/officeart/2005/8/layout/radial3"/>
    <dgm:cxn modelId="{B9DAE480-3553-4DA4-A583-006990D4CCA5}" srcId="{251C4DF7-B2C0-4948-A26F-0794C8A68500}" destId="{9E13507C-600C-4DDD-BCAA-9314C71ADCC3}" srcOrd="4" destOrd="0" parTransId="{44D85511-8AF7-4446-B9D9-3341C608573D}" sibTransId="{9C365D2C-594E-4159-9388-EE14CF86A7FB}"/>
    <dgm:cxn modelId="{6B291C49-86CA-4F9B-A094-3890DED2C5AC}" type="presOf" srcId="{860DFC02-992B-4A02-91AB-55A254E77CA8}" destId="{0CDF3E93-A044-408E-BFF7-4188FCCC5C5A}" srcOrd="0" destOrd="0" presId="urn:microsoft.com/office/officeart/2005/8/layout/radial3"/>
    <dgm:cxn modelId="{C9E98DC9-A331-4C3C-8642-A2869B9BDCA8}" type="presOf" srcId="{7F15F4D9-F2B9-48DB-91A1-7114044436A3}" destId="{E1AA999F-5C51-4C6F-95BA-053E3F0E1A02}" srcOrd="0" destOrd="0" presId="urn:microsoft.com/office/officeart/2005/8/layout/radial3"/>
    <dgm:cxn modelId="{01564173-2C9A-41A6-8B84-37AED2F2D5FD}" srcId="{251C4DF7-B2C0-4948-A26F-0794C8A68500}" destId="{BC981AD7-533F-4ACE-A06B-54796276BEC1}" srcOrd="3" destOrd="0" parTransId="{E3295DD3-BF32-45C4-994B-DC7A47244C49}" sibTransId="{6182A504-97A3-4FE1-81E1-6EEB241809F7}"/>
    <dgm:cxn modelId="{C67C0A0E-13E4-4C42-9A76-07248F06A6C9}" srcId="{658C3479-0A1B-48B0-AE17-44C12BAAB509}" destId="{251C4DF7-B2C0-4948-A26F-0794C8A68500}" srcOrd="0" destOrd="0" parTransId="{14CE9B52-322E-4C91-9F49-CCBE83D76E09}" sibTransId="{509C8CFE-574D-48E4-A101-D6A83F2F55F1}"/>
    <dgm:cxn modelId="{97CEAEC8-513A-4029-886A-F143ED4153CF}" type="presOf" srcId="{658C3479-0A1B-48B0-AE17-44C12BAAB509}" destId="{A66C29F8-ED9A-4139-A953-E39BBE60C15A}" srcOrd="0" destOrd="0" presId="urn:microsoft.com/office/officeart/2005/8/layout/radial3"/>
    <dgm:cxn modelId="{D23BF0E8-271C-46B1-BBC9-5D8F627144C9}" type="presOf" srcId="{251C4DF7-B2C0-4948-A26F-0794C8A68500}" destId="{A28FABE1-4908-490D-B05C-D60767E69550}" srcOrd="0" destOrd="0" presId="urn:microsoft.com/office/officeart/2005/8/layout/radial3"/>
    <dgm:cxn modelId="{B389C7C2-B547-45F0-9B07-4DA824EBE546}" srcId="{251C4DF7-B2C0-4948-A26F-0794C8A68500}" destId="{7F15F4D9-F2B9-48DB-91A1-7114044436A3}" srcOrd="0" destOrd="0" parTransId="{6DBCBC18-28EC-4212-876B-C8549AC8A47E}" sibTransId="{2EB8061D-34CC-4C17-9FDD-9F66A8617FCC}"/>
    <dgm:cxn modelId="{C926B0D1-9D54-4B3A-9BBD-AF0EA14E120D}" srcId="{251C4DF7-B2C0-4948-A26F-0794C8A68500}" destId="{2B89F5E7-01F0-4581-9D96-20A117AC43B1}" srcOrd="1" destOrd="0" parTransId="{EA37C051-CC63-4A05-8EB6-06867CE35C09}" sibTransId="{91E66ABF-0CE6-47C8-9008-B51590A9614F}"/>
    <dgm:cxn modelId="{B8C1A955-5B97-4BBE-9F51-27D4E6CA2273}" type="presOf" srcId="{9E13507C-600C-4DDD-BCAA-9314C71ADCC3}" destId="{73C6F7C8-1047-4FD6-949B-64A2E25013A6}" srcOrd="0" destOrd="0" presId="urn:microsoft.com/office/officeart/2005/8/layout/radial3"/>
    <dgm:cxn modelId="{99432B4A-FFA2-4916-823E-6AFDB0E4C5FA}" type="presParOf" srcId="{A66C29F8-ED9A-4139-A953-E39BBE60C15A}" destId="{50270B0F-66C5-486D-A959-DE3B4FC276AF}" srcOrd="0" destOrd="0" presId="urn:microsoft.com/office/officeart/2005/8/layout/radial3"/>
    <dgm:cxn modelId="{B3014002-0526-4344-990B-EA9FCDBD36E0}" type="presParOf" srcId="{50270B0F-66C5-486D-A959-DE3B4FC276AF}" destId="{A28FABE1-4908-490D-B05C-D60767E69550}" srcOrd="0" destOrd="0" presId="urn:microsoft.com/office/officeart/2005/8/layout/radial3"/>
    <dgm:cxn modelId="{02072187-C5AA-4BDD-9FC5-9D77BED80318}" type="presParOf" srcId="{50270B0F-66C5-486D-A959-DE3B4FC276AF}" destId="{E1AA999F-5C51-4C6F-95BA-053E3F0E1A02}" srcOrd="1" destOrd="0" presId="urn:microsoft.com/office/officeart/2005/8/layout/radial3"/>
    <dgm:cxn modelId="{BE07B8B6-83A8-4FF7-A93D-ACD227F61022}" type="presParOf" srcId="{50270B0F-66C5-486D-A959-DE3B4FC276AF}" destId="{6F34C9C9-753C-455F-A2CB-E291144ABFE1}" srcOrd="2" destOrd="0" presId="urn:microsoft.com/office/officeart/2005/8/layout/radial3"/>
    <dgm:cxn modelId="{4975CFFC-3898-4B65-97C5-106566A56EA7}" type="presParOf" srcId="{50270B0F-66C5-486D-A959-DE3B4FC276AF}" destId="{0CDF3E93-A044-408E-BFF7-4188FCCC5C5A}" srcOrd="3" destOrd="0" presId="urn:microsoft.com/office/officeart/2005/8/layout/radial3"/>
    <dgm:cxn modelId="{E9F5468D-A318-4937-88BE-4FEA4B5DAF50}" type="presParOf" srcId="{50270B0F-66C5-486D-A959-DE3B4FC276AF}" destId="{8F29E64B-9E43-4E88-B191-7653F19C9261}" srcOrd="4" destOrd="0" presId="urn:microsoft.com/office/officeart/2005/8/layout/radial3"/>
    <dgm:cxn modelId="{8EE96FE1-51BD-4702-B249-B2F305D0B9DE}" type="presParOf" srcId="{50270B0F-66C5-486D-A959-DE3B4FC276AF}" destId="{73C6F7C8-1047-4FD6-949B-64A2E25013A6}"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88E5C91-3655-47CD-9050-FA62C96FED30}" type="datetimeFigureOut">
              <a:rPr lang="en-US" smtClean="0"/>
              <a:t>9/17/2015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66726ED-1C44-43CF-A025-AEC125635154}" type="slidenum">
              <a:rPr lang="en-US" smtClean="0"/>
              <a:t>‹#›</a:t>
            </a:fld>
            <a:endParaRPr lang="en-US"/>
          </a:p>
        </p:txBody>
      </p:sp>
    </p:spTree>
    <p:extLst>
      <p:ext uri="{BB962C8B-B14F-4D97-AF65-F5344CB8AC3E}">
        <p14:creationId xmlns:p14="http://schemas.microsoft.com/office/powerpoint/2010/main" val="30417176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CA1834-A09C-4BB9-976A-A44BB566DF10}"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1B2C7-BC60-43DC-8C15-AE2CAF64060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CA1834-A09C-4BB9-976A-A44BB566DF10}"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1B2C7-BC60-43DC-8C15-AE2CAF6406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CA1834-A09C-4BB9-976A-A44BB566DF10}"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1B2C7-BC60-43DC-8C15-AE2CAF6406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CA1834-A09C-4BB9-976A-A44BB566DF10}"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1B2C7-BC60-43DC-8C15-AE2CAF6406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D0CA1834-A09C-4BB9-976A-A44BB566DF10}"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1B2C7-BC60-43DC-8C15-AE2CAF64060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CA1834-A09C-4BB9-976A-A44BB566DF10}"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1B2C7-BC60-43DC-8C15-AE2CAF64060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CA1834-A09C-4BB9-976A-A44BB566DF10}"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61B2C7-BC60-43DC-8C15-AE2CAF6406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CA1834-A09C-4BB9-976A-A44BB566DF10}"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61B2C7-BC60-43DC-8C15-AE2CAF6406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A1834-A09C-4BB9-976A-A44BB566DF10}"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61B2C7-BC60-43DC-8C15-AE2CAF6406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0CA1834-A09C-4BB9-976A-A44BB566DF10}" type="datetimeFigureOut">
              <a:rPr lang="en-US" smtClean="0"/>
              <a:t>9/17/2015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261B2C7-BC60-43DC-8C15-AE2CAF64060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CA1834-A09C-4BB9-976A-A44BB566DF10}"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1B2C7-BC60-43DC-8C15-AE2CAF6406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0CA1834-A09C-4BB9-976A-A44BB566DF10}" type="datetimeFigureOut">
              <a:rPr lang="en-US" smtClean="0"/>
              <a:t>9/17/2015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261B2C7-BC60-43DC-8C15-AE2CAF6406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Clery compliance</a:t>
            </a:r>
            <a:endParaRPr lang="en-US" sz="4400" dirty="0"/>
          </a:p>
        </p:txBody>
      </p:sp>
      <p:sp>
        <p:nvSpPr>
          <p:cNvPr id="3" name="Subtitle 2"/>
          <p:cNvSpPr>
            <a:spLocks noGrp="1"/>
          </p:cNvSpPr>
          <p:nvPr>
            <p:ph type="subTitle" idx="1"/>
          </p:nvPr>
        </p:nvSpPr>
        <p:spPr/>
        <p:txBody>
          <a:bodyPr>
            <a:normAutofit/>
          </a:bodyPr>
          <a:lstStyle/>
          <a:p>
            <a:r>
              <a:rPr lang="en-US" sz="1600" dirty="0" smtClean="0"/>
              <a:t>Weber State University Police department</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6200"/>
            <a:ext cx="1447800" cy="2075699"/>
          </a:xfrm>
          <a:prstGeom prst="rect">
            <a:avLst/>
          </a:prstGeom>
          <a:effectLst>
            <a:outerShdw blurRad="76200" dir="18900000" sy="23000" kx="-1200000" algn="bl" rotWithShape="0">
              <a:prstClr val="black">
                <a:alpha val="20000"/>
              </a:prstClr>
            </a:outerShdw>
          </a:effectLst>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13000"/>
                    </a14:imgEffect>
                  </a14:imgLayer>
                </a14:imgProps>
              </a:ext>
              <a:ext uri="{28A0092B-C50C-407E-A947-70E740481C1C}">
                <a14:useLocalDpi xmlns:a14="http://schemas.microsoft.com/office/drawing/2010/main" val="0"/>
              </a:ext>
            </a:extLst>
          </a:blip>
          <a:stretch>
            <a:fillRect/>
          </a:stretch>
        </p:blipFill>
        <p:spPr>
          <a:xfrm>
            <a:off x="4495800" y="2982434"/>
            <a:ext cx="4572000" cy="2684318"/>
          </a:xfrm>
          <a:prstGeom prst="rect">
            <a:avLst/>
          </a:prstGeom>
          <a:effectLst>
            <a:outerShdw blurRad="50800" dist="50800" dir="5400000" algn="ctr" rotWithShape="0">
              <a:srgbClr val="000000"/>
            </a:outerShdw>
            <a:reflection stA="41000" endPos="38000" dist="50800" dir="5400000" sy="-100000" algn="bl" rotWithShape="0"/>
          </a:effectLst>
        </p:spPr>
      </p:pic>
    </p:spTree>
    <p:extLst>
      <p:ext uri="{BB962C8B-B14F-4D97-AF65-F5344CB8AC3E}">
        <p14:creationId xmlns:p14="http://schemas.microsoft.com/office/powerpoint/2010/main" val="2029152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Statements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Annual Security Report must contain current campus policies and procedures for: </a:t>
            </a:r>
          </a:p>
          <a:p>
            <a:pPr marL="573786" lvl="3" indent="-285750">
              <a:lnSpc>
                <a:spcPct val="150000"/>
              </a:lnSpc>
              <a:buFont typeface="Wingdings" panose="05000000000000000000" pitchFamily="2" charset="2"/>
              <a:buChar char="ü"/>
            </a:pPr>
            <a:r>
              <a:rPr lang="en-US" dirty="0"/>
              <a:t>R</a:t>
            </a:r>
            <a:r>
              <a:rPr lang="en-US" dirty="0" smtClean="0"/>
              <a:t>eporting criminal action</a:t>
            </a:r>
          </a:p>
          <a:p>
            <a:pPr marL="573786" lvl="3" indent="-285750">
              <a:lnSpc>
                <a:spcPct val="150000"/>
              </a:lnSpc>
              <a:buFont typeface="Wingdings" panose="05000000000000000000" pitchFamily="2" charset="2"/>
              <a:buChar char="ü"/>
            </a:pPr>
            <a:r>
              <a:rPr lang="en-US" dirty="0" smtClean="0"/>
              <a:t>Emergencies occurring on campus</a:t>
            </a:r>
          </a:p>
          <a:p>
            <a:pPr marL="573786" lvl="3" indent="-285750">
              <a:lnSpc>
                <a:spcPct val="150000"/>
              </a:lnSpc>
              <a:buFont typeface="Wingdings" panose="05000000000000000000" pitchFamily="2" charset="2"/>
              <a:buChar char="ü"/>
            </a:pPr>
            <a:r>
              <a:rPr lang="en-US" dirty="0" smtClean="0"/>
              <a:t>Making timely warning reports to members of campus community</a:t>
            </a:r>
          </a:p>
          <a:p>
            <a:pPr marL="573786" lvl="3" indent="-285750">
              <a:lnSpc>
                <a:spcPct val="150000"/>
              </a:lnSpc>
              <a:buFont typeface="Wingdings" panose="05000000000000000000" pitchFamily="2" charset="2"/>
              <a:buChar char="ü"/>
            </a:pPr>
            <a:r>
              <a:rPr lang="en-US" dirty="0" smtClean="0"/>
              <a:t>Preparing the annual disclosure of crime statistics</a:t>
            </a:r>
          </a:p>
          <a:p>
            <a:pPr marL="345186" lvl="2" indent="-285750">
              <a:lnSpc>
                <a:spcPct val="150000"/>
              </a:lnSpc>
              <a:buFont typeface="Arial" panose="020B0604020202020204" pitchFamily="34" charset="0"/>
              <a:buChar char="•"/>
            </a:pPr>
            <a:r>
              <a:rPr lang="en-US" b="1" dirty="0" smtClean="0"/>
              <a:t>The handbook includes 60 policy statements</a:t>
            </a:r>
          </a:p>
          <a:p>
            <a:pPr marL="573786" lvl="3" indent="-285750">
              <a:lnSpc>
                <a:spcPct val="150000"/>
              </a:lnSpc>
              <a:buFont typeface="Wingdings" panose="05000000000000000000" pitchFamily="2" charset="2"/>
              <a:buChar char="ü"/>
            </a:pPr>
            <a:endParaRPr lang="en-US" dirty="0" smtClean="0"/>
          </a:p>
          <a:p>
            <a:pPr marL="288036" lvl="3" indent="0">
              <a:lnSpc>
                <a:spcPct val="150000"/>
              </a:lnSpc>
              <a:buNone/>
            </a:pPr>
            <a:endParaRPr lang="en-US" dirty="0" smtClean="0"/>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1594070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11440" cy="548640"/>
          </a:xfrm>
        </p:spPr>
        <p:txBody>
          <a:bodyPr/>
          <a:lstStyle/>
          <a:p>
            <a:r>
              <a:rPr lang="en-US" sz="2600" dirty="0" smtClean="0"/>
              <a:t>Timely warnings</a:t>
            </a:r>
            <a:endParaRPr lang="en-US" sz="2600" dirty="0"/>
          </a:p>
        </p:txBody>
      </p:sp>
      <p:sp>
        <p:nvSpPr>
          <p:cNvPr id="3" name="Content Placeholder 2"/>
          <p:cNvSpPr>
            <a:spLocks noGrp="1"/>
          </p:cNvSpPr>
          <p:nvPr>
            <p:ph idx="1"/>
          </p:nvPr>
        </p:nvSpPr>
        <p:spPr>
          <a:xfrm>
            <a:off x="838200" y="762000"/>
            <a:ext cx="7772400" cy="4191000"/>
          </a:xfrm>
        </p:spPr>
        <p:txBody>
          <a:bodyPr>
            <a:normAutofit fontScale="92500" lnSpcReduction="10000"/>
          </a:bodyPr>
          <a:lstStyle/>
          <a:p>
            <a:pPr>
              <a:buFont typeface="Arial" panose="020B0604020202020204" pitchFamily="34" charset="0"/>
              <a:buChar char="•"/>
            </a:pPr>
            <a:r>
              <a:rPr lang="en-US" dirty="0" smtClean="0"/>
              <a:t>Is an alert sent to the entire campus community (including parents) about a Clery Act crime to enable people to protect themselves from a serious or continuing threat to students or employees. </a:t>
            </a:r>
          </a:p>
          <a:p>
            <a:pPr marL="802386" lvl="4" indent="-285750">
              <a:lnSpc>
                <a:spcPct val="160000"/>
              </a:lnSpc>
              <a:buFont typeface="Wingdings" panose="05000000000000000000" pitchFamily="2" charset="2"/>
              <a:buChar char="ü"/>
            </a:pPr>
            <a:r>
              <a:rPr lang="en-US" dirty="0" smtClean="0"/>
              <a:t>Timely warnings </a:t>
            </a:r>
            <a:r>
              <a:rPr lang="en-US" u="sng" dirty="0" smtClean="0"/>
              <a:t>may</a:t>
            </a:r>
            <a:r>
              <a:rPr lang="en-US" dirty="0" smtClean="0"/>
              <a:t> be issued for a non-Clery crime</a:t>
            </a:r>
          </a:p>
          <a:p>
            <a:pPr marL="802386" lvl="4" indent="-285750">
              <a:buFont typeface="Wingdings" panose="05000000000000000000" pitchFamily="2" charset="2"/>
              <a:buChar char="ü"/>
            </a:pPr>
            <a:r>
              <a:rPr lang="en-US" dirty="0" smtClean="0"/>
              <a:t>Represent an </a:t>
            </a:r>
            <a:r>
              <a:rPr lang="en-US" u="sng" dirty="0" smtClean="0"/>
              <a:t>ongoing threat </a:t>
            </a:r>
            <a:r>
              <a:rPr lang="en-US" dirty="0" smtClean="0"/>
              <a:t>or a threat that may be repeated to student or employee safety</a:t>
            </a:r>
          </a:p>
          <a:p>
            <a:pPr marL="802386" lvl="4" indent="-285750">
              <a:buFont typeface="Wingdings" panose="05000000000000000000" pitchFamily="2" charset="2"/>
              <a:buChar char="ü"/>
            </a:pPr>
            <a:r>
              <a:rPr lang="en-US" dirty="0" smtClean="0"/>
              <a:t>Decided on a case-by-case basis</a:t>
            </a:r>
            <a:endParaRPr lang="en-US" dirty="0"/>
          </a:p>
          <a:p>
            <a:pPr marL="345186" lvl="2" indent="-285750">
              <a:lnSpc>
                <a:spcPct val="150000"/>
              </a:lnSpc>
              <a:buFont typeface="Arial" panose="020B0604020202020204" pitchFamily="34" charset="0"/>
              <a:buChar char="•"/>
            </a:pPr>
            <a:r>
              <a:rPr lang="en-US" b="1" dirty="0" smtClean="0"/>
              <a:t>Factors include: </a:t>
            </a:r>
          </a:p>
          <a:p>
            <a:pPr marL="802386" lvl="4" indent="-285750">
              <a:buFont typeface="Wingdings" panose="05000000000000000000" pitchFamily="2" charset="2"/>
              <a:buChar char="q"/>
            </a:pPr>
            <a:r>
              <a:rPr lang="en-US" dirty="0" smtClean="0"/>
              <a:t>Nature of the crime</a:t>
            </a:r>
          </a:p>
          <a:p>
            <a:pPr marL="802386" lvl="4" indent="-285750">
              <a:buFont typeface="Wingdings" panose="05000000000000000000" pitchFamily="2" charset="2"/>
              <a:buChar char="q"/>
            </a:pPr>
            <a:r>
              <a:rPr lang="en-US" dirty="0" smtClean="0"/>
              <a:t>Continuing danger to the campus community</a:t>
            </a:r>
          </a:p>
          <a:p>
            <a:pPr marL="802386" lvl="4" indent="-285750">
              <a:lnSpc>
                <a:spcPct val="150000"/>
              </a:lnSpc>
              <a:buFont typeface="Wingdings" panose="05000000000000000000" pitchFamily="2" charset="2"/>
              <a:buChar char="q"/>
            </a:pPr>
            <a:r>
              <a:rPr lang="en-US" dirty="0" smtClean="0"/>
              <a:t>Possible risk of compromising law enforcement efforts</a:t>
            </a:r>
          </a:p>
          <a:p>
            <a:pPr marL="802386" lvl="4" indent="-285750">
              <a:lnSpc>
                <a:spcPct val="110000"/>
              </a:lnSpc>
              <a:buFont typeface="Wingdings" panose="05000000000000000000" pitchFamily="2" charset="2"/>
              <a:buChar char="q"/>
            </a:pPr>
            <a:r>
              <a:rPr lang="en-US" dirty="0" smtClean="0"/>
              <a:t>Policy must include rules about the content of a timely warning, which must include information about the crime that triggered the warning.</a:t>
            </a:r>
          </a:p>
          <a:p>
            <a:pPr marL="802386" lvl="4" indent="-285750">
              <a:lnSpc>
                <a:spcPct val="110000"/>
              </a:lnSpc>
              <a:buFont typeface="Wingdings" panose="05000000000000000000" pitchFamily="2" charset="2"/>
              <a:buChar char="q"/>
            </a:pPr>
            <a:r>
              <a:rPr lang="en-US" dirty="0" smtClean="0"/>
              <a:t>Timely warning is issued as soon as pertinent information is available except when to do so would endanger law enforcement efforts.</a:t>
            </a:r>
          </a:p>
          <a:p>
            <a:pPr marL="802386" lvl="4" indent="-285750">
              <a:lnSpc>
                <a:spcPct val="150000"/>
              </a:lnSpc>
              <a:buFont typeface="Wingdings" panose="05000000000000000000" pitchFamily="2" charset="2"/>
              <a:buChar char="q"/>
            </a:pPr>
            <a:endParaRPr lang="en-US" dirty="0" smtClean="0"/>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2836206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notifications</a:t>
            </a:r>
            <a:endParaRPr lang="en-US" dirty="0"/>
          </a:p>
        </p:txBody>
      </p:sp>
      <p:sp>
        <p:nvSpPr>
          <p:cNvPr id="3" name="Content Placeholder 2"/>
          <p:cNvSpPr>
            <a:spLocks noGrp="1"/>
          </p:cNvSpPr>
          <p:nvPr>
            <p:ph idx="1"/>
          </p:nvPr>
        </p:nvSpPr>
        <p:spPr>
          <a:xfrm>
            <a:off x="838200" y="914400"/>
            <a:ext cx="7520940" cy="4038600"/>
          </a:xfrm>
        </p:spPr>
        <p:txBody>
          <a:bodyPr>
            <a:normAutofit fontScale="92500" lnSpcReduction="20000"/>
          </a:bodyPr>
          <a:lstStyle/>
          <a:p>
            <a:pPr>
              <a:buFont typeface="Arial" panose="020B0604020202020204" pitchFamily="34" charset="0"/>
              <a:buChar char="•"/>
            </a:pPr>
            <a:r>
              <a:rPr lang="en-US" dirty="0" smtClean="0"/>
              <a:t>An alert sent to all or part of the campus community (can include parents) in regard to a significant emergency or dangerous situation. </a:t>
            </a:r>
          </a:p>
          <a:p>
            <a:pPr>
              <a:lnSpc>
                <a:spcPct val="120000"/>
              </a:lnSpc>
              <a:buFont typeface="Arial" panose="020B0604020202020204" pitchFamily="34" charset="0"/>
              <a:buChar char="•"/>
            </a:pPr>
            <a:r>
              <a:rPr lang="en-US" dirty="0" smtClean="0"/>
              <a:t>Procedures in policy must include: </a:t>
            </a:r>
          </a:p>
          <a:p>
            <a:pPr marL="802386" lvl="4" indent="-285750">
              <a:buFont typeface="Wingdings" panose="05000000000000000000" pitchFamily="2" charset="2"/>
              <a:buChar char="ü"/>
            </a:pPr>
            <a:r>
              <a:rPr lang="en-US" dirty="0" smtClean="0"/>
              <a:t>Emergency notifications upon confirmation of a significant emergency or dangerous situation involving an immediate threat to the health or safety of students or employees occurring on campus. </a:t>
            </a:r>
          </a:p>
          <a:p>
            <a:pPr marL="802386" lvl="4" indent="-285750">
              <a:buFont typeface="Wingdings" panose="05000000000000000000" pitchFamily="2" charset="2"/>
              <a:buChar char="ü"/>
            </a:pPr>
            <a:r>
              <a:rPr lang="en-US" dirty="0" smtClean="0"/>
              <a:t>How a significant emergency or dangerous situation will be confirmed</a:t>
            </a:r>
          </a:p>
          <a:p>
            <a:pPr marL="802386" lvl="4" indent="-285750">
              <a:buFont typeface="Wingdings" panose="05000000000000000000" pitchFamily="2" charset="2"/>
              <a:buChar char="ü"/>
            </a:pPr>
            <a:r>
              <a:rPr lang="en-US" dirty="0" smtClean="0"/>
              <a:t>How segments of the population are at risk determined and how each segment will receive notification. </a:t>
            </a:r>
          </a:p>
          <a:p>
            <a:pPr marL="802386" lvl="4" indent="-285750">
              <a:buFont typeface="Wingdings" panose="05000000000000000000" pitchFamily="2" charset="2"/>
              <a:buChar char="ü"/>
            </a:pPr>
            <a:r>
              <a:rPr lang="en-US" dirty="0" smtClean="0"/>
              <a:t>How containing the emergency is the first priority, but the next priority is issuing a notification. That must be done before anything else, unless doing so would hamper containing the emergency. </a:t>
            </a:r>
          </a:p>
          <a:p>
            <a:pPr marL="802386" lvl="4" indent="-285750">
              <a:buFont typeface="Wingdings" panose="05000000000000000000" pitchFamily="2" charset="2"/>
              <a:buChar char="ü"/>
            </a:pPr>
            <a:r>
              <a:rPr lang="en-US" dirty="0" smtClean="0"/>
              <a:t>Process for determining the initiation of the notification system and content of required emergency notifications.</a:t>
            </a:r>
          </a:p>
          <a:p>
            <a:pPr marL="802386" lvl="4" indent="-285750">
              <a:buFont typeface="Wingdings" panose="05000000000000000000" pitchFamily="2" charset="2"/>
              <a:buChar char="ü"/>
            </a:pPr>
            <a:r>
              <a:rPr lang="en-US" dirty="0" smtClean="0"/>
              <a:t>Various channels (text messages, public address systems, etc.) that may be used. </a:t>
            </a:r>
          </a:p>
          <a:p>
            <a:pPr marL="802386" lvl="4" indent="-285750">
              <a:buFont typeface="Wingdings" panose="05000000000000000000" pitchFamily="2" charset="2"/>
              <a:buChar char="ü"/>
            </a:pPr>
            <a:r>
              <a:rPr lang="en-US" dirty="0" smtClean="0"/>
              <a:t>How information will be shared with the greater community, which can include parents. </a:t>
            </a:r>
          </a:p>
          <a:p>
            <a:pPr marL="802386" lvl="4" indent="-285750">
              <a:buFont typeface="Wingdings" panose="05000000000000000000" pitchFamily="2" charset="2"/>
              <a:buChar char="ü"/>
            </a:pPr>
            <a:r>
              <a:rPr lang="en-US" dirty="0" smtClean="0"/>
              <a:t>Titles of persons responsible for making each of these decisions. If more than one process is used, multiple disclosures are required. </a:t>
            </a:r>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2075425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Notifications cont.</a:t>
            </a:r>
            <a:endParaRPr lang="en-US" dirty="0"/>
          </a:p>
        </p:txBody>
      </p:sp>
      <p:sp>
        <p:nvSpPr>
          <p:cNvPr id="3" name="Content Placeholder 2"/>
          <p:cNvSpPr>
            <a:spLocks noGrp="1"/>
          </p:cNvSpPr>
          <p:nvPr>
            <p:ph idx="1"/>
          </p:nvPr>
        </p:nvSpPr>
        <p:spPr>
          <a:xfrm>
            <a:off x="822960" y="1100629"/>
            <a:ext cx="7520940" cy="2709372"/>
          </a:xfrm>
        </p:spPr>
        <p:txBody>
          <a:bodyPr/>
          <a:lstStyle/>
          <a:p>
            <a:pPr>
              <a:buFont typeface="Arial" panose="020B0604020202020204" pitchFamily="34" charset="0"/>
              <a:buChar char="•"/>
            </a:pPr>
            <a:r>
              <a:rPr lang="en-US" dirty="0" smtClean="0"/>
              <a:t>Following phrases must be used: </a:t>
            </a:r>
          </a:p>
          <a:p>
            <a:pPr marL="802386" lvl="4" indent="-285750">
              <a:buFont typeface="Wingdings" panose="05000000000000000000" pitchFamily="2" charset="2"/>
              <a:buChar char="q"/>
            </a:pPr>
            <a:r>
              <a:rPr lang="en-US" dirty="0" smtClean="0"/>
              <a:t>Emergency notifications will be issued “without delay, and taking into account the safety of the community.” </a:t>
            </a:r>
          </a:p>
          <a:p>
            <a:pPr marL="802386" lvl="4" indent="-285750">
              <a:buFont typeface="Wingdings" panose="05000000000000000000" pitchFamily="2" charset="2"/>
              <a:buChar char="q"/>
            </a:pPr>
            <a:r>
              <a:rPr lang="en-US" dirty="0" smtClean="0"/>
              <a:t>The only exception would be if doing so would “compromise efforts to assist a victim or contain, respond to, or otherwise mitigate the emergency.” </a:t>
            </a:r>
          </a:p>
          <a:p>
            <a:pPr marL="802386" lvl="4" indent="-285750">
              <a:buFont typeface="Wingdings" panose="05000000000000000000" pitchFamily="2" charset="2"/>
              <a:buChar char="q"/>
            </a:pPr>
            <a:r>
              <a:rPr lang="en-US" dirty="0" smtClean="0"/>
              <a:t>Determinations about emergency notifications must be made “in the professional judgement of responsible authorities, “ not personnel without emergency response expertise. </a:t>
            </a:r>
            <a:endParaRPr lang="en-US" dirty="0"/>
          </a:p>
          <a:p>
            <a:pPr marL="345186" lvl="2" indent="-285750">
              <a:buFont typeface="Arial" panose="020B0604020202020204" pitchFamily="34" charset="0"/>
              <a:buChar char="•"/>
            </a:pPr>
            <a:r>
              <a:rPr lang="en-US" dirty="0" smtClean="0"/>
              <a:t>Annual test of campus alert system is required. Emergency procedures will be distributed to all students and employees in conjunction with annual test. </a:t>
            </a:r>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886200"/>
            <a:ext cx="3733800" cy="1066800"/>
          </a:xfrm>
          <a:prstGeom prst="rect">
            <a:avLst/>
          </a:prstGeom>
        </p:spPr>
      </p:pic>
    </p:spTree>
    <p:extLst>
      <p:ext uri="{BB962C8B-B14F-4D97-AF65-F5344CB8AC3E}">
        <p14:creationId xmlns:p14="http://schemas.microsoft.com/office/powerpoint/2010/main" val="449893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Clery Geography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An institution must report statistics for offenses according to their occurrence in the following locations, or geographic categories:</a:t>
            </a:r>
          </a:p>
          <a:p>
            <a:pPr marL="573786" lvl="3" indent="-285750">
              <a:buFont typeface="Wingdings" panose="05000000000000000000" pitchFamily="2" charset="2"/>
              <a:buChar char="ü"/>
            </a:pPr>
            <a:r>
              <a:rPr lang="en-US" dirty="0" smtClean="0"/>
              <a:t>On-Campus</a:t>
            </a:r>
          </a:p>
          <a:p>
            <a:pPr marL="573786" lvl="3" indent="-285750">
              <a:buFont typeface="Wingdings" panose="05000000000000000000" pitchFamily="2" charset="2"/>
              <a:buChar char="ü"/>
            </a:pPr>
            <a:r>
              <a:rPr lang="en-US" dirty="0" smtClean="0"/>
              <a:t>On Campus Residential Facilities</a:t>
            </a:r>
          </a:p>
          <a:p>
            <a:pPr marL="573786" lvl="3" indent="-285750">
              <a:buFont typeface="Wingdings" panose="05000000000000000000" pitchFamily="2" charset="2"/>
              <a:buChar char="ü"/>
            </a:pPr>
            <a:r>
              <a:rPr lang="en-US" dirty="0" smtClean="0"/>
              <a:t>Public Property</a:t>
            </a:r>
            <a:endParaRPr lang="en-US" dirty="0"/>
          </a:p>
          <a:p>
            <a:pPr marL="573786" lvl="3" indent="-285750">
              <a:buFont typeface="Wingdings" panose="05000000000000000000" pitchFamily="2" charset="2"/>
              <a:buChar char="ü"/>
            </a:pPr>
            <a:r>
              <a:rPr lang="en-US" dirty="0" smtClean="0"/>
              <a:t>Non-Campus</a:t>
            </a:r>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graphicFrame>
        <p:nvGraphicFramePr>
          <p:cNvPr id="8" name="Object 7"/>
          <p:cNvGraphicFramePr>
            <a:graphicFrameLocks noChangeAspect="1"/>
          </p:cNvGraphicFramePr>
          <p:nvPr>
            <p:extLst>
              <p:ext uri="{D42A27DB-BD31-4B8C-83A1-F6EECF244321}">
                <p14:modId xmlns:p14="http://schemas.microsoft.com/office/powerpoint/2010/main" val="1101356196"/>
              </p:ext>
            </p:extLst>
          </p:nvPr>
        </p:nvGraphicFramePr>
        <p:xfrm>
          <a:off x="4876800" y="1828800"/>
          <a:ext cx="3739400" cy="2438400"/>
        </p:xfrm>
        <a:graphic>
          <a:graphicData uri="http://schemas.openxmlformats.org/presentationml/2006/ole">
            <mc:AlternateContent xmlns:mc="http://schemas.openxmlformats.org/markup-compatibility/2006">
              <mc:Choice xmlns:v="urn:schemas-microsoft-com:vml" Requires="v">
                <p:oleObj spid="_x0000_s1040" name="Acrobat Document" r:id="rId4" imgW="11829932" imgH="7715250" progId="AcroExch.Document.11">
                  <p:embed/>
                </p:oleObj>
              </mc:Choice>
              <mc:Fallback>
                <p:oleObj name="Acrobat Document" r:id="rId4" imgW="11829932" imgH="7715250" progId="AcroExch.Document.11">
                  <p:embed/>
                  <p:pic>
                    <p:nvPicPr>
                      <p:cNvPr id="0" name=""/>
                      <p:cNvPicPr/>
                      <p:nvPr/>
                    </p:nvPicPr>
                    <p:blipFill>
                      <a:blip r:embed="rId5"/>
                      <a:stretch>
                        <a:fillRect/>
                      </a:stretch>
                    </p:blipFill>
                    <p:spPr>
                      <a:xfrm>
                        <a:off x="4876800" y="1828800"/>
                        <a:ext cx="3739400" cy="2438400"/>
                      </a:xfrm>
                      <a:prstGeom prst="rect">
                        <a:avLst/>
                      </a:prstGeom>
                    </p:spPr>
                  </p:pic>
                </p:oleObj>
              </mc:Fallback>
            </mc:AlternateContent>
          </a:graphicData>
        </a:graphic>
      </p:graphicFrame>
    </p:spTree>
    <p:extLst>
      <p:ext uri="{BB962C8B-B14F-4D97-AF65-F5344CB8AC3E}">
        <p14:creationId xmlns:p14="http://schemas.microsoft.com/office/powerpoint/2010/main" val="2599042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campus	</a:t>
            </a:r>
            <a:endParaRPr lang="en-US" dirty="0"/>
          </a:p>
        </p:txBody>
      </p:sp>
      <p:sp>
        <p:nvSpPr>
          <p:cNvPr id="3" name="Content Placeholder 2"/>
          <p:cNvSpPr>
            <a:spLocks noGrp="1"/>
          </p:cNvSpPr>
          <p:nvPr>
            <p:ph idx="1"/>
          </p:nvPr>
        </p:nvSpPr>
        <p:spPr>
          <a:xfrm>
            <a:off x="822960" y="1100628"/>
            <a:ext cx="7520940" cy="3852372"/>
          </a:xfrm>
        </p:spPr>
        <p:txBody>
          <a:bodyPr>
            <a:normAutofit lnSpcReduction="10000"/>
          </a:bodyPr>
          <a:lstStyle/>
          <a:p>
            <a:pPr>
              <a:buFont typeface="Arial" panose="020B0604020202020204" pitchFamily="34" charset="0"/>
              <a:buChar char="•"/>
            </a:pPr>
            <a:r>
              <a:rPr lang="en-US" dirty="0" smtClean="0"/>
              <a:t>Any building or property owned or controlled by an institution within the same reasonably contiguous geographic area and used by the institution in direct support of, or in a manner related to, the institution’s educational purposes, including residence halls; </a:t>
            </a:r>
          </a:p>
          <a:p>
            <a:pPr>
              <a:buFont typeface="Arial" panose="020B0604020202020204" pitchFamily="34" charset="0"/>
              <a:buChar char="•"/>
            </a:pPr>
            <a:r>
              <a:rPr lang="en-US" dirty="0" smtClean="0"/>
              <a:t>Any building or property that is within or reasonably contiguous to paragraph (1) of this definition, that is owned by the institution but controlled by another person, is frequently used by students, and supports institutional purposes (such as a food or other retail vendor).</a:t>
            </a:r>
          </a:p>
          <a:p>
            <a:pPr>
              <a:buFont typeface="Arial" panose="020B0604020202020204" pitchFamily="34" charset="0"/>
              <a:buChar char="•"/>
            </a:pPr>
            <a:r>
              <a:rPr lang="en-US" dirty="0" smtClean="0"/>
              <a:t>Definition of Control: </a:t>
            </a:r>
          </a:p>
          <a:p>
            <a:pPr lvl="3">
              <a:buFont typeface="Wingdings" panose="05000000000000000000" pitchFamily="2" charset="2"/>
              <a:buChar char="Ø"/>
            </a:pPr>
            <a:r>
              <a:rPr lang="en-US" dirty="0" smtClean="0"/>
              <a:t>Controlled by means that the institution </a:t>
            </a:r>
            <a:r>
              <a:rPr lang="en-US" u="sng" dirty="0" smtClean="0"/>
              <a:t>rents</a:t>
            </a:r>
            <a:r>
              <a:rPr lang="en-US" dirty="0" smtClean="0"/>
              <a:t>, </a:t>
            </a:r>
            <a:r>
              <a:rPr lang="en-US" u="sng" dirty="0" smtClean="0"/>
              <a:t>leases</a:t>
            </a:r>
            <a:r>
              <a:rPr lang="en-US" dirty="0" smtClean="0"/>
              <a:t>, or has some other type of </a:t>
            </a:r>
            <a:r>
              <a:rPr lang="en-US" u="sng" dirty="0" smtClean="0"/>
              <a:t>written agreement (including an informal written agreement such as a letter or an email</a:t>
            </a:r>
            <a:r>
              <a:rPr lang="en-US" dirty="0" smtClean="0"/>
              <a:t>) for a building or property or a portion of a building or property. Even if there is no payment involved in the transaction.  Under Clery </a:t>
            </a:r>
            <a:r>
              <a:rPr lang="en-US" u="sng" dirty="0" smtClean="0"/>
              <a:t>a written agreement for use of space</a:t>
            </a:r>
            <a:r>
              <a:rPr lang="en-US" dirty="0" smtClean="0"/>
              <a:t> gives your institution control of that space for the time period specified in the agreement. </a:t>
            </a:r>
            <a:endParaRPr lang="en-US" dirty="0"/>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3423579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Campus residential facilities</a:t>
            </a:r>
            <a:endParaRPr lang="en-US" dirty="0"/>
          </a:p>
        </p:txBody>
      </p:sp>
      <p:sp>
        <p:nvSpPr>
          <p:cNvPr id="3" name="Content Placeholder 2"/>
          <p:cNvSpPr>
            <a:spLocks noGrp="1"/>
          </p:cNvSpPr>
          <p:nvPr>
            <p:ph idx="1"/>
          </p:nvPr>
        </p:nvSpPr>
        <p:spPr>
          <a:xfrm>
            <a:off x="822960" y="1100628"/>
            <a:ext cx="7520940" cy="3776172"/>
          </a:xfrm>
        </p:spPr>
        <p:txBody>
          <a:bodyPr>
            <a:normAutofit lnSpcReduction="10000"/>
          </a:bodyPr>
          <a:lstStyle/>
          <a:p>
            <a:pPr>
              <a:buFont typeface="Arial" panose="020B0604020202020204" pitchFamily="34" charset="0"/>
              <a:buChar char="•"/>
            </a:pPr>
            <a:r>
              <a:rPr lang="en-US" dirty="0" smtClean="0"/>
              <a:t>Under the Clery Act, an institution has on-campus student housing facilities, must  separately disclose two sets of on-campus statistics. </a:t>
            </a:r>
          </a:p>
          <a:p>
            <a:pPr>
              <a:buFont typeface="Arial" panose="020B0604020202020204" pitchFamily="34" charset="0"/>
              <a:buChar char="•"/>
            </a:pPr>
            <a:r>
              <a:rPr lang="en-US" dirty="0" smtClean="0"/>
              <a:t>The total number of crimes that occurred on campus, including crimes that occurred in students housing facilities; and </a:t>
            </a:r>
          </a:p>
          <a:p>
            <a:pPr>
              <a:buFont typeface="Arial" panose="020B0604020202020204" pitchFamily="34" charset="0"/>
              <a:buChar char="•"/>
            </a:pPr>
            <a:r>
              <a:rPr lang="en-US" dirty="0" smtClean="0"/>
              <a:t>The number of crimes that occurred in on-campus student housing facilities as a subset of the total. </a:t>
            </a:r>
          </a:p>
          <a:p>
            <a:pPr>
              <a:buFont typeface="Arial" panose="020B0604020202020204" pitchFamily="34" charset="0"/>
              <a:buChar char="•"/>
            </a:pPr>
            <a:r>
              <a:rPr lang="en-US" dirty="0" smtClean="0"/>
              <a:t>Student Residential Facilities include: </a:t>
            </a:r>
          </a:p>
          <a:p>
            <a:pPr lvl="3">
              <a:buFont typeface="Wingdings" panose="05000000000000000000" pitchFamily="2" charset="2"/>
              <a:buChar char="ü"/>
            </a:pPr>
            <a:r>
              <a:rPr lang="en-US" dirty="0" smtClean="0"/>
              <a:t>Undergraduate, graduate, married student housing</a:t>
            </a:r>
          </a:p>
          <a:p>
            <a:pPr lvl="3">
              <a:buFont typeface="Wingdings" panose="05000000000000000000" pitchFamily="2" charset="2"/>
              <a:buChar char="ü"/>
            </a:pPr>
            <a:r>
              <a:rPr lang="en-US" dirty="0" smtClean="0"/>
              <a:t>Traditional residence halls/dorms or single family houses used for student housing. </a:t>
            </a:r>
          </a:p>
          <a:p>
            <a:pPr lvl="3">
              <a:buFont typeface="Wingdings" panose="05000000000000000000" pitchFamily="2" charset="2"/>
              <a:buChar char="ü"/>
            </a:pPr>
            <a:r>
              <a:rPr lang="en-US" dirty="0" smtClean="0"/>
              <a:t>Buildings that are owned by a third party that have a written agreement with your institution to provide student housing. It doesn’t matter whether the rent is paid to the third party by the institution on behalf of the students or paid directly by the students. </a:t>
            </a:r>
            <a:endParaRPr lang="en-US" dirty="0"/>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2322244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property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All public property, including thoroughfares, streets, sidewalks, and parking facilities, that is within the campus, or immediately adjacent to and accessible from the campus. Generally, sidewalks and public streets running through campus and sidewalks and public streets adjacent to campus (the sidewalk immediately adjacent, the street, and the second sidewalk across the street are all counted. </a:t>
            </a:r>
          </a:p>
          <a:p>
            <a:pPr>
              <a:buFont typeface="Arial" panose="020B0604020202020204" pitchFamily="34" charset="0"/>
              <a:buChar char="•"/>
            </a:pPr>
            <a:r>
              <a:rPr lang="en-US" dirty="0" smtClean="0"/>
              <a:t>Two conditions must be present: </a:t>
            </a:r>
          </a:p>
          <a:p>
            <a:pPr lvl="3">
              <a:buFont typeface="+mj-lt"/>
              <a:buAutoNum type="arabicPeriod"/>
            </a:pPr>
            <a:r>
              <a:rPr lang="en-US" dirty="0" smtClean="0"/>
              <a:t> There is no barrier of any kind between your campus border and public property</a:t>
            </a:r>
          </a:p>
          <a:p>
            <a:pPr lvl="3">
              <a:buFont typeface="+mj-lt"/>
              <a:buAutoNum type="arabicPeriod"/>
            </a:pPr>
            <a:r>
              <a:rPr lang="en-US" dirty="0" smtClean="0"/>
              <a:t> A standard of use has been established by your students. This means that although some type of barrier is present, your students frequently ignore, overcome or even use it to gain access to public property. </a:t>
            </a:r>
            <a:endParaRPr lang="en-US" dirty="0"/>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1073193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Non-campus</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t>Any building or property owned or controlled by a student organization that is officially recognized by the institution; or any building or property owned or controlled by an institution that is used in direct support of, or in relation to, the institution’s educational purposes, is frequently used by students, and is not within the same reasonably contiguous geographic area of the institution. </a:t>
            </a:r>
          </a:p>
          <a:p>
            <a:pPr>
              <a:buFont typeface="Arial" panose="020B0604020202020204" pitchFamily="34" charset="0"/>
              <a:buChar char="•"/>
            </a:pPr>
            <a:r>
              <a:rPr lang="en-US" dirty="0" smtClean="0"/>
              <a:t>Frequently used by students for: </a:t>
            </a:r>
          </a:p>
          <a:p>
            <a:pPr lvl="3">
              <a:buFont typeface="Wingdings" panose="05000000000000000000" pitchFamily="2" charset="2"/>
              <a:buChar char="ü"/>
            </a:pPr>
            <a:r>
              <a:rPr lang="en-US" dirty="0" smtClean="0"/>
              <a:t>Classes</a:t>
            </a:r>
          </a:p>
          <a:p>
            <a:pPr lvl="3">
              <a:buFont typeface="Wingdings" panose="05000000000000000000" pitchFamily="2" charset="2"/>
              <a:buChar char="ü"/>
            </a:pPr>
            <a:r>
              <a:rPr lang="en-US" dirty="0" smtClean="0"/>
              <a:t>Internships</a:t>
            </a:r>
          </a:p>
          <a:p>
            <a:pPr lvl="3">
              <a:buFont typeface="Wingdings" panose="05000000000000000000" pitchFamily="2" charset="2"/>
              <a:buChar char="ü"/>
            </a:pPr>
            <a:r>
              <a:rPr lang="en-US" dirty="0" smtClean="0"/>
              <a:t>Jobs or work study</a:t>
            </a:r>
          </a:p>
          <a:p>
            <a:pPr lvl="3">
              <a:buFont typeface="Wingdings" panose="05000000000000000000" pitchFamily="2" charset="2"/>
              <a:buChar char="ü"/>
            </a:pPr>
            <a:r>
              <a:rPr lang="en-US" dirty="0" smtClean="0"/>
              <a:t>To access campus services like parking office, counseling center, student health center, etc.</a:t>
            </a:r>
            <a:endParaRPr lang="en-US" dirty="0"/>
          </a:p>
          <a:p>
            <a:pPr lvl="3">
              <a:buFont typeface="Wingdings" panose="05000000000000000000" pitchFamily="2" charset="2"/>
              <a:buChar char="ü"/>
            </a:pPr>
            <a:r>
              <a:rPr lang="en-US" dirty="0" smtClean="0"/>
              <a:t>To play sports</a:t>
            </a:r>
          </a:p>
          <a:p>
            <a:pPr lvl="3">
              <a:buFont typeface="Wingdings" panose="05000000000000000000" pitchFamily="2" charset="2"/>
              <a:buChar char="ü"/>
            </a:pPr>
            <a:r>
              <a:rPr lang="en-US" dirty="0" smtClean="0"/>
              <a:t>ANY USE…</a:t>
            </a:r>
            <a:endParaRPr lang="en-US" dirty="0"/>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2868929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Clery Crime statistics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Required to report crime statistics to the Department of Education, to be published in the institution's Annual Security Report. </a:t>
            </a:r>
          </a:p>
          <a:p>
            <a:pPr>
              <a:buFont typeface="Arial" panose="020B0604020202020204" pitchFamily="34" charset="0"/>
              <a:buChar char="•"/>
            </a:pPr>
            <a:r>
              <a:rPr lang="en-US" dirty="0" smtClean="0"/>
              <a:t>In accordance with standards used by the FBI Uniform Crime Reporting System (UCR). </a:t>
            </a:r>
          </a:p>
          <a:p>
            <a:pPr>
              <a:buFont typeface="Arial" panose="020B0604020202020204" pitchFamily="34" charset="0"/>
              <a:buChar char="•"/>
            </a:pPr>
            <a:r>
              <a:rPr lang="en-US" dirty="0" smtClean="0"/>
              <a:t>Viable processes in place to ensure crime statistics are accurate and that classification of crimes are within the guidelines established by the Department of Education and UCR. </a:t>
            </a:r>
          </a:p>
          <a:p>
            <a:pPr>
              <a:buFont typeface="Arial" panose="020B0604020202020204" pitchFamily="34" charset="0"/>
              <a:buChar char="•"/>
            </a:pPr>
            <a:r>
              <a:rPr lang="en-US" dirty="0" smtClean="0"/>
              <a:t>Point of emphasis for the Department of Education and Clery </a:t>
            </a:r>
            <a:endParaRPr lang="en-US" dirty="0"/>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329104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57200"/>
            <a:ext cx="7520940" cy="609600"/>
          </a:xfrm>
        </p:spPr>
        <p:txBody>
          <a:bodyPr/>
          <a:lstStyle/>
          <a:p>
            <a:r>
              <a:rPr lang="en-US" sz="2000" dirty="0">
                <a:latin typeface="Arial Black" panose="020B0A04020102020204" pitchFamily="34" charset="0"/>
              </a:rPr>
              <a:t>Jeanne Clery Campus Security Policy &amp; Crime Statistics Disclosure Act (Clery Act)</a:t>
            </a:r>
            <a:r>
              <a:rPr lang="en-US" dirty="0"/>
              <a:t/>
            </a:r>
            <a:br>
              <a:rPr lang="en-US" dirty="0"/>
            </a:br>
            <a:endParaRPr lang="en-US" dirty="0"/>
          </a:p>
        </p:txBody>
      </p:sp>
      <p:sp>
        <p:nvSpPr>
          <p:cNvPr id="3" name="Content Placeholder 2"/>
          <p:cNvSpPr>
            <a:spLocks noGrp="1"/>
          </p:cNvSpPr>
          <p:nvPr>
            <p:ph idx="1"/>
          </p:nvPr>
        </p:nvSpPr>
        <p:spPr>
          <a:xfrm>
            <a:off x="822960" y="1277103"/>
            <a:ext cx="4206240" cy="3066298"/>
          </a:xfrm>
        </p:spPr>
        <p:txBody>
          <a:bodyPr/>
          <a:lstStyle/>
          <a:p>
            <a:pPr>
              <a:buFont typeface="Arial" panose="020B0604020202020204" pitchFamily="34" charset="0"/>
              <a:buChar char="•"/>
            </a:pPr>
            <a:r>
              <a:rPr lang="en-US" sz="1400" dirty="0"/>
              <a:t>The Jeanne Clery Disclosure of Campus Security Policy and Campus Crime Statistics Act is the landmark federal law, originally known as the Campus Security Act, that requires colleges and universities across the United States to </a:t>
            </a:r>
            <a:r>
              <a:rPr lang="en-US" sz="1400" dirty="0" smtClean="0"/>
              <a:t>keep and disclose information </a:t>
            </a:r>
            <a:r>
              <a:rPr lang="en-US" sz="1400" dirty="0"/>
              <a:t>about crime on and </a:t>
            </a:r>
            <a:r>
              <a:rPr lang="en-US" sz="1400" dirty="0" smtClean="0"/>
              <a:t>near their respective </a:t>
            </a:r>
            <a:r>
              <a:rPr lang="en-US" sz="1400" dirty="0"/>
              <a:t>campuses.</a:t>
            </a:r>
          </a:p>
          <a:p>
            <a:pPr>
              <a:buFont typeface="Arial" panose="020B0604020202020204" pitchFamily="34" charset="0"/>
              <a:buChar char="•"/>
            </a:pPr>
            <a:r>
              <a:rPr lang="en-US" sz="1400" dirty="0"/>
              <a:t>The "Clery Act" is named in memory of 19 year old Lehigh University freshman Jeanne Ann Clery (pictured right) who was raped and murdered while asleep in her residence hall room on April 5, 1986.</a:t>
            </a:r>
          </a:p>
          <a:p>
            <a:pPr>
              <a:buFont typeface="Arial" panose="020B0604020202020204" pitchFamily="34" charset="0"/>
              <a:buChar char="•"/>
            </a:pPr>
            <a:endParaRPr lang="en-US" dirty="0"/>
          </a:p>
        </p:txBody>
      </p:sp>
      <p:sp>
        <p:nvSpPr>
          <p:cNvPr id="4" name="TextBox 3"/>
          <p:cNvSpPr txBox="1"/>
          <p:nvPr/>
        </p:nvSpPr>
        <p:spPr>
          <a:xfrm>
            <a:off x="4648200" y="1066800"/>
            <a:ext cx="3962400" cy="369332"/>
          </a:xfrm>
          <a:prstGeom prst="rect">
            <a:avLst/>
          </a:prstGeom>
          <a:noFill/>
        </p:spPr>
        <p:txBody>
          <a:bodyPr wrap="square" rtlCol="0">
            <a:spAutoFit/>
          </a:bodyPr>
          <a:lstStyle/>
          <a:p>
            <a:endParaRPr lang="en-US" dirty="0"/>
          </a:p>
        </p:txBody>
      </p:sp>
      <p:pic>
        <p:nvPicPr>
          <p:cNvPr id="5" name="Picture 5" descr="jac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277103"/>
            <a:ext cx="2362200" cy="2971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334000" y="5893033"/>
            <a:ext cx="3657600" cy="685800"/>
            <a:chOff x="3581400" y="5769123"/>
            <a:chExt cx="3657600" cy="68580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8" name="Straight Connector 7"/>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3449265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security authorities (CSA)</a:t>
            </a:r>
            <a:endParaRPr lang="en-US" dirty="0"/>
          </a:p>
        </p:txBody>
      </p:sp>
      <p:sp>
        <p:nvSpPr>
          <p:cNvPr id="3" name="Content Placeholder 2"/>
          <p:cNvSpPr>
            <a:spLocks noGrp="1"/>
          </p:cNvSpPr>
          <p:nvPr>
            <p:ph idx="1"/>
          </p:nvPr>
        </p:nvSpPr>
        <p:spPr>
          <a:xfrm>
            <a:off x="822960" y="914400"/>
            <a:ext cx="7520940" cy="4038600"/>
          </a:xfrm>
        </p:spPr>
        <p:txBody>
          <a:bodyPr>
            <a:normAutofit lnSpcReduction="10000"/>
          </a:bodyPr>
          <a:lstStyle/>
          <a:p>
            <a:pPr>
              <a:buFont typeface="Arial" panose="020B0604020202020204" pitchFamily="34" charset="0"/>
              <a:buChar char="•"/>
            </a:pPr>
            <a:r>
              <a:rPr lang="en-US" dirty="0" smtClean="0"/>
              <a:t>Any official of the institution who is defined as a “Campus Security Authority (CSA)” is required to report certain criminal offenses to the University Police Department. </a:t>
            </a:r>
          </a:p>
          <a:p>
            <a:pPr>
              <a:buFont typeface="Arial" panose="020B0604020202020204" pitchFamily="34" charset="0"/>
              <a:buChar char="•"/>
            </a:pPr>
            <a:r>
              <a:rPr lang="en-US" dirty="0" smtClean="0"/>
              <a:t>A term used to describe someone with significant responsibility for student and campus activities. </a:t>
            </a:r>
          </a:p>
          <a:p>
            <a:pPr>
              <a:buFont typeface="Arial" panose="020B0604020202020204" pitchFamily="34" charset="0"/>
              <a:buChar char="•"/>
            </a:pPr>
            <a:r>
              <a:rPr lang="en-US" dirty="0" smtClean="0"/>
              <a:t>The Clery act requires the University’s Clery Compliance Officer to identify CSAs and train them yearly. </a:t>
            </a:r>
          </a:p>
          <a:p>
            <a:pPr>
              <a:buFont typeface="Arial" panose="020B0604020202020204" pitchFamily="34" charset="0"/>
              <a:buChar char="•"/>
            </a:pPr>
            <a:r>
              <a:rPr lang="en-US" dirty="0" smtClean="0"/>
              <a:t>The following definition was used to identify the campus CSAs: </a:t>
            </a:r>
          </a:p>
          <a:p>
            <a:pPr marL="802386" lvl="4" indent="-285750">
              <a:buFont typeface="Wingdings" panose="05000000000000000000" pitchFamily="2" charset="2"/>
              <a:buChar char="ü"/>
            </a:pPr>
            <a:r>
              <a:rPr lang="en-US" dirty="0" smtClean="0"/>
              <a:t>Campus Police Department (or a campus security department).</a:t>
            </a:r>
          </a:p>
          <a:p>
            <a:pPr marL="802386" lvl="4" indent="-285750">
              <a:buFont typeface="Wingdings" panose="05000000000000000000" pitchFamily="2" charset="2"/>
              <a:buChar char="ü"/>
            </a:pPr>
            <a:r>
              <a:rPr lang="en-US" dirty="0" smtClean="0"/>
              <a:t>Individuals with Campus Security Responsibility (not amounting to campus police or security) for monitoring entrance into institutional property. </a:t>
            </a:r>
          </a:p>
          <a:p>
            <a:pPr marL="802386" lvl="4" indent="-285750">
              <a:buFont typeface="Wingdings" panose="05000000000000000000" pitchFamily="2" charset="2"/>
              <a:buChar char="ü"/>
            </a:pPr>
            <a:r>
              <a:rPr lang="en-US" dirty="0" smtClean="0"/>
              <a:t>Individuals designated by the campus.</a:t>
            </a:r>
          </a:p>
          <a:p>
            <a:pPr marL="802386" lvl="4" indent="-285750">
              <a:buFont typeface="Wingdings" panose="05000000000000000000" pitchFamily="2" charset="2"/>
              <a:buChar char="ü"/>
            </a:pPr>
            <a:r>
              <a:rPr lang="en-US" dirty="0" smtClean="0"/>
              <a:t>Officials with significant responsibility for student and campus activities. (Examples include: Student housing, student discipline, and campus judicial proceedings). </a:t>
            </a:r>
          </a:p>
          <a:p>
            <a:pPr>
              <a:buFont typeface="Arial" panose="020B0604020202020204" pitchFamily="34" charset="0"/>
              <a:buChar char="•"/>
            </a:pPr>
            <a:endParaRPr lang="en-US" dirty="0"/>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1290455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security report (ASR)</a:t>
            </a:r>
            <a:endParaRPr lang="en-US" dirty="0"/>
          </a:p>
        </p:txBody>
      </p:sp>
      <p:sp>
        <p:nvSpPr>
          <p:cNvPr id="3" name="Content Placeholder 2"/>
          <p:cNvSpPr>
            <a:spLocks noGrp="1"/>
          </p:cNvSpPr>
          <p:nvPr>
            <p:ph idx="1"/>
          </p:nvPr>
        </p:nvSpPr>
        <p:spPr>
          <a:xfrm>
            <a:off x="838200" y="914400"/>
            <a:ext cx="7520940" cy="3962400"/>
          </a:xfrm>
        </p:spPr>
        <p:txBody>
          <a:bodyPr>
            <a:normAutofit lnSpcReduction="10000"/>
          </a:bodyPr>
          <a:lstStyle/>
          <a:p>
            <a:pPr>
              <a:buFont typeface="Arial" panose="020B0604020202020204" pitchFamily="34" charset="0"/>
              <a:buChar char="•"/>
            </a:pPr>
            <a:r>
              <a:rPr lang="en-US" dirty="0" smtClean="0"/>
              <a:t>Published October 1</a:t>
            </a:r>
            <a:r>
              <a:rPr lang="en-US" baseline="30000" dirty="0" smtClean="0"/>
              <a:t>st</a:t>
            </a:r>
            <a:r>
              <a:rPr lang="en-US" dirty="0" smtClean="0"/>
              <a:t> </a:t>
            </a:r>
          </a:p>
          <a:p>
            <a:pPr>
              <a:buFont typeface="Arial" panose="020B0604020202020204" pitchFamily="34" charset="0"/>
              <a:buChar char="•"/>
            </a:pPr>
            <a:r>
              <a:rPr lang="en-US" dirty="0" smtClean="0"/>
              <a:t>Containing 3 calendar years of crime statistics</a:t>
            </a:r>
          </a:p>
          <a:p>
            <a:pPr>
              <a:buFont typeface="Arial" panose="020B0604020202020204" pitchFamily="34" charset="0"/>
              <a:buChar char="•"/>
            </a:pPr>
            <a:r>
              <a:rPr lang="en-US" dirty="0" smtClean="0"/>
              <a:t>Includes security policies, procedures, and information on the basic rights guaranteed victims of sexual assault, domestic violence, dating violence, and stalking. </a:t>
            </a:r>
          </a:p>
          <a:p>
            <a:pPr>
              <a:buFont typeface="Arial" panose="020B0604020202020204" pitchFamily="34" charset="0"/>
              <a:buChar char="•"/>
            </a:pPr>
            <a:r>
              <a:rPr lang="en-US" dirty="0" smtClean="0"/>
              <a:t>Students/ faculty must be notified of the existence of the ASR and provided a copy upon request. </a:t>
            </a:r>
          </a:p>
          <a:p>
            <a:pPr>
              <a:buFont typeface="Arial" panose="020B0604020202020204" pitchFamily="34" charset="0"/>
              <a:buChar char="•"/>
            </a:pPr>
            <a:r>
              <a:rPr lang="en-US" dirty="0" smtClean="0"/>
              <a:t>The following policy statements must be included in the ASR: </a:t>
            </a:r>
          </a:p>
          <a:p>
            <a:pPr marL="802386" lvl="4" indent="-285750">
              <a:buFont typeface="Wingdings" panose="05000000000000000000" pitchFamily="2" charset="2"/>
              <a:buChar char="ü"/>
            </a:pPr>
            <a:r>
              <a:rPr lang="en-US" dirty="0" smtClean="0"/>
              <a:t>Emergency procedures and notifications, police scope and authority, timely warnings, annual security report, annual fire report, security and maintenance of facilities, sex offenders, missing student notifications, domestic violence, dating violence, stalking, and sexual assault. </a:t>
            </a:r>
          </a:p>
          <a:p>
            <a:pPr marL="345186" lvl="2" indent="-285750">
              <a:buFont typeface="Arial" panose="020B0604020202020204" pitchFamily="34" charset="0"/>
              <a:buChar char="•"/>
            </a:pPr>
            <a:r>
              <a:rPr lang="en-US" b="1" dirty="0" smtClean="0"/>
              <a:t>Educational programming specifically designed to end domestic violence, dating violence, stalking, and sexual assault must also be included. </a:t>
            </a:r>
            <a:endParaRPr lang="en-US" b="1" dirty="0"/>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1883293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Programs</a:t>
            </a:r>
            <a:endParaRPr lang="en-US" dirty="0"/>
          </a:p>
        </p:txBody>
      </p:sp>
      <p:sp>
        <p:nvSpPr>
          <p:cNvPr id="3" name="Content Placeholder 2"/>
          <p:cNvSpPr>
            <a:spLocks noGrp="1"/>
          </p:cNvSpPr>
          <p:nvPr>
            <p:ph idx="1"/>
          </p:nvPr>
        </p:nvSpPr>
        <p:spPr>
          <a:xfrm>
            <a:off x="838200" y="914400"/>
            <a:ext cx="6111240" cy="4113249"/>
          </a:xfrm>
        </p:spPr>
        <p:txBody>
          <a:bodyPr>
            <a:normAutofit/>
          </a:bodyPr>
          <a:lstStyle/>
          <a:p>
            <a:pPr>
              <a:buFont typeface="Arial" panose="020B0604020202020204" pitchFamily="34" charset="0"/>
              <a:buChar char="•"/>
            </a:pPr>
            <a:r>
              <a:rPr lang="en-US" dirty="0" smtClean="0"/>
              <a:t>New amendments issued by the Department of Education related to the Violence Against Women Re-Authorization Act of 2013 (VAWA).</a:t>
            </a:r>
          </a:p>
          <a:p>
            <a:pPr>
              <a:buFont typeface="Arial" panose="020B0604020202020204" pitchFamily="34" charset="0"/>
              <a:buChar char="•"/>
            </a:pPr>
            <a:r>
              <a:rPr lang="en-US" dirty="0" smtClean="0"/>
              <a:t>Institutional training and programs related to domestic violence, dating violence, stalking, and sexual assault. </a:t>
            </a:r>
          </a:p>
          <a:p>
            <a:pPr>
              <a:buFont typeface="Arial" panose="020B0604020202020204" pitchFamily="34" charset="0"/>
              <a:buChar char="•"/>
            </a:pPr>
            <a:r>
              <a:rPr lang="en-US" dirty="0" smtClean="0"/>
              <a:t>Must be comprehensive, intentional with strategies and campaigns geared towards ending domestic violence, dating violence, sexual assault, and stalking. </a:t>
            </a:r>
          </a:p>
          <a:p>
            <a:pPr lvl="3">
              <a:buFont typeface="Wingdings" panose="05000000000000000000" pitchFamily="2" charset="2"/>
              <a:buChar char="ü"/>
            </a:pPr>
            <a:r>
              <a:rPr lang="en-US" dirty="0" smtClean="0"/>
              <a:t>Culturally relevant</a:t>
            </a:r>
          </a:p>
          <a:p>
            <a:pPr lvl="3">
              <a:buFont typeface="Wingdings" panose="05000000000000000000" pitchFamily="2" charset="2"/>
              <a:buChar char="ü"/>
            </a:pPr>
            <a:r>
              <a:rPr lang="en-US" dirty="0" smtClean="0"/>
              <a:t>Inclusive of diverse communities</a:t>
            </a:r>
          </a:p>
          <a:p>
            <a:pPr lvl="3">
              <a:buFont typeface="Wingdings" panose="05000000000000000000" pitchFamily="2" charset="2"/>
              <a:buChar char="ü"/>
            </a:pPr>
            <a:r>
              <a:rPr lang="en-US" dirty="0" smtClean="0"/>
              <a:t>Responsive to community needs</a:t>
            </a:r>
          </a:p>
          <a:p>
            <a:pPr lvl="1">
              <a:buFont typeface="Arial" panose="020B0604020202020204" pitchFamily="34" charset="0"/>
              <a:buChar char="•"/>
            </a:pPr>
            <a:r>
              <a:rPr lang="en-US" dirty="0" smtClean="0"/>
              <a:t>   </a:t>
            </a:r>
            <a:r>
              <a:rPr lang="en-US" b="1" dirty="0" smtClean="0"/>
              <a:t>Must be made available to all faculty, staff, and students as well   </a:t>
            </a:r>
          </a:p>
          <a:p>
            <a:pPr marL="0" lvl="1" indent="0">
              <a:buNone/>
            </a:pPr>
            <a:r>
              <a:rPr lang="en-US" b="1" dirty="0"/>
              <a:t> </a:t>
            </a:r>
            <a:r>
              <a:rPr lang="en-US" b="1" dirty="0" smtClean="0"/>
              <a:t>      as to prospective faculty, staff, and students.  </a:t>
            </a:r>
          </a:p>
          <a:p>
            <a:pPr>
              <a:buFont typeface="Arial" panose="020B0604020202020204" pitchFamily="34" charset="0"/>
              <a:buChar char="•"/>
            </a:pPr>
            <a:endParaRPr lang="en-US" dirty="0"/>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8712" y="2950318"/>
            <a:ext cx="2672888" cy="99356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304800"/>
            <a:ext cx="1714500" cy="1905000"/>
          </a:xfrm>
          <a:prstGeom prst="rect">
            <a:avLst/>
          </a:prstGeom>
        </p:spPr>
      </p:pic>
    </p:spTree>
    <p:extLst>
      <p:ext uri="{BB962C8B-B14F-4D97-AF65-F5344CB8AC3E}">
        <p14:creationId xmlns:p14="http://schemas.microsoft.com/office/powerpoint/2010/main" val="512743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Questions????</a:t>
            </a:r>
            <a:endParaRPr lang="en-US" sz="3600" dirty="0"/>
          </a:p>
        </p:txBody>
      </p:sp>
      <p:sp>
        <p:nvSpPr>
          <p:cNvPr id="3" name="Content Placeholder 2"/>
          <p:cNvSpPr>
            <a:spLocks noGrp="1"/>
          </p:cNvSpPr>
          <p:nvPr>
            <p:ph idx="1"/>
          </p:nvPr>
        </p:nvSpPr>
        <p:spPr>
          <a:xfrm>
            <a:off x="4267200" y="2618913"/>
            <a:ext cx="4572000" cy="2562688"/>
          </a:xfrm>
        </p:spPr>
        <p:txBody>
          <a:bodyPr>
            <a:normAutofit/>
          </a:bodyPr>
          <a:lstStyle/>
          <a:p>
            <a:endParaRPr lang="en-US" dirty="0" smtClean="0"/>
          </a:p>
          <a:p>
            <a:pPr algn="ctr"/>
            <a:r>
              <a:rPr lang="en-US" i="1" u="sng" dirty="0" smtClean="0"/>
              <a:t>Please visit us at: </a:t>
            </a:r>
          </a:p>
          <a:p>
            <a:pPr algn="ctr"/>
            <a:r>
              <a:rPr lang="en-US" sz="1900" dirty="0" smtClean="0">
                <a:solidFill>
                  <a:srgbClr val="492365"/>
                </a:solidFill>
              </a:rPr>
              <a:t>www.weber.edu/police</a:t>
            </a:r>
          </a:p>
          <a:p>
            <a:pPr algn="ctr"/>
            <a:r>
              <a:rPr lang="en-US" sz="1900" dirty="0" smtClean="0">
                <a:solidFill>
                  <a:srgbClr val="492365"/>
                </a:solidFill>
              </a:rPr>
              <a:t>www.facebook.com/WeberStatePolice </a:t>
            </a:r>
          </a:p>
          <a:p>
            <a:pPr algn="ctr"/>
            <a:r>
              <a:rPr lang="en-US" sz="1900" dirty="0" smtClean="0">
                <a:solidFill>
                  <a:srgbClr val="492365"/>
                </a:solidFill>
              </a:rPr>
              <a:t>www.twitter.com(@WeberStatePD)</a:t>
            </a:r>
          </a:p>
          <a:p>
            <a:endParaRPr lang="en-US" dirty="0"/>
          </a:p>
        </p:txBody>
      </p:sp>
      <p:sp>
        <p:nvSpPr>
          <p:cNvPr id="9" name="Text Placeholder 8"/>
          <p:cNvSpPr>
            <a:spLocks noGrp="1"/>
          </p:cNvSpPr>
          <p:nvPr>
            <p:ph type="body" sz="half" idx="2"/>
          </p:nvPr>
        </p:nvSpPr>
        <p:spPr/>
        <p:txBody>
          <a:bodyPr/>
          <a:lstStyle/>
          <a:p>
            <a:endParaRPr lang="en-US"/>
          </a:p>
        </p:txBody>
      </p:sp>
      <p:grpSp>
        <p:nvGrpSpPr>
          <p:cNvPr id="4" name="Group 3"/>
          <p:cNvGrpSpPr/>
          <p:nvPr/>
        </p:nvGrpSpPr>
        <p:grpSpPr>
          <a:xfrm>
            <a:off x="5324588" y="5884691"/>
            <a:ext cx="3671775" cy="685800"/>
            <a:chOff x="3581400" y="5769123"/>
            <a:chExt cx="3749898"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76540" cy="685800"/>
            </a:xfrm>
            <a:prstGeom prst="rect">
              <a:avLst/>
            </a:prstGeom>
          </p:spPr>
        </p:pic>
        <p:cxnSp>
          <p:nvCxnSpPr>
            <p:cNvPr id="6" name="Straight Connector 5"/>
            <p:cNvCxnSpPr/>
            <p:nvPr/>
          </p:nvCxnSpPr>
          <p:spPr>
            <a:xfrm>
              <a:off x="4114800" y="5823246"/>
              <a:ext cx="0" cy="631677"/>
            </a:xfrm>
            <a:prstGeom prst="line">
              <a:avLst/>
            </a:prstGeom>
            <a:ln>
              <a:solidFill>
                <a:srgbClr val="492365"/>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02297" y="5850413"/>
              <a:ext cx="3429001" cy="523220"/>
            </a:xfrm>
            <a:prstGeom prst="rect">
              <a:avLst/>
            </a:prstGeom>
            <a:noFill/>
          </p:spPr>
          <p:txBody>
            <a:bodyPr wrap="square" rtlCol="0">
              <a:spAutoFit/>
            </a:bodyPr>
            <a:lstStyle/>
            <a:p>
              <a:pPr algn="ctr"/>
              <a:r>
                <a:rPr lang="en-US" sz="1600" dirty="0" smtClean="0">
                  <a:solidFill>
                    <a:srgbClr val="492365"/>
                  </a:solidFill>
                  <a:latin typeface="Arial Black" panose="020B0A04020102020204" pitchFamily="34" charset="0"/>
                </a:rPr>
                <a:t>Weber State University </a:t>
              </a:r>
              <a:endParaRPr lang="en-US" sz="1600" dirty="0">
                <a:solidFill>
                  <a:srgbClr val="492365"/>
                </a:solidFill>
                <a:latin typeface="Arial Black" panose="020B0A04020102020204" pitchFamily="34" charset="0"/>
              </a:endParaRPr>
            </a:p>
            <a:p>
              <a:pPr algn="ctr"/>
              <a:r>
                <a:rPr lang="en-US" sz="1200" dirty="0" smtClean="0">
                  <a:solidFill>
                    <a:srgbClr val="492365"/>
                  </a:solidFill>
                  <a:latin typeface="Arial Black" panose="020B0A04020102020204" pitchFamily="34" charset="0"/>
                </a:rPr>
                <a:t>Police Department</a:t>
              </a:r>
              <a:endParaRPr lang="en-US" sz="1200" dirty="0">
                <a:solidFill>
                  <a:srgbClr val="492365"/>
                </a:solidFill>
                <a:latin typeface="Arial Black" panose="020B0A04020102020204" pitchFamily="34" charset="0"/>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0"/>
            <a:ext cx="3034469" cy="1676400"/>
          </a:xfrm>
          <a:prstGeom prst="rect">
            <a:avLst/>
          </a:prstGeom>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2421667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incident</a:t>
            </a:r>
            <a:endParaRPr lang="en-US" dirty="0"/>
          </a:p>
        </p:txBody>
      </p:sp>
      <p:sp>
        <p:nvSpPr>
          <p:cNvPr id="3" name="Content Placeholder 2"/>
          <p:cNvSpPr>
            <a:spLocks noGrp="1"/>
          </p:cNvSpPr>
          <p:nvPr>
            <p:ph idx="1"/>
          </p:nvPr>
        </p:nvSpPr>
        <p:spPr>
          <a:xfrm>
            <a:off x="822960" y="1100628"/>
            <a:ext cx="7520940" cy="3852372"/>
          </a:xfrm>
        </p:spPr>
        <p:txBody>
          <a:bodyPr/>
          <a:lstStyle/>
          <a:p>
            <a:pPr>
              <a:buFont typeface="Arial" panose="020B0604020202020204" pitchFamily="34" charset="0"/>
              <a:buChar char="•"/>
            </a:pPr>
            <a:r>
              <a:rPr lang="en-US" dirty="0"/>
              <a:t>On April 5, 1986, Jeanne Clery was raped and murdered in Stoughton Hall at Lehigh University. </a:t>
            </a:r>
            <a:r>
              <a:rPr lang="en-US" dirty="0" smtClean="0"/>
              <a:t>The </a:t>
            </a:r>
            <a:r>
              <a:rPr lang="en-US" dirty="0"/>
              <a:t>perpetrator </a:t>
            </a:r>
            <a:r>
              <a:rPr lang="en-US" dirty="0" smtClean="0"/>
              <a:t>Joseph </a:t>
            </a:r>
            <a:r>
              <a:rPr lang="en-US" dirty="0"/>
              <a:t>M. Henry was a student and was later apprehended, tried and sentenced.  </a:t>
            </a:r>
            <a:r>
              <a:rPr lang="en-US" dirty="0" smtClean="0"/>
              <a:t>Prior </a:t>
            </a:r>
            <a:r>
              <a:rPr lang="en-US" dirty="0"/>
              <a:t>to Jeanne's death, there were reports </a:t>
            </a:r>
            <a:r>
              <a:rPr lang="en-US" dirty="0" smtClean="0"/>
              <a:t>that </a:t>
            </a:r>
            <a:r>
              <a:rPr lang="en-US" dirty="0"/>
              <a:t>her dorm </a:t>
            </a:r>
            <a:r>
              <a:rPr lang="en-US" dirty="0" smtClean="0"/>
              <a:t>had, had </a:t>
            </a:r>
            <a:r>
              <a:rPr lang="en-US" dirty="0"/>
              <a:t>181 situations of auto-locking doors being propped open by residents.  </a:t>
            </a:r>
            <a:r>
              <a:rPr lang="en-US" dirty="0" smtClean="0"/>
              <a:t>It is </a:t>
            </a:r>
            <a:r>
              <a:rPr lang="en-US" dirty="0"/>
              <a:t>believed </a:t>
            </a:r>
            <a:r>
              <a:rPr lang="en-US" dirty="0" smtClean="0"/>
              <a:t>that Henry </a:t>
            </a:r>
            <a:r>
              <a:rPr lang="en-US" dirty="0"/>
              <a:t>entered Stoughton Hall on April </a:t>
            </a:r>
            <a:r>
              <a:rPr lang="en-US" dirty="0" smtClean="0"/>
              <a:t>5 through a propped door. In </a:t>
            </a:r>
            <a:r>
              <a:rPr lang="en-US" dirty="0"/>
              <a:t>addition, it is believed Clery left her room door unlocked for her roommate, who forgot her key. It is believed that Clery was awoken by Henry in the process of robbing her, in which Henry beat, cut, raped, sodomized, and strangled Jeanne</a:t>
            </a:r>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2593503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Clery act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Jeanne’s family championed the law to require the disclosure of campus crime information and the federal law that now bears their daughter’s name was first enacted in 1990.</a:t>
            </a:r>
          </a:p>
          <a:p>
            <a:pPr>
              <a:buFont typeface="Arial" panose="020B0604020202020204" pitchFamily="34" charset="0"/>
              <a:buChar char="•"/>
            </a:pPr>
            <a:r>
              <a:rPr lang="en-US" dirty="0" smtClean="0"/>
              <a:t>The Clery Act has evolved through the years seeing major revisions in  1991, 1992, 1994, 1998, 2000, 2008, 2011, and 2013. </a:t>
            </a:r>
          </a:p>
          <a:p>
            <a:pPr>
              <a:buFont typeface="Arial" panose="020B0604020202020204" pitchFamily="34" charset="0"/>
              <a:buChar char="•"/>
            </a:pPr>
            <a:r>
              <a:rPr lang="en-US" dirty="0" smtClean="0"/>
              <a:t>Most recently by the Violence Against Women Reauthorization Act 2013 (VAWA). </a:t>
            </a:r>
            <a:endParaRPr lang="en-US" dirty="0"/>
          </a:p>
        </p:txBody>
      </p:sp>
    </p:spTree>
    <p:extLst>
      <p:ext uri="{BB962C8B-B14F-4D97-AF65-F5344CB8AC3E}">
        <p14:creationId xmlns:p14="http://schemas.microsoft.com/office/powerpoint/2010/main" val="314820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the clery act</a:t>
            </a:r>
            <a:endParaRPr lang="en-US" dirty="0"/>
          </a:p>
        </p:txBody>
      </p:sp>
      <p:sp>
        <p:nvSpPr>
          <p:cNvPr id="4" name="Up Ribbon 3"/>
          <p:cNvSpPr/>
          <p:nvPr/>
        </p:nvSpPr>
        <p:spPr>
          <a:xfrm>
            <a:off x="1207806" y="1524000"/>
            <a:ext cx="6019800" cy="2590800"/>
          </a:xfrm>
          <a:prstGeom prst="ribbon2">
            <a:avLst/>
          </a:prstGeom>
          <a:solidFill>
            <a:schemeClr val="bg1">
              <a:lumMod val="85000"/>
            </a:schemeClr>
          </a:solidFill>
          <a:ln w="38100">
            <a:solidFill>
              <a:srgbClr val="492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46106" y="1676400"/>
            <a:ext cx="2743200" cy="1815882"/>
          </a:xfrm>
          <a:prstGeom prst="rect">
            <a:avLst/>
          </a:prstGeom>
          <a:noFill/>
        </p:spPr>
        <p:txBody>
          <a:bodyPr wrap="square" rtlCol="0">
            <a:spAutoFit/>
          </a:bodyPr>
          <a:lstStyle/>
          <a:p>
            <a:pPr algn="ctr"/>
            <a:r>
              <a:rPr lang="en-US" sz="1400" dirty="0" smtClean="0">
                <a:latin typeface="Arial Black" panose="020B0A04020102020204" pitchFamily="34" charset="0"/>
              </a:rPr>
              <a:t>To provide the campus community with accurate, complete, and timely information about crime and safety of the campus environment so they can make informed decisions to keep themselves safe</a:t>
            </a:r>
            <a:endParaRPr lang="en-US" sz="1400" dirty="0">
              <a:latin typeface="Arial Black" panose="020B0A04020102020204" pitchFamily="34" charset="0"/>
            </a:endParaRPr>
          </a:p>
        </p:txBody>
      </p:sp>
      <p:grpSp>
        <p:nvGrpSpPr>
          <p:cNvPr id="6" name="Group 5"/>
          <p:cNvGrpSpPr/>
          <p:nvPr/>
        </p:nvGrpSpPr>
        <p:grpSpPr>
          <a:xfrm>
            <a:off x="5334000" y="5893033"/>
            <a:ext cx="3657600" cy="685800"/>
            <a:chOff x="3581400" y="5769123"/>
            <a:chExt cx="3657600" cy="68580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8" name="Straight Connector 7"/>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2037314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Clery Crimes</a:t>
            </a:r>
            <a:endParaRPr lang="en-US" dirty="0"/>
          </a:p>
        </p:txBody>
      </p:sp>
      <p:sp>
        <p:nvSpPr>
          <p:cNvPr id="3" name="Content Placeholder 2"/>
          <p:cNvSpPr>
            <a:spLocks noGrp="1"/>
          </p:cNvSpPr>
          <p:nvPr>
            <p:ph idx="1"/>
          </p:nvPr>
        </p:nvSpPr>
        <p:spPr>
          <a:xfrm>
            <a:off x="609600" y="1143000"/>
            <a:ext cx="4953000" cy="3810000"/>
          </a:xfrm>
        </p:spPr>
        <p:txBody>
          <a:bodyPr/>
          <a:lstStyle/>
          <a:p>
            <a:pPr>
              <a:buFont typeface="Arial" panose="020B0604020202020204" pitchFamily="34" charset="0"/>
              <a:buChar char="•"/>
            </a:pPr>
            <a:r>
              <a:rPr lang="en-US" dirty="0" smtClean="0"/>
              <a:t>Murder (non-negligent and negligent manslaughter)</a:t>
            </a:r>
          </a:p>
          <a:p>
            <a:pPr>
              <a:buFont typeface="Arial" panose="020B0604020202020204" pitchFamily="34" charset="0"/>
              <a:buChar char="•"/>
            </a:pPr>
            <a:r>
              <a:rPr lang="en-US" dirty="0" smtClean="0"/>
              <a:t>Sex offenses (forcible/non-forcible) </a:t>
            </a:r>
          </a:p>
          <a:p>
            <a:pPr>
              <a:buFont typeface="Arial" panose="020B0604020202020204" pitchFamily="34" charset="0"/>
              <a:buChar char="•"/>
            </a:pPr>
            <a:r>
              <a:rPr lang="en-US" dirty="0" smtClean="0"/>
              <a:t>Robbery</a:t>
            </a:r>
          </a:p>
          <a:p>
            <a:pPr>
              <a:buFont typeface="Arial" panose="020B0604020202020204" pitchFamily="34" charset="0"/>
              <a:buChar char="•"/>
            </a:pPr>
            <a:r>
              <a:rPr lang="en-US" dirty="0" smtClean="0"/>
              <a:t>Aggravated assault</a:t>
            </a:r>
          </a:p>
          <a:p>
            <a:pPr>
              <a:buFont typeface="Arial" panose="020B0604020202020204" pitchFamily="34" charset="0"/>
              <a:buChar char="•"/>
            </a:pPr>
            <a:r>
              <a:rPr lang="en-US" dirty="0" smtClean="0"/>
              <a:t>Burglary</a:t>
            </a:r>
          </a:p>
          <a:p>
            <a:pPr>
              <a:buFont typeface="Arial" panose="020B0604020202020204" pitchFamily="34" charset="0"/>
              <a:buChar char="•"/>
            </a:pPr>
            <a:r>
              <a:rPr lang="en-US" dirty="0" smtClean="0"/>
              <a:t>Motor Vehicle Theft</a:t>
            </a:r>
          </a:p>
          <a:p>
            <a:pPr>
              <a:buFont typeface="Arial" panose="020B0604020202020204" pitchFamily="34" charset="0"/>
              <a:buChar char="•"/>
            </a:pPr>
            <a:r>
              <a:rPr lang="en-US" dirty="0" smtClean="0"/>
              <a:t>Arson</a:t>
            </a:r>
          </a:p>
          <a:p>
            <a:pPr>
              <a:buFont typeface="Arial" panose="020B0604020202020204" pitchFamily="34" charset="0"/>
              <a:buChar char="•"/>
            </a:pPr>
            <a:r>
              <a:rPr lang="en-US" dirty="0" smtClean="0"/>
              <a:t>Hate Crimes</a:t>
            </a:r>
          </a:p>
        </p:txBody>
      </p:sp>
      <p:sp>
        <p:nvSpPr>
          <p:cNvPr id="5" name="TextBox 4"/>
          <p:cNvSpPr txBox="1"/>
          <p:nvPr/>
        </p:nvSpPr>
        <p:spPr>
          <a:xfrm>
            <a:off x="5788152" y="1066800"/>
            <a:ext cx="2971800"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b="1" dirty="0" smtClean="0"/>
              <a:t>Domestic violence</a:t>
            </a:r>
          </a:p>
          <a:p>
            <a:pPr marL="285750" indent="-285750">
              <a:lnSpc>
                <a:spcPct val="150000"/>
              </a:lnSpc>
              <a:buFont typeface="Arial" panose="020B0604020202020204" pitchFamily="34" charset="0"/>
              <a:buChar char="•"/>
            </a:pPr>
            <a:r>
              <a:rPr lang="en-US" sz="1600" b="1" dirty="0" smtClean="0"/>
              <a:t>Dating Violence</a:t>
            </a:r>
          </a:p>
          <a:p>
            <a:pPr marL="285750" indent="-285750">
              <a:lnSpc>
                <a:spcPct val="150000"/>
              </a:lnSpc>
              <a:buFont typeface="Arial" panose="020B0604020202020204" pitchFamily="34" charset="0"/>
              <a:buChar char="•"/>
            </a:pPr>
            <a:r>
              <a:rPr lang="en-US" sz="1600" b="1" dirty="0" smtClean="0"/>
              <a:t>Stalking</a:t>
            </a:r>
          </a:p>
          <a:p>
            <a:pPr marL="285750" indent="-285750">
              <a:lnSpc>
                <a:spcPct val="150000"/>
              </a:lnSpc>
              <a:buFont typeface="Arial" panose="020B0604020202020204" pitchFamily="34" charset="0"/>
              <a:buChar char="•"/>
            </a:pPr>
            <a:r>
              <a:rPr lang="en-US" sz="1600" b="1" dirty="0" smtClean="0"/>
              <a:t>Liquor law violations</a:t>
            </a:r>
          </a:p>
          <a:p>
            <a:pPr marL="285750" indent="-285750">
              <a:lnSpc>
                <a:spcPct val="150000"/>
              </a:lnSpc>
              <a:buFont typeface="Arial" panose="020B0604020202020204" pitchFamily="34" charset="0"/>
              <a:buChar char="•"/>
            </a:pPr>
            <a:r>
              <a:rPr lang="en-US" sz="1600" b="1" dirty="0" smtClean="0"/>
              <a:t>Drug-related violations</a:t>
            </a:r>
          </a:p>
          <a:p>
            <a:pPr marL="285750" indent="-285750">
              <a:lnSpc>
                <a:spcPct val="150000"/>
              </a:lnSpc>
              <a:buFont typeface="Arial" panose="020B0604020202020204" pitchFamily="34" charset="0"/>
              <a:buChar char="•"/>
            </a:pPr>
            <a:r>
              <a:rPr lang="en-US" sz="1600" b="1" dirty="0" smtClean="0"/>
              <a:t>Weapons possession</a:t>
            </a:r>
            <a:endParaRPr lang="en-US" sz="1600" b="1" dirty="0"/>
          </a:p>
        </p:txBody>
      </p:sp>
      <p:grpSp>
        <p:nvGrpSpPr>
          <p:cNvPr id="6" name="Group 5"/>
          <p:cNvGrpSpPr/>
          <p:nvPr/>
        </p:nvGrpSpPr>
        <p:grpSpPr>
          <a:xfrm>
            <a:off x="5334000" y="5893033"/>
            <a:ext cx="3657600" cy="685800"/>
            <a:chOff x="3581400" y="5769123"/>
            <a:chExt cx="3657600" cy="68580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8" name="Straight Connector 7"/>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2892583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the clery act applies to?</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All </a:t>
            </a:r>
            <a:r>
              <a:rPr lang="en-US" dirty="0"/>
              <a:t>public and private institutions of postsecondary education participating in federal student aid programs are subject to it. </a:t>
            </a:r>
            <a:endParaRPr lang="en-US" dirty="0" smtClean="0"/>
          </a:p>
          <a:p>
            <a:pPr>
              <a:buFont typeface="Arial" panose="020B0604020202020204" pitchFamily="34" charset="0"/>
              <a:buChar char="•"/>
            </a:pPr>
            <a:r>
              <a:rPr lang="en-US" dirty="0" smtClean="0"/>
              <a:t>Violators </a:t>
            </a:r>
            <a:r>
              <a:rPr lang="en-US" dirty="0"/>
              <a:t>can be "fined" by the U.S. Department of Education, the agency charged with enforcement of the Act and where complaints of alleged violations should be made, or face other enforcement action. </a:t>
            </a:r>
          </a:p>
          <a:p>
            <a:pPr>
              <a:buFont typeface="Arial" panose="020B0604020202020204" pitchFamily="34" charset="0"/>
              <a:buChar char="•"/>
            </a:pPr>
            <a:endParaRPr lang="en-US" dirty="0"/>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4063819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Violence Against Women Act </a:t>
            </a:r>
            <a:endParaRPr lang="en-US" dirty="0"/>
          </a:p>
        </p:txBody>
      </p:sp>
      <p:sp>
        <p:nvSpPr>
          <p:cNvPr id="3" name="Content Placeholder 2"/>
          <p:cNvSpPr>
            <a:spLocks noGrp="1"/>
          </p:cNvSpPr>
          <p:nvPr>
            <p:ph idx="1"/>
          </p:nvPr>
        </p:nvSpPr>
        <p:spPr>
          <a:xfrm>
            <a:off x="762000" y="1371600"/>
            <a:ext cx="7520940" cy="3579849"/>
          </a:xfrm>
        </p:spPr>
        <p:txBody>
          <a:bodyPr/>
          <a:lstStyle/>
          <a:p>
            <a:pPr>
              <a:buFont typeface="Arial" panose="020B0604020202020204" pitchFamily="34" charset="0"/>
              <a:buChar char="•"/>
            </a:pPr>
            <a:r>
              <a:rPr lang="en-US" dirty="0" smtClean="0"/>
              <a:t>Reauthorized in 2013 (Went into effect in October 1, 2014)</a:t>
            </a:r>
          </a:p>
          <a:p>
            <a:pPr>
              <a:buFont typeface="Arial" panose="020B0604020202020204" pitchFamily="34" charset="0"/>
              <a:buChar char="•"/>
            </a:pPr>
            <a:r>
              <a:rPr lang="en-US" dirty="0" smtClean="0"/>
              <a:t>Substantive Amendments to include </a:t>
            </a:r>
          </a:p>
          <a:p>
            <a:pPr marL="802386" lvl="4" indent="-285750">
              <a:buFont typeface="Wingdings" panose="05000000000000000000" pitchFamily="2" charset="2"/>
              <a:buChar char="ü"/>
            </a:pPr>
            <a:r>
              <a:rPr lang="en-US" dirty="0" smtClean="0"/>
              <a:t>Domestic Violence</a:t>
            </a:r>
          </a:p>
          <a:p>
            <a:pPr marL="802386" lvl="4" indent="-285750">
              <a:buFont typeface="Wingdings" panose="05000000000000000000" pitchFamily="2" charset="2"/>
              <a:buChar char="ü"/>
            </a:pPr>
            <a:r>
              <a:rPr lang="en-US" dirty="0" smtClean="0"/>
              <a:t>Dating Violence</a:t>
            </a:r>
          </a:p>
          <a:p>
            <a:pPr marL="802386" lvl="4" indent="-285750">
              <a:buFont typeface="Wingdings" panose="05000000000000000000" pitchFamily="2" charset="2"/>
              <a:buChar char="ü"/>
            </a:pPr>
            <a:r>
              <a:rPr lang="en-US" dirty="0" smtClean="0"/>
              <a:t>Stalking</a:t>
            </a:r>
          </a:p>
          <a:p>
            <a:pPr marL="802386" lvl="4" indent="-285750">
              <a:buFont typeface="Wingdings" panose="05000000000000000000" pitchFamily="2" charset="2"/>
              <a:buChar char="ü"/>
            </a:pPr>
            <a:r>
              <a:rPr lang="en-US" dirty="0" smtClean="0"/>
              <a:t>As well as additional employee and student training, policy and written procedures requirements</a:t>
            </a:r>
            <a:endParaRPr lang="en-US" dirty="0"/>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1116365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building partnerships	</a:t>
            </a:r>
            <a:endParaRPr lang="en-US" dirty="0"/>
          </a:p>
        </p:txBody>
      </p:sp>
      <p:sp>
        <p:nvSpPr>
          <p:cNvPr id="3" name="Content Placeholder 2"/>
          <p:cNvSpPr>
            <a:spLocks noGrp="1"/>
          </p:cNvSpPr>
          <p:nvPr>
            <p:ph idx="1"/>
          </p:nvPr>
        </p:nvSpPr>
        <p:spPr>
          <a:xfrm>
            <a:off x="822960" y="1100628"/>
            <a:ext cx="5882640" cy="3579849"/>
          </a:xfrm>
        </p:spPr>
        <p:txBody>
          <a:bodyPr/>
          <a:lstStyle/>
          <a:p>
            <a:pPr>
              <a:buFont typeface="Arial" panose="020B0604020202020204" pitchFamily="34" charset="0"/>
              <a:buChar char="•"/>
            </a:pPr>
            <a:r>
              <a:rPr lang="en-US" dirty="0" smtClean="0"/>
              <a:t>On 10/02/12 DOE increased fine to </a:t>
            </a:r>
            <a:r>
              <a:rPr lang="en-US" i="1" u="sng" dirty="0" smtClean="0"/>
              <a:t>$35,000 </a:t>
            </a:r>
            <a:r>
              <a:rPr lang="en-US" dirty="0" smtClean="0"/>
              <a:t>per violation</a:t>
            </a:r>
          </a:p>
          <a:p>
            <a:pPr>
              <a:buFont typeface="Arial" panose="020B0604020202020204" pitchFamily="34" charset="0"/>
              <a:buChar char="•"/>
            </a:pPr>
            <a:r>
              <a:rPr lang="en-US" dirty="0" smtClean="0"/>
              <a:t>Reasons for fines: </a:t>
            </a:r>
          </a:p>
          <a:p>
            <a:pPr marL="573786" lvl="3" indent="-285750">
              <a:buFont typeface="Wingdings" panose="05000000000000000000" pitchFamily="2" charset="2"/>
              <a:buChar char="ü"/>
            </a:pPr>
            <a:r>
              <a:rPr lang="en-US" dirty="0" smtClean="0"/>
              <a:t>Policy Statements</a:t>
            </a:r>
          </a:p>
          <a:p>
            <a:pPr marL="573786" lvl="3" indent="-285750">
              <a:buFont typeface="Wingdings" panose="05000000000000000000" pitchFamily="2" charset="2"/>
              <a:buChar char="ü"/>
            </a:pPr>
            <a:r>
              <a:rPr lang="en-US" dirty="0" smtClean="0"/>
              <a:t>Timely Warnings and Emergency Notifications</a:t>
            </a:r>
          </a:p>
          <a:p>
            <a:pPr marL="573786" lvl="3" indent="-285750">
              <a:buFont typeface="Wingdings" panose="05000000000000000000" pitchFamily="2" charset="2"/>
              <a:buChar char="ü"/>
            </a:pPr>
            <a:r>
              <a:rPr lang="en-US" dirty="0" smtClean="0"/>
              <a:t>Geography Misclassification</a:t>
            </a:r>
          </a:p>
          <a:p>
            <a:pPr marL="573786" lvl="3" indent="-285750">
              <a:buFont typeface="Wingdings" panose="05000000000000000000" pitchFamily="2" charset="2"/>
              <a:buChar char="ü"/>
            </a:pPr>
            <a:r>
              <a:rPr lang="en-US" dirty="0" smtClean="0"/>
              <a:t>Inaccurate Statistics and Crime Misclassification</a:t>
            </a:r>
          </a:p>
          <a:p>
            <a:pPr marL="345186" lvl="2" indent="-285750">
              <a:lnSpc>
                <a:spcPct val="150000"/>
              </a:lnSpc>
              <a:buFont typeface="Arial" panose="020B0604020202020204" pitchFamily="34" charset="0"/>
              <a:buChar char="•"/>
            </a:pPr>
            <a:r>
              <a:rPr lang="en-US" b="1" dirty="0" smtClean="0"/>
              <a:t>Under the new regulations the DOE will focus their audits on: </a:t>
            </a:r>
          </a:p>
          <a:p>
            <a:pPr marL="573786" lvl="3" indent="-285750">
              <a:buFont typeface="Wingdings" panose="05000000000000000000" pitchFamily="2" charset="2"/>
              <a:buChar char="ü"/>
            </a:pPr>
            <a:r>
              <a:rPr lang="en-US" dirty="0" smtClean="0"/>
              <a:t>Campus Security Authorities (CSAs)</a:t>
            </a:r>
          </a:p>
          <a:p>
            <a:pPr marL="573786" lvl="3" indent="-285750">
              <a:buFont typeface="Wingdings" panose="05000000000000000000" pitchFamily="2" charset="2"/>
              <a:buChar char="ü"/>
            </a:pPr>
            <a:r>
              <a:rPr lang="en-US" dirty="0" smtClean="0"/>
              <a:t>Annual Security Reports (ASR)</a:t>
            </a:r>
          </a:p>
          <a:p>
            <a:pPr marL="573786" lvl="3" indent="-285750">
              <a:buFont typeface="Wingdings" panose="05000000000000000000" pitchFamily="2" charset="2"/>
              <a:buChar char="ü"/>
            </a:pPr>
            <a:r>
              <a:rPr lang="en-US" dirty="0" smtClean="0"/>
              <a:t>Training and Programs</a:t>
            </a:r>
          </a:p>
        </p:txBody>
      </p:sp>
      <p:grpSp>
        <p:nvGrpSpPr>
          <p:cNvPr id="4" name="Group 3"/>
          <p:cNvGrpSpPr/>
          <p:nvPr/>
        </p:nvGrpSpPr>
        <p:grpSpPr>
          <a:xfrm>
            <a:off x="5334000" y="5893033"/>
            <a:ext cx="3657600" cy="685800"/>
            <a:chOff x="3581400" y="5769123"/>
            <a:chExt cx="3657600" cy="685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5769123"/>
              <a:ext cx="457200" cy="685800"/>
            </a:xfrm>
            <a:prstGeom prst="rect">
              <a:avLst/>
            </a:prstGeom>
          </p:spPr>
        </p:pic>
        <p:cxnSp>
          <p:nvCxnSpPr>
            <p:cNvPr id="6" name="Straight Connector 5"/>
            <p:cNvCxnSpPr/>
            <p:nvPr/>
          </p:nvCxnSpPr>
          <p:spPr>
            <a:xfrm>
              <a:off x="4114800" y="5823246"/>
              <a:ext cx="0" cy="6316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0" y="5875441"/>
              <a:ext cx="3429000" cy="523220"/>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Weber State University </a:t>
              </a:r>
              <a:endParaRPr lang="en-US" sz="1600" dirty="0">
                <a:solidFill>
                  <a:schemeClr val="bg1"/>
                </a:solidFill>
                <a:latin typeface="Arial Black" panose="020B0A04020102020204" pitchFamily="34" charset="0"/>
              </a:endParaRPr>
            </a:p>
            <a:p>
              <a:pPr algn="ctr"/>
              <a:r>
                <a:rPr lang="en-US" sz="1200" dirty="0" smtClean="0">
                  <a:solidFill>
                    <a:schemeClr val="bg1"/>
                  </a:solidFill>
                  <a:latin typeface="Arial Black" panose="020B0A04020102020204" pitchFamily="34" charset="0"/>
                </a:rPr>
                <a:t>Police Department</a:t>
              </a:r>
              <a:endParaRPr lang="en-US" sz="1200" dirty="0">
                <a:solidFill>
                  <a:schemeClr val="bg1"/>
                </a:solidFill>
                <a:latin typeface="Arial Black" panose="020B0A04020102020204" pitchFamily="34" charset="0"/>
              </a:endParaRPr>
            </a:p>
          </p:txBody>
        </p:sp>
      </p:grpSp>
      <p:graphicFrame>
        <p:nvGraphicFramePr>
          <p:cNvPr id="21" name="Diagram 20"/>
          <p:cNvGraphicFramePr/>
          <p:nvPr>
            <p:extLst>
              <p:ext uri="{D42A27DB-BD31-4B8C-83A1-F6EECF244321}">
                <p14:modId xmlns:p14="http://schemas.microsoft.com/office/powerpoint/2010/main" val="2379766947"/>
              </p:ext>
            </p:extLst>
          </p:nvPr>
        </p:nvGraphicFramePr>
        <p:xfrm>
          <a:off x="5334000" y="990600"/>
          <a:ext cx="4267200" cy="330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145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1">
      <a:dk1>
        <a:sysClr val="windowText" lastClr="000000"/>
      </a:dk1>
      <a:lt1>
        <a:sysClr val="window" lastClr="FFFFFF"/>
      </a:lt1>
      <a:dk2>
        <a:srgbClr val="492365"/>
      </a:dk2>
      <a:lt2>
        <a:srgbClr val="DCC7EB"/>
      </a:lt2>
      <a:accent1>
        <a:srgbClr val="000000"/>
      </a:accent1>
      <a:accent2>
        <a:srgbClr val="492365"/>
      </a:accent2>
      <a:accent3>
        <a:srgbClr val="A391B1"/>
      </a:accent3>
      <a:accent4>
        <a:srgbClr val="BFBFBF"/>
      </a:accent4>
      <a:accent5>
        <a:srgbClr val="BFBFBF"/>
      </a:accent5>
      <a:accent6>
        <a:srgbClr val="492365"/>
      </a:accent6>
      <a:hlink>
        <a:srgbClr val="FFFFFF"/>
      </a:hlink>
      <a:folHlink>
        <a:srgbClr val="0000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1784</TotalTime>
  <Words>2209</Words>
  <Application>Microsoft Office PowerPoint</Application>
  <PresentationFormat>On-screen Show (4:3)</PresentationFormat>
  <Paragraphs>202</Paragraphs>
  <Slides>23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Arial Black</vt:lpstr>
      <vt:lpstr>Calibri</vt:lpstr>
      <vt:lpstr>Franklin Gothic Book</vt:lpstr>
      <vt:lpstr>Franklin Gothic Medium</vt:lpstr>
      <vt:lpstr>Tunga</vt:lpstr>
      <vt:lpstr>Wingdings</vt:lpstr>
      <vt:lpstr>Angles</vt:lpstr>
      <vt:lpstr>Acrobat Document</vt:lpstr>
      <vt:lpstr>Clery compliance</vt:lpstr>
      <vt:lpstr>Jeanne Clery Campus Security Policy &amp; Crime Statistics Disclosure Act (Clery Act) </vt:lpstr>
      <vt:lpstr>The incident</vt:lpstr>
      <vt:lpstr>Clery act</vt:lpstr>
      <vt:lpstr>The purpose of the clery act</vt:lpstr>
      <vt:lpstr>Clery Crimes</vt:lpstr>
      <vt:lpstr>Who the clery act applies to?</vt:lpstr>
      <vt:lpstr>Violence Against Women Act </vt:lpstr>
      <vt:lpstr>Rationale for building partnerships </vt:lpstr>
      <vt:lpstr>Policy Statements</vt:lpstr>
      <vt:lpstr>Timely warnings</vt:lpstr>
      <vt:lpstr>Emergency notifications</vt:lpstr>
      <vt:lpstr>Emergency Notifications cont.</vt:lpstr>
      <vt:lpstr>Clery Geography</vt:lpstr>
      <vt:lpstr>On campus </vt:lpstr>
      <vt:lpstr>On Campus residential facilities</vt:lpstr>
      <vt:lpstr>Public property</vt:lpstr>
      <vt:lpstr>Non-campus</vt:lpstr>
      <vt:lpstr>Clery Crime statistics </vt:lpstr>
      <vt:lpstr>Campus security authorities (CSA)</vt:lpstr>
      <vt:lpstr>Annual security report (ASR)</vt:lpstr>
      <vt:lpstr>Training and Programs</vt:lpstr>
      <vt:lpstr>Questions????</vt:lpstr>
    </vt:vector>
  </TitlesOfParts>
  <Company>Weber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Clery compliance</dc:title>
  <dc:creator>Quinton Dixon</dc:creator>
  <cp:lastModifiedBy>Brenda Stockberger</cp:lastModifiedBy>
  <cp:revision>47</cp:revision>
  <cp:lastPrinted>2015-04-03T20:33:50Z</cp:lastPrinted>
  <dcterms:created xsi:type="dcterms:W3CDTF">2015-04-01T15:48:38Z</dcterms:created>
  <dcterms:modified xsi:type="dcterms:W3CDTF">2015-09-17T19:01:29Z</dcterms:modified>
</cp:coreProperties>
</file>