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90" r:id="rId3"/>
    <p:sldId id="294" r:id="rId4"/>
    <p:sldId id="292" r:id="rId5"/>
    <p:sldId id="293" r:id="rId6"/>
    <p:sldId id="266" r:id="rId7"/>
    <p:sldId id="267" r:id="rId8"/>
    <p:sldId id="268" r:id="rId9"/>
    <p:sldId id="287" r:id="rId10"/>
    <p:sldId id="296" r:id="rId11"/>
    <p:sldId id="288" r:id="rId12"/>
    <p:sldId id="297" r:id="rId13"/>
    <p:sldId id="257" r:id="rId14"/>
    <p:sldId id="260" r:id="rId15"/>
    <p:sldId id="263" r:id="rId16"/>
    <p:sldId id="295" r:id="rId17"/>
    <p:sldId id="298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094"/>
    <a:srgbClr val="575047"/>
    <a:srgbClr val="691940"/>
    <a:srgbClr val="A391B1"/>
    <a:srgbClr val="009844"/>
    <a:srgbClr val="25CAD3"/>
    <a:srgbClr val="A39095"/>
    <a:srgbClr val="4F483F"/>
    <a:srgbClr val="7646C1"/>
    <a:srgbClr val="401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1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ystem:Users:ashleyhilton1:Desktop:Surveys:Survey%20results%20040615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System:Users:ashleyhilton1:Desktop:survey%20results%200423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ystem:Users:ashleyhilton1:Desktop:Surveys:accurate%20appealin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ystem:Users:ashleyhilton1:Desktop:Surveys:accurate%20appealin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System:Users:ashleyhilton1:Desktop:Surveys:accurate%20appealin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System:Users:ashleyhilton1:Desktop:Surveys:accurate%20appealin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System:Users:ashleyhilton1:Desktop:Surveys:accurate%20appealing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System:Users:ashleyhilton1:Desktop:survey%20results%2004231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System:Users:ashleyhilton1:Desktop:survey%20results%2004231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System:Users:ashleyhilton1:Desktop:survey%20results%200423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 b="1" i="0">
                <a:solidFill>
                  <a:srgbClr val="40185D"/>
                </a:solidFill>
                <a:latin typeface="Trade Gothic LT Std"/>
                <a:cs typeface="Trade Gothic LT Std"/>
              </a:defRPr>
            </a:pPr>
            <a:r>
              <a:rPr lang="en-US" sz="2400" b="1" i="0">
                <a:solidFill>
                  <a:srgbClr val="40185D"/>
                </a:solidFill>
                <a:latin typeface="Trade Gothic LT Std"/>
                <a:cs typeface="Trade Gothic LT Std"/>
              </a:rPr>
              <a:t>Percent Answered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9194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575047"/>
              </a:solidFill>
            </c:spPr>
          </c:dPt>
          <c:dPt>
            <c:idx val="2"/>
            <c:invertIfNegative val="0"/>
            <c:bubble3D val="0"/>
            <c:spPr>
              <a:solidFill>
                <a:srgbClr val="7646C1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>
                    <a:solidFill>
                      <a:schemeClr val="bg1"/>
                    </a:solidFill>
                    <a:latin typeface="Trade Gothic LT Std Cn"/>
                    <a:cs typeface="Trade Gothic LT Std Cn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Sheet7!$A$17:$A$19</c:f>
              <c:strCache>
                <c:ptCount val="3"/>
                <c:pt idx="0">
                  <c:v>Faculty</c:v>
                </c:pt>
                <c:pt idx="1">
                  <c:v>Staff</c:v>
                </c:pt>
                <c:pt idx="2">
                  <c:v>Student</c:v>
                </c:pt>
              </c:strCache>
            </c:strRef>
          </c:cat>
          <c:val>
            <c:numRef>
              <c:f>Sheet7!$B$17:$B$19</c:f>
              <c:numCache>
                <c:formatCode>0.00%</c:formatCode>
                <c:ptCount val="3"/>
                <c:pt idx="0">
                  <c:v>0.16739999999999999</c:v>
                </c:pt>
                <c:pt idx="1">
                  <c:v>0.15179999999999999</c:v>
                </c:pt>
                <c:pt idx="2">
                  <c:v>2.0400000000000001E-2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341013960"/>
        <c:axId val="341013568"/>
      </c:barChart>
      <c:catAx>
        <c:axId val="341013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i="0">
                <a:latin typeface="Caecilia Bold"/>
                <a:cs typeface="Caecilia Bold"/>
              </a:defRPr>
            </a:pPr>
            <a:endParaRPr lang="en-US"/>
          </a:p>
        </c:txPr>
        <c:crossAx val="341013568"/>
        <c:crosses val="autoZero"/>
        <c:auto val="1"/>
        <c:lblAlgn val="ctr"/>
        <c:lblOffset val="100"/>
        <c:noMultiLvlLbl val="0"/>
      </c:catAx>
      <c:valAx>
        <c:axId val="341013568"/>
        <c:scaling>
          <c:orientation val="minMax"/>
          <c:max val="0.2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341013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Audience Preference</a:t>
            </a:r>
          </a:p>
          <a:p>
            <a:pPr>
              <a:defRPr/>
            </a:pPr>
            <a:r>
              <a:rPr lang="en-US" dirty="0" smtClean="0"/>
              <a:t>We </a:t>
            </a:r>
            <a:r>
              <a:rPr lang="en-US" dirty="0"/>
              <a:t>know how to challenge you, and we care enough to do it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We know how to challenge you, and we care enough to do it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7646C1"/>
              </a:solidFill>
            </c:spPr>
          </c:dPt>
          <c:dPt>
            <c:idx val="1"/>
            <c:invertIfNegative val="0"/>
            <c:bubble3D val="0"/>
            <c:spPr>
              <a:solidFill>
                <a:srgbClr val="13953C"/>
              </a:solidFill>
            </c:spPr>
          </c:dPt>
          <c:dPt>
            <c:idx val="2"/>
            <c:invertIfNegative val="0"/>
            <c:bubble3D val="0"/>
            <c:spPr>
              <a:solidFill>
                <a:srgbClr val="CC530F"/>
              </a:solidFill>
            </c:spPr>
          </c:dPt>
          <c:dPt>
            <c:idx val="3"/>
            <c:invertIfNegative val="0"/>
            <c:bubble3D val="0"/>
            <c:spPr>
              <a:solidFill>
                <a:srgbClr val="9C1722"/>
              </a:solidFill>
            </c:spPr>
          </c:dPt>
          <c:dPt>
            <c:idx val="4"/>
            <c:invertIfNegative val="0"/>
            <c:bubble3D val="0"/>
            <c:spPr>
              <a:solidFill>
                <a:srgbClr val="2F568C"/>
              </a:solidFill>
            </c:spPr>
          </c:dPt>
          <c:dPt>
            <c:idx val="5"/>
            <c:invertIfNegative val="0"/>
            <c:bubble3D val="0"/>
            <c:spPr>
              <a:solidFill>
                <a:srgbClr val="A39095"/>
              </a:solidFill>
            </c:spPr>
          </c:dPt>
          <c:dPt>
            <c:idx val="6"/>
            <c:invertIfNegative val="0"/>
            <c:bubble3D val="0"/>
            <c:spPr>
              <a:solidFill>
                <a:srgbClr val="F4AF1D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Total</c:v>
                </c:pt>
                <c:pt idx="1">
                  <c:v>Alumni</c:v>
                </c:pt>
                <c:pt idx="2">
                  <c:v>Exempt</c:v>
                </c:pt>
                <c:pt idx="3">
                  <c:v>Faculty</c:v>
                </c:pt>
                <c:pt idx="4">
                  <c:v>Non-Exempt</c:v>
                </c:pt>
                <c:pt idx="5">
                  <c:v>Other</c:v>
                </c:pt>
                <c:pt idx="6">
                  <c:v>Student</c:v>
                </c:pt>
              </c:strCache>
            </c:strRef>
          </c:cat>
          <c:val>
            <c:numRef>
              <c:f>Sheet1!$H$2:$H$8</c:f>
              <c:numCache>
                <c:formatCode>0.00%</c:formatCode>
                <c:ptCount val="7"/>
                <c:pt idx="0">
                  <c:v>0.49840000000000001</c:v>
                </c:pt>
                <c:pt idx="1">
                  <c:v>0.45889999999999997</c:v>
                </c:pt>
                <c:pt idx="2">
                  <c:v>0.49249999999999999</c:v>
                </c:pt>
                <c:pt idx="3">
                  <c:v>0.63190000000000002</c:v>
                </c:pt>
                <c:pt idx="4">
                  <c:v>0.43209999999999998</c:v>
                </c:pt>
                <c:pt idx="5">
                  <c:v>0.43080000000000002</c:v>
                </c:pt>
                <c:pt idx="6">
                  <c:v>0.49909999999999999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416458712"/>
        <c:axId val="416459104"/>
      </c:barChart>
      <c:catAx>
        <c:axId val="4164587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16459104"/>
        <c:crosses val="autoZero"/>
        <c:auto val="1"/>
        <c:lblAlgn val="ctr"/>
        <c:lblOffset val="100"/>
        <c:noMultiLvlLbl val="0"/>
      </c:catAx>
      <c:valAx>
        <c:axId val="416459104"/>
        <c:scaling>
          <c:orientation val="minMax"/>
          <c:max val="1"/>
        </c:scaling>
        <c:delete val="1"/>
        <c:axPos val="t"/>
        <c:majorGridlines/>
        <c:numFmt formatCode="0.00%" sourceLinked="1"/>
        <c:majorTickMark val="none"/>
        <c:minorTickMark val="none"/>
        <c:tickLblPos val="nextTo"/>
        <c:crossAx val="416458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9844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575047"/>
              </a:solidFill>
            </c:spPr>
          </c:dPt>
          <c:dPt>
            <c:idx val="2"/>
            <c:bubble3D val="0"/>
            <c:spPr>
              <a:solidFill>
                <a:srgbClr val="7646C1"/>
              </a:solidFill>
            </c:spPr>
          </c:dPt>
          <c:dLbls>
            <c:dLbl>
              <c:idx val="2"/>
              <c:layout>
                <c:manualLayout>
                  <c:x val="0.10718405511810999"/>
                  <c:y val="-0.24154272382618799"/>
                </c:manualLayout>
              </c:layout>
              <c:spPr/>
              <c:txPr>
                <a:bodyPr/>
                <a:lstStyle/>
                <a:p>
                  <a:pPr>
                    <a:defRPr sz="1800" b="1" i="0">
                      <a:solidFill>
                        <a:schemeClr val="bg1"/>
                      </a:solidFill>
                      <a:latin typeface="Trade Gothic LT Std Cn"/>
                      <a:cs typeface="Trade Gothic LT Std Cn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solidFill>
                      <a:schemeClr val="bg1"/>
                    </a:solidFill>
                    <a:latin typeface="Trade Gothic LT Std Cn"/>
                    <a:cs typeface="Trade Gothic LT Std Cn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Sheet2!$C$2:$C$4</c:f>
              <c:strCache>
                <c:ptCount val="3"/>
                <c:pt idx="0">
                  <c:v>Not Accurate</c:v>
                </c:pt>
                <c:pt idx="1">
                  <c:v>Neutral </c:v>
                </c:pt>
                <c:pt idx="2">
                  <c:v>Accurate</c:v>
                </c:pt>
              </c:strCache>
            </c:strRef>
          </c:cat>
          <c:val>
            <c:numRef>
              <c:f>Sheet2!$D$2:$D$4</c:f>
              <c:numCache>
                <c:formatCode>General</c:formatCode>
                <c:ptCount val="3"/>
                <c:pt idx="0">
                  <c:v>141</c:v>
                </c:pt>
                <c:pt idx="1">
                  <c:v>98</c:v>
                </c:pt>
                <c:pt idx="2">
                  <c:v>1022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9844"/>
              </a:solidFill>
            </c:spPr>
          </c:dPt>
          <c:dPt>
            <c:idx val="1"/>
            <c:invertIfNegative val="0"/>
            <c:bubble3D val="0"/>
            <c:spPr>
              <a:solidFill>
                <a:srgbClr val="575047">
                  <a:alpha val="67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7646C1"/>
              </a:solidFill>
            </c:spPr>
          </c:dPt>
          <c:dLbls>
            <c:dLbl>
              <c:idx val="1"/>
              <c:layout>
                <c:manualLayout>
                  <c:x val="0"/>
                  <c:y val="7.3361038203557896E-2"/>
                </c:manualLayout>
              </c:layout>
              <c:spPr/>
              <c:txPr>
                <a:bodyPr/>
                <a:lstStyle/>
                <a:p>
                  <a:pPr>
                    <a:defRPr sz="1400" b="1" i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rade Gothic LT Std Cn"/>
                      <a:cs typeface="Trade Gothic LT Std C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600" b="1" i="0">
                      <a:solidFill>
                        <a:schemeClr val="bg1"/>
                      </a:solidFill>
                      <a:latin typeface="Trade Gothic LT Std Cn"/>
                      <a:cs typeface="Trade Gothic LT Std Cn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solidFill>
                      <a:schemeClr val="bg1"/>
                    </a:solidFill>
                    <a:latin typeface="Trade Gothic LT Std Cn"/>
                    <a:cs typeface="Trade Gothic LT Std Cn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Sheet2!$C$2:$C$4</c:f>
              <c:strCache>
                <c:ptCount val="3"/>
                <c:pt idx="0">
                  <c:v>Not Accurate</c:v>
                </c:pt>
                <c:pt idx="1">
                  <c:v>Neutral </c:v>
                </c:pt>
                <c:pt idx="2">
                  <c:v>Accurate</c:v>
                </c:pt>
              </c:strCache>
            </c:strRef>
          </c:cat>
          <c:val>
            <c:numRef>
              <c:f>Sheet2!$D$2:$D$4</c:f>
              <c:numCache>
                <c:formatCode>General</c:formatCode>
                <c:ptCount val="3"/>
                <c:pt idx="0">
                  <c:v>141</c:v>
                </c:pt>
                <c:pt idx="1">
                  <c:v>98</c:v>
                </c:pt>
                <c:pt idx="2">
                  <c:v>1022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341012392"/>
        <c:axId val="341014352"/>
      </c:barChart>
      <c:catAx>
        <c:axId val="341012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 i="0">
                <a:latin typeface="Caecilia Roman"/>
                <a:cs typeface="Caecilia Roman"/>
              </a:defRPr>
            </a:pPr>
            <a:endParaRPr lang="en-US"/>
          </a:p>
        </c:txPr>
        <c:crossAx val="341014352"/>
        <c:crosses val="autoZero"/>
        <c:auto val="1"/>
        <c:lblAlgn val="ctr"/>
        <c:lblOffset val="100"/>
        <c:noMultiLvlLbl val="0"/>
      </c:catAx>
      <c:valAx>
        <c:axId val="341014352"/>
        <c:scaling>
          <c:orientation val="minMax"/>
          <c:max val="12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41012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25CAD3"/>
              </a:solidFill>
            </c:spPr>
          </c:dPt>
          <c:dPt>
            <c:idx val="1"/>
            <c:bubble3D val="0"/>
            <c:spPr>
              <a:solidFill>
                <a:srgbClr val="4F483F"/>
              </a:solidFill>
            </c:spPr>
          </c:dPt>
          <c:dPt>
            <c:idx val="2"/>
            <c:bubble3D val="0"/>
            <c:spPr>
              <a:solidFill>
                <a:srgbClr val="7646C1"/>
              </a:solidFill>
            </c:spPr>
          </c:dPt>
          <c:dLbls>
            <c:dLbl>
              <c:idx val="2"/>
              <c:layout>
                <c:manualLayout>
                  <c:x val="0.131178139256976"/>
                  <c:y val="-0.21939132515519799"/>
                </c:manualLayout>
              </c:layout>
              <c:spPr/>
              <c:txPr>
                <a:bodyPr/>
                <a:lstStyle/>
                <a:p>
                  <a:pPr>
                    <a:defRPr sz="1800" b="1" i="0">
                      <a:solidFill>
                        <a:schemeClr val="bg1"/>
                      </a:solidFill>
                      <a:latin typeface="Trade Gothic LT Std Cn"/>
                      <a:cs typeface="Trade Gothic LT Std Cn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solidFill>
                      <a:schemeClr val="bg1"/>
                    </a:solidFill>
                    <a:latin typeface="Trade Gothic LT Std Cn"/>
                    <a:cs typeface="Trade Gothic LT Std Cn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Sheet2!$C$11:$C$13</c:f>
              <c:strCache>
                <c:ptCount val="3"/>
                <c:pt idx="0">
                  <c:v>Not Appealing</c:v>
                </c:pt>
                <c:pt idx="1">
                  <c:v>Neutral</c:v>
                </c:pt>
                <c:pt idx="2">
                  <c:v>Appealing</c:v>
                </c:pt>
              </c:strCache>
            </c:strRef>
          </c:cat>
          <c:val>
            <c:numRef>
              <c:f>Sheet2!$D$11:$D$13</c:f>
              <c:numCache>
                <c:formatCode>General</c:formatCode>
                <c:ptCount val="3"/>
                <c:pt idx="0">
                  <c:v>173</c:v>
                </c:pt>
                <c:pt idx="1">
                  <c:v>134</c:v>
                </c:pt>
                <c:pt idx="2">
                  <c:v>954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25CAD3"/>
              </a:solidFill>
            </c:spPr>
          </c:dPt>
          <c:dPt>
            <c:idx val="1"/>
            <c:invertIfNegative val="0"/>
            <c:bubble3D val="0"/>
            <c:spPr>
              <a:solidFill>
                <a:srgbClr val="4F483F">
                  <a:alpha val="71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7646C1"/>
              </a:solidFill>
            </c:spPr>
          </c:dPt>
          <c:dLbls>
            <c:dLbl>
              <c:idx val="0"/>
              <c:layout>
                <c:manualLayout>
                  <c:x val="2.5462668816040001E-17"/>
                  <c:y val="0.1136738116068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.1158253135024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>
                    <a:solidFill>
                      <a:schemeClr val="bg1"/>
                    </a:solidFill>
                    <a:latin typeface="Trade Gothic LT Std Cn"/>
                    <a:cs typeface="Trade Gothic LT Std Cn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Sheet2!$C$11:$C$13</c:f>
              <c:strCache>
                <c:ptCount val="3"/>
                <c:pt idx="0">
                  <c:v>Not Appealing</c:v>
                </c:pt>
                <c:pt idx="1">
                  <c:v>Neutral</c:v>
                </c:pt>
                <c:pt idx="2">
                  <c:v>Appealing</c:v>
                </c:pt>
              </c:strCache>
            </c:strRef>
          </c:cat>
          <c:val>
            <c:numRef>
              <c:f>Sheet2!$D$11:$D$13</c:f>
              <c:numCache>
                <c:formatCode>General</c:formatCode>
                <c:ptCount val="3"/>
                <c:pt idx="0">
                  <c:v>173</c:v>
                </c:pt>
                <c:pt idx="1">
                  <c:v>134</c:v>
                </c:pt>
                <c:pt idx="2">
                  <c:v>954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339040272"/>
        <c:axId val="339041448"/>
      </c:barChart>
      <c:catAx>
        <c:axId val="339040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39041448"/>
        <c:crosses val="autoZero"/>
        <c:auto val="1"/>
        <c:lblAlgn val="ctr"/>
        <c:lblOffset val="100"/>
        <c:noMultiLvlLbl val="0"/>
      </c:catAx>
      <c:valAx>
        <c:axId val="3390414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39040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1" i="0" baseline="0" dirty="0" smtClean="0">
                <a:latin typeface="Trade Gothic LT Std Cn"/>
                <a:cs typeface="Trade Gothic LT Std Cn"/>
              </a:rPr>
              <a:t>Phrase Preferences of All Survey Respondents </a:t>
            </a:r>
            <a:endParaRPr lang="en-US" b="1" i="0" dirty="0">
              <a:latin typeface="Trade Gothic LT Std Cn"/>
              <a:cs typeface="Trade Gothic LT Std Cn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7646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Sheet2!$B$1:$Q$1</c:f>
              <c:strCache>
                <c:ptCount val="16"/>
                <c:pt idx="0">
                  <c:v>We are Weber</c:v>
                </c:pt>
                <c:pt idx="1">
                  <c:v>We put teaching first</c:v>
                </c:pt>
                <c:pt idx="2">
                  <c:v>We forge strong connections</c:v>
                </c:pt>
                <c:pt idx="3">
                  <c:v>dedicated and resourceful</c:v>
                </c:pt>
                <c:pt idx="4">
                  <c:v>down to earth</c:v>
                </c:pt>
                <c:pt idx="5">
                  <c:v>forward thinking</c:v>
                </c:pt>
                <c:pt idx="6">
                  <c:v>We know how to challenge you, and we care enough to do it</c:v>
                </c:pt>
                <c:pt idx="7">
                  <c:v>proudly rooted in our community</c:v>
                </c:pt>
                <c:pt idx="8">
                  <c:v>pioneer beyond boundaries</c:v>
                </c:pt>
                <c:pt idx="9">
                  <c:v>unique in our ability to welcome everyone who has a dream</c:v>
                </c:pt>
                <c:pt idx="10">
                  <c:v>to learn, to grow, to lead, to excel</c:v>
                </c:pt>
                <c:pt idx="11">
                  <c:v>to find their passion</c:v>
                </c:pt>
                <c:pt idx="12">
                  <c:v>to provide for their family</c:v>
                </c:pt>
                <c:pt idx="13">
                  <c:v>offer the personalized opportunities, experiences and support</c:v>
                </c:pt>
                <c:pt idx="14">
                  <c:v>transform that dream into a reality</c:v>
                </c:pt>
                <c:pt idx="15">
                  <c:v>Our doors, and minds, are open</c:v>
                </c:pt>
              </c:strCache>
            </c:strRef>
          </c:cat>
          <c:val>
            <c:numRef>
              <c:f>Sheet2!$B$2:$Q$2</c:f>
              <c:numCache>
                <c:formatCode>0.00%</c:formatCode>
                <c:ptCount val="16"/>
                <c:pt idx="0">
                  <c:v>0.35210000000000002</c:v>
                </c:pt>
                <c:pt idx="1">
                  <c:v>0.4209</c:v>
                </c:pt>
                <c:pt idx="2">
                  <c:v>0.2437</c:v>
                </c:pt>
                <c:pt idx="3">
                  <c:v>0.25469999999999998</c:v>
                </c:pt>
                <c:pt idx="4">
                  <c:v>0.1661</c:v>
                </c:pt>
                <c:pt idx="5">
                  <c:v>0.22389999999999999</c:v>
                </c:pt>
                <c:pt idx="6">
                  <c:v>0.49840000000000001</c:v>
                </c:pt>
                <c:pt idx="7">
                  <c:v>0.34889999999999999</c:v>
                </c:pt>
                <c:pt idx="8">
                  <c:v>0.1076</c:v>
                </c:pt>
                <c:pt idx="9">
                  <c:v>0.43590000000000001</c:v>
                </c:pt>
                <c:pt idx="10">
                  <c:v>0.33700000000000002</c:v>
                </c:pt>
                <c:pt idx="11">
                  <c:v>0.254</c:v>
                </c:pt>
                <c:pt idx="12">
                  <c:v>0.15659999999999999</c:v>
                </c:pt>
                <c:pt idx="13">
                  <c:v>0.44540000000000002</c:v>
                </c:pt>
                <c:pt idx="14">
                  <c:v>0.34810000000000002</c:v>
                </c:pt>
                <c:pt idx="15">
                  <c:v>0.29270000000000002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339040664"/>
        <c:axId val="339039488"/>
      </c:barChart>
      <c:catAx>
        <c:axId val="3390406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39039488"/>
        <c:crosses val="autoZero"/>
        <c:auto val="1"/>
        <c:lblAlgn val="ctr"/>
        <c:lblOffset val="100"/>
        <c:noMultiLvlLbl val="0"/>
      </c:catAx>
      <c:valAx>
        <c:axId val="339039488"/>
        <c:scaling>
          <c:orientation val="minMax"/>
          <c:max val="1"/>
        </c:scaling>
        <c:delete val="1"/>
        <c:axPos val="t"/>
        <c:majorGridlines/>
        <c:numFmt formatCode="0.00%" sourceLinked="1"/>
        <c:majorTickMark val="none"/>
        <c:minorTickMark val="none"/>
        <c:tickLblPos val="nextTo"/>
        <c:crossAx val="339040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Sheet2!$A$5</c:f>
              <c:strCache>
                <c:ptCount val="1"/>
                <c:pt idx="0">
                  <c:v>Faculty</c:v>
                </c:pt>
              </c:strCache>
            </c:strRef>
          </c:tx>
          <c:spPr>
            <a:solidFill>
              <a:srgbClr val="9C172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Sheet2!$B$1:$Q$1</c:f>
              <c:strCache>
                <c:ptCount val="16"/>
                <c:pt idx="0">
                  <c:v>We are Weber</c:v>
                </c:pt>
                <c:pt idx="1">
                  <c:v>We put teaching first</c:v>
                </c:pt>
                <c:pt idx="2">
                  <c:v>We forge strong connections</c:v>
                </c:pt>
                <c:pt idx="3">
                  <c:v>dedicated and resourceful</c:v>
                </c:pt>
                <c:pt idx="4">
                  <c:v>down to earth</c:v>
                </c:pt>
                <c:pt idx="5">
                  <c:v>forward thinking</c:v>
                </c:pt>
                <c:pt idx="6">
                  <c:v>We know how to challenge you, and we care enough to do it</c:v>
                </c:pt>
                <c:pt idx="7">
                  <c:v>proudly rooted in our community</c:v>
                </c:pt>
                <c:pt idx="8">
                  <c:v>pioneer beyond boundaries</c:v>
                </c:pt>
                <c:pt idx="9">
                  <c:v>unique in our ability to welcome everyone who has a dream</c:v>
                </c:pt>
                <c:pt idx="10">
                  <c:v>to learn, to grow, to lead, to excel</c:v>
                </c:pt>
                <c:pt idx="11">
                  <c:v>to find their passion</c:v>
                </c:pt>
                <c:pt idx="12">
                  <c:v>to provide for their family</c:v>
                </c:pt>
                <c:pt idx="13">
                  <c:v>offer the personalized opportunities, experiences and support</c:v>
                </c:pt>
                <c:pt idx="14">
                  <c:v>transform that dream into a reality</c:v>
                </c:pt>
                <c:pt idx="15">
                  <c:v>Our doors, and minds, are open</c:v>
                </c:pt>
              </c:strCache>
            </c:strRef>
          </c:cat>
          <c:val>
            <c:numRef>
              <c:f>Sheet2!$B$5:$Q$5</c:f>
              <c:numCache>
                <c:formatCode>0.00%</c:formatCode>
                <c:ptCount val="16"/>
                <c:pt idx="0">
                  <c:v>0.24540000000000001</c:v>
                </c:pt>
                <c:pt idx="1">
                  <c:v>0.60119999999999996</c:v>
                </c:pt>
                <c:pt idx="2">
                  <c:v>0.25769999999999998</c:v>
                </c:pt>
                <c:pt idx="3">
                  <c:v>0.23930000000000001</c:v>
                </c:pt>
                <c:pt idx="4">
                  <c:v>0.1104</c:v>
                </c:pt>
                <c:pt idx="5">
                  <c:v>0.20250000000000001</c:v>
                </c:pt>
                <c:pt idx="6">
                  <c:v>0.63190000000000002</c:v>
                </c:pt>
                <c:pt idx="7">
                  <c:v>0.35580000000000001</c:v>
                </c:pt>
                <c:pt idx="8">
                  <c:v>7.3599999999999999E-2</c:v>
                </c:pt>
                <c:pt idx="9">
                  <c:v>0.41720000000000002</c:v>
                </c:pt>
                <c:pt idx="10">
                  <c:v>0.42330000000000001</c:v>
                </c:pt>
                <c:pt idx="11">
                  <c:v>0.19020000000000001</c:v>
                </c:pt>
                <c:pt idx="12">
                  <c:v>7.3599999999999999E-2</c:v>
                </c:pt>
                <c:pt idx="13">
                  <c:v>0.47239999999999999</c:v>
                </c:pt>
                <c:pt idx="14">
                  <c:v>0.29449999999999998</c:v>
                </c:pt>
                <c:pt idx="15">
                  <c:v>0.33739999999999998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341159464"/>
        <c:axId val="341159856"/>
      </c:barChart>
      <c:catAx>
        <c:axId val="3411594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341159856"/>
        <c:crosses val="autoZero"/>
        <c:auto val="1"/>
        <c:lblAlgn val="ctr"/>
        <c:lblOffset val="100"/>
        <c:noMultiLvlLbl val="0"/>
      </c:catAx>
      <c:valAx>
        <c:axId val="341159856"/>
        <c:scaling>
          <c:orientation val="minMax"/>
          <c:max val="1"/>
        </c:scaling>
        <c:delete val="1"/>
        <c:axPos val="t"/>
        <c:majorGridlines/>
        <c:numFmt formatCode="0.00%" sourceLinked="1"/>
        <c:majorTickMark val="none"/>
        <c:minorTickMark val="none"/>
        <c:tickLblPos val="nextTo"/>
        <c:crossAx val="341159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Sheet2!$A$8</c:f>
              <c:strCache>
                <c:ptCount val="1"/>
                <c:pt idx="0">
                  <c:v>Student</c:v>
                </c:pt>
              </c:strCache>
            </c:strRef>
          </c:tx>
          <c:spPr>
            <a:solidFill>
              <a:srgbClr val="F4AF1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Sheet2!$B$1:$Q$1</c:f>
              <c:strCache>
                <c:ptCount val="16"/>
                <c:pt idx="0">
                  <c:v>We are Weber</c:v>
                </c:pt>
                <c:pt idx="1">
                  <c:v>We put teaching first</c:v>
                </c:pt>
                <c:pt idx="2">
                  <c:v>We forge strong connections</c:v>
                </c:pt>
                <c:pt idx="3">
                  <c:v>dedicated and resourceful</c:v>
                </c:pt>
                <c:pt idx="4">
                  <c:v>down to earth</c:v>
                </c:pt>
                <c:pt idx="5">
                  <c:v>forward thinking</c:v>
                </c:pt>
                <c:pt idx="6">
                  <c:v>We know how to challenge you, and we care enough to do it</c:v>
                </c:pt>
                <c:pt idx="7">
                  <c:v>proudly rooted in our community</c:v>
                </c:pt>
                <c:pt idx="8">
                  <c:v>pioneer beyond boundaries</c:v>
                </c:pt>
                <c:pt idx="9">
                  <c:v>unique in our ability to welcome everyone who has a dream</c:v>
                </c:pt>
                <c:pt idx="10">
                  <c:v>to learn, to grow, to lead, to excel</c:v>
                </c:pt>
                <c:pt idx="11">
                  <c:v>to find their passion</c:v>
                </c:pt>
                <c:pt idx="12">
                  <c:v>to provide for their family</c:v>
                </c:pt>
                <c:pt idx="13">
                  <c:v>offer the personalized opportunities, experiences and support</c:v>
                </c:pt>
                <c:pt idx="14">
                  <c:v>transform that dream into a reality</c:v>
                </c:pt>
                <c:pt idx="15">
                  <c:v>Our doors, and minds, are open</c:v>
                </c:pt>
              </c:strCache>
            </c:strRef>
          </c:cat>
          <c:val>
            <c:numRef>
              <c:f>Sheet2!$B$8:$Q$8</c:f>
              <c:numCache>
                <c:formatCode>0.00%</c:formatCode>
                <c:ptCount val="16"/>
                <c:pt idx="0">
                  <c:v>0.32700000000000001</c:v>
                </c:pt>
                <c:pt idx="1">
                  <c:v>0.33650000000000002</c:v>
                </c:pt>
                <c:pt idx="2">
                  <c:v>0.24199999999999999</c:v>
                </c:pt>
                <c:pt idx="3">
                  <c:v>0.28170000000000001</c:v>
                </c:pt>
                <c:pt idx="4">
                  <c:v>0.20979999999999999</c:v>
                </c:pt>
                <c:pt idx="5">
                  <c:v>0.2306</c:v>
                </c:pt>
                <c:pt idx="6">
                  <c:v>0.49909999999999999</c:v>
                </c:pt>
                <c:pt idx="7">
                  <c:v>0.26650000000000001</c:v>
                </c:pt>
                <c:pt idx="8">
                  <c:v>0.1002</c:v>
                </c:pt>
                <c:pt idx="9">
                  <c:v>0.43669999999999998</c:v>
                </c:pt>
                <c:pt idx="10">
                  <c:v>0.33079999999999998</c:v>
                </c:pt>
                <c:pt idx="11">
                  <c:v>0.29680000000000001</c:v>
                </c:pt>
                <c:pt idx="12">
                  <c:v>0.189</c:v>
                </c:pt>
                <c:pt idx="13">
                  <c:v>0.39889999999999998</c:v>
                </c:pt>
                <c:pt idx="14">
                  <c:v>0.40260000000000001</c:v>
                </c:pt>
                <c:pt idx="15">
                  <c:v>0.30620000000000003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416457928"/>
        <c:axId val="416458320"/>
      </c:barChart>
      <c:catAx>
        <c:axId val="4164579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416458320"/>
        <c:crosses val="autoZero"/>
        <c:auto val="1"/>
        <c:lblAlgn val="ctr"/>
        <c:lblOffset val="100"/>
        <c:noMultiLvlLbl val="0"/>
      </c:catAx>
      <c:valAx>
        <c:axId val="416458320"/>
        <c:scaling>
          <c:orientation val="minMax"/>
          <c:max val="1"/>
        </c:scaling>
        <c:delete val="1"/>
        <c:axPos val="t"/>
        <c:majorGridlines/>
        <c:numFmt formatCode="0.00%" sourceLinked="1"/>
        <c:majorTickMark val="none"/>
        <c:minorTickMark val="none"/>
        <c:tickLblPos val="nextTo"/>
        <c:crossAx val="416457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749EE-4C91-48BE-A363-7844B67C1B6E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95BDD-892B-4E16-AD2F-41DA89F9D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3892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36397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86596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9759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:\2013\University Communications\Assets\PowerPoint Templates\WSU PPT titlesp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3322" y="509549"/>
            <a:ext cx="5093477" cy="1470025"/>
          </a:xfrm>
        </p:spPr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053" name="Picture 5" descr="C:\Users\spetty\Desktop\wsustack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90499"/>
            <a:ext cx="24003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3833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8F00A9-5BB8-AA4C-AFE3-1472DC72D8C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6F38-8269-3940-A9C4-A625220C5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822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822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8F00A9-5BB8-AA4C-AFE3-1472DC72D8C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6F38-8269-3940-A9C4-A625220C5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8F00A9-5BB8-AA4C-AFE3-1472DC72D8C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6F38-8269-3940-A9C4-A625220C5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5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927629"/>
          </a:xfrm>
        </p:spPr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8600"/>
            <a:ext cx="8229601" cy="4445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90931" cy="365125"/>
          </a:xfrm>
        </p:spPr>
        <p:txBody>
          <a:bodyPr/>
          <a:lstStyle/>
          <a:p>
            <a:fld id="{4C616F38-8269-3940-A9C4-A625220C5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8F00A9-5BB8-AA4C-AFE3-1472DC72D8C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6F38-8269-3940-A9C4-A625220C5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2856"/>
            <a:ext cx="4038600" cy="429330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2856"/>
            <a:ext cx="4038600" cy="429330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8F00A9-5BB8-AA4C-AFE3-1472DC72D8C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6F38-8269-3940-A9C4-A625220C5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SU PPT 2nd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2855"/>
            <a:ext cx="4040188" cy="4130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5899"/>
            <a:ext cx="4040188" cy="371989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32855"/>
            <a:ext cx="4041775" cy="4130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45899"/>
            <a:ext cx="4041775" cy="371989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6F38-8269-3940-A9C4-A625220C5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8F00A9-5BB8-AA4C-AFE3-1472DC72D8C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6F38-8269-3940-A9C4-A625220C5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8F00A9-5BB8-AA4C-AFE3-1472DC72D8C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6F38-8269-3940-A9C4-A625220C5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7105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48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8F00A9-5BB8-AA4C-AFE3-1472DC72D8C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6F38-8269-3940-A9C4-A625220C5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33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8F00A9-5BB8-AA4C-AFE3-1472DC72D8C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6F38-8269-3940-A9C4-A625220C5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2013\University Communications\Assets\PowerPoint Templates\WSU PPT footer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" y="12107"/>
            <a:ext cx="9142571" cy="685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petty\Desktop\WSU_InstSig_horiz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61" y="6191887"/>
            <a:ext cx="34290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558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1" y="6356350"/>
            <a:ext cx="435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16F38-8269-3940-A9C4-A625220C5E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12608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0185D"/>
                </a:solidFill>
                <a:latin typeface="Trade Gothic LT Std"/>
                <a:cs typeface="Trade Gothic LT Std"/>
              </a:rPr>
              <a:t>Weber State University</a:t>
            </a:r>
            <a:br>
              <a:rPr lang="en-US" b="1" dirty="0" smtClean="0">
                <a:solidFill>
                  <a:srgbClr val="40185D"/>
                </a:solidFill>
                <a:latin typeface="Trade Gothic LT Std"/>
                <a:cs typeface="Trade Gothic LT Std"/>
              </a:rPr>
            </a:br>
            <a:r>
              <a:rPr lang="en-US" b="1" dirty="0" smtClean="0">
                <a:solidFill>
                  <a:srgbClr val="40185D"/>
                </a:solidFill>
                <a:latin typeface="Trade Gothic LT Std"/>
                <a:cs typeface="Trade Gothic LT Std"/>
              </a:rPr>
              <a:t>Positioning Statement</a:t>
            </a:r>
            <a:endParaRPr lang="en-US" dirty="0">
              <a:solidFill>
                <a:srgbClr val="40185D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Marketing &amp; Communications</a:t>
            </a:r>
          </a:p>
          <a:p>
            <a:r>
              <a:rPr lang="en-US" dirty="0" smtClean="0"/>
              <a:t>November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3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this statement accurate?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350" y="1901907"/>
            <a:ext cx="6591299" cy="4146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133392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66540847"/>
              </p:ext>
            </p:extLst>
          </p:nvPr>
        </p:nvGraphicFramePr>
        <p:xfrm>
          <a:off x="2339474" y="38046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3785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40185D"/>
                </a:solidFill>
                <a:latin typeface="Trade Gothic LT Std"/>
                <a:cs typeface="Trade Gothic LT Std"/>
              </a:rPr>
              <a:t>Appeal</a:t>
            </a:r>
            <a:endParaRPr lang="en-US" b="1" dirty="0">
              <a:solidFill>
                <a:srgbClr val="40185D"/>
              </a:solidFill>
              <a:latin typeface="Trade Gothic LT Std"/>
              <a:cs typeface="Trade Gothic LT Std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316858"/>
              </p:ext>
            </p:extLst>
          </p:nvPr>
        </p:nvGraphicFramePr>
        <p:xfrm>
          <a:off x="3617605" y="1368518"/>
          <a:ext cx="6805002" cy="408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987410"/>
              </p:ext>
            </p:extLst>
          </p:nvPr>
        </p:nvGraphicFramePr>
        <p:xfrm>
          <a:off x="350240" y="18997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434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this statement appealing?</a:t>
            </a: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350" y="1869650"/>
            <a:ext cx="6591299" cy="4159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9250033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995253"/>
              </p:ext>
            </p:extLst>
          </p:nvPr>
        </p:nvGraphicFramePr>
        <p:xfrm>
          <a:off x="838200" y="262282"/>
          <a:ext cx="7467600" cy="577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53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030050"/>
              </p:ext>
            </p:extLst>
          </p:nvPr>
        </p:nvGraphicFramePr>
        <p:xfrm>
          <a:off x="850900" y="242085"/>
          <a:ext cx="7442200" cy="579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94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776796"/>
              </p:ext>
            </p:extLst>
          </p:nvPr>
        </p:nvGraphicFramePr>
        <p:xfrm>
          <a:off x="844550" y="248435"/>
          <a:ext cx="7454900" cy="578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54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550" y="190258"/>
            <a:ext cx="7454900" cy="579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337538" y="143580"/>
            <a:ext cx="140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Exempt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66072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550" y="373430"/>
            <a:ext cx="7454900" cy="57594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821723" y="310606"/>
            <a:ext cx="1831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Non-Exempt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38014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708409"/>
              </p:ext>
            </p:extLst>
          </p:nvPr>
        </p:nvGraphicFramePr>
        <p:xfrm>
          <a:off x="876300" y="359210"/>
          <a:ext cx="7391400" cy="573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99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0185D"/>
                </a:solidFill>
                <a:latin typeface="Trade Gothic LT Std"/>
                <a:cs typeface="Trade Gothic LT Std"/>
              </a:rPr>
              <a:t>Why a Positioning Statement?</a:t>
            </a:r>
            <a:endParaRPr lang="en-US" b="1" dirty="0">
              <a:solidFill>
                <a:srgbClr val="40185D"/>
              </a:solidFill>
              <a:latin typeface="Trade Gothic LT Std"/>
              <a:cs typeface="Trade Gothic LT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ecilia Roman"/>
                <a:cs typeface="Caecilia Roman"/>
              </a:rPr>
              <a:t>Brings focus to the development of a marketing strategy</a:t>
            </a:r>
          </a:p>
          <a:p>
            <a:r>
              <a:rPr lang="en-US" dirty="0" smtClean="0">
                <a:latin typeface="Caecilia Roman"/>
                <a:cs typeface="Caecilia Roman"/>
              </a:rPr>
              <a:t>Is not as detailed as a mission statement</a:t>
            </a:r>
          </a:p>
          <a:p>
            <a:r>
              <a:rPr lang="en-US" dirty="0" smtClean="0">
                <a:latin typeface="Caecilia Roman"/>
                <a:cs typeface="Caecilia Roman"/>
              </a:rPr>
              <a:t>Is not as concise as a tagline (e.g. Worthy of Your Dreams)</a:t>
            </a:r>
            <a:endParaRPr lang="en-US" dirty="0">
              <a:latin typeface="Caecilia Roman"/>
              <a:cs typeface="Caecilia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061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0185D"/>
                </a:solidFill>
                <a:latin typeface="Trade Gothic LT Std"/>
                <a:cs typeface="Trade Gothic LT Std"/>
              </a:rPr>
              <a:t>Our Positioning Statement</a:t>
            </a:r>
            <a:endParaRPr lang="en-US" b="1" dirty="0">
              <a:solidFill>
                <a:srgbClr val="40185D"/>
              </a:solidFill>
              <a:latin typeface="Trade Gothic LT Std"/>
              <a:cs typeface="Trade Gothic LT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ecilia Roman"/>
                <a:cs typeface="Caecilia Roman"/>
              </a:rPr>
              <a:t>Differentiates Weber State from other institutions</a:t>
            </a:r>
          </a:p>
          <a:p>
            <a:r>
              <a:rPr lang="en-US" dirty="0" smtClean="0">
                <a:latin typeface="Caecilia Roman"/>
                <a:cs typeface="Caecilia Roman"/>
              </a:rPr>
              <a:t>Provides an easily understood picture of our brand</a:t>
            </a:r>
          </a:p>
          <a:p>
            <a:r>
              <a:rPr lang="en-US" dirty="0" smtClean="0">
                <a:latin typeface="Caecilia Roman"/>
                <a:cs typeface="Caecilia Roman"/>
              </a:rPr>
              <a:t>Is credible</a:t>
            </a:r>
          </a:p>
          <a:p>
            <a:r>
              <a:rPr lang="en-US" dirty="0" smtClean="0">
                <a:latin typeface="Caecilia Roman"/>
                <a:cs typeface="Caecilia Roman"/>
              </a:rPr>
              <a:t>Helps evaluate whether marketing decisions are consistent with/supportive of our brand</a:t>
            </a:r>
            <a:endParaRPr lang="en-US" dirty="0">
              <a:latin typeface="Caecilia Roman"/>
              <a:cs typeface="Caecilia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328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sitioning_statement_teachin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7" b="28663"/>
          <a:stretch/>
        </p:blipFill>
        <p:spPr>
          <a:xfrm>
            <a:off x="888344" y="312995"/>
            <a:ext cx="7397230" cy="554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7"/>
            <a:ext cx="8229600" cy="4595313"/>
          </a:xfrm>
        </p:spPr>
        <p:txBody>
          <a:bodyPr/>
          <a:lstStyle/>
          <a:p>
            <a:r>
              <a:rPr lang="en-US" b="1" dirty="0" smtClean="0">
                <a:latin typeface="Trade Gothic LT Std"/>
                <a:cs typeface="Trade Gothic LT Std"/>
              </a:rPr>
              <a:t>Positioning Statement</a:t>
            </a:r>
            <a:br>
              <a:rPr lang="en-US" b="1" dirty="0" smtClean="0">
                <a:latin typeface="Trade Gothic LT Std"/>
                <a:cs typeface="Trade Gothic LT Std"/>
              </a:rPr>
            </a:br>
            <a:r>
              <a:rPr lang="en-US" b="1" dirty="0" smtClean="0">
                <a:latin typeface="Trade Gothic LT Std"/>
                <a:cs typeface="Trade Gothic LT Std"/>
              </a:rPr>
              <a:t>Survey</a:t>
            </a:r>
            <a:endParaRPr lang="en-US" b="1" dirty="0">
              <a:latin typeface="Trade Gothic LT Std"/>
              <a:cs typeface="Trade Gothic LT Std"/>
            </a:endParaRPr>
          </a:p>
        </p:txBody>
      </p:sp>
    </p:spTree>
    <p:extLst>
      <p:ext uri="{BB962C8B-B14F-4D97-AF65-F5344CB8AC3E}">
        <p14:creationId xmlns:p14="http://schemas.microsoft.com/office/powerpoint/2010/main" val="31771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0185D"/>
                </a:solidFill>
                <a:latin typeface="Trade Gothic LT Std"/>
                <a:cs typeface="Trade Gothic LT Std"/>
              </a:rPr>
              <a:t>Survey Recipients</a:t>
            </a:r>
            <a:endParaRPr lang="en-US" b="1" dirty="0">
              <a:solidFill>
                <a:srgbClr val="40185D"/>
              </a:solidFill>
              <a:latin typeface="Trade Gothic LT Std"/>
              <a:cs typeface="Trade Gothic LT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aecilia Bold"/>
                <a:cs typeface="Caecilia Bold"/>
              </a:rPr>
              <a:t>Emailed survey link to more than 200,000 people</a:t>
            </a:r>
            <a:br>
              <a:rPr lang="en-US" sz="2400" dirty="0" smtClean="0">
                <a:latin typeface="Caecilia Bold"/>
                <a:cs typeface="Caecilia Bold"/>
              </a:rPr>
            </a:br>
            <a:endParaRPr lang="en-US" sz="2400" dirty="0" smtClean="0">
              <a:latin typeface="Caecilia Bold"/>
              <a:cs typeface="Caecilia Bold"/>
            </a:endParaRP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latin typeface="Caecilia Roman"/>
                <a:cs typeface="Caecilia Roman"/>
              </a:rPr>
              <a:t>26,000 students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latin typeface="Caecilia Roman"/>
                <a:cs typeface="Caecilia Roman"/>
              </a:rPr>
              <a:t>1,500 staff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latin typeface="Caecilia Roman"/>
                <a:cs typeface="Caecilia Roman"/>
              </a:rPr>
              <a:t>975 faculty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latin typeface="Caecilia Roman"/>
                <a:cs typeface="Caecilia Roman"/>
              </a:rPr>
              <a:t>90 committee/council members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latin typeface="Caecilia Roman"/>
                <a:cs typeface="Caecilia Roman"/>
              </a:rPr>
              <a:t>More than 175,000 alumni and friends of the university</a:t>
            </a:r>
            <a:endParaRPr lang="en-US" sz="2400" dirty="0">
              <a:latin typeface="Caecilia Roman"/>
              <a:cs typeface="Caecilia Roman"/>
            </a:endParaRPr>
          </a:p>
        </p:txBody>
      </p:sp>
    </p:spTree>
    <p:extLst>
      <p:ext uri="{BB962C8B-B14F-4D97-AF65-F5344CB8AC3E}">
        <p14:creationId xmlns:p14="http://schemas.microsoft.com/office/powerpoint/2010/main" val="7821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0185D"/>
                </a:solidFill>
                <a:latin typeface="Trade Gothic LT Std"/>
                <a:cs typeface="Trade Gothic LT Std"/>
              </a:rPr>
              <a:t>Responses</a:t>
            </a:r>
            <a:endParaRPr lang="en-US" b="1" dirty="0">
              <a:solidFill>
                <a:srgbClr val="40185D"/>
              </a:solidFill>
              <a:latin typeface="Trade Gothic LT Std"/>
              <a:cs typeface="Trade Gothic LT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ecilia Roman"/>
                <a:cs typeface="Caecilia Roman"/>
              </a:rPr>
              <a:t>Total					1,264</a:t>
            </a:r>
          </a:p>
          <a:p>
            <a:r>
              <a:rPr lang="en-US" dirty="0" smtClean="0">
                <a:latin typeface="Caecilia Roman"/>
                <a:cs typeface="Caecilia Roman"/>
              </a:rPr>
              <a:t>Alumni				292</a:t>
            </a:r>
          </a:p>
          <a:p>
            <a:r>
              <a:rPr lang="en-US" dirty="0">
                <a:latin typeface="Caecilia Roman"/>
                <a:cs typeface="Caecilia Roman"/>
              </a:rPr>
              <a:t>Faculty				</a:t>
            </a:r>
            <a:r>
              <a:rPr lang="en-US" dirty="0" smtClean="0">
                <a:latin typeface="Caecilia Roman"/>
                <a:cs typeface="Caecilia Roman"/>
              </a:rPr>
              <a:t>163</a:t>
            </a:r>
          </a:p>
          <a:p>
            <a:r>
              <a:rPr lang="en-US" dirty="0" smtClean="0">
                <a:latin typeface="Caecilia Roman"/>
                <a:cs typeface="Caecilia Roman"/>
              </a:rPr>
              <a:t>Exempt				135</a:t>
            </a:r>
          </a:p>
          <a:p>
            <a:r>
              <a:rPr lang="en-US" dirty="0" smtClean="0">
                <a:latin typeface="Caecilia Roman"/>
                <a:cs typeface="Caecilia Roman"/>
              </a:rPr>
              <a:t>Non-Exempt		82</a:t>
            </a:r>
          </a:p>
          <a:p>
            <a:r>
              <a:rPr lang="en-US" dirty="0" smtClean="0">
                <a:latin typeface="Caecilia Roman"/>
                <a:cs typeface="Caecilia Roman"/>
              </a:rPr>
              <a:t>Other					65</a:t>
            </a:r>
          </a:p>
          <a:p>
            <a:r>
              <a:rPr lang="en-US" dirty="0" smtClean="0">
                <a:latin typeface="Caecilia Roman"/>
                <a:cs typeface="Caecilia Roman"/>
              </a:rPr>
              <a:t>Students			530</a:t>
            </a:r>
          </a:p>
        </p:txBody>
      </p:sp>
    </p:spTree>
    <p:extLst>
      <p:ext uri="{BB962C8B-B14F-4D97-AF65-F5344CB8AC3E}">
        <p14:creationId xmlns:p14="http://schemas.microsoft.com/office/powerpoint/2010/main" val="42476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491410"/>
              </p:ext>
            </p:extLst>
          </p:nvPr>
        </p:nvGraphicFramePr>
        <p:xfrm>
          <a:off x="686468" y="527242"/>
          <a:ext cx="7797800" cy="550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30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3511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40185D"/>
                </a:solidFill>
                <a:latin typeface="Trade Gothic LT Std"/>
                <a:cs typeface="Trade Gothic LT Std"/>
              </a:rPr>
              <a:t>Accuracy</a:t>
            </a:r>
            <a:endParaRPr lang="en-US" b="1" dirty="0">
              <a:solidFill>
                <a:srgbClr val="40185D"/>
              </a:solidFill>
              <a:latin typeface="Trade Gothic LT Std"/>
              <a:cs typeface="Trade Gothic LT Std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062033"/>
              </p:ext>
            </p:extLst>
          </p:nvPr>
        </p:nvGraphicFramePr>
        <p:xfrm>
          <a:off x="3552052" y="1361549"/>
          <a:ext cx="6915847" cy="4149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381993"/>
              </p:ext>
            </p:extLst>
          </p:nvPr>
        </p:nvGraphicFramePr>
        <p:xfrm>
          <a:off x="457200" y="208245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09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SUSpring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WSUSpringTemplate1.pptx</Template>
  <TotalTime>3933</TotalTime>
  <Words>133</Words>
  <Application>Microsoft Office PowerPoint</Application>
  <PresentationFormat>On-screen Show (4:3)</PresentationFormat>
  <Paragraphs>40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Caecilia Bold</vt:lpstr>
      <vt:lpstr>Caecilia Roman</vt:lpstr>
      <vt:lpstr>Calibri</vt:lpstr>
      <vt:lpstr>Trade Gothic LT Std</vt:lpstr>
      <vt:lpstr>Trade Gothic LT Std Cn</vt:lpstr>
      <vt:lpstr>WSUSpringTemplate1</vt:lpstr>
      <vt:lpstr>Weber State University Positioning Statement</vt:lpstr>
      <vt:lpstr>Why a Positioning Statement?</vt:lpstr>
      <vt:lpstr>Our Positioning Statement</vt:lpstr>
      <vt:lpstr>PowerPoint Presentation</vt:lpstr>
      <vt:lpstr>Positioning Statement Survey</vt:lpstr>
      <vt:lpstr>Survey Recipients</vt:lpstr>
      <vt:lpstr>Responses</vt:lpstr>
      <vt:lpstr>PowerPoint Presentation</vt:lpstr>
      <vt:lpstr>Accuracy</vt:lpstr>
      <vt:lpstr>Is this statement accurate?</vt:lpstr>
      <vt:lpstr>Appeal</vt:lpstr>
      <vt:lpstr>Is this statement appealing?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Positioning Statement Survey</dc:title>
  <dc:creator>Guest User</dc:creator>
  <cp:lastModifiedBy>Brenda Stockberger</cp:lastModifiedBy>
  <cp:revision>41</cp:revision>
  <dcterms:created xsi:type="dcterms:W3CDTF">2015-04-07T19:51:18Z</dcterms:created>
  <dcterms:modified xsi:type="dcterms:W3CDTF">2016-01-21T20:05:40Z</dcterms:modified>
</cp:coreProperties>
</file>