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0"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6" d="100"/>
          <a:sy n="86" d="100"/>
        </p:scale>
        <p:origin x="10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2/17/2016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2/17/2016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2/17/2016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2/17/2016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2/17/2016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2/17/2016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2/17/2016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2/17/2016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2/17/2016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2/17/2016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2/17/2016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2/17/2016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2/17/2016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2/17/2016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2/17/2016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2/17/2016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2/17/2016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2/17/2016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Recording in the Classroom</a:t>
            </a:r>
            <a:endParaRPr lang="en-US" sz="6000" dirty="0"/>
          </a:p>
        </p:txBody>
      </p:sp>
      <p:sp>
        <p:nvSpPr>
          <p:cNvPr id="3" name="Subtitle 2"/>
          <p:cNvSpPr>
            <a:spLocks noGrp="1"/>
          </p:cNvSpPr>
          <p:nvPr>
            <p:ph type="subTitle" idx="1"/>
          </p:nvPr>
        </p:nvSpPr>
        <p:spPr/>
        <p:txBody>
          <a:bodyPr/>
          <a:lstStyle/>
          <a:p>
            <a:r>
              <a:rPr lang="en-US" dirty="0" smtClean="0"/>
              <a:t>ASSA Committee 2015-16</a:t>
            </a:r>
            <a:endParaRPr lang="en-US" dirty="0"/>
          </a:p>
        </p:txBody>
      </p:sp>
    </p:spTree>
    <p:extLst>
      <p:ext uri="{BB962C8B-B14F-4D97-AF65-F5344CB8AC3E}">
        <p14:creationId xmlns:p14="http://schemas.microsoft.com/office/powerpoint/2010/main" val="2965448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2500" y="635000"/>
            <a:ext cx="10414000" cy="5509200"/>
          </a:xfrm>
          <a:prstGeom prst="rect">
            <a:avLst/>
          </a:prstGeom>
        </p:spPr>
        <p:txBody>
          <a:bodyPr wrap="square">
            <a:spAutoFit/>
          </a:bodyPr>
          <a:lstStyle/>
          <a:p>
            <a:pPr fontAlgn="base"/>
            <a:r>
              <a:rPr lang="en-US" sz="3200" b="1" dirty="0"/>
              <a:t>Goals, continued</a:t>
            </a:r>
            <a:r>
              <a:rPr lang="en-US" sz="3200" b="1" dirty="0" smtClean="0"/>
              <a:t>:</a:t>
            </a:r>
            <a:r>
              <a:rPr lang="en-US" sz="3200" dirty="0"/>
              <a:t/>
            </a:r>
            <a:br>
              <a:rPr lang="en-US" sz="3200" dirty="0"/>
            </a:br>
            <a:endParaRPr lang="en-US" sz="3200" dirty="0" smtClean="0"/>
          </a:p>
          <a:p>
            <a:pPr marL="342900" indent="-342900" fontAlgn="base">
              <a:buFont typeface="+mj-lt"/>
              <a:buAutoNum type="arabicPeriod" startAt="4"/>
            </a:pPr>
            <a:r>
              <a:rPr lang="en-US" sz="3200" dirty="0" smtClean="0"/>
              <a:t>  Assist </a:t>
            </a:r>
            <a:r>
              <a:rPr lang="en-US" sz="3200" dirty="0"/>
              <a:t>Faculty Senate in identifying deficiencies in current WSU policy and practice.  For example, the extension of recording and distribution policies to online courses, the extent to which free speech can be limited in the classroom, authorization for the recording of campus activities by various parties, student and faculty privacy in the academic setting, and the protection of academic freedom, tenure and promotion from unauthorized publication and/or unfair criticism.</a:t>
            </a:r>
          </a:p>
        </p:txBody>
      </p:sp>
    </p:spTree>
    <p:extLst>
      <p:ext uri="{BB962C8B-B14F-4D97-AF65-F5344CB8AC3E}">
        <p14:creationId xmlns:p14="http://schemas.microsoft.com/office/powerpoint/2010/main" val="772646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Our charge:</a:t>
            </a:r>
            <a:endParaRPr lang="en-US" b="1" dirty="0"/>
          </a:p>
        </p:txBody>
      </p:sp>
      <p:sp>
        <p:nvSpPr>
          <p:cNvPr id="3" name="Content Placeholder 2"/>
          <p:cNvSpPr>
            <a:spLocks noGrp="1"/>
          </p:cNvSpPr>
          <p:nvPr>
            <p:ph idx="1"/>
          </p:nvPr>
        </p:nvSpPr>
        <p:spPr/>
        <p:txBody>
          <a:bodyPr>
            <a:normAutofit/>
          </a:bodyPr>
          <a:lstStyle/>
          <a:p>
            <a:pPr marL="0" indent="0">
              <a:buNone/>
            </a:pPr>
            <a:r>
              <a:rPr lang="en-US" sz="4400" dirty="0"/>
              <a:t>Study PPM 6-22, Student Code, and make recommendations concerning students getting </a:t>
            </a:r>
            <a:r>
              <a:rPr lang="en-US" sz="4400" dirty="0" smtClean="0"/>
              <a:t>permission from </a:t>
            </a:r>
            <a:r>
              <a:rPr lang="en-US" sz="4400" dirty="0"/>
              <a:t>faculty and other students regarding taking photographs, recording lectures, and dissemination of </a:t>
            </a:r>
            <a:r>
              <a:rPr lang="en-US" sz="4400" dirty="0" smtClean="0"/>
              <a:t>such </a:t>
            </a:r>
            <a:r>
              <a:rPr lang="en-US" sz="4400" dirty="0"/>
              <a:t>media.</a:t>
            </a:r>
          </a:p>
        </p:txBody>
      </p:sp>
    </p:spTree>
    <p:extLst>
      <p:ext uri="{BB962C8B-B14F-4D97-AF65-F5344CB8AC3E}">
        <p14:creationId xmlns:p14="http://schemas.microsoft.com/office/powerpoint/2010/main" val="3914550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5500" y="533400"/>
            <a:ext cx="10248900" cy="923330"/>
          </a:xfrm>
          <a:prstGeom prst="rect">
            <a:avLst/>
          </a:prstGeom>
          <a:noFill/>
        </p:spPr>
        <p:txBody>
          <a:bodyPr wrap="square" rtlCol="0">
            <a:spAutoFit/>
          </a:bodyPr>
          <a:lstStyle/>
          <a:p>
            <a:r>
              <a:rPr lang="en-US" sz="5400" b="1" dirty="0" smtClean="0"/>
              <a:t>Our conclusions:</a:t>
            </a:r>
            <a:endParaRPr lang="en-US" sz="5400" b="1" dirty="0"/>
          </a:p>
        </p:txBody>
      </p:sp>
      <p:sp>
        <p:nvSpPr>
          <p:cNvPr id="4" name="TextBox 3"/>
          <p:cNvSpPr txBox="1"/>
          <p:nvPr/>
        </p:nvSpPr>
        <p:spPr>
          <a:xfrm>
            <a:off x="825500" y="1456730"/>
            <a:ext cx="10629900" cy="5078313"/>
          </a:xfrm>
          <a:prstGeom prst="rect">
            <a:avLst/>
          </a:prstGeom>
          <a:noFill/>
        </p:spPr>
        <p:txBody>
          <a:bodyPr wrap="square" rtlCol="0">
            <a:spAutoFit/>
          </a:bodyPr>
          <a:lstStyle/>
          <a:p>
            <a:pPr marL="742950" indent="-742950">
              <a:buFont typeface="+mj-lt"/>
              <a:buAutoNum type="arabicPeriod"/>
            </a:pPr>
            <a:r>
              <a:rPr lang="en-US" sz="3600" dirty="0" smtClean="0"/>
              <a:t>It is in the best interest of both faculty and students for faculty to inform students of their classroom recording policies.</a:t>
            </a:r>
          </a:p>
          <a:p>
            <a:pPr marL="742950" indent="-742950">
              <a:buFont typeface="+mj-lt"/>
              <a:buAutoNum type="arabicPeriod"/>
            </a:pPr>
            <a:endParaRPr lang="en-US" sz="3600" dirty="0"/>
          </a:p>
          <a:p>
            <a:pPr marL="742950" indent="-742950">
              <a:buFont typeface="+mj-lt"/>
              <a:buAutoNum type="arabicPeriod"/>
            </a:pPr>
            <a:r>
              <a:rPr lang="en-US" sz="3600" dirty="0" smtClean="0"/>
              <a:t>Recording in the classroom, whether audio or video, introduces a complex set of issues including</a:t>
            </a:r>
          </a:p>
          <a:p>
            <a:pPr marL="742950" lvl="1" indent="-285750">
              <a:buFont typeface="Arial" panose="020B0604020202020204" pitchFamily="34" charset="0"/>
              <a:buChar char="•"/>
            </a:pPr>
            <a:r>
              <a:rPr lang="en-US" sz="3600" dirty="0" smtClean="0"/>
              <a:t>Required permissions by those being recorded</a:t>
            </a:r>
          </a:p>
          <a:p>
            <a:pPr marL="742950" lvl="1" indent="-285750">
              <a:buFont typeface="Arial" panose="020B0604020202020204" pitchFamily="34" charset="0"/>
              <a:buChar char="•"/>
            </a:pPr>
            <a:r>
              <a:rPr lang="en-US" sz="3600" dirty="0"/>
              <a:t>C</a:t>
            </a:r>
            <a:r>
              <a:rPr lang="en-US" sz="3600" dirty="0" smtClean="0"/>
              <a:t>opyright and fair use considerations</a:t>
            </a:r>
          </a:p>
          <a:p>
            <a:pPr marL="742950" lvl="1" indent="-285750">
              <a:buFont typeface="Arial" panose="020B0604020202020204" pitchFamily="34" charset="0"/>
              <a:buChar char="•"/>
            </a:pPr>
            <a:r>
              <a:rPr lang="en-US" sz="3600" dirty="0" smtClean="0"/>
              <a:t>Academic freedom and intellectual property rights</a:t>
            </a:r>
            <a:endParaRPr lang="en-US" sz="3600" dirty="0"/>
          </a:p>
        </p:txBody>
      </p:sp>
    </p:spTree>
    <p:extLst>
      <p:ext uri="{BB962C8B-B14F-4D97-AF65-F5344CB8AC3E}">
        <p14:creationId xmlns:p14="http://schemas.microsoft.com/office/powerpoint/2010/main" val="3688063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5500" y="533400"/>
            <a:ext cx="10248900" cy="923330"/>
          </a:xfrm>
          <a:prstGeom prst="rect">
            <a:avLst/>
          </a:prstGeom>
          <a:noFill/>
        </p:spPr>
        <p:txBody>
          <a:bodyPr wrap="square" rtlCol="0">
            <a:spAutoFit/>
          </a:bodyPr>
          <a:lstStyle/>
          <a:p>
            <a:r>
              <a:rPr lang="en-US" sz="5400" b="1" dirty="0" smtClean="0"/>
              <a:t>Our first recommendation:</a:t>
            </a:r>
            <a:endParaRPr lang="en-US" sz="5400" b="1" dirty="0"/>
          </a:p>
        </p:txBody>
      </p:sp>
      <p:sp>
        <p:nvSpPr>
          <p:cNvPr id="3" name="TextBox 2"/>
          <p:cNvSpPr txBox="1"/>
          <p:nvPr/>
        </p:nvSpPr>
        <p:spPr>
          <a:xfrm>
            <a:off x="825500" y="2218730"/>
            <a:ext cx="10629900" cy="2862322"/>
          </a:xfrm>
          <a:prstGeom prst="rect">
            <a:avLst/>
          </a:prstGeom>
          <a:noFill/>
        </p:spPr>
        <p:txBody>
          <a:bodyPr wrap="square" rtlCol="0">
            <a:spAutoFit/>
          </a:bodyPr>
          <a:lstStyle/>
          <a:p>
            <a:r>
              <a:rPr lang="en-US" sz="3600" dirty="0" smtClean="0"/>
              <a:t>Change the policy in PPM 6-22.III.B.7 such that students will have the right to expect instructors to inform them of the classroom policies regarding the audio and/or visual recording of course lectures and activities. </a:t>
            </a:r>
            <a:endParaRPr lang="en-US" sz="3600" dirty="0"/>
          </a:p>
        </p:txBody>
      </p:sp>
    </p:spTree>
    <p:extLst>
      <p:ext uri="{BB962C8B-B14F-4D97-AF65-F5344CB8AC3E}">
        <p14:creationId xmlns:p14="http://schemas.microsoft.com/office/powerpoint/2010/main" val="3138699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This recommendation would appear as a policy change in  PPM 6-22.III.B.7 and 6-22.IV.D, as follows:</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7990097"/>
              </p:ext>
            </p:extLst>
          </p:nvPr>
        </p:nvGraphicFramePr>
        <p:xfrm>
          <a:off x="979487" y="1690688"/>
          <a:ext cx="10233025" cy="4846320"/>
        </p:xfrm>
        <a:graphic>
          <a:graphicData uri="http://schemas.openxmlformats.org/drawingml/2006/table">
            <a:tbl>
              <a:tblPr firstRow="1" bandRow="1">
                <a:tableStyleId>{5C22544A-7EE6-4342-B048-85BDC9FD1C3A}</a:tableStyleId>
              </a:tblPr>
              <a:tblGrid>
                <a:gridCol w="10233025"/>
              </a:tblGrid>
              <a:tr h="370840">
                <a:tc>
                  <a:txBody>
                    <a:bodyPr/>
                    <a:lstStyle/>
                    <a:p>
                      <a:pPr rtl="0"/>
                      <a:r>
                        <a:rPr lang="en-US" sz="2400" u="none" strike="noStrike" kern="1200" dirty="0" smtClean="0">
                          <a:solidFill>
                            <a:schemeClr val="bg1"/>
                          </a:solidFill>
                          <a:effectLst/>
                        </a:rPr>
                        <a:t>Deletions to the PPM are struck out. Additions are highlighted.</a:t>
                      </a:r>
                      <a:r>
                        <a:rPr lang="en-US" sz="2400" u="none" strike="noStrike" kern="1200" dirty="0" smtClean="0">
                          <a:effectLst/>
                        </a:rPr>
                        <a:t> </a:t>
                      </a:r>
                      <a:endParaRPr lang="en-US" sz="2400" dirty="0" smtClean="0">
                        <a:effectLst/>
                      </a:endParaRPr>
                    </a:p>
                    <a:p>
                      <a:pPr rtl="0"/>
                      <a:r>
                        <a:rPr lang="en-US" sz="2400" dirty="0" smtClean="0">
                          <a:effectLst/>
                        </a:rPr>
                        <a:t/>
                      </a:r>
                      <a:br>
                        <a:rPr lang="en-US" sz="2400" dirty="0" smtClean="0">
                          <a:effectLst/>
                        </a:rPr>
                      </a:br>
                      <a:r>
                        <a:rPr lang="en-US" sz="2400" u="none" strike="noStrike" kern="1200" dirty="0" smtClean="0">
                          <a:effectLst/>
                        </a:rPr>
                        <a:t>III. STUDENT RIGHTS… </a:t>
                      </a:r>
                      <a:endParaRPr lang="en-US" sz="2400" dirty="0" smtClean="0">
                        <a:effectLst/>
                      </a:endParaRPr>
                    </a:p>
                    <a:p>
                      <a:pPr rtl="0"/>
                      <a:r>
                        <a:rPr lang="en-US" sz="2400" u="none" strike="noStrike" kern="1200" dirty="0" smtClean="0">
                          <a:effectLst/>
                        </a:rPr>
                        <a:t>B. In addition to the foregoing, Weber State University will make reasonable efforts to promote an environment which provides:… </a:t>
                      </a:r>
                      <a:endParaRPr lang="en-US" sz="2400" dirty="0" smtClean="0">
                        <a:effectLst/>
                      </a:endParaRPr>
                    </a:p>
                    <a:p>
                      <a:pPr rtl="0"/>
                      <a:r>
                        <a:rPr lang="en-US" sz="2400" u="none" strike="noStrike" kern="1200" dirty="0" smtClean="0">
                          <a:effectLst/>
                        </a:rPr>
                        <a:t>7. The right to competent academic instruction and advisement such that students may:… </a:t>
                      </a:r>
                      <a:endParaRPr lang="en-US" sz="2400" dirty="0" smtClean="0">
                        <a:effectLst/>
                      </a:endParaRPr>
                    </a:p>
                    <a:p>
                      <a:pPr rtl="0"/>
                      <a:r>
                        <a:rPr lang="en-US" sz="2400" u="none" strike="noStrike" kern="1200" dirty="0" smtClean="0">
                          <a:effectLst/>
                        </a:rPr>
                        <a:t>q. Request a resolution of conflict between course content and the student's core-beliefs. See PPM 6-22 IV.D.9. </a:t>
                      </a:r>
                      <a:endParaRPr lang="en-US" sz="2400" dirty="0" smtClean="0">
                        <a:effectLst/>
                      </a:endParaRPr>
                    </a:p>
                    <a:p>
                      <a:pPr rtl="0"/>
                      <a:r>
                        <a:rPr lang="en-US" sz="2400" u="none" strike="noStrike" kern="1200" dirty="0" smtClean="0">
                          <a:solidFill>
                            <a:schemeClr val="accent5">
                              <a:lumMod val="60000"/>
                              <a:lumOff val="40000"/>
                            </a:schemeClr>
                          </a:solidFill>
                          <a:effectLst/>
                        </a:rPr>
                        <a:t>r. Expect instructors to inform students of the classroom policies regarding the audio and/or visual recording of course lectures and activities.</a:t>
                      </a:r>
                      <a:r>
                        <a:rPr lang="en-US" sz="2400" u="none" strike="noStrike" kern="1200" dirty="0" smtClean="0">
                          <a:effectLst/>
                        </a:rPr>
                        <a:t> </a:t>
                      </a:r>
                      <a:endParaRPr lang="en-US" sz="2400" dirty="0" smtClean="0">
                        <a:effectLst/>
                      </a:endParaRPr>
                    </a:p>
                    <a:p>
                      <a:pPr rtl="0"/>
                      <a:r>
                        <a:rPr lang="en-US" sz="2400" dirty="0" smtClean="0">
                          <a:effectLst/>
                        </a:rPr>
                        <a:t/>
                      </a:r>
                      <a:br>
                        <a:rPr lang="en-US" sz="2400" dirty="0" smtClean="0">
                          <a:effectLst/>
                        </a:rPr>
                      </a:br>
                      <a:r>
                        <a:rPr lang="en-US" sz="2400" dirty="0" smtClean="0">
                          <a:effectLst/>
                        </a:rPr>
                        <a:t>(Continued on the next slide)</a:t>
                      </a:r>
                      <a:endParaRPr lang="en-US" sz="2400" dirty="0"/>
                    </a:p>
                  </a:txBody>
                  <a:tcPr/>
                </a:tc>
              </a:tr>
            </a:tbl>
          </a:graphicData>
        </a:graphic>
      </p:graphicFrame>
    </p:spTree>
    <p:extLst>
      <p:ext uri="{BB962C8B-B14F-4D97-AF65-F5344CB8AC3E}">
        <p14:creationId xmlns:p14="http://schemas.microsoft.com/office/powerpoint/2010/main" val="2595036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19678369"/>
              </p:ext>
            </p:extLst>
          </p:nvPr>
        </p:nvGraphicFramePr>
        <p:xfrm>
          <a:off x="444500" y="166787"/>
          <a:ext cx="11188700" cy="6449913"/>
        </p:xfrm>
        <a:graphic>
          <a:graphicData uri="http://schemas.openxmlformats.org/drawingml/2006/table">
            <a:tbl>
              <a:tblPr firstRow="1" bandRow="1">
                <a:tableStyleId>{5C22544A-7EE6-4342-B048-85BDC9FD1C3A}</a:tableStyleId>
              </a:tblPr>
              <a:tblGrid>
                <a:gridCol w="11188700"/>
              </a:tblGrid>
              <a:tr h="6449913">
                <a:tc>
                  <a:txBody>
                    <a:bodyPr/>
                    <a:lstStyle/>
                    <a:p>
                      <a:r>
                        <a:rPr lang="en-US" sz="2400" dirty="0" smtClean="0"/>
                        <a:t>IV. STUDENT RESPONSIBILITIES… </a:t>
                      </a:r>
                    </a:p>
                    <a:p>
                      <a:r>
                        <a:rPr lang="en-US" sz="2400" dirty="0" smtClean="0"/>
                        <a:t>D. In addition to the foregoing, as members of the Weber State University academic community, students shall: </a:t>
                      </a:r>
                    </a:p>
                    <a:p>
                      <a:r>
                        <a:rPr lang="en-US" sz="2400" dirty="0" smtClean="0"/>
                        <a:t>1. Maintain academic standards including institutional, school, departmental, program, and individual course standards; </a:t>
                      </a:r>
                    </a:p>
                    <a:p>
                      <a:r>
                        <a:rPr lang="en-US" sz="2400" dirty="0" smtClean="0"/>
                        <a:t>2. Maintain academic ethics and honesty. To this end, the following activities are specifically prohibited:… </a:t>
                      </a:r>
                    </a:p>
                    <a:p>
                      <a:r>
                        <a:rPr lang="en-US" sz="2400" strike="sngStrike" dirty="0" smtClean="0"/>
                        <a:t>3. Obtain the instructor's permission before recording lectures;</a:t>
                      </a:r>
                      <a:r>
                        <a:rPr lang="en-US" sz="2400" dirty="0" smtClean="0"/>
                        <a:t> </a:t>
                      </a:r>
                    </a:p>
                    <a:p>
                      <a:r>
                        <a:rPr lang="en-US" sz="2400" strike="sngStrike" dirty="0" smtClean="0"/>
                        <a:t>4 </a:t>
                      </a:r>
                      <a:r>
                        <a:rPr lang="en-US" sz="2400" dirty="0" smtClean="0"/>
                        <a:t>3. Obtain the instructor's permission at least 24 hours before bringing any children (including infants) into a classroom, workshop, or laboratory setting. In the case of an emergency, prior approval may be sought up to the beginning of the class or activity. If the child becomes disruptive in any way during an approved visit, the responsible person must remove the child immediately; </a:t>
                      </a:r>
                    </a:p>
                    <a:p>
                      <a:r>
                        <a:rPr lang="en-US" sz="2400" strike="sngStrike" dirty="0" smtClean="0"/>
                        <a:t>5</a:t>
                      </a:r>
                      <a:r>
                        <a:rPr lang="en-US" sz="2400" dirty="0" smtClean="0"/>
                        <a:t>4. In the absence of the instructor, remain in the classroom at least 15 minutes from the class starting time, unless otherwise notified; </a:t>
                      </a:r>
                    </a:p>
                    <a:p>
                      <a:endParaRPr lang="en-US" sz="2400" dirty="0" smtClean="0"/>
                    </a:p>
                    <a:p>
                      <a:r>
                        <a:rPr lang="en-US" sz="2400" dirty="0" smtClean="0"/>
                        <a:t>(Renumbering continued, as needed)</a:t>
                      </a:r>
                    </a:p>
                  </a:txBody>
                  <a:tcPr/>
                </a:tc>
              </a:tr>
            </a:tbl>
          </a:graphicData>
        </a:graphic>
      </p:graphicFrame>
    </p:spTree>
    <p:extLst>
      <p:ext uri="{BB962C8B-B14F-4D97-AF65-F5344CB8AC3E}">
        <p14:creationId xmlns:p14="http://schemas.microsoft.com/office/powerpoint/2010/main" val="1529932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5500" y="533400"/>
            <a:ext cx="10248900" cy="923330"/>
          </a:xfrm>
          <a:prstGeom prst="rect">
            <a:avLst/>
          </a:prstGeom>
          <a:noFill/>
        </p:spPr>
        <p:txBody>
          <a:bodyPr wrap="square" rtlCol="0">
            <a:spAutoFit/>
          </a:bodyPr>
          <a:lstStyle/>
          <a:p>
            <a:r>
              <a:rPr lang="en-US" sz="5400" b="1" dirty="0" smtClean="0"/>
              <a:t>Our second recommendation:</a:t>
            </a:r>
            <a:endParaRPr lang="en-US" sz="5400" b="1" dirty="0"/>
          </a:p>
        </p:txBody>
      </p:sp>
      <p:sp>
        <p:nvSpPr>
          <p:cNvPr id="3" name="TextBox 2"/>
          <p:cNvSpPr txBox="1"/>
          <p:nvPr/>
        </p:nvSpPr>
        <p:spPr>
          <a:xfrm>
            <a:off x="825500" y="2218730"/>
            <a:ext cx="10629900" cy="3416320"/>
          </a:xfrm>
          <a:prstGeom prst="rect">
            <a:avLst/>
          </a:prstGeom>
          <a:noFill/>
        </p:spPr>
        <p:txBody>
          <a:bodyPr wrap="square" rtlCol="0">
            <a:spAutoFit/>
          </a:bodyPr>
          <a:lstStyle/>
          <a:p>
            <a:r>
              <a:rPr lang="en-US" sz="3600" dirty="0" smtClean="0"/>
              <a:t>We recommend </a:t>
            </a:r>
            <a:r>
              <a:rPr lang="en-US" sz="3600" dirty="0"/>
              <a:t>that the WSU University President empanel and finance a Speech, Media </a:t>
            </a:r>
            <a:r>
              <a:rPr lang="en-US" sz="3600" dirty="0" smtClean="0"/>
              <a:t>and </a:t>
            </a:r>
            <a:r>
              <a:rPr lang="en-US" sz="3600" dirty="0"/>
              <a:t>Publication Awareness task force to study the growing body of nationally recognized </a:t>
            </a:r>
            <a:r>
              <a:rPr lang="en-US" sz="3600" dirty="0" smtClean="0"/>
              <a:t>issues </a:t>
            </a:r>
            <a:r>
              <a:rPr lang="en-US" sz="3600" dirty="0"/>
              <a:t>in higher education caused by technology proliferation and open source </a:t>
            </a:r>
            <a:r>
              <a:rPr lang="en-US" sz="3600" dirty="0" smtClean="0"/>
              <a:t>publication </a:t>
            </a:r>
            <a:r>
              <a:rPr lang="en-US" sz="3600" dirty="0"/>
              <a:t>affecting WSU students, faculty and staff. </a:t>
            </a:r>
          </a:p>
        </p:txBody>
      </p:sp>
    </p:spTree>
    <p:extLst>
      <p:ext uri="{BB962C8B-B14F-4D97-AF65-F5344CB8AC3E}">
        <p14:creationId xmlns:p14="http://schemas.microsoft.com/office/powerpoint/2010/main" val="3730153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1200" y="800100"/>
            <a:ext cx="10655300" cy="5755422"/>
          </a:xfrm>
          <a:prstGeom prst="rect">
            <a:avLst/>
          </a:prstGeom>
        </p:spPr>
        <p:txBody>
          <a:bodyPr wrap="square">
            <a:spAutoFit/>
          </a:bodyPr>
          <a:lstStyle/>
          <a:p>
            <a:r>
              <a:rPr lang="en-US" sz="3200" b="1" dirty="0"/>
              <a:t>The goals of the task force are as follows</a:t>
            </a:r>
            <a:r>
              <a:rPr lang="en-US" sz="3200" b="1" dirty="0" smtClean="0"/>
              <a:t>:</a:t>
            </a:r>
          </a:p>
          <a:p>
            <a:endParaRPr lang="en-US" sz="3200" b="1" dirty="0"/>
          </a:p>
          <a:p>
            <a:pPr marL="514350" indent="-514350" fontAlgn="base">
              <a:buFont typeface="+mj-lt"/>
              <a:buAutoNum type="arabicPeriod"/>
            </a:pPr>
            <a:r>
              <a:rPr lang="en-US" sz="3200" dirty="0" smtClean="0"/>
              <a:t>Collect </a:t>
            </a:r>
            <a:r>
              <a:rPr lang="en-US" sz="3200" dirty="0"/>
              <a:t>and analyze information on relevant best practices in higher education, current WSU policies and procedures, and state and federal legal standards regarding speech on campus, and the creation and publication of related media, such as notification of students who are recorded in class, or the ability to limit rights afforded by fair use under copyright law.</a:t>
            </a:r>
          </a:p>
          <a:p>
            <a:pPr fontAlgn="base"/>
            <a:r>
              <a:rPr lang="en-US" sz="3200" dirty="0"/>
              <a:t/>
            </a:r>
            <a:br>
              <a:rPr lang="en-US" sz="3200" dirty="0"/>
            </a:br>
            <a:r>
              <a:rPr lang="en-US" sz="2400" dirty="0"/>
              <a:t/>
            </a:r>
            <a:br>
              <a:rPr lang="en-US" sz="2400" dirty="0"/>
            </a:br>
            <a:endParaRPr lang="en-US" sz="2400" dirty="0"/>
          </a:p>
        </p:txBody>
      </p:sp>
    </p:spTree>
    <p:extLst>
      <p:ext uri="{BB962C8B-B14F-4D97-AF65-F5344CB8AC3E}">
        <p14:creationId xmlns:p14="http://schemas.microsoft.com/office/powerpoint/2010/main" val="4115257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2200" y="635000"/>
            <a:ext cx="9588500" cy="6001643"/>
          </a:xfrm>
          <a:prstGeom prst="rect">
            <a:avLst/>
          </a:prstGeom>
        </p:spPr>
        <p:txBody>
          <a:bodyPr wrap="square">
            <a:spAutoFit/>
          </a:bodyPr>
          <a:lstStyle/>
          <a:p>
            <a:pPr fontAlgn="base"/>
            <a:r>
              <a:rPr lang="en-US" sz="3200" b="1" dirty="0" smtClean="0"/>
              <a:t>Goals, continued:</a:t>
            </a:r>
            <a:endParaRPr lang="en-US" sz="3200" b="1" dirty="0"/>
          </a:p>
          <a:p>
            <a:pPr fontAlgn="base"/>
            <a:endParaRPr lang="en-US" sz="3200" dirty="0" smtClean="0"/>
          </a:p>
          <a:p>
            <a:pPr marL="514350" indent="-514350" fontAlgn="base">
              <a:buFont typeface="+mj-lt"/>
              <a:buAutoNum type="arabicPeriod" startAt="2"/>
            </a:pPr>
            <a:r>
              <a:rPr lang="en-US" sz="3200" dirty="0" smtClean="0"/>
              <a:t>Develop </a:t>
            </a:r>
            <a:r>
              <a:rPr lang="en-US" sz="3200" dirty="0"/>
              <a:t>and publish an educational awareness campaign regarding speech and publication with respect to best practices, WSU policies, and legal requirements.  </a:t>
            </a:r>
            <a:endParaRPr lang="en-US" sz="3200" dirty="0" smtClean="0"/>
          </a:p>
          <a:p>
            <a:pPr marL="514350" indent="-514350" fontAlgn="base">
              <a:buFont typeface="+mj-lt"/>
              <a:buAutoNum type="arabicPeriod" startAt="2"/>
            </a:pPr>
            <a:endParaRPr lang="en-US" sz="3200" dirty="0" smtClean="0"/>
          </a:p>
          <a:p>
            <a:pPr marL="514350" indent="-514350" fontAlgn="base">
              <a:buFont typeface="+mj-lt"/>
              <a:buAutoNum type="arabicPeriod" startAt="2"/>
            </a:pPr>
            <a:r>
              <a:rPr lang="en-US" sz="3200" dirty="0"/>
              <a:t>Create and publish a clearinghouse of information related to issues </a:t>
            </a:r>
            <a:r>
              <a:rPr lang="en-US" sz="3200" dirty="0" smtClean="0"/>
              <a:t>of speech </a:t>
            </a:r>
            <a:r>
              <a:rPr lang="en-US" sz="3200" dirty="0"/>
              <a:t>and media on campus. </a:t>
            </a:r>
          </a:p>
          <a:p>
            <a:pPr marL="514350" indent="-514350" fontAlgn="base">
              <a:buFont typeface="+mj-lt"/>
              <a:buAutoNum type="arabicPeriod" startAt="2"/>
            </a:pPr>
            <a:endParaRPr lang="en-US" sz="3200" dirty="0" smtClean="0"/>
          </a:p>
          <a:p>
            <a:pPr marL="514350" indent="-514350" fontAlgn="base">
              <a:buFont typeface="+mj-lt"/>
              <a:buAutoNum type="arabicPeriod" startAt="2"/>
            </a:pPr>
            <a:endParaRPr lang="en-US" sz="3200" dirty="0"/>
          </a:p>
          <a:p>
            <a:pPr marL="514350" indent="-514350" fontAlgn="base">
              <a:buFont typeface="+mj-lt"/>
              <a:buAutoNum type="arabicPeriod" startAt="2"/>
            </a:pPr>
            <a:endParaRPr lang="en-US" sz="3200" dirty="0"/>
          </a:p>
        </p:txBody>
      </p:sp>
    </p:spTree>
    <p:extLst>
      <p:ext uri="{BB962C8B-B14F-4D97-AF65-F5344CB8AC3E}">
        <p14:creationId xmlns:p14="http://schemas.microsoft.com/office/powerpoint/2010/main" val="2524533404"/>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51</TotalTime>
  <Words>506</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Corbel</vt:lpstr>
      <vt:lpstr>Depth</vt:lpstr>
      <vt:lpstr>Recording in the Classroom</vt:lpstr>
      <vt:lpstr>Our charge:</vt:lpstr>
      <vt:lpstr>PowerPoint Presentation</vt:lpstr>
      <vt:lpstr>PowerPoint Presentation</vt:lpstr>
      <vt:lpstr>This recommendation would appear as a policy change in  PPM 6-22.III.B.7 and 6-22.IV.D, as follows:</vt:lpstr>
      <vt:lpstr>PowerPoint Presentation</vt:lpstr>
      <vt:lpstr>PowerPoint Presentation</vt:lpstr>
      <vt:lpstr>PowerPoint Presentation</vt:lpstr>
      <vt:lpstr>PowerPoint Presentation</vt:lpstr>
      <vt:lpstr>PowerPoint Presentation</vt:lpstr>
    </vt:vector>
  </TitlesOfParts>
  <Company>Weber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Recording in the Classroom</dc:title>
  <dc:creator>Becky Marchant</dc:creator>
  <cp:lastModifiedBy>Brenda Stockberger</cp:lastModifiedBy>
  <cp:revision>6</cp:revision>
  <dcterms:created xsi:type="dcterms:W3CDTF">2016-02-17T16:08:47Z</dcterms:created>
  <dcterms:modified xsi:type="dcterms:W3CDTF">2016-02-17T20:17:49Z</dcterms:modified>
</cp:coreProperties>
</file>