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handoutMasterIdLst>
    <p:handoutMasterId r:id="rId8"/>
  </p:handoutMasterIdLst>
  <p:sldIdLst>
    <p:sldId id="256" r:id="rId2"/>
    <p:sldId id="260" r:id="rId3"/>
    <p:sldId id="265" r:id="rId4"/>
    <p:sldId id="257" r:id="rId5"/>
    <p:sldId id="263" r:id="rId6"/>
    <p:sldId id="269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hiddenSlides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4" d="100"/>
          <a:sy n="114" d="100"/>
        </p:scale>
        <p:origin x="-78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37762-C984-BB41-BA76-990F00A3E3EB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5EE15-EA98-6749-93DE-7568DAB2E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72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D0B11E-7C46-EA42-BF06-C653FDC2525C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47BE0D-D208-0C4D-9E88-B71DD6AB6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0B11E-7C46-EA42-BF06-C653FDC2525C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7BE0D-D208-0C4D-9E88-B71DD6AB6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0B11E-7C46-EA42-BF06-C653FDC2525C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7BE0D-D208-0C4D-9E88-B71DD6AB6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0B11E-7C46-EA42-BF06-C653FDC2525C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7BE0D-D208-0C4D-9E88-B71DD6AB62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0B11E-7C46-EA42-BF06-C653FDC2525C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7BE0D-D208-0C4D-9E88-B71DD6AB62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0B11E-7C46-EA42-BF06-C653FDC2525C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7BE0D-D208-0C4D-9E88-B71DD6AB62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0B11E-7C46-EA42-BF06-C653FDC2525C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7BE0D-D208-0C4D-9E88-B71DD6AB6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0B11E-7C46-EA42-BF06-C653FDC2525C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7BE0D-D208-0C4D-9E88-B71DD6AB62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0B11E-7C46-EA42-BF06-C653FDC2525C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7BE0D-D208-0C4D-9E88-B71DD6AB6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DD0B11E-7C46-EA42-BF06-C653FDC2525C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7BE0D-D208-0C4D-9E88-B71DD6AB6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D0B11E-7C46-EA42-BF06-C653FDC2525C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47BE0D-D208-0C4D-9E88-B71DD6AB62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DD0B11E-7C46-EA42-BF06-C653FDC2525C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247BE0D-D208-0C4D-9E88-B71DD6AB6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1.doc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CUPA Comparisons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Salary, Benefits, Budget &amp; Fiscal Planning Committee, 2014-15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41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4447562"/>
              </p:ext>
            </p:extLst>
          </p:nvPr>
        </p:nvGraphicFramePr>
        <p:xfrm>
          <a:off x="433388" y="1600200"/>
          <a:ext cx="8229600" cy="3495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588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CPI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GNPPD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CPI (West)</a:t>
                      </a:r>
                      <a:endParaRPr lang="en-US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88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2014 Increase</a:t>
                      </a:r>
                      <a:endParaRPr lang="en-US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0.8%</a:t>
                      </a:r>
                      <a:endParaRPr lang="en-US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1.2%</a:t>
                      </a:r>
                      <a:endParaRPr lang="en-US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0.6%</a:t>
                      </a:r>
                      <a:endParaRPr lang="en-US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88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12/2009-12/2014 (Annualized Increase)</a:t>
                      </a:r>
                      <a:endParaRPr lang="en-US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1.7%</a:t>
                      </a:r>
                      <a:endParaRPr lang="en-US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1.63%</a:t>
                      </a:r>
                      <a:endParaRPr lang="en-US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1.3%</a:t>
                      </a:r>
                      <a:endParaRPr lang="en-US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8881">
                <a:tc gridSpan="4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Source:  Bureau</a:t>
                      </a:r>
                      <a:r>
                        <a:rPr lang="en-US" sz="2000" baseline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of Labor Statistics</a:t>
                      </a:r>
                      <a:endParaRPr lang="en-US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Recent Cost of Living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19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4610221"/>
              </p:ext>
            </p:extLst>
          </p:nvPr>
        </p:nvGraphicFramePr>
        <p:xfrm>
          <a:off x="457200" y="1481138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667"/>
                <a:gridCol w="2398624"/>
                <a:gridCol w="1665909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Ogden</a:t>
                      </a:r>
                      <a:endParaRPr lang="en-US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Utah</a:t>
                      </a:r>
                      <a:endParaRPr lang="en-US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National</a:t>
                      </a:r>
                      <a:endParaRPr lang="en-US" dirty="0"/>
                    </a:p>
                  </a:txBody>
                  <a:tcPr marL="100771" marR="1007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Cost of Living</a:t>
                      </a:r>
                      <a:endParaRPr lang="en-US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 marL="100771" marR="1007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Goods &amp; Services</a:t>
                      </a:r>
                      <a:endParaRPr lang="en-US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</a:t>
                      </a:r>
                      <a:endParaRPr lang="en-US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</a:t>
                      </a:r>
                      <a:endParaRPr lang="en-US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 marL="100771" marR="1007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Groceries</a:t>
                      </a:r>
                      <a:endParaRPr lang="en-US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 marL="100771" marR="1007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Health Care</a:t>
                      </a:r>
                      <a:endParaRPr lang="en-US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92</a:t>
                      </a:r>
                      <a:endParaRPr lang="en-US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 marL="100771" marR="1007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Housing</a:t>
                      </a:r>
                      <a:endParaRPr lang="en-US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112</a:t>
                      </a:r>
                      <a:endParaRPr lang="en-US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 marL="100771" marR="1007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 marL="100771" marR="1007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Utilities</a:t>
                      </a:r>
                      <a:endParaRPr lang="en-US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92</a:t>
                      </a:r>
                      <a:endParaRPr lang="en-US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 marL="100771" marR="100771"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Source:  </a:t>
                      </a:r>
                      <a:r>
                        <a:rPr lang="en-US" dirty="0" err="1" smtClean="0"/>
                        <a:t>AreaVibes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Inc.</a:t>
                      </a:r>
                      <a:endParaRPr lang="en-US" dirty="0"/>
                    </a:p>
                  </a:txBody>
                  <a:tcPr marL="100771" marR="100771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Living Index - Utah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23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3398048"/>
              </p:ext>
            </p:extLst>
          </p:nvPr>
        </p:nvGraphicFramePr>
        <p:xfrm>
          <a:off x="457200" y="1481138"/>
          <a:ext cx="8229601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7605"/>
                <a:gridCol w="2214115"/>
                <a:gridCol w="214788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College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WSU Actual / </a:t>
                      </a:r>
                      <a:r>
                        <a:rPr lang="en-US" baseline="0" dirty="0" smtClean="0"/>
                        <a:t>CUPA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WSU Actual / </a:t>
                      </a:r>
                      <a:r>
                        <a:rPr lang="en-US" baseline="0" dirty="0" smtClean="0"/>
                        <a:t>CUPA 2015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Arts &amp;</a:t>
                      </a:r>
                      <a:r>
                        <a:rPr lang="en-US" baseline="0" dirty="0" smtClean="0"/>
                        <a:t> Humanities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89.35%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noStrike" dirty="0" smtClean="0"/>
                        <a:t>89.51%</a:t>
                      </a:r>
                      <a:endParaRPr lang="en-US" strike="noStrik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Applied Science &amp; Technology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96.46%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noStrike" dirty="0" smtClean="0"/>
                        <a:t>95.73%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Business &amp; Economics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99.46%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noStrike" dirty="0" smtClean="0"/>
                        <a:t>102.2%</a:t>
                      </a:r>
                      <a:endParaRPr lang="en-US" strike="noStrik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Continuing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92.97%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noStrike" dirty="0" smtClean="0"/>
                        <a:t>96.25%</a:t>
                      </a:r>
                      <a:endParaRPr lang="en-US" strike="noStrik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86.15%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noStrike" dirty="0" smtClean="0"/>
                        <a:t>88.53%</a:t>
                      </a:r>
                      <a:endParaRPr lang="en-US" strike="noStrik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Health Professions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89.06%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noStrike" dirty="0" smtClean="0"/>
                        <a:t>91.49%</a:t>
                      </a:r>
                      <a:endParaRPr lang="en-US" strike="noStrik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Library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82.09%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noStrike" dirty="0" smtClean="0"/>
                        <a:t>84.85%</a:t>
                      </a:r>
                      <a:endParaRPr lang="en-US" strike="noStrik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Social &amp; Behavioral Sciences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89.47%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noStrike" dirty="0" smtClean="0"/>
                        <a:t>89.47%</a:t>
                      </a:r>
                      <a:endParaRPr lang="en-US" strike="noStrik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89.93%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noStrike" dirty="0" smtClean="0"/>
                        <a:t>90.02%</a:t>
                      </a:r>
                      <a:endParaRPr lang="en-US" strike="noStrik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College Percentages of Equitable CUPA Averages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13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8558827"/>
              </p:ext>
            </p:extLst>
          </p:nvPr>
        </p:nvGraphicFramePr>
        <p:xfrm>
          <a:off x="1644650" y="463550"/>
          <a:ext cx="4773613" cy="539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Document" r:id="rId4" imgW="7035800" imgH="7950200" progId="Word.Document.8">
                  <p:embed/>
                </p:oleObj>
              </mc:Choice>
              <mc:Fallback>
                <p:oleObj name="Document" r:id="rId4" imgW="7035800" imgH="7950200" progId="Word.Document.8">
                  <p:embed/>
                  <p:pic>
                    <p:nvPicPr>
                      <p:cNvPr id="0" name="Picture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4650" y="463550"/>
                        <a:ext cx="4773613" cy="539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7692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Slide to signal there are no more slides.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58985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992</TotalTime>
  <Words>181</Words>
  <Application>Microsoft Office PowerPoint</Application>
  <PresentationFormat>On-screen Show (4:3)</PresentationFormat>
  <Paragraphs>82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Concourse</vt:lpstr>
      <vt:lpstr>Document</vt:lpstr>
      <vt:lpstr>CUPA Comparisons</vt:lpstr>
      <vt:lpstr>Recent Cost of Living Changes</vt:lpstr>
      <vt:lpstr>Cost of Living Index - Utah</vt:lpstr>
      <vt:lpstr>College Percentages of Equitable CUPA Averages</vt:lpstr>
      <vt:lpstr>PowerPoint Presentation</vt:lpstr>
      <vt:lpstr>Slide to signal there are no more slides.</vt:lpstr>
    </vt:vector>
  </TitlesOfParts>
  <Company>Weber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Salary Adjustment Recommendations</dc:title>
  <dc:creator>David Malone</dc:creator>
  <cp:lastModifiedBy>bstockberger</cp:lastModifiedBy>
  <cp:revision>57</cp:revision>
  <cp:lastPrinted>2015-03-30T20:22:14Z</cp:lastPrinted>
  <dcterms:created xsi:type="dcterms:W3CDTF">2012-03-14T22:20:00Z</dcterms:created>
  <dcterms:modified xsi:type="dcterms:W3CDTF">2015-04-16T17:07:07Z</dcterms:modified>
</cp:coreProperties>
</file>