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3" autoAdjust="0"/>
  </p:normalViewPr>
  <p:slideViewPr>
    <p:cSldViewPr snapToGrid="0" snapToObjects="1">
      <p:cViewPr varScale="1">
        <p:scale>
          <a:sx n="85" d="100"/>
          <a:sy n="85" d="100"/>
        </p:scale>
        <p:origin x="9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618B-A375-C643-BD8A-01596766ED1E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7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Apportionment for 2014/2015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892"/>
            <a:ext cx="8229600" cy="55051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CRAO committee gathered data on faculty numbers in their college as of fall 2014.</a:t>
            </a:r>
          </a:p>
          <a:p>
            <a:r>
              <a:rPr lang="en-US" dirty="0" smtClean="0"/>
              <a:t>Faculty were counted if they:</a:t>
            </a:r>
          </a:p>
          <a:p>
            <a:pPr lvl="1"/>
            <a:r>
              <a:rPr lang="en-US" sz="2600" dirty="0" smtClean="0"/>
              <a:t>Held a full </a:t>
            </a:r>
            <a:r>
              <a:rPr lang="en-US" sz="2600" dirty="0"/>
              <a:t>time (3/4 or greater) salaried </a:t>
            </a:r>
            <a:r>
              <a:rPr lang="en-US" sz="2600" dirty="0" smtClean="0"/>
              <a:t>appointment, </a:t>
            </a:r>
            <a:r>
              <a:rPr lang="en-US" sz="2600" dirty="0"/>
              <a:t>with the rank of Professor, Associate Professor, Assistant Professor, or title of Instructor, or Instructor Specialist in the fall semester of the given academic year.</a:t>
            </a:r>
          </a:p>
          <a:p>
            <a:pPr lvl="1"/>
            <a:r>
              <a:rPr lang="en-US" sz="2600" dirty="0"/>
              <a:t>Are a member of one of the Organizational Units described in Article B-</a:t>
            </a:r>
            <a:r>
              <a:rPr lang="en-US" sz="2600" dirty="0" smtClean="0"/>
              <a:t>II (faculty in CE do not meet this criteria)</a:t>
            </a:r>
            <a:endParaRPr lang="en-US" sz="2600" dirty="0"/>
          </a:p>
          <a:p>
            <a:pPr lvl="1"/>
            <a:r>
              <a:rPr lang="en-US" sz="2600" dirty="0"/>
              <a:t>Do not hold an administrative position higher than that of department </a:t>
            </a:r>
            <a:r>
              <a:rPr lang="en-US" sz="2600" dirty="0" smtClean="0"/>
              <a:t>chair</a:t>
            </a:r>
            <a:r>
              <a:rPr lang="en-US" sz="2600" dirty="0"/>
              <a:t> </a:t>
            </a:r>
            <a:r>
              <a:rPr lang="en-US" sz="2600" dirty="0" smtClean="0"/>
              <a:t>(associate deans were not </a:t>
            </a:r>
            <a:r>
              <a:rPr lang="en-US" sz="2600" dirty="0" smtClean="0"/>
              <a:t>counted.</a:t>
            </a:r>
            <a:endParaRPr lang="en-US" sz="2600" dirty="0"/>
          </a:p>
          <a:p>
            <a:r>
              <a:rPr lang="en-US" dirty="0" smtClean="0"/>
              <a:t> We did not include Visiting Assistant Professors. </a:t>
            </a:r>
          </a:p>
          <a:p>
            <a:r>
              <a:rPr lang="en-US" dirty="0" smtClean="0"/>
              <a:t>Counted all faculty on leave, regardless of nature of leave as long as they still had a tenure track appointment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Counted deceased faculty member as her position </a:t>
            </a:r>
            <a:r>
              <a:rPr lang="en-US" smtClean="0"/>
              <a:t>remains open, </a:t>
            </a:r>
            <a:r>
              <a:rPr lang="en-US" dirty="0" smtClean="0"/>
              <a:t>to be filled.  </a:t>
            </a:r>
            <a:endParaRPr lang="en-US" dirty="0" smtClean="0"/>
          </a:p>
          <a:p>
            <a:r>
              <a:rPr lang="en-US" dirty="0" smtClean="0"/>
              <a:t>Approved unanimously by CRAO committee.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02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Hamiltonian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8625" y="649363"/>
            <a:ext cx="8528868" cy="5144904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Total Seats:</a:t>
            </a:r>
            <a:r>
              <a:rPr lang="en-US" sz="2000" dirty="0"/>
              <a:t> </a:t>
            </a:r>
            <a:r>
              <a:rPr lang="en-US" sz="2000" dirty="0" smtClean="0"/>
              <a:t>39 </a:t>
            </a:r>
            <a:r>
              <a:rPr lang="en-US" sz="2000" dirty="0"/>
              <a:t>seats available in Faculty Senate.</a:t>
            </a:r>
          </a:p>
          <a:p>
            <a:pPr lvl="0"/>
            <a:r>
              <a:rPr lang="en-US" sz="2000" b="1" dirty="0" smtClean="0"/>
              <a:t>Raw </a:t>
            </a:r>
            <a:r>
              <a:rPr lang="en-US" sz="2000" b="1" dirty="0"/>
              <a:t>Seats:</a:t>
            </a:r>
            <a:r>
              <a:rPr lang="en-US" sz="2000" dirty="0"/>
              <a:t> (</a:t>
            </a:r>
            <a:r>
              <a:rPr lang="en-US" sz="2000" dirty="0" err="1"/>
              <a:t>Faculty÷Faculty</a:t>
            </a:r>
            <a:r>
              <a:rPr lang="en-US" sz="2000" dirty="0"/>
              <a:t> Total)×Total Seats</a:t>
            </a:r>
          </a:p>
          <a:p>
            <a:pPr lvl="0"/>
            <a:r>
              <a:rPr lang="en-US" sz="2000" b="1" dirty="0"/>
              <a:t>Base Seats:</a:t>
            </a:r>
            <a:r>
              <a:rPr lang="en-US" sz="2000" dirty="0"/>
              <a:t> Round down raw seats to whole number.  </a:t>
            </a:r>
          </a:p>
          <a:p>
            <a:pPr lvl="0"/>
            <a:r>
              <a:rPr lang="en-US" sz="2000" b="1" dirty="0"/>
              <a:t>Remainder:</a:t>
            </a:r>
            <a:r>
              <a:rPr lang="en-US" sz="2000" dirty="0"/>
              <a:t>  Raw seats – base seats</a:t>
            </a:r>
          </a:p>
          <a:p>
            <a:pPr lvl="0"/>
            <a:r>
              <a:rPr lang="en-US" sz="2000" b="1" dirty="0"/>
              <a:t>Sort Remainder</a:t>
            </a:r>
            <a:r>
              <a:rPr lang="en-US" sz="2000" dirty="0"/>
              <a:t> from largest to smallest.  </a:t>
            </a:r>
          </a:p>
          <a:p>
            <a:pPr lvl="0"/>
            <a:r>
              <a:rPr lang="en-US" sz="2000" b="1" dirty="0"/>
              <a:t>Assign remaining seats</a:t>
            </a:r>
            <a:r>
              <a:rPr lang="en-US" sz="2000" dirty="0"/>
              <a:t> from largest remainder to smallest until all seats are assigned (All Organizational Units listed in Article B-II shall be granted at least one seat regardless of the size of the remainders</a:t>
            </a:r>
            <a:r>
              <a:rPr lang="en-US" sz="2000" dirty="0" smtClean="0"/>
              <a:t>).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90" y="3630259"/>
            <a:ext cx="8809743" cy="21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Apportionment for 2014/2015</vt:lpstr>
      <vt:lpstr>Hamiltonian Method</vt:lpstr>
    </vt:vector>
  </TitlesOfParts>
  <Company>Weber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Apportionment for 2013/14</dc:title>
  <dc:creator>Timothy Herzog</dc:creator>
  <cp:lastModifiedBy>Review A</cp:lastModifiedBy>
  <cp:revision>13</cp:revision>
  <dcterms:created xsi:type="dcterms:W3CDTF">2013-10-05T05:00:27Z</dcterms:created>
  <dcterms:modified xsi:type="dcterms:W3CDTF">2014-10-22T19:47:54Z</dcterms:modified>
</cp:coreProperties>
</file>