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47"/>
  </p:notesMasterIdLst>
  <p:handoutMasterIdLst>
    <p:handoutMasterId r:id="rId48"/>
  </p:handoutMasterIdLst>
  <p:sldIdLst>
    <p:sldId id="257" r:id="rId2"/>
    <p:sldId id="311" r:id="rId3"/>
    <p:sldId id="317" r:id="rId4"/>
    <p:sldId id="313" r:id="rId5"/>
    <p:sldId id="314" r:id="rId6"/>
    <p:sldId id="315" r:id="rId7"/>
    <p:sldId id="316" r:id="rId8"/>
    <p:sldId id="323" r:id="rId9"/>
    <p:sldId id="324" r:id="rId10"/>
    <p:sldId id="325" r:id="rId11"/>
    <p:sldId id="326" r:id="rId12"/>
    <p:sldId id="327" r:id="rId13"/>
    <p:sldId id="318" r:id="rId14"/>
    <p:sldId id="328" r:id="rId15"/>
    <p:sldId id="329" r:id="rId16"/>
    <p:sldId id="330" r:id="rId17"/>
    <p:sldId id="331" r:id="rId18"/>
    <p:sldId id="332" r:id="rId19"/>
    <p:sldId id="333" r:id="rId20"/>
    <p:sldId id="337" r:id="rId21"/>
    <p:sldId id="335" r:id="rId22"/>
    <p:sldId id="334" r:id="rId23"/>
    <p:sldId id="336" r:id="rId24"/>
    <p:sldId id="359" r:id="rId25"/>
    <p:sldId id="341" r:id="rId26"/>
    <p:sldId id="342" r:id="rId27"/>
    <p:sldId id="338" r:id="rId28"/>
    <p:sldId id="343" r:id="rId29"/>
    <p:sldId id="356" r:id="rId30"/>
    <p:sldId id="358" r:id="rId31"/>
    <p:sldId id="360" r:id="rId32"/>
    <p:sldId id="347" r:id="rId33"/>
    <p:sldId id="348" r:id="rId34"/>
    <p:sldId id="350" r:id="rId35"/>
    <p:sldId id="351" r:id="rId36"/>
    <p:sldId id="352" r:id="rId37"/>
    <p:sldId id="353" r:id="rId38"/>
    <p:sldId id="349" r:id="rId39"/>
    <p:sldId id="322" r:id="rId40"/>
    <p:sldId id="344" r:id="rId41"/>
    <p:sldId id="339" r:id="rId42"/>
    <p:sldId id="340" r:id="rId43"/>
    <p:sldId id="345" r:id="rId44"/>
    <p:sldId id="346" r:id="rId45"/>
    <p:sldId id="310" r:id="rId46"/>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66CC"/>
    <a:srgbClr val="0099FF"/>
    <a:srgbClr val="CCECFF"/>
    <a:srgbClr val="FFFFCC"/>
    <a:srgbClr val="CC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0" autoAdjust="0"/>
    <p:restoredTop sz="94600"/>
  </p:normalViewPr>
  <p:slideViewPr>
    <p:cSldViewPr>
      <p:cViewPr varScale="1">
        <p:scale>
          <a:sx n="93" d="100"/>
          <a:sy n="93" d="100"/>
        </p:scale>
        <p:origin x="48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1200" b="0" smtClean="0">
                <a:latin typeface="Arial" charset="0"/>
              </a:defRPr>
            </a:lvl1pPr>
          </a:lstStyle>
          <a:p>
            <a:pPr>
              <a:defRPr/>
            </a:pPr>
            <a:r>
              <a:rPr lang="en-US"/>
              <a:t>Biochem 3070 - Amino Acids &amp; Proteins     Edward B Walker, Ph.D</a:t>
            </a:r>
          </a:p>
        </p:txBody>
      </p:sp>
      <p:sp>
        <p:nvSpPr>
          <p:cNvPr id="29184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spcAft>
                <a:spcPct val="0"/>
              </a:spcAft>
              <a:defRPr sz="1200" b="0" smtClean="0">
                <a:latin typeface="Arial" charset="0"/>
              </a:defRPr>
            </a:lvl1pPr>
          </a:lstStyle>
          <a:p>
            <a:pPr>
              <a:defRPr/>
            </a:pPr>
            <a:fld id="{E98D0403-F954-44DC-89BB-F406A9B3BECB}" type="datetime1">
              <a:rPr lang="en-US"/>
              <a:pPr>
                <a:defRPr/>
              </a:pPr>
              <a:t>9/5/2019</a:t>
            </a:fld>
            <a:endParaRPr lang="en-US"/>
          </a:p>
        </p:txBody>
      </p:sp>
      <p:sp>
        <p:nvSpPr>
          <p:cNvPr id="29184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spcBef>
                <a:spcPct val="0"/>
              </a:spcBef>
              <a:spcAft>
                <a:spcPct val="0"/>
              </a:spcAft>
              <a:defRPr sz="1200" b="0" smtClean="0">
                <a:latin typeface="Arial" charset="0"/>
              </a:defRPr>
            </a:lvl1pPr>
          </a:lstStyle>
          <a:p>
            <a:pPr>
              <a:defRPr/>
            </a:pPr>
            <a:endParaRPr lang="en-US"/>
          </a:p>
        </p:txBody>
      </p:sp>
      <p:sp>
        <p:nvSpPr>
          <p:cNvPr id="29184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3C9A808A-F2EE-461F-97AF-657F935DE70F}"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1200" b="0" smtClean="0">
                <a:latin typeface="Arial" charset="0"/>
              </a:defRPr>
            </a:lvl1pPr>
          </a:lstStyle>
          <a:p>
            <a:pPr>
              <a:defRPr/>
            </a:pPr>
            <a:r>
              <a:rPr lang="en-US"/>
              <a:t>Biochem 3070 - Amino Acids &amp; Proteins     Edward B Walker, Ph.D</a:t>
            </a:r>
          </a:p>
        </p:txBody>
      </p:sp>
      <p:sp>
        <p:nvSpPr>
          <p:cNvPr id="21094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spcAft>
                <a:spcPct val="0"/>
              </a:spcAft>
              <a:defRPr sz="1200" b="0" smtClean="0">
                <a:latin typeface="Arial" charset="0"/>
              </a:defRPr>
            </a:lvl1pPr>
          </a:lstStyle>
          <a:p>
            <a:pPr>
              <a:defRPr/>
            </a:pPr>
            <a:fld id="{F2FFE476-805C-49D3-85BF-3D3046D8E653}" type="datetime1">
              <a:rPr lang="en-US"/>
              <a:pPr>
                <a:defRPr/>
              </a:pPr>
              <a:t>9/5/2019</a:t>
            </a:fld>
            <a:endParaRPr lang="en-US"/>
          </a:p>
        </p:txBody>
      </p:sp>
      <p:sp>
        <p:nvSpPr>
          <p:cNvPr id="46084" name="Rectangle 4"/>
          <p:cNvSpPr>
            <a:spLocks noRo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095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spcBef>
                <a:spcPct val="0"/>
              </a:spcBef>
              <a:spcAft>
                <a:spcPct val="0"/>
              </a:spcAft>
              <a:defRPr sz="1200" b="0" smtClean="0">
                <a:latin typeface="Arial" charset="0"/>
              </a:defRPr>
            </a:lvl1pPr>
          </a:lstStyle>
          <a:p>
            <a:pPr>
              <a:defRPr/>
            </a:pPr>
            <a:endParaRPr lang="en-US"/>
          </a:p>
        </p:txBody>
      </p:sp>
      <p:sp>
        <p:nvSpPr>
          <p:cNvPr id="21095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C79CE41F-9469-4C46-8B97-4DCEA5753C53}"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Biochem 3070 - Amino Acids &amp; Proteins     Edward B Walker, Ph.D</a:t>
            </a:r>
          </a:p>
        </p:txBody>
      </p:sp>
      <p:sp>
        <p:nvSpPr>
          <p:cNvPr id="471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8260BF0-E2DC-4880-B471-4CF92798358B}" type="datetime1">
              <a:rPr lang="en-US" altLang="en-US"/>
              <a:pPr/>
              <a:t>9/5/2019</a:t>
            </a:fld>
            <a:endParaRPr lang="en-US" altLang="en-US"/>
          </a:p>
        </p:txBody>
      </p:sp>
      <p:sp>
        <p:nvSpPr>
          <p:cNvPr id="4710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D88065D-D393-49D0-81E0-026731645953}" type="slidenum">
              <a:rPr lang="en-US" altLang="en-US"/>
              <a:pPr/>
              <a:t>1</a:t>
            </a:fld>
            <a:endParaRPr lang="en-US" altLang="en-US"/>
          </a:p>
        </p:txBody>
      </p:sp>
      <p:sp>
        <p:nvSpPr>
          <p:cNvPr id="47109" name="Rectangle 2"/>
          <p:cNvSpPr>
            <a:spLocks noRot="1" noChangeArrowheads="1" noTextEdit="1"/>
          </p:cNvSpPr>
          <p:nvPr>
            <p:ph type="sldImg"/>
          </p:nvPr>
        </p:nvSpPr>
        <p:spPr>
          <a:ln/>
        </p:spPr>
      </p:sp>
      <p:sp>
        <p:nvSpPr>
          <p:cNvPr id="471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5" name="Rectangle 6"/>
          <p:cNvSpPr>
            <a:spLocks noGrp="1" noChangeArrowheads="1"/>
          </p:cNvSpPr>
          <p:nvPr>
            <p:ph type="sldNum" sz="quarter" idx="11"/>
          </p:nvPr>
        </p:nvSpPr>
        <p:spPr>
          <a:ln/>
        </p:spPr>
        <p:txBody>
          <a:bodyPr/>
          <a:lstStyle>
            <a:lvl1pPr>
              <a:defRPr/>
            </a:lvl1pPr>
          </a:lstStyle>
          <a:p>
            <a:fld id="{14000B65-BDCE-4AE2-BA47-B340B26B4C36}" type="slidenum">
              <a:rPr lang="en-US" altLang="en-US"/>
              <a:pPr/>
              <a:t>‹#›</a:t>
            </a:fld>
            <a:endParaRPr lang="en-US" altLang="en-US"/>
          </a:p>
        </p:txBody>
      </p:sp>
    </p:spTree>
    <p:extLst>
      <p:ext uri="{BB962C8B-B14F-4D97-AF65-F5344CB8AC3E}">
        <p14:creationId xmlns:p14="http://schemas.microsoft.com/office/powerpoint/2010/main" val="208280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5" name="Rectangle 6"/>
          <p:cNvSpPr>
            <a:spLocks noGrp="1" noChangeArrowheads="1"/>
          </p:cNvSpPr>
          <p:nvPr>
            <p:ph type="sldNum" sz="quarter" idx="11"/>
          </p:nvPr>
        </p:nvSpPr>
        <p:spPr>
          <a:ln/>
        </p:spPr>
        <p:txBody>
          <a:bodyPr/>
          <a:lstStyle>
            <a:lvl1pPr>
              <a:defRPr/>
            </a:lvl1pPr>
          </a:lstStyle>
          <a:p>
            <a:fld id="{DCD68E53-D012-41D0-9F51-181EB454BB1C}" type="slidenum">
              <a:rPr lang="en-US" altLang="en-US"/>
              <a:pPr/>
              <a:t>‹#›</a:t>
            </a:fld>
            <a:endParaRPr lang="en-US" altLang="en-US"/>
          </a:p>
        </p:txBody>
      </p:sp>
    </p:spTree>
    <p:extLst>
      <p:ext uri="{BB962C8B-B14F-4D97-AF65-F5344CB8AC3E}">
        <p14:creationId xmlns:p14="http://schemas.microsoft.com/office/powerpoint/2010/main" val="353015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5" name="Rectangle 6"/>
          <p:cNvSpPr>
            <a:spLocks noGrp="1" noChangeArrowheads="1"/>
          </p:cNvSpPr>
          <p:nvPr>
            <p:ph type="sldNum" sz="quarter" idx="11"/>
          </p:nvPr>
        </p:nvSpPr>
        <p:spPr>
          <a:ln/>
        </p:spPr>
        <p:txBody>
          <a:bodyPr/>
          <a:lstStyle>
            <a:lvl1pPr>
              <a:defRPr/>
            </a:lvl1pPr>
          </a:lstStyle>
          <a:p>
            <a:fld id="{D9B7158B-597C-4BA1-A61A-555D04EAFFFC}" type="slidenum">
              <a:rPr lang="en-US" altLang="en-US"/>
              <a:pPr/>
              <a:t>‹#›</a:t>
            </a:fld>
            <a:endParaRPr lang="en-US" altLang="en-US"/>
          </a:p>
        </p:txBody>
      </p:sp>
    </p:spTree>
    <p:extLst>
      <p:ext uri="{BB962C8B-B14F-4D97-AF65-F5344CB8AC3E}">
        <p14:creationId xmlns:p14="http://schemas.microsoft.com/office/powerpoint/2010/main" val="34441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5" name="Rectangle 6"/>
          <p:cNvSpPr>
            <a:spLocks noGrp="1" noChangeArrowheads="1"/>
          </p:cNvSpPr>
          <p:nvPr>
            <p:ph type="sldNum" sz="quarter" idx="11"/>
          </p:nvPr>
        </p:nvSpPr>
        <p:spPr>
          <a:ln/>
        </p:spPr>
        <p:txBody>
          <a:bodyPr/>
          <a:lstStyle>
            <a:lvl1pPr>
              <a:defRPr/>
            </a:lvl1pPr>
          </a:lstStyle>
          <a:p>
            <a:fld id="{E437B9A7-3E7B-4772-99F3-DAA3C8DDF615}" type="slidenum">
              <a:rPr lang="en-US" altLang="en-US"/>
              <a:pPr/>
              <a:t>‹#›</a:t>
            </a:fld>
            <a:endParaRPr lang="en-US" altLang="en-US"/>
          </a:p>
        </p:txBody>
      </p:sp>
    </p:spTree>
    <p:extLst>
      <p:ext uri="{BB962C8B-B14F-4D97-AF65-F5344CB8AC3E}">
        <p14:creationId xmlns:p14="http://schemas.microsoft.com/office/powerpoint/2010/main" val="348769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5" name="Rectangle 6"/>
          <p:cNvSpPr>
            <a:spLocks noGrp="1" noChangeArrowheads="1"/>
          </p:cNvSpPr>
          <p:nvPr>
            <p:ph type="sldNum" sz="quarter" idx="11"/>
          </p:nvPr>
        </p:nvSpPr>
        <p:spPr>
          <a:ln/>
        </p:spPr>
        <p:txBody>
          <a:bodyPr/>
          <a:lstStyle>
            <a:lvl1pPr>
              <a:defRPr/>
            </a:lvl1pPr>
          </a:lstStyle>
          <a:p>
            <a:fld id="{39D28705-5F26-4C60-A5AB-FF850F3D2015}" type="slidenum">
              <a:rPr lang="en-US" altLang="en-US"/>
              <a:pPr/>
              <a:t>‹#›</a:t>
            </a:fld>
            <a:endParaRPr lang="en-US" altLang="en-US"/>
          </a:p>
        </p:txBody>
      </p:sp>
    </p:spTree>
    <p:extLst>
      <p:ext uri="{BB962C8B-B14F-4D97-AF65-F5344CB8AC3E}">
        <p14:creationId xmlns:p14="http://schemas.microsoft.com/office/powerpoint/2010/main" val="188985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533400"/>
            <a:ext cx="4038600"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33400"/>
            <a:ext cx="4038600"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6" name="Rectangle 6"/>
          <p:cNvSpPr>
            <a:spLocks noGrp="1" noChangeArrowheads="1"/>
          </p:cNvSpPr>
          <p:nvPr>
            <p:ph type="sldNum" sz="quarter" idx="11"/>
          </p:nvPr>
        </p:nvSpPr>
        <p:spPr>
          <a:ln/>
        </p:spPr>
        <p:txBody>
          <a:bodyPr/>
          <a:lstStyle>
            <a:lvl1pPr>
              <a:defRPr/>
            </a:lvl1pPr>
          </a:lstStyle>
          <a:p>
            <a:fld id="{648FBB4C-9D37-4154-A7DE-33D2CE04AD5E}" type="slidenum">
              <a:rPr lang="en-US" altLang="en-US"/>
              <a:pPr/>
              <a:t>‹#›</a:t>
            </a:fld>
            <a:endParaRPr lang="en-US" altLang="en-US"/>
          </a:p>
        </p:txBody>
      </p:sp>
    </p:spTree>
    <p:extLst>
      <p:ext uri="{BB962C8B-B14F-4D97-AF65-F5344CB8AC3E}">
        <p14:creationId xmlns:p14="http://schemas.microsoft.com/office/powerpoint/2010/main" val="221282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8" name="Rectangle 6"/>
          <p:cNvSpPr>
            <a:spLocks noGrp="1" noChangeArrowheads="1"/>
          </p:cNvSpPr>
          <p:nvPr>
            <p:ph type="sldNum" sz="quarter" idx="11"/>
          </p:nvPr>
        </p:nvSpPr>
        <p:spPr>
          <a:ln/>
        </p:spPr>
        <p:txBody>
          <a:bodyPr/>
          <a:lstStyle>
            <a:lvl1pPr>
              <a:defRPr/>
            </a:lvl1pPr>
          </a:lstStyle>
          <a:p>
            <a:fld id="{A48F8952-51A0-453F-9E5C-D0DF2F0CE932}" type="slidenum">
              <a:rPr lang="en-US" altLang="en-US"/>
              <a:pPr/>
              <a:t>‹#›</a:t>
            </a:fld>
            <a:endParaRPr lang="en-US" altLang="en-US"/>
          </a:p>
        </p:txBody>
      </p:sp>
    </p:spTree>
    <p:extLst>
      <p:ext uri="{BB962C8B-B14F-4D97-AF65-F5344CB8AC3E}">
        <p14:creationId xmlns:p14="http://schemas.microsoft.com/office/powerpoint/2010/main" val="90925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4" name="Rectangle 6"/>
          <p:cNvSpPr>
            <a:spLocks noGrp="1" noChangeArrowheads="1"/>
          </p:cNvSpPr>
          <p:nvPr>
            <p:ph type="sldNum" sz="quarter" idx="11"/>
          </p:nvPr>
        </p:nvSpPr>
        <p:spPr>
          <a:ln/>
        </p:spPr>
        <p:txBody>
          <a:bodyPr/>
          <a:lstStyle>
            <a:lvl1pPr>
              <a:defRPr/>
            </a:lvl1pPr>
          </a:lstStyle>
          <a:p>
            <a:fld id="{CB7DDAAB-E047-4657-BD28-238DF2D614FA}" type="slidenum">
              <a:rPr lang="en-US" altLang="en-US"/>
              <a:pPr/>
              <a:t>‹#›</a:t>
            </a:fld>
            <a:endParaRPr lang="en-US" altLang="en-US"/>
          </a:p>
        </p:txBody>
      </p:sp>
    </p:spTree>
    <p:extLst>
      <p:ext uri="{BB962C8B-B14F-4D97-AF65-F5344CB8AC3E}">
        <p14:creationId xmlns:p14="http://schemas.microsoft.com/office/powerpoint/2010/main" val="344253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3" name="Rectangle 6"/>
          <p:cNvSpPr>
            <a:spLocks noGrp="1" noChangeArrowheads="1"/>
          </p:cNvSpPr>
          <p:nvPr>
            <p:ph type="sldNum" sz="quarter" idx="11"/>
          </p:nvPr>
        </p:nvSpPr>
        <p:spPr>
          <a:ln/>
        </p:spPr>
        <p:txBody>
          <a:bodyPr/>
          <a:lstStyle>
            <a:lvl1pPr>
              <a:defRPr/>
            </a:lvl1pPr>
          </a:lstStyle>
          <a:p>
            <a:fld id="{F19101BB-738A-479C-B427-462FE5FA5F68}" type="slidenum">
              <a:rPr lang="en-US" altLang="en-US"/>
              <a:pPr/>
              <a:t>‹#›</a:t>
            </a:fld>
            <a:endParaRPr lang="en-US" altLang="en-US"/>
          </a:p>
        </p:txBody>
      </p:sp>
    </p:spTree>
    <p:extLst>
      <p:ext uri="{BB962C8B-B14F-4D97-AF65-F5344CB8AC3E}">
        <p14:creationId xmlns:p14="http://schemas.microsoft.com/office/powerpoint/2010/main" val="296311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6" name="Rectangle 6"/>
          <p:cNvSpPr>
            <a:spLocks noGrp="1" noChangeArrowheads="1"/>
          </p:cNvSpPr>
          <p:nvPr>
            <p:ph type="sldNum" sz="quarter" idx="11"/>
          </p:nvPr>
        </p:nvSpPr>
        <p:spPr>
          <a:ln/>
        </p:spPr>
        <p:txBody>
          <a:bodyPr/>
          <a:lstStyle>
            <a:lvl1pPr>
              <a:defRPr/>
            </a:lvl1pPr>
          </a:lstStyle>
          <a:p>
            <a:fld id="{DA617BB2-7EE9-48E6-955F-6CEB06A3189C}" type="slidenum">
              <a:rPr lang="en-US" altLang="en-US"/>
              <a:pPr/>
              <a:t>‹#›</a:t>
            </a:fld>
            <a:endParaRPr lang="en-US" altLang="en-US"/>
          </a:p>
        </p:txBody>
      </p:sp>
    </p:spTree>
    <p:extLst>
      <p:ext uri="{BB962C8B-B14F-4D97-AF65-F5344CB8AC3E}">
        <p14:creationId xmlns:p14="http://schemas.microsoft.com/office/powerpoint/2010/main" val="349770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Biochemistry 3070 – Exploring Proteins</a:t>
            </a:r>
          </a:p>
        </p:txBody>
      </p:sp>
      <p:sp>
        <p:nvSpPr>
          <p:cNvPr id="6" name="Rectangle 6"/>
          <p:cNvSpPr>
            <a:spLocks noGrp="1" noChangeArrowheads="1"/>
          </p:cNvSpPr>
          <p:nvPr>
            <p:ph type="sldNum" sz="quarter" idx="11"/>
          </p:nvPr>
        </p:nvSpPr>
        <p:spPr>
          <a:ln/>
        </p:spPr>
        <p:txBody>
          <a:bodyPr/>
          <a:lstStyle>
            <a:lvl1pPr>
              <a:defRPr/>
            </a:lvl1pPr>
          </a:lstStyle>
          <a:p>
            <a:fld id="{3A9FA2DC-F0F1-4EAA-B4CE-C6BEEE64D9DA}" type="slidenum">
              <a:rPr lang="en-US" altLang="en-US"/>
              <a:pPr/>
              <a:t>‹#›</a:t>
            </a:fld>
            <a:endParaRPr lang="en-US" altLang="en-US"/>
          </a:p>
        </p:txBody>
      </p:sp>
    </p:spTree>
    <p:extLst>
      <p:ext uri="{BB962C8B-B14F-4D97-AF65-F5344CB8AC3E}">
        <p14:creationId xmlns:p14="http://schemas.microsoft.com/office/powerpoint/2010/main" val="93765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533400"/>
            <a:ext cx="82296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0709" name="Rectangle 5"/>
          <p:cNvSpPr>
            <a:spLocks noGrp="1" noChangeArrowheads="1"/>
          </p:cNvSpPr>
          <p:nvPr>
            <p:ph type="ftr" sz="quarter" idx="3"/>
          </p:nvPr>
        </p:nvSpPr>
        <p:spPr bwMode="auto">
          <a:xfrm>
            <a:off x="0" y="6613525"/>
            <a:ext cx="259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800" b="0" i="1" smtClean="0">
                <a:solidFill>
                  <a:srgbClr val="0066CC"/>
                </a:solidFill>
                <a:latin typeface="+mn-lt"/>
              </a:defRPr>
            </a:lvl1pPr>
          </a:lstStyle>
          <a:p>
            <a:pPr>
              <a:defRPr/>
            </a:pPr>
            <a:r>
              <a:rPr lang="en-US"/>
              <a:t>Biochemistry 3070 – Exploring Proteins</a:t>
            </a:r>
          </a:p>
        </p:txBody>
      </p:sp>
      <p:sp>
        <p:nvSpPr>
          <p:cNvPr id="200710" name="Rectangle 6"/>
          <p:cNvSpPr>
            <a:spLocks noGrp="1" noChangeArrowheads="1"/>
          </p:cNvSpPr>
          <p:nvPr>
            <p:ph type="sldNum" sz="quarter" idx="4"/>
          </p:nvPr>
        </p:nvSpPr>
        <p:spPr bwMode="auto">
          <a:xfrm>
            <a:off x="8382000" y="6553200"/>
            <a:ext cx="53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5243E63A-5085-45E2-9938-167D52CFAA4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0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8183FFC-84F6-4F12-8E8C-4D28EB212DED}" type="slidenum">
              <a:rPr lang="en-US" altLang="en-US">
                <a:solidFill>
                  <a:srgbClr val="0066CC"/>
                </a:solidFill>
              </a:rPr>
              <a:pPr/>
              <a:t>1</a:t>
            </a:fld>
            <a:endParaRPr lang="en-US" altLang="en-US">
              <a:solidFill>
                <a:srgbClr val="0066CC"/>
              </a:solidFill>
            </a:endParaRPr>
          </a:p>
        </p:txBody>
      </p:sp>
      <p:sp>
        <p:nvSpPr>
          <p:cNvPr id="2052" name="Rectangle 2"/>
          <p:cNvSpPr>
            <a:spLocks noGrp="1" noChangeArrowheads="1"/>
          </p:cNvSpPr>
          <p:nvPr>
            <p:ph type="title"/>
          </p:nvPr>
        </p:nvSpPr>
        <p:spPr>
          <a:xfrm>
            <a:off x="457200" y="2057400"/>
            <a:ext cx="8229600" cy="2590800"/>
          </a:xfrm>
        </p:spPr>
        <p:txBody>
          <a:bodyPr/>
          <a:lstStyle/>
          <a:p>
            <a:pPr eaLnBrk="1" hangingPunct="1"/>
            <a:r>
              <a:rPr lang="en-US" altLang="en-US" sz="6600" i="1" smtClean="0"/>
              <a:t>Exploring </a:t>
            </a:r>
            <a:br>
              <a:rPr lang="en-US" altLang="en-US" sz="6600" i="1" smtClean="0"/>
            </a:br>
            <a:r>
              <a:rPr lang="en-US" altLang="en-US" sz="6600" i="1" smtClean="0"/>
              <a:t>Proteins</a:t>
            </a:r>
          </a:p>
        </p:txBody>
      </p:sp>
      <p:sp>
        <p:nvSpPr>
          <p:cNvPr id="2053" name="Text Box 4"/>
          <p:cNvSpPr txBox="1">
            <a:spLocks noChangeArrowheads="1"/>
          </p:cNvSpPr>
          <p:nvPr/>
        </p:nvSpPr>
        <p:spPr bwMode="auto">
          <a:xfrm>
            <a:off x="152400" y="1524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0"/>
              <a:t>Biochemistry 3070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1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4F18183-B565-41C6-B47E-255CEC400330}" type="slidenum">
              <a:rPr lang="en-US" altLang="en-US">
                <a:solidFill>
                  <a:srgbClr val="0066CC"/>
                </a:solidFill>
              </a:rPr>
              <a:pPr/>
              <a:t>10</a:t>
            </a:fld>
            <a:endParaRPr lang="en-US" altLang="en-US">
              <a:solidFill>
                <a:srgbClr val="0066CC"/>
              </a:solidFill>
            </a:endParaRPr>
          </a:p>
        </p:txBody>
      </p:sp>
      <p:sp>
        <p:nvSpPr>
          <p:cNvPr id="11268" name="Rectangle 3"/>
          <p:cNvSpPr>
            <a:spLocks noGrp="1" noChangeArrowheads="1"/>
          </p:cNvSpPr>
          <p:nvPr>
            <p:ph type="body" idx="1"/>
          </p:nvPr>
        </p:nvSpPr>
        <p:spPr>
          <a:xfrm>
            <a:off x="381000" y="228600"/>
            <a:ext cx="4953000" cy="5592763"/>
          </a:xfrm>
        </p:spPr>
        <p:txBody>
          <a:bodyPr/>
          <a:lstStyle/>
          <a:p>
            <a:pPr eaLnBrk="1" hangingPunct="1"/>
            <a:r>
              <a:rPr lang="en-US" altLang="en-US" sz="2400" i="1" smtClean="0"/>
              <a:t>Protein purification techniques:</a:t>
            </a:r>
          </a:p>
          <a:p>
            <a:pPr eaLnBrk="1" hangingPunct="1">
              <a:buFontTx/>
              <a:buNone/>
            </a:pPr>
            <a:endParaRPr lang="en-US" altLang="en-US" sz="2400" i="1" smtClean="0"/>
          </a:p>
          <a:p>
            <a:pPr eaLnBrk="1" hangingPunct="1">
              <a:buFontTx/>
              <a:buNone/>
            </a:pPr>
            <a:r>
              <a:rPr lang="en-US" altLang="en-US" sz="2400" i="1" smtClean="0"/>
              <a:t>“</a:t>
            </a:r>
            <a:r>
              <a:rPr lang="en-US" altLang="en-US" sz="2400" b="1" i="1" smtClean="0"/>
              <a:t>Ion Exchange</a:t>
            </a:r>
            <a:r>
              <a:rPr lang="en-US" altLang="en-US" sz="2400" i="1" smtClean="0"/>
              <a:t>” of proteins:</a:t>
            </a:r>
          </a:p>
          <a:p>
            <a:pPr eaLnBrk="1" hangingPunct="1">
              <a:buFontTx/>
              <a:buNone/>
            </a:pPr>
            <a:r>
              <a:rPr lang="en-US" altLang="en-US" sz="2000" i="1" smtClean="0"/>
              <a:t>Proteins can be separated on the basis of their net charge.  Charged proteins bind to ion exchange resins that have opposite charges.  Changes in pH or salt concentration disrupt this binding, allowing the proteins to elute from the column.</a:t>
            </a:r>
          </a:p>
        </p:txBody>
      </p:sp>
      <p:pic>
        <p:nvPicPr>
          <p:cNvPr id="11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225" y="914400"/>
            <a:ext cx="3733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5106988"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2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FAFB4D6-9E79-4813-88F3-D5073C77458A}" type="slidenum">
              <a:rPr lang="en-US" altLang="en-US">
                <a:solidFill>
                  <a:srgbClr val="0066CC"/>
                </a:solidFill>
              </a:rPr>
              <a:pPr/>
              <a:t>11</a:t>
            </a:fld>
            <a:endParaRPr lang="en-US" altLang="en-US">
              <a:solidFill>
                <a:srgbClr val="0066CC"/>
              </a:solidFill>
            </a:endParaRPr>
          </a:p>
        </p:txBody>
      </p:sp>
      <p:sp>
        <p:nvSpPr>
          <p:cNvPr id="12292" name="Rectangle 2"/>
          <p:cNvSpPr>
            <a:spLocks noGrp="1" noChangeArrowheads="1"/>
          </p:cNvSpPr>
          <p:nvPr>
            <p:ph type="title"/>
          </p:nvPr>
        </p:nvSpPr>
        <p:spPr/>
        <p:txBody>
          <a:bodyPr/>
          <a:lstStyle/>
          <a:p>
            <a:pPr eaLnBrk="1" hangingPunct="1"/>
            <a:endParaRPr lang="en-US" altLang="en-US" smtClean="0"/>
          </a:p>
        </p:txBody>
      </p:sp>
      <p:sp>
        <p:nvSpPr>
          <p:cNvPr id="12293" name="Rectangle 3"/>
          <p:cNvSpPr>
            <a:spLocks noGrp="1" noChangeArrowheads="1"/>
          </p:cNvSpPr>
          <p:nvPr>
            <p:ph type="body" idx="1"/>
          </p:nvPr>
        </p:nvSpPr>
        <p:spPr>
          <a:xfrm>
            <a:off x="381000" y="533400"/>
            <a:ext cx="4876800" cy="5562600"/>
          </a:xfrm>
        </p:spPr>
        <p:txBody>
          <a:bodyPr/>
          <a:lstStyle/>
          <a:p>
            <a:pPr eaLnBrk="1" hangingPunct="1">
              <a:buFontTx/>
              <a:buNone/>
            </a:pPr>
            <a:r>
              <a:rPr lang="en-US" altLang="en-US" sz="2400" i="1" smtClean="0"/>
              <a:t>Protein purification techniques:</a:t>
            </a:r>
          </a:p>
          <a:p>
            <a:pPr eaLnBrk="1" hangingPunct="1">
              <a:buFontTx/>
              <a:buNone/>
            </a:pPr>
            <a:endParaRPr lang="en-US" altLang="en-US" sz="2400" i="1" smtClean="0"/>
          </a:p>
          <a:p>
            <a:pPr eaLnBrk="1" hangingPunct="1">
              <a:buFontTx/>
              <a:buNone/>
            </a:pPr>
            <a:r>
              <a:rPr lang="en-US" altLang="en-US" sz="2000" i="1" smtClean="0"/>
              <a:t>“</a:t>
            </a:r>
            <a:r>
              <a:rPr lang="en-US" altLang="en-US" sz="2000" b="1" i="1" smtClean="0"/>
              <a:t>Affinity Chromatography</a:t>
            </a:r>
            <a:r>
              <a:rPr lang="en-US" altLang="en-US" sz="2000" i="1" smtClean="0"/>
              <a:t>” of proteins:</a:t>
            </a:r>
          </a:p>
          <a:p>
            <a:pPr eaLnBrk="1" hangingPunct="1">
              <a:buFontTx/>
              <a:buNone/>
            </a:pPr>
            <a:r>
              <a:rPr lang="en-US" altLang="en-US" sz="2000" i="1" smtClean="0"/>
              <a:t>Some proteins have high affinity for certain chemicals or functional groups.  If a special column packing material is prepared that contains these high-affinity chemicals, the protein of interest will selectively bind to the column.  Often, antibodies against the protein of interest will also be immobilized on the gel to bind to their target proteins. Affinity chromatography is a very powerful separation technique.</a:t>
            </a:r>
          </a:p>
        </p:txBody>
      </p:sp>
      <p:pic>
        <p:nvPicPr>
          <p:cNvPr id="122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04800"/>
            <a:ext cx="33543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8A268A8-9321-44A2-A086-A2861CB6BA34}" type="slidenum">
              <a:rPr lang="en-US" altLang="en-US">
                <a:solidFill>
                  <a:srgbClr val="0066CC"/>
                </a:solidFill>
              </a:rPr>
              <a:pPr/>
              <a:t>12</a:t>
            </a:fld>
            <a:endParaRPr lang="en-US" altLang="en-US">
              <a:solidFill>
                <a:srgbClr val="0066CC"/>
              </a:solidFill>
            </a:endParaRPr>
          </a:p>
        </p:txBody>
      </p:sp>
      <p:sp>
        <p:nvSpPr>
          <p:cNvPr id="13316" name="Rectangle 2"/>
          <p:cNvSpPr>
            <a:spLocks noGrp="1" noChangeArrowheads="1"/>
          </p:cNvSpPr>
          <p:nvPr>
            <p:ph type="title"/>
          </p:nvPr>
        </p:nvSpPr>
        <p:spPr/>
        <p:txBody>
          <a:bodyPr/>
          <a:lstStyle/>
          <a:p>
            <a:pPr eaLnBrk="1" hangingPunct="1"/>
            <a:endParaRPr lang="en-US" altLang="en-US" smtClean="0"/>
          </a:p>
        </p:txBody>
      </p:sp>
      <p:sp>
        <p:nvSpPr>
          <p:cNvPr id="13317" name="Rectangle 3"/>
          <p:cNvSpPr>
            <a:spLocks noGrp="1" noChangeArrowheads="1"/>
          </p:cNvSpPr>
          <p:nvPr>
            <p:ph type="body" idx="1"/>
          </p:nvPr>
        </p:nvSpPr>
        <p:spPr>
          <a:xfrm>
            <a:off x="228600" y="533400"/>
            <a:ext cx="6781800" cy="5592763"/>
          </a:xfrm>
        </p:spPr>
        <p:txBody>
          <a:bodyPr/>
          <a:lstStyle/>
          <a:p>
            <a:pPr eaLnBrk="1" hangingPunct="1">
              <a:buFontTx/>
              <a:buNone/>
            </a:pPr>
            <a:r>
              <a:rPr lang="en-US" altLang="en-US" sz="2000" i="1" smtClean="0"/>
              <a:t>Protein purification techniques:</a:t>
            </a:r>
          </a:p>
          <a:p>
            <a:pPr eaLnBrk="1" hangingPunct="1"/>
            <a:endParaRPr lang="en-US" altLang="en-US" sz="2000" i="1" smtClean="0"/>
          </a:p>
          <a:p>
            <a:pPr eaLnBrk="1" hangingPunct="1">
              <a:buFontTx/>
              <a:buNone/>
            </a:pPr>
            <a:r>
              <a:rPr lang="en-US" altLang="en-US" sz="2000" i="1" smtClean="0"/>
              <a:t>“</a:t>
            </a:r>
            <a:r>
              <a:rPr lang="en-US" altLang="en-US" sz="2000" b="1" i="1" smtClean="0"/>
              <a:t>Electrophoresis</a:t>
            </a:r>
            <a:r>
              <a:rPr lang="en-US" altLang="en-US" sz="2000" i="1" smtClean="0"/>
              <a:t>” of proteins:</a:t>
            </a:r>
          </a:p>
          <a:p>
            <a:pPr eaLnBrk="1" hangingPunct="1">
              <a:buFontTx/>
              <a:buNone/>
            </a:pPr>
            <a:r>
              <a:rPr lang="en-US" altLang="en-US" sz="2000" i="1" smtClean="0"/>
              <a:t>Proteins contain numerous ionic charges (+/-), depending on pH.  When placed in an electrical field, the proteins move at different rates, depending on the charge/mass ratio.  If a polymeric gel is present in the matrix, larger MW proteins move slower that smaller proteins, due to steric hindrance.</a:t>
            </a:r>
          </a:p>
          <a:p>
            <a:pPr eaLnBrk="1" hangingPunct="1">
              <a:buFontTx/>
              <a:buNone/>
            </a:pPr>
            <a:r>
              <a:rPr lang="en-US" altLang="en-US" sz="2000" i="1" smtClean="0"/>
              <a:t>To add negative charge to the surface of proteins, “SDS” [sodium dodecylsulfate] detergent is added.  In an “SDS gel” proteins are separated on the basis of their molecular weight (size); those with larger MW move slowly &amp; those with small MW move rapidly.  (The opposite of gel permeation.)</a:t>
            </a:r>
          </a:p>
          <a:p>
            <a:pPr eaLnBrk="1" hangingPunct="1">
              <a:buFontTx/>
              <a:buNone/>
            </a:pPr>
            <a:r>
              <a:rPr lang="en-US" altLang="en-US" sz="2000" i="1" smtClean="0"/>
              <a:t>After separation, the gel is often stained, allowing the proteins to  be visualized.  </a:t>
            </a:r>
          </a:p>
          <a:p>
            <a:pPr eaLnBrk="1" hangingPunct="1">
              <a:buFontTx/>
              <a:buNone/>
            </a:pPr>
            <a:endParaRPr lang="en-US" altLang="en-US" sz="2000" i="1" smtClean="0"/>
          </a:p>
        </p:txBody>
      </p:sp>
      <p:pic>
        <p:nvPicPr>
          <p:cNvPr id="133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524000"/>
            <a:ext cx="15097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904A5B0-8052-4E21-9079-72F5DF842E04}" type="slidenum">
              <a:rPr lang="en-US" altLang="en-US">
                <a:solidFill>
                  <a:srgbClr val="0066CC"/>
                </a:solidFill>
              </a:rPr>
              <a:pPr/>
              <a:t>13</a:t>
            </a:fld>
            <a:endParaRPr lang="en-US" altLang="en-US">
              <a:solidFill>
                <a:srgbClr val="0066CC"/>
              </a:solidFill>
            </a:endParaRPr>
          </a:p>
        </p:txBody>
      </p:sp>
      <p:sp>
        <p:nvSpPr>
          <p:cNvPr id="14340" name="Rectangle 2"/>
          <p:cNvSpPr>
            <a:spLocks noGrp="1" noChangeArrowheads="1"/>
          </p:cNvSpPr>
          <p:nvPr>
            <p:ph type="title"/>
          </p:nvPr>
        </p:nvSpPr>
        <p:spPr/>
        <p:txBody>
          <a:bodyPr/>
          <a:lstStyle/>
          <a:p>
            <a:pPr eaLnBrk="1" hangingPunct="1"/>
            <a:endParaRPr lang="en-US" altLang="en-US" smtClean="0"/>
          </a:p>
        </p:txBody>
      </p:sp>
      <p:sp>
        <p:nvSpPr>
          <p:cNvPr id="14341" name="Rectangle 3"/>
          <p:cNvSpPr>
            <a:spLocks noGrp="1" noChangeArrowheads="1"/>
          </p:cNvSpPr>
          <p:nvPr>
            <p:ph type="body" idx="1"/>
          </p:nvPr>
        </p:nvSpPr>
        <p:spPr>
          <a:xfrm>
            <a:off x="457200" y="304800"/>
            <a:ext cx="8229600" cy="5821363"/>
          </a:xfrm>
        </p:spPr>
        <p:txBody>
          <a:bodyPr/>
          <a:lstStyle/>
          <a:p>
            <a:pPr eaLnBrk="1" hangingPunct="1">
              <a:buFontTx/>
              <a:buNone/>
            </a:pPr>
            <a:r>
              <a:rPr lang="en-US" altLang="en-US" sz="2400" i="1" smtClean="0"/>
              <a:t>Protein purification techniques:</a:t>
            </a:r>
          </a:p>
          <a:p>
            <a:pPr eaLnBrk="1" hangingPunct="1">
              <a:buFontTx/>
              <a:buNone/>
            </a:pPr>
            <a:r>
              <a:rPr lang="en-US" altLang="en-US" sz="2400" i="1" smtClean="0"/>
              <a:t>“</a:t>
            </a:r>
            <a:r>
              <a:rPr lang="en-US" altLang="en-US" sz="2400" b="1" i="1" smtClean="0"/>
              <a:t>Electrophoresis</a:t>
            </a:r>
            <a:r>
              <a:rPr lang="en-US" altLang="en-US" sz="2400" i="1" smtClean="0"/>
              <a:t>” of proteins:</a:t>
            </a:r>
          </a:p>
        </p:txBody>
      </p:sp>
      <p:pic>
        <p:nvPicPr>
          <p:cNvPr id="143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676400"/>
            <a:ext cx="85359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45BB75F-B8B7-4BC5-81FF-476E6A261240}" type="slidenum">
              <a:rPr lang="en-US" altLang="en-US">
                <a:solidFill>
                  <a:srgbClr val="0066CC"/>
                </a:solidFill>
              </a:rPr>
              <a:pPr/>
              <a:t>14</a:t>
            </a:fld>
            <a:endParaRPr lang="en-US" altLang="en-US">
              <a:solidFill>
                <a:srgbClr val="0066CC"/>
              </a:solidFill>
            </a:endParaRPr>
          </a:p>
        </p:txBody>
      </p:sp>
      <p:sp>
        <p:nvSpPr>
          <p:cNvPr id="15364" name="Rectangle 2"/>
          <p:cNvSpPr>
            <a:spLocks noGrp="1" noChangeArrowheads="1"/>
          </p:cNvSpPr>
          <p:nvPr>
            <p:ph type="title"/>
          </p:nvPr>
        </p:nvSpPr>
        <p:spPr/>
        <p:txBody>
          <a:bodyPr/>
          <a:lstStyle/>
          <a:p>
            <a:pPr eaLnBrk="1" hangingPunct="1"/>
            <a:endParaRPr lang="en-US" altLang="en-US" smtClean="0"/>
          </a:p>
        </p:txBody>
      </p:sp>
      <p:sp>
        <p:nvSpPr>
          <p:cNvPr id="15365" name="Rectangle 3"/>
          <p:cNvSpPr>
            <a:spLocks noGrp="1" noChangeArrowheads="1"/>
          </p:cNvSpPr>
          <p:nvPr>
            <p:ph type="body" idx="1"/>
          </p:nvPr>
        </p:nvSpPr>
        <p:spPr>
          <a:xfrm>
            <a:off x="152400" y="152400"/>
            <a:ext cx="4343400" cy="5821363"/>
          </a:xfrm>
        </p:spPr>
        <p:txBody>
          <a:bodyPr/>
          <a:lstStyle/>
          <a:p>
            <a:pPr eaLnBrk="1" hangingPunct="1">
              <a:buFontTx/>
              <a:buNone/>
            </a:pPr>
            <a:r>
              <a:rPr lang="en-US" altLang="en-US" sz="2100" i="1" smtClean="0"/>
              <a:t>Protein purification techniques:</a:t>
            </a:r>
          </a:p>
          <a:p>
            <a:pPr eaLnBrk="1" hangingPunct="1">
              <a:buFontTx/>
              <a:buNone/>
            </a:pPr>
            <a:endParaRPr lang="en-US" altLang="en-US" sz="2100" i="1" smtClean="0"/>
          </a:p>
          <a:p>
            <a:pPr eaLnBrk="1" hangingPunct="1">
              <a:buFontTx/>
              <a:buNone/>
            </a:pPr>
            <a:r>
              <a:rPr lang="en-US" altLang="en-US" sz="2400" i="1" smtClean="0"/>
              <a:t>“</a:t>
            </a:r>
            <a:r>
              <a:rPr lang="en-US" altLang="en-US" sz="2400" b="1" i="1" smtClean="0"/>
              <a:t>Electrophoresis</a:t>
            </a:r>
            <a:r>
              <a:rPr lang="en-US" altLang="en-US" sz="2400" i="1" smtClean="0"/>
              <a:t>” of proteins:</a:t>
            </a:r>
          </a:p>
          <a:p>
            <a:pPr eaLnBrk="1" hangingPunct="1">
              <a:buFontTx/>
              <a:buNone/>
            </a:pPr>
            <a:r>
              <a:rPr lang="en-US" altLang="en-US" sz="2400" i="1" smtClean="0"/>
              <a:t>	In SDS PAGE, proteins are separated by Mol.Wt., such that if their relative mobility (R</a:t>
            </a:r>
            <a:r>
              <a:rPr lang="en-US" altLang="en-US" sz="2400" i="1" baseline="-25000" smtClean="0"/>
              <a:t>f</a:t>
            </a:r>
            <a:r>
              <a:rPr lang="en-US" altLang="en-US" sz="2400" i="1" smtClean="0"/>
              <a:t>) is plotted against the log of their molecular mass, a linear relationship is obtained.  Molecular weights of unknown proteins can be estimated in this way.</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09600"/>
            <a:ext cx="4389438"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63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BF03D95-2B1E-4B82-A831-6B671D30042D}" type="slidenum">
              <a:rPr lang="en-US" altLang="en-US">
                <a:solidFill>
                  <a:srgbClr val="0066CC"/>
                </a:solidFill>
              </a:rPr>
              <a:pPr/>
              <a:t>15</a:t>
            </a:fld>
            <a:endParaRPr lang="en-US" altLang="en-US">
              <a:solidFill>
                <a:srgbClr val="0066CC"/>
              </a:solidFill>
            </a:endParaRPr>
          </a:p>
        </p:txBody>
      </p:sp>
      <p:sp>
        <p:nvSpPr>
          <p:cNvPr id="16388" name="Rectangle 2"/>
          <p:cNvSpPr>
            <a:spLocks noGrp="1" noChangeArrowheads="1"/>
          </p:cNvSpPr>
          <p:nvPr>
            <p:ph type="title"/>
          </p:nvPr>
        </p:nvSpPr>
        <p:spPr/>
        <p:txBody>
          <a:bodyPr/>
          <a:lstStyle/>
          <a:p>
            <a:pPr eaLnBrk="1" hangingPunct="1"/>
            <a:endParaRPr lang="en-US" altLang="en-US" smtClean="0"/>
          </a:p>
        </p:txBody>
      </p:sp>
      <p:sp>
        <p:nvSpPr>
          <p:cNvPr id="16389" name="Rectangle 3"/>
          <p:cNvSpPr>
            <a:spLocks noGrp="1" noChangeArrowheads="1"/>
          </p:cNvSpPr>
          <p:nvPr>
            <p:ph type="body" idx="1"/>
          </p:nvPr>
        </p:nvSpPr>
        <p:spPr>
          <a:xfrm>
            <a:off x="457200" y="152400"/>
            <a:ext cx="8229600" cy="5821363"/>
          </a:xfrm>
        </p:spPr>
        <p:txBody>
          <a:bodyPr/>
          <a:lstStyle/>
          <a:p>
            <a:pPr eaLnBrk="1" hangingPunct="1">
              <a:buFontTx/>
              <a:buNone/>
            </a:pPr>
            <a:r>
              <a:rPr lang="en-US" altLang="en-US" sz="2400" i="1" smtClean="0"/>
              <a:t>Protein purification techniques:</a:t>
            </a:r>
          </a:p>
          <a:p>
            <a:pPr eaLnBrk="1" hangingPunct="1">
              <a:buFontTx/>
              <a:buNone/>
            </a:pPr>
            <a:r>
              <a:rPr lang="en-US" altLang="en-US" sz="2400" i="1" smtClean="0"/>
              <a:t>“</a:t>
            </a:r>
            <a:r>
              <a:rPr lang="en-US" altLang="en-US" sz="2400" b="1" i="1" smtClean="0"/>
              <a:t>Electrophoresis</a:t>
            </a:r>
            <a:r>
              <a:rPr lang="en-US" altLang="en-US" sz="2400" i="1" smtClean="0"/>
              <a:t>” can be used to follow the purification process for proteins:</a:t>
            </a:r>
          </a:p>
        </p:txBody>
      </p:sp>
      <p:pic>
        <p:nvPicPr>
          <p:cNvPr id="163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52895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6B2DDA9-F4C2-4C78-8FB7-9CF8B5D79C42}" type="slidenum">
              <a:rPr lang="en-US" altLang="en-US">
                <a:solidFill>
                  <a:srgbClr val="0066CC"/>
                </a:solidFill>
              </a:rPr>
              <a:pPr/>
              <a:t>16</a:t>
            </a:fld>
            <a:endParaRPr lang="en-US" altLang="en-US">
              <a:solidFill>
                <a:srgbClr val="0066CC"/>
              </a:solidFill>
            </a:endParaRPr>
          </a:p>
        </p:txBody>
      </p:sp>
      <p:sp>
        <p:nvSpPr>
          <p:cNvPr id="17412" name="Rectangle 2"/>
          <p:cNvSpPr>
            <a:spLocks noGrp="1" noChangeArrowheads="1"/>
          </p:cNvSpPr>
          <p:nvPr>
            <p:ph type="title"/>
          </p:nvPr>
        </p:nvSpPr>
        <p:spPr/>
        <p:txBody>
          <a:bodyPr/>
          <a:lstStyle/>
          <a:p>
            <a:pPr eaLnBrk="1" hangingPunct="1"/>
            <a:endParaRPr lang="en-US" altLang="en-US" smtClean="0"/>
          </a:p>
        </p:txBody>
      </p:sp>
      <p:sp>
        <p:nvSpPr>
          <p:cNvPr id="17413" name="Rectangle 3"/>
          <p:cNvSpPr>
            <a:spLocks noGrp="1" noChangeArrowheads="1"/>
          </p:cNvSpPr>
          <p:nvPr>
            <p:ph type="body" idx="1"/>
          </p:nvPr>
        </p:nvSpPr>
        <p:spPr>
          <a:xfrm>
            <a:off x="228600" y="533400"/>
            <a:ext cx="8686800" cy="5592763"/>
          </a:xfrm>
        </p:spPr>
        <p:txBody>
          <a:bodyPr/>
          <a:lstStyle/>
          <a:p>
            <a:pPr eaLnBrk="1" hangingPunct="1">
              <a:buFontTx/>
              <a:buNone/>
            </a:pPr>
            <a:r>
              <a:rPr lang="en-US" altLang="en-US" sz="2000" i="1" smtClean="0"/>
              <a:t>Protein purification techniques:</a:t>
            </a:r>
          </a:p>
          <a:p>
            <a:pPr eaLnBrk="1" hangingPunct="1"/>
            <a:endParaRPr lang="en-US" altLang="en-US" sz="2000" i="1" smtClean="0"/>
          </a:p>
          <a:p>
            <a:pPr eaLnBrk="1" hangingPunct="1">
              <a:buFontTx/>
              <a:buNone/>
            </a:pPr>
            <a:r>
              <a:rPr lang="en-US" altLang="en-US" sz="2000" i="1" smtClean="0"/>
              <a:t>“</a:t>
            </a:r>
            <a:r>
              <a:rPr lang="en-US" altLang="en-US" sz="2000" b="1" i="1" smtClean="0"/>
              <a:t>Ultra-Centifugation</a:t>
            </a:r>
            <a:r>
              <a:rPr lang="en-US" altLang="en-US" sz="2000" i="1" smtClean="0"/>
              <a:t>” of proteins:</a:t>
            </a:r>
          </a:p>
          <a:p>
            <a:pPr eaLnBrk="1" hangingPunct="1">
              <a:buFontTx/>
              <a:buNone/>
            </a:pPr>
            <a:r>
              <a:rPr lang="en-US" altLang="en-US" sz="2000" i="1" smtClean="0"/>
              <a:t>By spinning proteins at ultra-high g-forces in an “ultra-centrifuge,” properties such as their partial specific (molecular)  volume, their shape, density may be studied.</a:t>
            </a:r>
          </a:p>
          <a:p>
            <a:pPr eaLnBrk="1" hangingPunct="1">
              <a:buFontTx/>
              <a:buNone/>
            </a:pPr>
            <a:r>
              <a:rPr lang="en-US" altLang="en-US" sz="2000" i="1" smtClean="0"/>
              <a:t>All these parameters are involved in the “Svedberg” equation:</a:t>
            </a:r>
          </a:p>
          <a:p>
            <a:pPr eaLnBrk="1" hangingPunct="1">
              <a:buFontTx/>
              <a:buNone/>
            </a:pPr>
            <a:endParaRPr lang="en-US" altLang="en-US" sz="2000" i="1" smtClean="0"/>
          </a:p>
          <a:p>
            <a:pPr eaLnBrk="1" hangingPunct="1">
              <a:buFontTx/>
              <a:buNone/>
            </a:pPr>
            <a:r>
              <a:rPr lang="en-US" altLang="en-US" sz="2000" i="1" smtClean="0"/>
              <a:t>				</a:t>
            </a:r>
            <a:r>
              <a:rPr lang="en-US" altLang="en-US" sz="2400" b="1" i="1" smtClean="0"/>
              <a:t>s = m(1-vp)/f</a:t>
            </a:r>
            <a:r>
              <a:rPr lang="en-US" altLang="en-US" sz="2000" i="1" smtClean="0"/>
              <a:t>     </a:t>
            </a:r>
          </a:p>
          <a:p>
            <a:pPr eaLnBrk="1" hangingPunct="1">
              <a:buFontTx/>
              <a:buNone/>
            </a:pPr>
            <a:r>
              <a:rPr lang="en-US" altLang="en-US" sz="2000" i="1" smtClean="0"/>
              <a:t>where</a:t>
            </a:r>
          </a:p>
          <a:p>
            <a:pPr eaLnBrk="1" hangingPunct="1">
              <a:buFontTx/>
              <a:buNone/>
            </a:pPr>
            <a:r>
              <a:rPr lang="en-US" altLang="en-US" sz="2000" i="1" smtClean="0"/>
              <a:t>		s = sedimentation coefficient (“</a:t>
            </a:r>
            <a:r>
              <a:rPr lang="en-US" altLang="en-US" sz="2000" i="1" u="sng" smtClean="0"/>
              <a:t>Svedbergs</a:t>
            </a:r>
            <a:r>
              <a:rPr lang="en-US" altLang="en-US" sz="2000" i="1" smtClean="0"/>
              <a:t>”)</a:t>
            </a:r>
          </a:p>
          <a:p>
            <a:pPr eaLnBrk="1" hangingPunct="1">
              <a:buFontTx/>
              <a:buNone/>
            </a:pPr>
            <a:r>
              <a:rPr lang="en-US" altLang="en-US" sz="1800" i="1" smtClean="0"/>
              <a:t>		m = mass of the protein,</a:t>
            </a:r>
          </a:p>
          <a:p>
            <a:pPr eaLnBrk="1" hangingPunct="1">
              <a:buFontTx/>
              <a:buNone/>
            </a:pPr>
            <a:r>
              <a:rPr lang="en-US" altLang="en-US" sz="1800" i="1" smtClean="0"/>
              <a:t>		v = partial specific volume</a:t>
            </a:r>
          </a:p>
          <a:p>
            <a:pPr eaLnBrk="1" hangingPunct="1">
              <a:buFontTx/>
              <a:buNone/>
            </a:pPr>
            <a:r>
              <a:rPr lang="en-US" altLang="en-US" sz="1800" i="1" smtClean="0"/>
              <a:t>		p = density of the surrounding medium</a:t>
            </a:r>
          </a:p>
          <a:p>
            <a:pPr eaLnBrk="1" hangingPunct="1">
              <a:buFontTx/>
              <a:buNone/>
            </a:pPr>
            <a:r>
              <a:rPr lang="en-US" altLang="en-US" sz="1800" i="1" smtClean="0"/>
              <a:t>		(1-vp) is the “boyant density” of the surrounding medium.</a:t>
            </a:r>
          </a:p>
          <a:p>
            <a:pPr eaLnBrk="1" hangingPunct="1">
              <a:buFontTx/>
              <a:buNone/>
            </a:pPr>
            <a:endParaRPr lang="en-US" altLang="en-US" sz="1800" i="1"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84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55D53D0-7690-45E0-B1F9-81D1BF6140B1}" type="slidenum">
              <a:rPr lang="en-US" altLang="en-US">
                <a:solidFill>
                  <a:srgbClr val="0066CC"/>
                </a:solidFill>
              </a:rPr>
              <a:pPr/>
              <a:t>17</a:t>
            </a:fld>
            <a:endParaRPr lang="en-US" altLang="en-US">
              <a:solidFill>
                <a:srgbClr val="0066CC"/>
              </a:solidFill>
            </a:endParaRPr>
          </a:p>
        </p:txBody>
      </p:sp>
      <p:sp>
        <p:nvSpPr>
          <p:cNvPr id="18436" name="Rectangle 2"/>
          <p:cNvSpPr>
            <a:spLocks noGrp="1" noChangeArrowheads="1"/>
          </p:cNvSpPr>
          <p:nvPr>
            <p:ph type="title"/>
          </p:nvPr>
        </p:nvSpPr>
        <p:spPr/>
        <p:txBody>
          <a:bodyPr/>
          <a:lstStyle/>
          <a:p>
            <a:pPr eaLnBrk="1" hangingPunct="1"/>
            <a:endParaRPr lang="en-US" altLang="en-US" smtClean="0"/>
          </a:p>
        </p:txBody>
      </p:sp>
      <p:sp>
        <p:nvSpPr>
          <p:cNvPr id="18437"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purification techniques:</a:t>
            </a:r>
          </a:p>
          <a:p>
            <a:pPr eaLnBrk="1" hangingPunct="1">
              <a:buFontTx/>
              <a:buNone/>
            </a:pPr>
            <a:r>
              <a:rPr lang="en-US" altLang="en-US" sz="2400" i="1" smtClean="0"/>
              <a:t>“</a:t>
            </a:r>
            <a:r>
              <a:rPr lang="en-US" altLang="en-US" sz="2400" b="1" i="1" smtClean="0"/>
              <a:t>Ultra-Centifugation</a:t>
            </a:r>
            <a:r>
              <a:rPr lang="en-US" altLang="en-US" sz="2400" i="1" smtClean="0"/>
              <a:t>” of proteins:</a:t>
            </a:r>
          </a:p>
          <a:p>
            <a:pPr eaLnBrk="1" hangingPunct="1">
              <a:buFontTx/>
              <a:buNone/>
            </a:pPr>
            <a:r>
              <a:rPr lang="en-US" altLang="en-US" sz="2000" i="1" smtClean="0"/>
              <a:t>The smaller the “Svedberg”value (“S”), the slower a molecule moves in a centrifugal field.  The S value depends on a protein’s MW, shape, density, and the density of the surrounding solution.</a:t>
            </a:r>
          </a:p>
        </p:txBody>
      </p:sp>
      <p:pic>
        <p:nvPicPr>
          <p:cNvPr id="184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49475"/>
            <a:ext cx="73152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B42DEEC-6407-4350-BA35-F32595E8D3A2}" type="slidenum">
              <a:rPr lang="en-US" altLang="en-US">
                <a:solidFill>
                  <a:srgbClr val="0066CC"/>
                </a:solidFill>
              </a:rPr>
              <a:pPr/>
              <a:t>18</a:t>
            </a:fld>
            <a:endParaRPr lang="en-US" altLang="en-US">
              <a:solidFill>
                <a:srgbClr val="0066CC"/>
              </a:solidFill>
            </a:endParaRPr>
          </a:p>
        </p:txBody>
      </p:sp>
      <p:sp>
        <p:nvSpPr>
          <p:cNvPr id="19460" name="Rectangle 2"/>
          <p:cNvSpPr>
            <a:spLocks noGrp="1" noChangeArrowheads="1"/>
          </p:cNvSpPr>
          <p:nvPr>
            <p:ph type="title"/>
          </p:nvPr>
        </p:nvSpPr>
        <p:spPr/>
        <p:txBody>
          <a:bodyPr/>
          <a:lstStyle/>
          <a:p>
            <a:pPr eaLnBrk="1" hangingPunct="1"/>
            <a:endParaRPr lang="en-US" altLang="en-US" smtClean="0"/>
          </a:p>
        </p:txBody>
      </p:sp>
      <p:sp>
        <p:nvSpPr>
          <p:cNvPr id="19461" name="Rectangle 3"/>
          <p:cNvSpPr>
            <a:spLocks noGrp="1" noChangeArrowheads="1"/>
          </p:cNvSpPr>
          <p:nvPr>
            <p:ph type="body" idx="1"/>
          </p:nvPr>
        </p:nvSpPr>
        <p:spPr>
          <a:xfrm>
            <a:off x="228600" y="533400"/>
            <a:ext cx="8686800" cy="5592763"/>
          </a:xfrm>
        </p:spPr>
        <p:txBody>
          <a:bodyPr/>
          <a:lstStyle/>
          <a:p>
            <a:pPr eaLnBrk="1" hangingPunct="1">
              <a:buFontTx/>
              <a:buNone/>
            </a:pPr>
            <a:r>
              <a:rPr lang="en-US" altLang="en-US" sz="2400" i="1" smtClean="0"/>
              <a:t>Protein purification techniques:</a:t>
            </a:r>
          </a:p>
          <a:p>
            <a:pPr eaLnBrk="1" hangingPunct="1">
              <a:buFontTx/>
              <a:buNone/>
            </a:pPr>
            <a:r>
              <a:rPr lang="en-US" altLang="en-US" sz="2000" i="1" smtClean="0"/>
              <a:t>“</a:t>
            </a:r>
            <a:r>
              <a:rPr lang="en-US" altLang="en-US" sz="2000" b="1" i="1" smtClean="0"/>
              <a:t>Zonal-Centifugation</a:t>
            </a:r>
            <a:r>
              <a:rPr lang="en-US" altLang="en-US" sz="2000" i="1" smtClean="0"/>
              <a:t>” of proteins:</a:t>
            </a:r>
          </a:p>
          <a:p>
            <a:pPr eaLnBrk="1" hangingPunct="1">
              <a:buFontTx/>
              <a:buNone/>
            </a:pPr>
            <a:r>
              <a:rPr lang="en-US" altLang="en-US" sz="2000" i="1" smtClean="0"/>
              <a:t>By spinning large biomolecules such as proteins at ultra-high g-forces in an “ultra-centrifuge,” they may be separated from oneanother.  The use of “solution gradients” help by allowing the protein to move to its “sedimentation equilibrium.”  (e.g., 5% - 20% sucrose solutions)</a:t>
            </a:r>
          </a:p>
        </p:txBody>
      </p:sp>
      <p:pic>
        <p:nvPicPr>
          <p:cNvPr id="194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19400"/>
            <a:ext cx="8535988"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04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39F5454-8D37-49C1-AA76-8703D46FBB18}" type="slidenum">
              <a:rPr lang="en-US" altLang="en-US">
                <a:solidFill>
                  <a:srgbClr val="0066CC"/>
                </a:solidFill>
              </a:rPr>
              <a:pPr/>
              <a:t>19</a:t>
            </a:fld>
            <a:endParaRPr lang="en-US" altLang="en-US">
              <a:solidFill>
                <a:srgbClr val="0066CC"/>
              </a:solidFill>
            </a:endParaRPr>
          </a:p>
        </p:txBody>
      </p:sp>
      <p:sp>
        <p:nvSpPr>
          <p:cNvPr id="20484" name="Rectangle 2"/>
          <p:cNvSpPr>
            <a:spLocks noGrp="1" noChangeArrowheads="1"/>
          </p:cNvSpPr>
          <p:nvPr>
            <p:ph type="title"/>
          </p:nvPr>
        </p:nvSpPr>
        <p:spPr/>
        <p:txBody>
          <a:bodyPr/>
          <a:lstStyle/>
          <a:p>
            <a:pPr eaLnBrk="1" hangingPunct="1"/>
            <a:endParaRPr lang="en-US" altLang="en-US" smtClean="0"/>
          </a:p>
        </p:txBody>
      </p:sp>
      <p:sp>
        <p:nvSpPr>
          <p:cNvPr id="20485"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purification techniques:</a:t>
            </a:r>
          </a:p>
          <a:p>
            <a:pPr eaLnBrk="1" hangingPunct="1">
              <a:buFontTx/>
              <a:buNone/>
            </a:pPr>
            <a:r>
              <a:rPr lang="en-US" altLang="en-US" sz="2400" i="1" smtClean="0"/>
              <a:t>“</a:t>
            </a:r>
            <a:r>
              <a:rPr lang="en-US" altLang="en-US" sz="2400" b="1" i="1" smtClean="0"/>
              <a:t>Mass Spec</a:t>
            </a:r>
            <a:r>
              <a:rPr lang="en-US" altLang="en-US" sz="2400" i="1" smtClean="0"/>
              <a:t>” of proteins:</a:t>
            </a:r>
          </a:p>
          <a:p>
            <a:pPr eaLnBrk="1" hangingPunct="1">
              <a:buFontTx/>
              <a:buNone/>
            </a:pPr>
            <a:r>
              <a:rPr lang="en-US" altLang="en-US" sz="2000" i="1" smtClean="0"/>
              <a:t>“Matrix-asisted Laser Desorption-ionization (MALDI)”  and “Electrospray” Mass Specrometry allow very precise determination of the molecular weights of proteins.</a:t>
            </a:r>
          </a:p>
        </p:txBody>
      </p:sp>
      <p:pic>
        <p:nvPicPr>
          <p:cNvPr id="204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0386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441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0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1752CE7-083A-4F90-B041-C7C8A3A29A66}" type="slidenum">
              <a:rPr lang="en-US" altLang="en-US">
                <a:solidFill>
                  <a:srgbClr val="0066CC"/>
                </a:solidFill>
              </a:rPr>
              <a:pPr/>
              <a:t>2</a:t>
            </a:fld>
            <a:endParaRPr lang="en-US" altLang="en-US">
              <a:solidFill>
                <a:srgbClr val="0066CC"/>
              </a:solidFill>
            </a:endParaRPr>
          </a:p>
        </p:txBody>
      </p:sp>
      <p:sp>
        <p:nvSpPr>
          <p:cNvPr id="3076" name="Rectangle 2"/>
          <p:cNvSpPr>
            <a:spLocks noGrp="1" noChangeArrowheads="1"/>
          </p:cNvSpPr>
          <p:nvPr>
            <p:ph type="title"/>
          </p:nvPr>
        </p:nvSpPr>
        <p:spPr/>
        <p:txBody>
          <a:bodyPr/>
          <a:lstStyle/>
          <a:p>
            <a:pPr eaLnBrk="1" hangingPunct="1"/>
            <a:endParaRPr lang="en-US" altLang="en-US" smtClean="0"/>
          </a:p>
        </p:txBody>
      </p:sp>
      <p:sp>
        <p:nvSpPr>
          <p:cNvPr id="3077" name="Rectangle 3"/>
          <p:cNvSpPr>
            <a:spLocks noGrp="1" noChangeArrowheads="1"/>
          </p:cNvSpPr>
          <p:nvPr>
            <p:ph type="body" idx="1"/>
          </p:nvPr>
        </p:nvSpPr>
        <p:spPr/>
        <p:txBody>
          <a:bodyPr/>
          <a:lstStyle/>
          <a:p>
            <a:pPr eaLnBrk="1" hangingPunct="1"/>
            <a:r>
              <a:rPr lang="en-US" altLang="en-US" smtClean="0"/>
              <a:t>Every living cell contains thousands of different proteins.</a:t>
            </a:r>
          </a:p>
          <a:p>
            <a:pPr eaLnBrk="1" hangingPunct="1"/>
            <a:r>
              <a:rPr lang="en-US" altLang="en-US" smtClean="0"/>
              <a:t>  The human geneome is huge:</a:t>
            </a:r>
          </a:p>
          <a:p>
            <a:pPr lvl="1" eaLnBrk="1" hangingPunct="1"/>
            <a:r>
              <a:rPr lang="en-US" altLang="en-US" smtClean="0"/>
              <a:t>3 billion DNA bases coding ~ 40,000 genes.</a:t>
            </a:r>
          </a:p>
          <a:p>
            <a:pPr lvl="1" eaLnBrk="1" hangingPunct="1"/>
            <a:r>
              <a:rPr lang="en-US" altLang="en-US" smtClean="0"/>
              <a:t>Most of these genes code for different proteins.</a:t>
            </a:r>
          </a:p>
          <a:p>
            <a:pPr eaLnBrk="1" hangingPunct="1"/>
            <a:r>
              <a:rPr lang="en-US" altLang="en-US" smtClean="0"/>
              <a:t>The term, “</a:t>
            </a:r>
            <a:r>
              <a:rPr lang="en-US" altLang="en-US" b="1" u="sng" smtClean="0"/>
              <a:t>proteome</a:t>
            </a:r>
            <a:r>
              <a:rPr lang="en-US" altLang="en-US" smtClean="0"/>
              <a:t>,” was coined from    [</a:t>
            </a:r>
            <a:r>
              <a:rPr lang="en-US" altLang="en-US" b="1" smtClean="0"/>
              <a:t>proteins</a:t>
            </a:r>
            <a:r>
              <a:rPr lang="en-US" altLang="en-US" smtClean="0"/>
              <a:t>] expressed by the [</a:t>
            </a:r>
            <a:r>
              <a:rPr lang="en-US" altLang="en-US" b="1" smtClean="0"/>
              <a:t>geneome</a:t>
            </a:r>
            <a:r>
              <a:rPr lang="en-US" altLang="en-US" smtClean="0"/>
              <a:t>].</a:t>
            </a:r>
          </a:p>
          <a:p>
            <a:pPr eaLnBrk="1" hangingPunct="1"/>
            <a:r>
              <a:rPr lang="en-US" altLang="en-US" smtClean="0"/>
              <a:t>“Proteomics” is the science of both protein expression and function.   </a:t>
            </a:r>
          </a:p>
          <a:p>
            <a:pPr eaLnBrk="1" hangingPunct="1"/>
            <a:endParaRPr lang="en-US" altLang="en-US" smtClean="0"/>
          </a:p>
          <a:p>
            <a:pPr eaLnBrk="1" hangingPunct="1"/>
            <a:endParaRPr lang="en-US" alt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4C8493E-57A9-4EAB-BAF2-C5931C60D383}" type="slidenum">
              <a:rPr lang="en-US" altLang="en-US">
                <a:solidFill>
                  <a:srgbClr val="0066CC"/>
                </a:solidFill>
              </a:rPr>
              <a:pPr/>
              <a:t>20</a:t>
            </a:fld>
            <a:endParaRPr lang="en-US" altLang="en-US">
              <a:solidFill>
                <a:srgbClr val="0066CC"/>
              </a:solidFill>
            </a:endParaRPr>
          </a:p>
        </p:txBody>
      </p:sp>
      <p:sp>
        <p:nvSpPr>
          <p:cNvPr id="21508" name="Rectangle 2"/>
          <p:cNvSpPr>
            <a:spLocks noGrp="1" noChangeArrowheads="1"/>
          </p:cNvSpPr>
          <p:nvPr>
            <p:ph type="title"/>
          </p:nvPr>
        </p:nvSpPr>
        <p:spPr/>
        <p:txBody>
          <a:bodyPr/>
          <a:lstStyle/>
          <a:p>
            <a:pPr eaLnBrk="1" hangingPunct="1"/>
            <a:endParaRPr lang="en-US" altLang="en-US" smtClean="0"/>
          </a:p>
        </p:txBody>
      </p:sp>
      <p:sp>
        <p:nvSpPr>
          <p:cNvPr id="21509"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&amp; Amino Acid Detection Techniques:</a:t>
            </a:r>
          </a:p>
          <a:p>
            <a:pPr eaLnBrk="1" hangingPunct="1">
              <a:buFontTx/>
              <a:buNone/>
            </a:pPr>
            <a:r>
              <a:rPr lang="en-US" altLang="en-US" sz="2000" i="1" u="sng" smtClean="0"/>
              <a:t>Ninhydrin:</a:t>
            </a:r>
            <a:r>
              <a:rPr lang="en-US" altLang="en-US" sz="2000" i="1" smtClean="0"/>
              <a:t> </a:t>
            </a:r>
          </a:p>
          <a:p>
            <a:pPr eaLnBrk="1" hangingPunct="1">
              <a:buFontTx/>
              <a:buNone/>
            </a:pPr>
            <a:r>
              <a:rPr lang="en-US" altLang="en-US" sz="2000" i="1" smtClean="0"/>
              <a:t>	Allows the detection of only micrograms of amino acids (~10nmole), about as much as in a single fingerprint.</a:t>
            </a:r>
          </a:p>
          <a:p>
            <a:pPr eaLnBrk="1" hangingPunct="1">
              <a:buFontTx/>
              <a:buNone/>
            </a:pPr>
            <a:r>
              <a:rPr lang="en-US" altLang="en-US" sz="2000" i="1" u="sng" smtClean="0"/>
              <a:t>Fluorescamine:</a:t>
            </a:r>
          </a:p>
          <a:p>
            <a:pPr eaLnBrk="1" hangingPunct="1">
              <a:buFontTx/>
              <a:buNone/>
            </a:pPr>
            <a:r>
              <a:rPr lang="en-US" altLang="en-US" sz="2000" i="1" smtClean="0"/>
              <a:t>	Detects as little as one nanogram (~10pmole)!</a:t>
            </a:r>
          </a:p>
          <a:p>
            <a:pPr eaLnBrk="1" hangingPunct="1">
              <a:buFontTx/>
              <a:buNone/>
            </a:pPr>
            <a:r>
              <a:rPr lang="en-US" altLang="en-US" sz="2000" i="1" smtClean="0"/>
              <a:t>(Both these methods are used by crime labs to lift latent finger prints.)   </a:t>
            </a:r>
          </a:p>
          <a:p>
            <a:pPr eaLnBrk="1" hangingPunct="1">
              <a:buFontTx/>
              <a:buNone/>
            </a:pPr>
            <a:endParaRPr lang="en-US" altLang="en-US" sz="2000" i="1" smtClean="0"/>
          </a:p>
          <a:p>
            <a:pPr eaLnBrk="1" hangingPunct="1">
              <a:buFontTx/>
              <a:buNone/>
            </a:pPr>
            <a:r>
              <a:rPr lang="en-US" altLang="en-US" sz="2000" i="1" smtClean="0"/>
              <a:t>  </a:t>
            </a: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200400"/>
            <a:ext cx="73152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E11EFC4-9409-4C9B-899F-4F06702997DA}" type="slidenum">
              <a:rPr lang="en-US" altLang="en-US">
                <a:solidFill>
                  <a:srgbClr val="0066CC"/>
                </a:solidFill>
              </a:rPr>
              <a:pPr/>
              <a:t>21</a:t>
            </a:fld>
            <a:endParaRPr lang="en-US" altLang="en-US">
              <a:solidFill>
                <a:srgbClr val="0066CC"/>
              </a:solidFill>
            </a:endParaRPr>
          </a:p>
        </p:txBody>
      </p:sp>
      <p:sp>
        <p:nvSpPr>
          <p:cNvPr id="22532" name="Rectangle 2"/>
          <p:cNvSpPr>
            <a:spLocks noGrp="1" noChangeArrowheads="1"/>
          </p:cNvSpPr>
          <p:nvPr>
            <p:ph type="title"/>
          </p:nvPr>
        </p:nvSpPr>
        <p:spPr/>
        <p:txBody>
          <a:bodyPr/>
          <a:lstStyle/>
          <a:p>
            <a:pPr eaLnBrk="1" hangingPunct="1"/>
            <a:endParaRPr lang="en-US" altLang="en-US" smtClean="0"/>
          </a:p>
        </p:txBody>
      </p:sp>
      <p:sp>
        <p:nvSpPr>
          <p:cNvPr id="22533"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Sequencing Techniques:</a:t>
            </a:r>
          </a:p>
          <a:p>
            <a:pPr eaLnBrk="1" hangingPunct="1">
              <a:buFontTx/>
              <a:buNone/>
            </a:pPr>
            <a:r>
              <a:rPr lang="en-US" altLang="en-US" sz="2400" i="1" smtClean="0"/>
              <a:t>“</a:t>
            </a:r>
            <a:r>
              <a:rPr lang="en-US" altLang="en-US" sz="2400" b="1" i="1" smtClean="0"/>
              <a:t>Amino Acid Composition</a:t>
            </a:r>
            <a:r>
              <a:rPr lang="en-US" altLang="en-US" sz="2400" i="1" smtClean="0"/>
              <a:t>” of proteins:</a:t>
            </a:r>
          </a:p>
          <a:p>
            <a:pPr eaLnBrk="1" hangingPunct="1">
              <a:buFontTx/>
              <a:buNone/>
            </a:pPr>
            <a:r>
              <a:rPr lang="en-US" altLang="en-US" sz="2000" i="1" smtClean="0"/>
              <a:t>Following purification of a protein, it is often desirable to ascertain its amino acid composition.  The protein is totally hydrolyzed (e.g., 6N HCl at 110°C for 24 hours).  Quantitation of each amino acid is determined by ion-exchange chromatography.  Normally, the hydrolyzed amino acids are visualized by reacting with Ninhydrin, turning them an intense blue color (except proline, which turns yellow).</a:t>
            </a:r>
          </a:p>
          <a:p>
            <a:pPr eaLnBrk="1" hangingPunct="1">
              <a:buFontTx/>
              <a:buNone/>
            </a:pPr>
            <a:endParaRPr lang="en-US" altLang="en-US" sz="2000" i="1" smtClean="0"/>
          </a:p>
        </p:txBody>
      </p:sp>
      <p:pic>
        <p:nvPicPr>
          <p:cNvPr id="225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19050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0"/>
            <a:ext cx="60960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12167AD-4B16-4A3D-B2C9-23C9ABDC57C5}" type="slidenum">
              <a:rPr lang="en-US" altLang="en-US">
                <a:solidFill>
                  <a:srgbClr val="0066CC"/>
                </a:solidFill>
              </a:rPr>
              <a:pPr/>
              <a:t>22</a:t>
            </a:fld>
            <a:endParaRPr lang="en-US" altLang="en-US">
              <a:solidFill>
                <a:srgbClr val="0066CC"/>
              </a:solidFill>
            </a:endParaRPr>
          </a:p>
        </p:txBody>
      </p:sp>
      <p:sp>
        <p:nvSpPr>
          <p:cNvPr id="23556" name="Rectangle 2"/>
          <p:cNvSpPr>
            <a:spLocks noGrp="1" noChangeArrowheads="1"/>
          </p:cNvSpPr>
          <p:nvPr>
            <p:ph type="title"/>
          </p:nvPr>
        </p:nvSpPr>
        <p:spPr/>
        <p:txBody>
          <a:bodyPr/>
          <a:lstStyle/>
          <a:p>
            <a:pPr eaLnBrk="1" hangingPunct="1"/>
            <a:endParaRPr lang="en-US" altLang="en-US" smtClean="0"/>
          </a:p>
        </p:txBody>
      </p:sp>
      <p:sp>
        <p:nvSpPr>
          <p:cNvPr id="23557" name="Rectangle 3"/>
          <p:cNvSpPr>
            <a:spLocks noGrp="1" noChangeArrowheads="1"/>
          </p:cNvSpPr>
          <p:nvPr>
            <p:ph type="body" idx="1"/>
          </p:nvPr>
        </p:nvSpPr>
        <p:spPr>
          <a:xfrm>
            <a:off x="228600" y="533400"/>
            <a:ext cx="8686800" cy="5592763"/>
          </a:xfrm>
        </p:spPr>
        <p:txBody>
          <a:bodyPr/>
          <a:lstStyle/>
          <a:p>
            <a:pPr eaLnBrk="1" hangingPunct="1">
              <a:buFontTx/>
              <a:buNone/>
            </a:pPr>
            <a:r>
              <a:rPr lang="en-US" altLang="en-US" sz="2400" i="1" smtClean="0"/>
              <a:t>Protein Sequencing Techniques:</a:t>
            </a:r>
          </a:p>
          <a:p>
            <a:pPr eaLnBrk="1" hangingPunct="1"/>
            <a:endParaRPr lang="en-US" altLang="en-US" sz="2400" i="1" smtClean="0"/>
          </a:p>
          <a:p>
            <a:pPr eaLnBrk="1" hangingPunct="1">
              <a:buFontTx/>
              <a:buNone/>
            </a:pPr>
            <a:r>
              <a:rPr lang="en-US" altLang="en-US" sz="2400" i="1" smtClean="0"/>
              <a:t>“</a:t>
            </a:r>
            <a:r>
              <a:rPr lang="en-US" altLang="en-US" sz="2400" b="1" i="1" smtClean="0"/>
              <a:t>Automated Edman Degradation</a:t>
            </a:r>
            <a:r>
              <a:rPr lang="en-US" altLang="en-US" sz="2400" i="1" smtClean="0"/>
              <a:t>” of proteins:</a:t>
            </a:r>
          </a:p>
          <a:p>
            <a:pPr eaLnBrk="1" hangingPunct="1">
              <a:buFontTx/>
              <a:buNone/>
            </a:pPr>
            <a:r>
              <a:rPr lang="en-US" altLang="en-US" sz="2000" i="1" smtClean="0"/>
              <a:t>After determining its amino acid </a:t>
            </a:r>
            <a:r>
              <a:rPr lang="en-US" altLang="en-US" sz="2000" i="1" u="sng" smtClean="0"/>
              <a:t>composition</a:t>
            </a:r>
            <a:r>
              <a:rPr lang="en-US" altLang="en-US" sz="2000" i="1" smtClean="0"/>
              <a:t>, the amino acid </a:t>
            </a:r>
            <a:r>
              <a:rPr lang="en-US" altLang="en-US" sz="2000" i="1" u="sng" smtClean="0"/>
              <a:t>sequence</a:t>
            </a:r>
            <a:r>
              <a:rPr lang="en-US" altLang="en-US" sz="2000" i="1" smtClean="0"/>
              <a:t> in the protein is often determined.  The Edman Method revolutionized biochemistry in this arena.  He utilized “phenyl isothiocyanate” in his method, which sequentially reacts with amino-terminal residues, releasing “PTH-amino acids.”  Over time, this reagent works its way along the polypeptide backbone, breaking peptide bonds and releasing PTH amino acids that are identified.  Hence the name, “Automated Edman Degradation.”</a:t>
            </a:r>
          </a:p>
          <a:p>
            <a:pPr eaLnBrk="1" hangingPunct="1">
              <a:buFontTx/>
              <a:buNone/>
            </a:pPr>
            <a:endParaRPr lang="en-US" altLang="en-US" sz="2000" i="1" smtClean="0"/>
          </a:p>
          <a:p>
            <a:pPr eaLnBrk="1" hangingPunct="1">
              <a:buFontTx/>
              <a:buNone/>
            </a:pPr>
            <a:r>
              <a:rPr lang="en-US" altLang="en-US" sz="2000" i="1" smtClean="0"/>
              <a:t>Automated instruments can sequence numerous residues in a single chain.</a:t>
            </a:r>
          </a:p>
          <a:p>
            <a:pPr eaLnBrk="1" hangingPunct="1">
              <a:buFontTx/>
              <a:buNone/>
            </a:pPr>
            <a:r>
              <a:rPr lang="en-US" altLang="en-US" sz="2000" i="1" smtClean="0"/>
              <a:t> </a:t>
            </a:r>
          </a:p>
          <a:p>
            <a:pPr eaLnBrk="1" hangingPunct="1">
              <a:buFontTx/>
              <a:buNone/>
            </a:pPr>
            <a:endParaRPr lang="en-US" altLang="en-US" sz="2000" i="1" smtClean="0"/>
          </a:p>
          <a:p>
            <a:pPr eaLnBrk="1" hangingPunct="1">
              <a:buFontTx/>
              <a:buNone/>
            </a:pPr>
            <a:endParaRPr lang="en-US" altLang="en-US" sz="2000" i="1"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99555450-7FBC-4284-8698-B8B7109156FD}" type="slidenum">
              <a:rPr lang="en-US" altLang="en-US">
                <a:solidFill>
                  <a:srgbClr val="0066CC"/>
                </a:solidFill>
              </a:rPr>
              <a:pPr/>
              <a:t>23</a:t>
            </a:fld>
            <a:endParaRPr lang="en-US" altLang="en-US">
              <a:solidFill>
                <a:srgbClr val="0066CC"/>
              </a:solidFill>
            </a:endParaRPr>
          </a:p>
        </p:txBody>
      </p:sp>
      <p:sp>
        <p:nvSpPr>
          <p:cNvPr id="24580" name="Rectangle 2"/>
          <p:cNvSpPr>
            <a:spLocks noGrp="1" noChangeArrowheads="1"/>
          </p:cNvSpPr>
          <p:nvPr>
            <p:ph type="title"/>
          </p:nvPr>
        </p:nvSpPr>
        <p:spPr/>
        <p:txBody>
          <a:bodyPr/>
          <a:lstStyle/>
          <a:p>
            <a:pPr eaLnBrk="1" hangingPunct="1"/>
            <a:endParaRPr lang="en-US" altLang="en-US" smtClean="0"/>
          </a:p>
        </p:txBody>
      </p:sp>
      <p:sp>
        <p:nvSpPr>
          <p:cNvPr id="24581"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Sequencing Techniques:</a:t>
            </a:r>
          </a:p>
          <a:p>
            <a:pPr eaLnBrk="1" hangingPunct="1">
              <a:buFontTx/>
              <a:buNone/>
            </a:pPr>
            <a:r>
              <a:rPr lang="en-US" altLang="en-US" sz="2400" i="1" smtClean="0"/>
              <a:t>“</a:t>
            </a:r>
            <a:r>
              <a:rPr lang="en-US" altLang="en-US" sz="2400" b="1" i="1" smtClean="0"/>
              <a:t>Automated Edman Degradation</a:t>
            </a:r>
            <a:r>
              <a:rPr lang="en-US" altLang="en-US" sz="2400" i="1" smtClean="0"/>
              <a:t>” of proteins:</a:t>
            </a:r>
          </a:p>
          <a:p>
            <a:pPr eaLnBrk="1" hangingPunct="1">
              <a:buFontTx/>
              <a:buNone/>
            </a:pPr>
            <a:endParaRPr lang="en-US" altLang="en-US" sz="2000" i="1" smtClean="0"/>
          </a:p>
          <a:p>
            <a:pPr eaLnBrk="1" hangingPunct="1">
              <a:buFontTx/>
              <a:buNone/>
            </a:pPr>
            <a:endParaRPr lang="en-US" altLang="en-US" sz="2000" i="1" smtClean="0"/>
          </a:p>
        </p:txBody>
      </p:sp>
      <p:pic>
        <p:nvPicPr>
          <p:cNvPr id="245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rPr>
              <a:t>Biochemistry 3070 – Exploring Proteins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555450-7FBC-4284-8698-B8B7109156FD}" type="slidenum">
              <a:rPr kumimoji="0" lang="en-US" altLang="en-US" sz="10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0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endParaRPr>
          </a:p>
        </p:txBody>
      </p:sp>
      <p:sp>
        <p:nvSpPr>
          <p:cNvPr id="24581"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dirty="0" smtClean="0"/>
              <a:t>Protein Sequencing Techniques:</a:t>
            </a:r>
          </a:p>
          <a:p>
            <a:pPr eaLnBrk="1" hangingPunct="1">
              <a:buFontTx/>
              <a:buNone/>
            </a:pPr>
            <a:r>
              <a:rPr lang="en-US" altLang="en-US" sz="2400" i="1" dirty="0" smtClean="0"/>
              <a:t>“</a:t>
            </a:r>
            <a:r>
              <a:rPr lang="en-US" altLang="en-US" sz="2400" b="1" i="1" dirty="0" smtClean="0"/>
              <a:t>Tandem Mass Spectroscopy</a:t>
            </a:r>
            <a:r>
              <a:rPr lang="en-US" altLang="en-US" sz="2400" i="1" dirty="0" smtClean="0"/>
              <a:t>” </a:t>
            </a:r>
            <a:r>
              <a:rPr lang="en-US" altLang="en-US" sz="2400" i="1" dirty="0" smtClean="0"/>
              <a:t>of proteins:</a:t>
            </a:r>
          </a:p>
          <a:p>
            <a:pPr eaLnBrk="1" hangingPunct="1">
              <a:buFontTx/>
              <a:buNone/>
            </a:pPr>
            <a:endParaRPr lang="en-US" altLang="en-US" sz="2000" i="1" dirty="0" smtClean="0"/>
          </a:p>
          <a:p>
            <a:pPr eaLnBrk="1" hangingPunct="1">
              <a:buFontTx/>
              <a:buNone/>
            </a:pPr>
            <a:endParaRPr lang="en-US" altLang="en-US" sz="2000" i="1" dirty="0" smtClean="0"/>
          </a:p>
        </p:txBody>
      </p:sp>
      <p:pic>
        <p:nvPicPr>
          <p:cNvPr id="7" name="Picture 2" descr="An illustration shows a peptide chain, the mass-to-charge ratio of the different product ions formed from it in tandem mass spectrometry, and a graph plotting the tandem mass spectroscopy results. A peptide chain is shown as a skeletal diagram, with dotted lines between the amino acid residues indicating the points at which it can be fragmented into product ions. Schematic diagram of the possible product ions is shown beneath the skeletal diagram and the mass-to-charge ratio of each product ion is shown. The whole chain has a sequence of glutamic acid, glycine, methionine, and arginine, with one glutamic acid at the N terminus and arginine at the C terminus. It has a mass-to-charge ratio of 621.27. Different potential product ions are shown, in which one or more amino acids are cleaved from the N-terminus, leaving the carboxyl fragment. One product ion is shown with one amino acid at the N terminus cleaved off, giving glutamic acid, glycine, methionine, arginine, with a mass to charge ratio of 492.22. The next product ion has two amino acids from the N terminus cleaved off, giving a sequence of glycine, methionine, arginine, with a mass-to-charge ratio of 363.18. The next two product ions, with three and four amino acids cleaved off, respectively, are methionine, arginine, with a mass-to-charge ratio of 306.16 and arginine, with a mass-to-charge ratio of 175.11.&#10;A graph plots intensity of different product ions against mass over charge corresponding to the tandem mass spectroscopy result for the amino acid sequence.&#10;There are several thin vertical bars, with varying intensities and mass to charge ratio values. The horizontal distance between the peaks can be used to determine the amino acid sequence, with the specific differences in mass-to-charge ratio being matched to specific amino acids. There are peaks at mass over charge values of 175.11, 306.16, 363.18, 492.22, and 621.27, which correspond to the different product ions of different sizes. The distance between the X axis origin and the first peak is specific to arginine, which on its own was the smallest product ion from the chain. The distance between the first and second peak is specific to methionine, between the second and third peak the distance is specific to glycine and between the third and fourth, and fourth and fifth peaks, and the distances are specific to glutamic acid. So, from the order and distances between peaks, the sequence of a peptide can be calculated."/>
          <p:cNvPicPr>
            <a:picLocks noChangeAspect="1" noChangeArrowheads="1"/>
          </p:cNvPicPr>
          <p:nvPr/>
        </p:nvPicPr>
        <p:blipFill rotWithShape="1">
          <a:blip r:embed="rId2">
            <a:extLst>
              <a:ext uri="{28A0092B-C50C-407E-A947-70E740481C1C}">
                <a14:useLocalDpi xmlns:a14="http://schemas.microsoft.com/office/drawing/2010/main" val="0"/>
              </a:ext>
            </a:extLst>
          </a:blip>
          <a:srcRect b="4344"/>
          <a:stretch/>
        </p:blipFill>
        <p:spPr bwMode="auto">
          <a:xfrm>
            <a:off x="1717367" y="1146551"/>
            <a:ext cx="5216834" cy="533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92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560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B371022-DD82-4A9C-BF89-6596E90B52F7}" type="slidenum">
              <a:rPr lang="en-US" altLang="en-US">
                <a:solidFill>
                  <a:srgbClr val="0066CC"/>
                </a:solidFill>
              </a:rPr>
              <a:pPr/>
              <a:t>25</a:t>
            </a:fld>
            <a:endParaRPr lang="en-US" altLang="en-US">
              <a:solidFill>
                <a:srgbClr val="0066CC"/>
              </a:solidFill>
            </a:endParaRPr>
          </a:p>
        </p:txBody>
      </p:sp>
      <p:sp>
        <p:nvSpPr>
          <p:cNvPr id="25604" name="Rectangle 2"/>
          <p:cNvSpPr>
            <a:spLocks noGrp="1" noChangeArrowheads="1"/>
          </p:cNvSpPr>
          <p:nvPr>
            <p:ph type="title"/>
          </p:nvPr>
        </p:nvSpPr>
        <p:spPr/>
        <p:txBody>
          <a:bodyPr/>
          <a:lstStyle/>
          <a:p>
            <a:pPr eaLnBrk="1" hangingPunct="1"/>
            <a:endParaRPr lang="en-US" altLang="en-US" smtClean="0"/>
          </a:p>
        </p:txBody>
      </p:sp>
      <p:sp>
        <p:nvSpPr>
          <p:cNvPr id="25605"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dirty="0" smtClean="0"/>
              <a:t>Protein Sequencing Techniques:</a:t>
            </a:r>
          </a:p>
          <a:p>
            <a:pPr eaLnBrk="1" hangingPunct="1">
              <a:buFontTx/>
              <a:buNone/>
            </a:pPr>
            <a:endParaRPr lang="en-US" altLang="en-US" sz="2000" i="1" dirty="0" smtClean="0"/>
          </a:p>
          <a:p>
            <a:pPr eaLnBrk="1" hangingPunct="1">
              <a:buFontTx/>
              <a:buNone/>
            </a:pPr>
            <a:r>
              <a:rPr lang="en-US" altLang="en-US" sz="2000" i="1" dirty="0" smtClean="0"/>
              <a:t>Since </a:t>
            </a:r>
            <a:r>
              <a:rPr lang="en-US" altLang="en-US" sz="2000" i="1" dirty="0" smtClean="0"/>
              <a:t>both the </a:t>
            </a:r>
            <a:r>
              <a:rPr lang="en-US" altLang="en-US" sz="2000" i="1" dirty="0" smtClean="0"/>
              <a:t>Edman Method </a:t>
            </a:r>
            <a:r>
              <a:rPr lang="en-US" altLang="en-US" sz="2000" i="1" dirty="0" smtClean="0"/>
              <a:t>and tandem mass spec are </a:t>
            </a:r>
            <a:r>
              <a:rPr lang="en-US" altLang="en-US" sz="2000" i="1" dirty="0" smtClean="0"/>
              <a:t>limited to less than 50 residues, if longer polypeptides are encountered, the protein must be broken down into shorter segments.  Different chemical reagents and enzymes are used, to obtain overlapping segments. These overlapping segments help to align the various strands and solve the puzzle of the entire sequence of the original protein sequence.</a:t>
            </a:r>
          </a:p>
          <a:p>
            <a:pPr eaLnBrk="1" hangingPunct="1">
              <a:buFontTx/>
              <a:buNone/>
            </a:pPr>
            <a:r>
              <a:rPr lang="en-US" altLang="en-US" sz="2000" i="1" dirty="0" smtClean="0"/>
              <a:t>For example, </a:t>
            </a:r>
            <a:r>
              <a:rPr lang="en-US" altLang="en-US" sz="2000" b="1" i="1" u="sng" dirty="0" err="1" smtClean="0"/>
              <a:t>CNBr</a:t>
            </a:r>
            <a:r>
              <a:rPr lang="en-US" altLang="en-US" sz="2000" i="1" dirty="0" smtClean="0"/>
              <a:t> cleaves peptide bonds on the carbonyl side of methionine residues: </a:t>
            </a:r>
          </a:p>
          <a:p>
            <a:pPr eaLnBrk="1" hangingPunct="1">
              <a:buFontTx/>
              <a:buNone/>
            </a:pPr>
            <a:endParaRPr lang="en-US" altLang="en-US" sz="2000" i="1" dirty="0" smtClean="0"/>
          </a:p>
        </p:txBody>
      </p:sp>
      <p:pic>
        <p:nvPicPr>
          <p:cNvPr id="256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85359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662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40964E01-9846-472B-B3AD-1E5354913A6E}" type="slidenum">
              <a:rPr lang="en-US" altLang="en-US">
                <a:solidFill>
                  <a:srgbClr val="0066CC"/>
                </a:solidFill>
              </a:rPr>
              <a:pPr/>
              <a:t>26</a:t>
            </a:fld>
            <a:endParaRPr lang="en-US" altLang="en-US">
              <a:solidFill>
                <a:srgbClr val="0066CC"/>
              </a:solidFill>
            </a:endParaRPr>
          </a:p>
        </p:txBody>
      </p:sp>
      <p:sp>
        <p:nvSpPr>
          <p:cNvPr id="26629" name="Rectangle 3"/>
          <p:cNvSpPr>
            <a:spLocks noGrp="1" noChangeArrowheads="1"/>
          </p:cNvSpPr>
          <p:nvPr>
            <p:ph type="body" idx="1"/>
          </p:nvPr>
        </p:nvSpPr>
        <p:spPr>
          <a:xfrm>
            <a:off x="228600" y="228600"/>
            <a:ext cx="8686800" cy="5592763"/>
          </a:xfrm>
        </p:spPr>
        <p:txBody>
          <a:bodyPr/>
          <a:lstStyle/>
          <a:p>
            <a:pPr eaLnBrk="1" hangingPunct="1">
              <a:buFontTx/>
              <a:buNone/>
            </a:pPr>
            <a:r>
              <a:rPr lang="en-US" altLang="en-US" sz="2400" i="1" smtClean="0"/>
              <a:t>Protein Sequencing Techniques:</a:t>
            </a:r>
          </a:p>
          <a:p>
            <a:pPr eaLnBrk="1" hangingPunct="1">
              <a:buFontTx/>
              <a:buNone/>
            </a:pPr>
            <a:endParaRPr lang="en-US" altLang="en-US" sz="2000" i="1" smtClean="0"/>
          </a:p>
          <a:p>
            <a:pPr eaLnBrk="1" hangingPunct="1">
              <a:buFontTx/>
              <a:buNone/>
            </a:pPr>
            <a:r>
              <a:rPr lang="en-US" altLang="en-US" sz="2000" i="1" smtClean="0"/>
              <a:t>In another example, the enzyme </a:t>
            </a:r>
            <a:r>
              <a:rPr lang="en-US" altLang="en-US" sz="2000" b="1" i="1" u="sng" smtClean="0"/>
              <a:t>trypsin</a:t>
            </a:r>
            <a:r>
              <a:rPr lang="en-US" altLang="en-US" sz="2000" i="1" smtClean="0"/>
              <a:t> catalyzes the hydrolysis of peptide bonds on the carboxyl side of either lysine or arginine:</a:t>
            </a:r>
          </a:p>
          <a:p>
            <a:pPr eaLnBrk="1" hangingPunct="1">
              <a:buFontTx/>
              <a:buNone/>
            </a:pPr>
            <a:endParaRPr lang="en-US" altLang="en-US" sz="2000" i="1" smtClean="0"/>
          </a:p>
        </p:txBody>
      </p:sp>
      <p:pic>
        <p:nvPicPr>
          <p:cNvPr id="266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8535988"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765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EE5120A-6E27-4C9B-BED4-C544A046F717}" type="slidenum">
              <a:rPr lang="en-US" altLang="en-US">
                <a:solidFill>
                  <a:srgbClr val="0066CC"/>
                </a:solidFill>
              </a:rPr>
              <a:pPr/>
              <a:t>27</a:t>
            </a:fld>
            <a:endParaRPr lang="en-US" altLang="en-US">
              <a:solidFill>
                <a:srgbClr val="0066CC"/>
              </a:solidFill>
            </a:endParaRPr>
          </a:p>
        </p:txBody>
      </p:sp>
      <p:sp>
        <p:nvSpPr>
          <p:cNvPr id="27652" name="Rectangle 2"/>
          <p:cNvSpPr>
            <a:spLocks noGrp="1" noChangeArrowheads="1"/>
          </p:cNvSpPr>
          <p:nvPr>
            <p:ph type="title"/>
          </p:nvPr>
        </p:nvSpPr>
        <p:spPr/>
        <p:txBody>
          <a:bodyPr/>
          <a:lstStyle/>
          <a:p>
            <a:pPr algn="l" eaLnBrk="1" hangingPunct="1"/>
            <a:r>
              <a:rPr lang="en-US" altLang="en-US" sz="2400" i="1" smtClean="0"/>
              <a:t>Protein Sequencing Techniques:</a:t>
            </a:r>
          </a:p>
        </p:txBody>
      </p:sp>
      <p:pic>
        <p:nvPicPr>
          <p:cNvPr id="27653"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0600" y="533400"/>
            <a:ext cx="7305675" cy="599440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86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BE38250-EF10-4F6A-BD69-9E949B22C60C}" type="slidenum">
              <a:rPr lang="en-US" altLang="en-US">
                <a:solidFill>
                  <a:srgbClr val="0066CC"/>
                </a:solidFill>
              </a:rPr>
              <a:pPr/>
              <a:t>28</a:t>
            </a:fld>
            <a:endParaRPr lang="en-US" altLang="en-US">
              <a:solidFill>
                <a:srgbClr val="0066CC"/>
              </a:solidFill>
            </a:endParaRPr>
          </a:p>
        </p:txBody>
      </p:sp>
      <p:sp>
        <p:nvSpPr>
          <p:cNvPr id="28677" name="Rectangle 3"/>
          <p:cNvSpPr>
            <a:spLocks noGrp="1" noChangeArrowheads="1"/>
          </p:cNvSpPr>
          <p:nvPr>
            <p:ph type="body" idx="1"/>
          </p:nvPr>
        </p:nvSpPr>
        <p:spPr>
          <a:xfrm>
            <a:off x="228600" y="228600"/>
            <a:ext cx="4800600" cy="5592763"/>
          </a:xfrm>
        </p:spPr>
        <p:txBody>
          <a:bodyPr/>
          <a:lstStyle/>
          <a:p>
            <a:pPr eaLnBrk="1" hangingPunct="1">
              <a:buFontTx/>
              <a:buNone/>
            </a:pPr>
            <a:r>
              <a:rPr lang="en-US" altLang="en-US" sz="2400" i="1" dirty="0" smtClean="0"/>
              <a:t>Protein Sequencing Techniques:</a:t>
            </a:r>
          </a:p>
          <a:p>
            <a:pPr eaLnBrk="1" hangingPunct="1">
              <a:buFontTx/>
              <a:buNone/>
            </a:pPr>
            <a:endParaRPr lang="en-US" altLang="en-US" sz="2000" i="1" dirty="0" smtClean="0"/>
          </a:p>
          <a:p>
            <a:pPr marL="0" indent="0" eaLnBrk="1" hangingPunct="1">
              <a:buFontTx/>
              <a:buNone/>
            </a:pPr>
            <a:r>
              <a:rPr lang="en-US" altLang="en-US" sz="2000" i="1" dirty="0" smtClean="0"/>
              <a:t>Consider </a:t>
            </a:r>
            <a:r>
              <a:rPr lang="en-US" altLang="en-US" sz="2000" i="1" dirty="0" smtClean="0"/>
              <a:t>this </a:t>
            </a:r>
          </a:p>
          <a:p>
            <a:pPr marL="0" indent="0" eaLnBrk="1" hangingPunct="1">
              <a:buFontTx/>
              <a:buNone/>
            </a:pPr>
            <a:r>
              <a:rPr lang="en-US" altLang="en-US" sz="2000" i="1" dirty="0" err="1" smtClean="0"/>
              <a:t>nonapeptide</a:t>
            </a:r>
            <a:r>
              <a:rPr lang="en-US" altLang="en-US" sz="2000" i="1" dirty="0" smtClean="0"/>
              <a:t> that </a:t>
            </a:r>
          </a:p>
          <a:p>
            <a:pPr marL="0" indent="0" eaLnBrk="1" hangingPunct="1">
              <a:buFontTx/>
              <a:buNone/>
            </a:pPr>
            <a:r>
              <a:rPr lang="en-US" altLang="en-US" sz="2000" i="1" dirty="0" smtClean="0"/>
              <a:t>is </a:t>
            </a:r>
            <a:r>
              <a:rPr lang="en-US" altLang="en-US" sz="2000" i="1" dirty="0" smtClean="0"/>
              <a:t>subjected to </a:t>
            </a:r>
            <a:endParaRPr lang="en-US" altLang="en-US" sz="2000" i="1" dirty="0" smtClean="0"/>
          </a:p>
          <a:p>
            <a:pPr marL="0" indent="0" eaLnBrk="1" hangingPunct="1">
              <a:buFontTx/>
              <a:buNone/>
            </a:pPr>
            <a:r>
              <a:rPr lang="en-US" altLang="en-US" sz="2000" i="1" dirty="0" smtClean="0"/>
              <a:t>two </a:t>
            </a:r>
            <a:r>
              <a:rPr lang="en-US" altLang="en-US" sz="2000" i="1" dirty="0" smtClean="0"/>
              <a:t>different </a:t>
            </a:r>
            <a:endParaRPr lang="en-US" altLang="en-US" sz="2000" i="1" dirty="0" smtClean="0"/>
          </a:p>
          <a:p>
            <a:pPr marL="0" indent="0" eaLnBrk="1" hangingPunct="1">
              <a:buFontTx/>
              <a:buNone/>
            </a:pPr>
            <a:r>
              <a:rPr lang="en-US" altLang="en-US" sz="2000" i="1" dirty="0" smtClean="0"/>
              <a:t>treatments</a:t>
            </a:r>
            <a:r>
              <a:rPr lang="en-US" altLang="en-US" sz="2000" i="1" dirty="0" smtClean="0"/>
              <a:t>.  </a:t>
            </a:r>
            <a:endParaRPr lang="en-US" altLang="en-US" sz="2000" i="1" dirty="0" smtClean="0"/>
          </a:p>
          <a:p>
            <a:pPr marL="0" indent="0" eaLnBrk="1" hangingPunct="1">
              <a:buFontTx/>
              <a:buNone/>
            </a:pPr>
            <a:endParaRPr lang="en-US" altLang="en-US" sz="2000" i="1" dirty="0" smtClean="0"/>
          </a:p>
          <a:p>
            <a:pPr marL="0" indent="0" eaLnBrk="1" hangingPunct="1">
              <a:buFontTx/>
              <a:buNone/>
            </a:pPr>
            <a:r>
              <a:rPr lang="en-US" altLang="en-US" sz="2000" i="1" dirty="0" smtClean="0"/>
              <a:t>The </a:t>
            </a:r>
            <a:r>
              <a:rPr lang="en-US" altLang="en-US" sz="2000" i="1" dirty="0" err="1" smtClean="0"/>
              <a:t>chymotryptic</a:t>
            </a:r>
            <a:r>
              <a:rPr lang="en-US" altLang="en-US" sz="2000" i="1" dirty="0" smtClean="0"/>
              <a:t> </a:t>
            </a:r>
            <a:endParaRPr lang="en-US" altLang="en-US" sz="2000" i="1" dirty="0" smtClean="0"/>
          </a:p>
          <a:p>
            <a:pPr marL="0" indent="0" eaLnBrk="1" hangingPunct="1">
              <a:buFontTx/>
              <a:buNone/>
            </a:pPr>
            <a:r>
              <a:rPr lang="en-US" altLang="en-US" sz="2000" i="1" dirty="0" smtClean="0"/>
              <a:t>overlapping peptide</a:t>
            </a:r>
          </a:p>
          <a:p>
            <a:pPr marL="0" indent="0" eaLnBrk="1" hangingPunct="1">
              <a:buFontTx/>
              <a:buNone/>
            </a:pPr>
            <a:r>
              <a:rPr lang="en-US" altLang="en-US" sz="2000" i="1" dirty="0" smtClean="0"/>
              <a:t>specifies </a:t>
            </a:r>
            <a:r>
              <a:rPr lang="en-US" altLang="en-US" sz="2000" i="1" dirty="0" smtClean="0"/>
              <a:t>the </a:t>
            </a:r>
            <a:endParaRPr lang="en-US" altLang="en-US" sz="2000" i="1" dirty="0" smtClean="0"/>
          </a:p>
          <a:p>
            <a:pPr marL="0" indent="0" eaLnBrk="1" hangingPunct="1">
              <a:buFontTx/>
              <a:buNone/>
            </a:pPr>
            <a:r>
              <a:rPr lang="en-US" altLang="en-US" sz="2000" i="1" dirty="0" smtClean="0"/>
              <a:t>arrangement </a:t>
            </a:r>
            <a:r>
              <a:rPr lang="en-US" altLang="en-US" sz="2000" i="1" dirty="0" smtClean="0"/>
              <a:t>of </a:t>
            </a:r>
            <a:endParaRPr lang="en-US" altLang="en-US" sz="2000" i="1" dirty="0" smtClean="0"/>
          </a:p>
          <a:p>
            <a:pPr marL="0" indent="0" eaLnBrk="1" hangingPunct="1">
              <a:buFontTx/>
              <a:buNone/>
            </a:pPr>
            <a:r>
              <a:rPr lang="en-US" altLang="en-US" sz="2000" i="1" dirty="0" smtClean="0"/>
              <a:t>the </a:t>
            </a:r>
            <a:r>
              <a:rPr lang="en-US" altLang="en-US" sz="2000" i="1" dirty="0" smtClean="0"/>
              <a:t>two tryptic </a:t>
            </a:r>
            <a:endParaRPr lang="en-US" altLang="en-US" sz="2000" i="1" dirty="0" smtClean="0"/>
          </a:p>
          <a:p>
            <a:pPr marL="0" indent="0" eaLnBrk="1" hangingPunct="1">
              <a:buFontTx/>
              <a:buNone/>
            </a:pPr>
            <a:r>
              <a:rPr lang="en-US" altLang="en-US" sz="2000" i="1" dirty="0" smtClean="0"/>
              <a:t>peptides</a:t>
            </a:r>
            <a:r>
              <a:rPr lang="en-US" altLang="en-US" sz="2000" i="1" dirty="0" smtClean="0"/>
              <a:t>:</a:t>
            </a:r>
          </a:p>
          <a:p>
            <a:pPr eaLnBrk="1" hangingPunct="1">
              <a:buFontTx/>
              <a:buNone/>
            </a:pPr>
            <a:endParaRPr lang="en-US" altLang="en-US" sz="2000" i="1" dirty="0" smtClean="0"/>
          </a:p>
        </p:txBody>
      </p:sp>
      <p:pic>
        <p:nvPicPr>
          <p:cNvPr id="2" name="Picture 1"/>
          <p:cNvPicPr>
            <a:picLocks noChangeAspect="1"/>
          </p:cNvPicPr>
          <p:nvPr/>
        </p:nvPicPr>
        <p:blipFill rotWithShape="1">
          <a:blip r:embed="rId2"/>
          <a:srcRect b="11738"/>
          <a:stretch/>
        </p:blipFill>
        <p:spPr>
          <a:xfrm>
            <a:off x="2639455" y="990600"/>
            <a:ext cx="6275945" cy="4953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296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ACBD960-776C-488B-886A-BE797DD976BF}" type="slidenum">
              <a:rPr lang="en-US" altLang="en-US">
                <a:solidFill>
                  <a:srgbClr val="0066CC"/>
                </a:solidFill>
              </a:rPr>
              <a:pPr/>
              <a:t>29</a:t>
            </a:fld>
            <a:endParaRPr lang="en-US" altLang="en-US">
              <a:solidFill>
                <a:srgbClr val="0066CC"/>
              </a:solidFill>
            </a:endParaRPr>
          </a:p>
        </p:txBody>
      </p:sp>
      <p:sp>
        <p:nvSpPr>
          <p:cNvPr id="29700" name="Rectangle 2"/>
          <p:cNvSpPr>
            <a:spLocks noGrp="1" noChangeArrowheads="1"/>
          </p:cNvSpPr>
          <p:nvPr>
            <p:ph type="title"/>
          </p:nvPr>
        </p:nvSpPr>
        <p:spPr>
          <a:xfrm>
            <a:off x="381000" y="381000"/>
            <a:ext cx="8229600" cy="304800"/>
          </a:xfrm>
        </p:spPr>
        <p:txBody>
          <a:bodyPr/>
          <a:lstStyle/>
          <a:p>
            <a:pPr algn="l" eaLnBrk="1" hangingPunct="1"/>
            <a:r>
              <a:rPr lang="en-US" altLang="en-US" sz="2800" i="1" smtClean="0"/>
              <a:t>Determining Tertiary Protein Structure:</a:t>
            </a:r>
            <a:r>
              <a:rPr lang="en-US" altLang="en-US" sz="3600" i="1" smtClean="0"/>
              <a:t/>
            </a:r>
            <a:br>
              <a:rPr lang="en-US" altLang="en-US" sz="3600" i="1" smtClean="0"/>
            </a:br>
            <a:endParaRPr lang="en-US" altLang="en-US" sz="3600" i="1" smtClean="0"/>
          </a:p>
        </p:txBody>
      </p:sp>
      <p:sp>
        <p:nvSpPr>
          <p:cNvPr id="29701" name="Rectangle 3"/>
          <p:cNvSpPr>
            <a:spLocks noGrp="1" noChangeArrowheads="1"/>
          </p:cNvSpPr>
          <p:nvPr>
            <p:ph type="body" idx="1"/>
          </p:nvPr>
        </p:nvSpPr>
        <p:spPr>
          <a:xfrm>
            <a:off x="228600" y="685800"/>
            <a:ext cx="8686800" cy="5211763"/>
          </a:xfrm>
        </p:spPr>
        <p:txBody>
          <a:bodyPr/>
          <a:lstStyle/>
          <a:p>
            <a:pPr eaLnBrk="1" hangingPunct="1"/>
            <a:r>
              <a:rPr lang="en-US" altLang="en-US" sz="2800" i="1" smtClean="0"/>
              <a:t>X-Ray Crystallography reveals 3-D structure in great detail by measuring distances between atoms in a protein crystal. Consider Myoglobin:</a:t>
            </a:r>
            <a:r>
              <a:rPr lang="en-US" altLang="en-US" sz="2000" i="1" smtClean="0"/>
              <a:t>		</a:t>
            </a:r>
          </a:p>
        </p:txBody>
      </p:sp>
      <p:pic>
        <p:nvPicPr>
          <p:cNvPr id="297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2209800"/>
            <a:ext cx="3824288"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09800"/>
            <a:ext cx="4419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0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1EC2916-8B84-4278-B6C9-8FC9AE1F8C5F}" type="slidenum">
              <a:rPr lang="en-US" altLang="en-US">
                <a:solidFill>
                  <a:srgbClr val="0066CC"/>
                </a:solidFill>
              </a:rPr>
              <a:pPr/>
              <a:t>3</a:t>
            </a:fld>
            <a:endParaRPr lang="en-US" altLang="en-US">
              <a:solidFill>
                <a:srgbClr val="0066CC"/>
              </a:solidFill>
            </a:endParaRPr>
          </a:p>
        </p:txBody>
      </p:sp>
      <p:sp>
        <p:nvSpPr>
          <p:cNvPr id="4100" name="Rectangle 2"/>
          <p:cNvSpPr>
            <a:spLocks noGrp="1" noChangeArrowheads="1"/>
          </p:cNvSpPr>
          <p:nvPr>
            <p:ph type="title"/>
          </p:nvPr>
        </p:nvSpPr>
        <p:spPr/>
        <p:txBody>
          <a:bodyPr/>
          <a:lstStyle/>
          <a:p>
            <a:pPr eaLnBrk="1" hangingPunct="1"/>
            <a:endParaRPr lang="en-US" altLang="en-US" smtClean="0"/>
          </a:p>
        </p:txBody>
      </p:sp>
      <p:sp>
        <p:nvSpPr>
          <p:cNvPr id="4101" name="Rectangle 3"/>
          <p:cNvSpPr>
            <a:spLocks noGrp="1" noChangeArrowheads="1"/>
          </p:cNvSpPr>
          <p:nvPr>
            <p:ph type="body" idx="1"/>
          </p:nvPr>
        </p:nvSpPr>
        <p:spPr/>
        <p:txBody>
          <a:bodyPr/>
          <a:lstStyle/>
          <a:p>
            <a:pPr eaLnBrk="1" hangingPunct="1"/>
            <a:r>
              <a:rPr lang="en-US" altLang="en-US" sz="3000" smtClean="0"/>
              <a:t>Proteins differ from one another in respect to:</a:t>
            </a:r>
          </a:p>
          <a:p>
            <a:pPr lvl="1" eaLnBrk="1" hangingPunct="1"/>
            <a:r>
              <a:rPr lang="en-US" altLang="en-US" smtClean="0"/>
              <a:t>Amino acid composition</a:t>
            </a:r>
          </a:p>
          <a:p>
            <a:pPr lvl="1" eaLnBrk="1" hangingPunct="1"/>
            <a:r>
              <a:rPr lang="en-US" altLang="en-US" smtClean="0"/>
              <a:t>Molecular shape and size</a:t>
            </a:r>
          </a:p>
          <a:p>
            <a:pPr lvl="1" eaLnBrk="1" hangingPunct="1"/>
            <a:r>
              <a:rPr lang="en-US" altLang="en-US" smtClean="0"/>
              <a:t>Function</a:t>
            </a:r>
          </a:p>
          <a:p>
            <a:pPr eaLnBrk="1" hangingPunct="1"/>
            <a:r>
              <a:rPr lang="en-US" altLang="en-US" smtClean="0"/>
              <a:t>To study proteins in detail, each protein must be identified, purified.  Then detailed studies can be performed on the purified protein.</a:t>
            </a:r>
          </a:p>
          <a:p>
            <a:pPr eaLnBrk="1" hangingPunct="1"/>
            <a:r>
              <a:rPr lang="en-US" altLang="en-US" smtClean="0"/>
              <a:t>How are proteins isolated and purified?</a:t>
            </a:r>
          </a:p>
          <a:p>
            <a:pPr eaLnBrk="1" hangingPunct="1"/>
            <a:endParaRPr lang="en-US" alt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07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85F557F-8C9A-46C5-985A-F3A7A81D4AFA}" type="slidenum">
              <a:rPr lang="en-US" altLang="en-US">
                <a:solidFill>
                  <a:srgbClr val="0066CC"/>
                </a:solidFill>
              </a:rPr>
              <a:pPr/>
              <a:t>30</a:t>
            </a:fld>
            <a:endParaRPr lang="en-US" altLang="en-US">
              <a:solidFill>
                <a:srgbClr val="0066CC"/>
              </a:solidFill>
            </a:endParaRPr>
          </a:p>
        </p:txBody>
      </p:sp>
      <p:sp>
        <p:nvSpPr>
          <p:cNvPr id="30724" name="Rectangle 2"/>
          <p:cNvSpPr>
            <a:spLocks noGrp="1" noChangeArrowheads="1"/>
          </p:cNvSpPr>
          <p:nvPr>
            <p:ph type="title"/>
          </p:nvPr>
        </p:nvSpPr>
        <p:spPr>
          <a:xfrm>
            <a:off x="381000" y="381000"/>
            <a:ext cx="8229600" cy="304800"/>
          </a:xfrm>
        </p:spPr>
        <p:txBody>
          <a:bodyPr/>
          <a:lstStyle/>
          <a:p>
            <a:pPr algn="l" eaLnBrk="1" hangingPunct="1"/>
            <a:r>
              <a:rPr lang="en-US" altLang="en-US" sz="2800" i="1" smtClean="0"/>
              <a:t>Determining Tertiary Protein Structure:</a:t>
            </a:r>
            <a:r>
              <a:rPr lang="en-US" altLang="en-US" sz="3600" i="1" smtClean="0"/>
              <a:t/>
            </a:r>
            <a:br>
              <a:rPr lang="en-US" altLang="en-US" sz="3600" i="1" smtClean="0"/>
            </a:br>
            <a:endParaRPr lang="en-US" altLang="en-US" sz="3600" i="1" smtClean="0"/>
          </a:p>
        </p:txBody>
      </p:sp>
      <p:sp>
        <p:nvSpPr>
          <p:cNvPr id="30725" name="Rectangle 3"/>
          <p:cNvSpPr>
            <a:spLocks noGrp="1" noChangeArrowheads="1"/>
          </p:cNvSpPr>
          <p:nvPr>
            <p:ph type="body" idx="1"/>
          </p:nvPr>
        </p:nvSpPr>
        <p:spPr>
          <a:xfrm>
            <a:off x="228600" y="685800"/>
            <a:ext cx="8686800" cy="5211763"/>
          </a:xfrm>
        </p:spPr>
        <p:txBody>
          <a:bodyPr/>
          <a:lstStyle/>
          <a:p>
            <a:pPr eaLnBrk="1" hangingPunct="1"/>
            <a:r>
              <a:rPr lang="en-US" altLang="en-US" sz="2800" i="1" smtClean="0"/>
              <a:t>X-Ray Crystallography yields electron-density maps that can be used to determine the spatial arrangement of the atoms in the molecule.</a:t>
            </a:r>
            <a:endParaRPr lang="en-US" altLang="en-US" sz="2000" i="1" smtClean="0"/>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35956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2543175"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rPr>
              <a:t>Biochemistry 3070 – Exploring Proteins</a:t>
            </a:r>
          </a:p>
        </p:txBody>
      </p:sp>
      <p:sp>
        <p:nvSpPr>
          <p:cNvPr id="307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5F557F-8C9A-46C5-985A-F3A7A81D4AFA}" type="slidenum">
              <a:rPr kumimoji="0" lang="en-US" altLang="en-US" sz="10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000" b="0" i="1" u="none" strike="noStrike" kern="1200" cap="none" spc="0" normalizeH="0" baseline="0" noProof="0" smtClean="0">
              <a:ln>
                <a:noFill/>
              </a:ln>
              <a:solidFill>
                <a:srgbClr val="0066CC"/>
              </a:solidFill>
              <a:effectLst/>
              <a:uLnTx/>
              <a:uFillTx/>
              <a:latin typeface="Arial" panose="020B0604020202020204" pitchFamily="34" charset="0"/>
              <a:ea typeface="+mn-ea"/>
              <a:cs typeface="+mn-cs"/>
            </a:endParaRPr>
          </a:p>
        </p:txBody>
      </p:sp>
      <p:sp>
        <p:nvSpPr>
          <p:cNvPr id="30724" name="Rectangle 2"/>
          <p:cNvSpPr>
            <a:spLocks noGrp="1" noChangeArrowheads="1"/>
          </p:cNvSpPr>
          <p:nvPr>
            <p:ph type="title"/>
          </p:nvPr>
        </p:nvSpPr>
        <p:spPr>
          <a:xfrm>
            <a:off x="304800" y="425015"/>
            <a:ext cx="8229600" cy="304800"/>
          </a:xfrm>
        </p:spPr>
        <p:txBody>
          <a:bodyPr/>
          <a:lstStyle/>
          <a:p>
            <a:pPr algn="l" eaLnBrk="1" hangingPunct="1"/>
            <a:r>
              <a:rPr lang="en-US" altLang="en-US" sz="2800" i="1" dirty="0" smtClean="0"/>
              <a:t>X-ray Crystallography at Various Resolutions:</a:t>
            </a:r>
            <a:r>
              <a:rPr lang="en-US" altLang="en-US" sz="3600" i="1" dirty="0" smtClean="0"/>
              <a:t/>
            </a:r>
            <a:br>
              <a:rPr lang="en-US" altLang="en-US" sz="3600" i="1" dirty="0" smtClean="0"/>
            </a:br>
            <a:endParaRPr lang="en-US" altLang="en-US" sz="3600" i="1" dirty="0" smtClean="0"/>
          </a:p>
        </p:txBody>
      </p:sp>
      <p:pic>
        <p:nvPicPr>
          <p:cNvPr id="8" name="Picture 2" descr="Four electron density maps of a tyrosine residue, corresponding to resolution levels of 1.0 angstrom, 2.0 angstrom, 2.7 angstrom, and 3.0 angstrom are shown. The stick model of tyrosine appears as a six-membered ring with a short projection from first carbon and a long chain from the fourth carbon, which branches into two at the end. At the resolution of 1.0 angstrom, small mesh spheres surround all the vertices of the ring, the bends in the chain, the branches of the chain, and the short projection. At 2.0 angstroms, three dimensional, irregular meshes surround part of the six-membered ring, and sparsely surround the short projection, and most of the long chain and its two branches. At 2.7 angstroms, a mesh sparsely covers half of the six-membered ring, and the two branches of the long chain. At 3.0 angstroms, a mesh sparsely surrounds the entire molecule."/>
          <p:cNvPicPr>
            <a:picLocks noChangeAspect="1" noChangeArrowheads="1"/>
          </p:cNvPicPr>
          <p:nvPr/>
        </p:nvPicPr>
        <p:blipFill rotWithShape="1">
          <a:blip r:embed="rId2">
            <a:extLst>
              <a:ext uri="{28A0092B-C50C-407E-A947-70E740481C1C}">
                <a14:useLocalDpi xmlns:a14="http://schemas.microsoft.com/office/drawing/2010/main" val="0"/>
              </a:ext>
            </a:extLst>
          </a:blip>
          <a:srcRect l="13162" t="480" r="13501" b="4673"/>
          <a:stretch/>
        </p:blipFill>
        <p:spPr bwMode="auto">
          <a:xfrm>
            <a:off x="990600" y="623417"/>
            <a:ext cx="6248400" cy="589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0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17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D008763-0CA5-4A6F-8CFB-3FB106867EDE}" type="slidenum">
              <a:rPr lang="en-US" altLang="en-US">
                <a:solidFill>
                  <a:srgbClr val="0066CC"/>
                </a:solidFill>
              </a:rPr>
              <a:pPr/>
              <a:t>32</a:t>
            </a:fld>
            <a:endParaRPr lang="en-US" altLang="en-US">
              <a:solidFill>
                <a:srgbClr val="0066CC"/>
              </a:solidFill>
            </a:endParaRPr>
          </a:p>
        </p:txBody>
      </p:sp>
      <p:sp>
        <p:nvSpPr>
          <p:cNvPr id="31748" name="Rectangle 2"/>
          <p:cNvSpPr>
            <a:spLocks noGrp="1" noChangeArrowheads="1"/>
          </p:cNvSpPr>
          <p:nvPr>
            <p:ph type="title"/>
          </p:nvPr>
        </p:nvSpPr>
        <p:spPr>
          <a:xfrm>
            <a:off x="381000" y="381000"/>
            <a:ext cx="8229600" cy="304800"/>
          </a:xfrm>
        </p:spPr>
        <p:txBody>
          <a:bodyPr/>
          <a:lstStyle/>
          <a:p>
            <a:pPr algn="l" eaLnBrk="1" hangingPunct="1"/>
            <a:r>
              <a:rPr lang="en-US" altLang="en-US" sz="2800" i="1" smtClean="0"/>
              <a:t>Determining Tertiary Protein Structure:</a:t>
            </a:r>
            <a:r>
              <a:rPr lang="en-US" altLang="en-US" sz="3600" i="1" smtClean="0"/>
              <a:t/>
            </a:r>
            <a:br>
              <a:rPr lang="en-US" altLang="en-US" sz="3600" i="1" smtClean="0"/>
            </a:br>
            <a:endParaRPr lang="en-US" altLang="en-US" sz="3600" i="1" smtClean="0"/>
          </a:p>
        </p:txBody>
      </p:sp>
      <p:sp>
        <p:nvSpPr>
          <p:cNvPr id="31749" name="Rectangle 3"/>
          <p:cNvSpPr>
            <a:spLocks noGrp="1" noChangeArrowheads="1"/>
          </p:cNvSpPr>
          <p:nvPr>
            <p:ph type="body" idx="1"/>
          </p:nvPr>
        </p:nvSpPr>
        <p:spPr>
          <a:xfrm>
            <a:off x="228600" y="685800"/>
            <a:ext cx="4419600" cy="5211763"/>
          </a:xfrm>
        </p:spPr>
        <p:txBody>
          <a:bodyPr/>
          <a:lstStyle/>
          <a:p>
            <a:pPr eaLnBrk="1" hangingPunct="1"/>
            <a:r>
              <a:rPr lang="en-US" altLang="en-US" sz="2800" i="1" smtClean="0"/>
              <a:t>NMR can reveal atomic structure by measuring the absorption shifts of various nuclei.</a:t>
            </a:r>
          </a:p>
          <a:p>
            <a:pPr eaLnBrk="1" hangingPunct="1"/>
            <a:r>
              <a:rPr lang="en-US" altLang="en-US" sz="2800" i="1" smtClean="0"/>
              <a:t>A </a:t>
            </a:r>
            <a:r>
              <a:rPr lang="en-US" altLang="en-US" sz="2800" i="1" u="sng" smtClean="0"/>
              <a:t>strong</a:t>
            </a:r>
            <a:r>
              <a:rPr lang="en-US" altLang="en-US" sz="2800" i="1" smtClean="0"/>
              <a:t> magnetic field separates nuclear spin states:</a:t>
            </a:r>
          </a:p>
        </p:txBody>
      </p:sp>
      <p:pic>
        <p:nvPicPr>
          <p:cNvPr id="317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533400"/>
            <a:ext cx="42830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3962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27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7DDA2DA-C466-4E1B-81DB-AFFE7B5FFCA9}" type="slidenum">
              <a:rPr lang="en-US" altLang="en-US">
                <a:solidFill>
                  <a:srgbClr val="0066CC"/>
                </a:solidFill>
              </a:rPr>
              <a:pPr/>
              <a:t>33</a:t>
            </a:fld>
            <a:endParaRPr lang="en-US" altLang="en-US">
              <a:solidFill>
                <a:srgbClr val="0066CC"/>
              </a:solidFill>
            </a:endParaRPr>
          </a:p>
        </p:txBody>
      </p:sp>
      <p:sp>
        <p:nvSpPr>
          <p:cNvPr id="32772" name="Rectangle 2"/>
          <p:cNvSpPr>
            <a:spLocks noGrp="1" noChangeArrowheads="1"/>
          </p:cNvSpPr>
          <p:nvPr>
            <p:ph type="title"/>
          </p:nvPr>
        </p:nvSpPr>
        <p:spPr/>
        <p:txBody>
          <a:bodyPr/>
          <a:lstStyle/>
          <a:p>
            <a:pPr eaLnBrk="1" hangingPunct="1"/>
            <a:endParaRPr lang="en-US" altLang="en-US" smtClean="0"/>
          </a:p>
        </p:txBody>
      </p:sp>
      <p:sp>
        <p:nvSpPr>
          <p:cNvPr id="32773" name="Rectangle 3"/>
          <p:cNvSpPr>
            <a:spLocks noGrp="1" noChangeArrowheads="1"/>
          </p:cNvSpPr>
          <p:nvPr>
            <p:ph type="body" idx="1"/>
          </p:nvPr>
        </p:nvSpPr>
        <p:spPr>
          <a:xfrm>
            <a:off x="457200" y="304800"/>
            <a:ext cx="8229600" cy="5592763"/>
          </a:xfrm>
        </p:spPr>
        <p:txBody>
          <a:bodyPr/>
          <a:lstStyle/>
          <a:p>
            <a:pPr eaLnBrk="1" hangingPunct="1">
              <a:buFontTx/>
              <a:buNone/>
            </a:pPr>
            <a:r>
              <a:rPr lang="en-US" altLang="en-US" sz="2800" smtClean="0"/>
              <a:t>Simple vs. Complex NMR Spectra:</a:t>
            </a:r>
          </a:p>
          <a:p>
            <a:pPr eaLnBrk="1" hangingPunct="1">
              <a:buFontTx/>
              <a:buNone/>
            </a:pPr>
            <a:endParaRPr lang="en-US" altLang="en-US" sz="2800" smtClean="0"/>
          </a:p>
          <a:p>
            <a:pPr eaLnBrk="1" hangingPunct="1">
              <a:buFontTx/>
              <a:buNone/>
            </a:pPr>
            <a:r>
              <a:rPr lang="en-US" altLang="en-US" sz="1800" smtClean="0"/>
              <a:t>	Ethanol:				Protein:</a:t>
            </a:r>
          </a:p>
        </p:txBody>
      </p:sp>
      <p:pic>
        <p:nvPicPr>
          <p:cNvPr id="327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676400"/>
            <a:ext cx="4191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676400"/>
            <a:ext cx="4614863"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37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BDE0856B-4273-4BF8-A24E-6109DA962F1D}" type="slidenum">
              <a:rPr lang="en-US" altLang="en-US">
                <a:solidFill>
                  <a:srgbClr val="0066CC"/>
                </a:solidFill>
              </a:rPr>
              <a:pPr/>
              <a:t>34</a:t>
            </a:fld>
            <a:endParaRPr lang="en-US" altLang="en-US">
              <a:solidFill>
                <a:srgbClr val="0066CC"/>
              </a:solidFill>
            </a:endParaRPr>
          </a:p>
        </p:txBody>
      </p:sp>
      <p:sp>
        <p:nvSpPr>
          <p:cNvPr id="33796" name="Rectangle 2"/>
          <p:cNvSpPr>
            <a:spLocks noGrp="1" noChangeArrowheads="1"/>
          </p:cNvSpPr>
          <p:nvPr>
            <p:ph type="title"/>
          </p:nvPr>
        </p:nvSpPr>
        <p:spPr/>
        <p:txBody>
          <a:bodyPr/>
          <a:lstStyle/>
          <a:p>
            <a:pPr eaLnBrk="1" hangingPunct="1"/>
            <a:endParaRPr lang="en-US" altLang="en-US" smtClean="0"/>
          </a:p>
        </p:txBody>
      </p:sp>
      <p:sp>
        <p:nvSpPr>
          <p:cNvPr id="33797" name="Rectangle 3"/>
          <p:cNvSpPr>
            <a:spLocks noGrp="1" noChangeArrowheads="1"/>
          </p:cNvSpPr>
          <p:nvPr>
            <p:ph type="body" idx="1"/>
          </p:nvPr>
        </p:nvSpPr>
        <p:spPr>
          <a:xfrm>
            <a:off x="304800" y="304800"/>
            <a:ext cx="8534400" cy="5867400"/>
          </a:xfrm>
        </p:spPr>
        <p:txBody>
          <a:bodyPr/>
          <a:lstStyle/>
          <a:p>
            <a:pPr eaLnBrk="1" hangingPunct="1">
              <a:lnSpc>
                <a:spcPct val="90000"/>
              </a:lnSpc>
              <a:buFontTx/>
              <a:buNone/>
            </a:pPr>
            <a:r>
              <a:rPr lang="en-US" altLang="en-US" sz="2800" i="1" smtClean="0"/>
              <a:t>Determining Tertiary Protein Structure:</a:t>
            </a:r>
          </a:p>
          <a:p>
            <a:pPr eaLnBrk="1" hangingPunct="1">
              <a:lnSpc>
                <a:spcPct val="90000"/>
              </a:lnSpc>
            </a:pPr>
            <a:r>
              <a:rPr lang="en-US" altLang="en-US" sz="2800" i="1" smtClean="0"/>
              <a:t>NMR can measure interactions between atoms that are relatively close to one another in the tertiary structure.</a:t>
            </a:r>
          </a:p>
          <a:p>
            <a:pPr eaLnBrk="1" hangingPunct="1">
              <a:lnSpc>
                <a:spcPct val="90000"/>
              </a:lnSpc>
            </a:pPr>
            <a:r>
              <a:rPr lang="en-US" altLang="en-US" sz="2800" i="1" smtClean="0"/>
              <a:t>NOE: (Nuclear Overhauser Effect):  Energy transfer from an excited nucleus to an unexcited nucleus is easily observed in NMR.  However the atoms must be close to each other, as this energy transfer decreases with the radius to the SIXTH power!</a:t>
            </a:r>
          </a:p>
          <a:p>
            <a:pPr lvl="1" eaLnBrk="1" hangingPunct="1">
              <a:lnSpc>
                <a:spcPct val="90000"/>
              </a:lnSpc>
              <a:buFontTx/>
              <a:buNone/>
            </a:pPr>
            <a:r>
              <a:rPr lang="en-US" altLang="en-US" sz="2400" i="1" smtClean="0"/>
              <a:t>			Signal proportional to 1 / R</a:t>
            </a:r>
            <a:r>
              <a:rPr lang="en-US" altLang="en-US" sz="2400" i="1" baseline="30000" smtClean="0"/>
              <a:t>6</a:t>
            </a:r>
          </a:p>
          <a:p>
            <a:pPr eaLnBrk="1" hangingPunct="1">
              <a:lnSpc>
                <a:spcPct val="90000"/>
              </a:lnSpc>
            </a:pPr>
            <a:r>
              <a:rPr lang="en-US" altLang="en-US" sz="2800" i="1" smtClean="0"/>
              <a:t>NOESY: </a:t>
            </a:r>
          </a:p>
          <a:p>
            <a:pPr eaLnBrk="1" hangingPunct="1">
              <a:lnSpc>
                <a:spcPct val="90000"/>
              </a:lnSpc>
              <a:buFontTx/>
              <a:buNone/>
            </a:pPr>
            <a:r>
              <a:rPr lang="en-US" altLang="en-US" sz="2800" i="1" smtClean="0"/>
              <a:t>	“Nuclear Overhauser Enhancement Spectroscopy”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48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AC10870-39F0-4F82-A24D-06FC6D389D5C}" type="slidenum">
              <a:rPr lang="en-US" altLang="en-US">
                <a:solidFill>
                  <a:srgbClr val="0066CC"/>
                </a:solidFill>
              </a:rPr>
              <a:pPr/>
              <a:t>35</a:t>
            </a:fld>
            <a:endParaRPr lang="en-US" altLang="en-US">
              <a:solidFill>
                <a:srgbClr val="0066CC"/>
              </a:solidFill>
            </a:endParaRPr>
          </a:p>
        </p:txBody>
      </p:sp>
      <p:sp>
        <p:nvSpPr>
          <p:cNvPr id="34820" name="Rectangle 2"/>
          <p:cNvSpPr>
            <a:spLocks noGrp="1" noChangeArrowheads="1"/>
          </p:cNvSpPr>
          <p:nvPr>
            <p:ph type="title"/>
          </p:nvPr>
        </p:nvSpPr>
        <p:spPr/>
        <p:txBody>
          <a:bodyPr/>
          <a:lstStyle/>
          <a:p>
            <a:pPr eaLnBrk="1" hangingPunct="1"/>
            <a:endParaRPr lang="en-US" altLang="en-US" smtClean="0"/>
          </a:p>
        </p:txBody>
      </p:sp>
      <p:sp>
        <p:nvSpPr>
          <p:cNvPr id="34821" name="Rectangle 3"/>
          <p:cNvSpPr>
            <a:spLocks noGrp="1" noChangeArrowheads="1"/>
          </p:cNvSpPr>
          <p:nvPr>
            <p:ph type="body" idx="1"/>
          </p:nvPr>
        </p:nvSpPr>
        <p:spPr/>
        <p:txBody>
          <a:bodyPr/>
          <a:lstStyle/>
          <a:p>
            <a:pPr eaLnBrk="1" hangingPunct="1">
              <a:buFontTx/>
              <a:buNone/>
            </a:pPr>
            <a:r>
              <a:rPr lang="en-US" altLang="en-US" i="1" smtClean="0"/>
              <a:t>“NOESY”</a:t>
            </a:r>
          </a:p>
          <a:p>
            <a:pPr eaLnBrk="1" hangingPunct="1"/>
            <a:endParaRPr lang="en-US" altLang="en-US" smtClean="0"/>
          </a:p>
        </p:txBody>
      </p:sp>
      <p:pic>
        <p:nvPicPr>
          <p:cNvPr id="348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392238"/>
            <a:ext cx="8535987"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58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761059FD-AEEF-488D-958E-F1C716A01825}" type="slidenum">
              <a:rPr lang="en-US" altLang="en-US">
                <a:solidFill>
                  <a:srgbClr val="0066CC"/>
                </a:solidFill>
              </a:rPr>
              <a:pPr/>
              <a:t>36</a:t>
            </a:fld>
            <a:endParaRPr lang="en-US" altLang="en-US">
              <a:solidFill>
                <a:srgbClr val="0066CC"/>
              </a:solidFill>
            </a:endParaRPr>
          </a:p>
        </p:txBody>
      </p:sp>
      <p:sp>
        <p:nvSpPr>
          <p:cNvPr id="35844" name="Rectangle 2"/>
          <p:cNvSpPr>
            <a:spLocks noGrp="1" noChangeArrowheads="1"/>
          </p:cNvSpPr>
          <p:nvPr>
            <p:ph type="title"/>
          </p:nvPr>
        </p:nvSpPr>
        <p:spPr/>
        <p:txBody>
          <a:bodyPr/>
          <a:lstStyle/>
          <a:p>
            <a:pPr eaLnBrk="1" hangingPunct="1"/>
            <a:endParaRPr lang="en-US" altLang="en-US" sz="4000" smtClean="0"/>
          </a:p>
        </p:txBody>
      </p:sp>
      <p:pic>
        <p:nvPicPr>
          <p:cNvPr id="35845"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066800"/>
            <a:ext cx="8229600" cy="4938713"/>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E235471-280B-4ADD-9CA9-B53EB3CBE9F1}" type="slidenum">
              <a:rPr lang="en-US" altLang="en-US">
                <a:solidFill>
                  <a:srgbClr val="0066CC"/>
                </a:solidFill>
              </a:rPr>
              <a:pPr/>
              <a:t>37</a:t>
            </a:fld>
            <a:endParaRPr lang="en-US" altLang="en-US">
              <a:solidFill>
                <a:srgbClr val="0066CC"/>
              </a:solidFill>
            </a:endParaRPr>
          </a:p>
        </p:txBody>
      </p:sp>
      <p:sp>
        <p:nvSpPr>
          <p:cNvPr id="36868" name="Rectangle 2"/>
          <p:cNvSpPr>
            <a:spLocks noGrp="1" noChangeArrowheads="1"/>
          </p:cNvSpPr>
          <p:nvPr>
            <p:ph type="title"/>
          </p:nvPr>
        </p:nvSpPr>
        <p:spPr/>
        <p:txBody>
          <a:bodyPr/>
          <a:lstStyle/>
          <a:p>
            <a:pPr eaLnBrk="1" hangingPunct="1"/>
            <a:endParaRPr lang="en-US" altLang="en-US" smtClean="0"/>
          </a:p>
        </p:txBody>
      </p:sp>
      <p:sp>
        <p:nvSpPr>
          <p:cNvPr id="36869" name="Rectangle 3"/>
          <p:cNvSpPr>
            <a:spLocks noGrp="1" noChangeArrowheads="1"/>
          </p:cNvSpPr>
          <p:nvPr>
            <p:ph type="body" idx="1"/>
          </p:nvPr>
        </p:nvSpPr>
        <p:spPr/>
        <p:txBody>
          <a:bodyPr/>
          <a:lstStyle/>
          <a:p>
            <a:pPr eaLnBrk="1" hangingPunct="1">
              <a:buFontTx/>
              <a:buNone/>
            </a:pPr>
            <a:r>
              <a:rPr lang="en-US" altLang="en-US" i="1" smtClean="0"/>
              <a:t>Interactions between amino acids that are observed in NOSEY NMR: </a:t>
            </a:r>
          </a:p>
          <a:p>
            <a:pPr eaLnBrk="1" hangingPunct="1">
              <a:buFontTx/>
              <a:buNone/>
            </a:pPr>
            <a:endParaRPr lang="en-US" altLang="en-US" i="1" smtClean="0"/>
          </a:p>
        </p:txBody>
      </p:sp>
      <p:pic>
        <p:nvPicPr>
          <p:cNvPr id="368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5359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0A881E1-575F-41BF-8224-AA9EA58CA9BF}" type="slidenum">
              <a:rPr lang="en-US" altLang="en-US">
                <a:solidFill>
                  <a:srgbClr val="0066CC"/>
                </a:solidFill>
              </a:rPr>
              <a:pPr/>
              <a:t>38</a:t>
            </a:fld>
            <a:endParaRPr lang="en-US" altLang="en-US">
              <a:solidFill>
                <a:srgbClr val="0066CC"/>
              </a:solidFill>
            </a:endParaRPr>
          </a:p>
        </p:txBody>
      </p:sp>
      <p:sp>
        <p:nvSpPr>
          <p:cNvPr id="37892" name="Rectangle 2"/>
          <p:cNvSpPr>
            <a:spLocks noGrp="1" noChangeArrowheads="1"/>
          </p:cNvSpPr>
          <p:nvPr>
            <p:ph type="title"/>
          </p:nvPr>
        </p:nvSpPr>
        <p:spPr/>
        <p:txBody>
          <a:bodyPr/>
          <a:lstStyle/>
          <a:p>
            <a:pPr eaLnBrk="1" hangingPunct="1"/>
            <a:endParaRPr lang="en-US" altLang="en-US" smtClean="0"/>
          </a:p>
        </p:txBody>
      </p:sp>
      <p:sp>
        <p:nvSpPr>
          <p:cNvPr id="37893" name="Rectangle 3"/>
          <p:cNvSpPr>
            <a:spLocks noGrp="1" noChangeArrowheads="1"/>
          </p:cNvSpPr>
          <p:nvPr>
            <p:ph type="body" idx="1"/>
          </p:nvPr>
        </p:nvSpPr>
        <p:spPr>
          <a:xfrm>
            <a:off x="457200" y="533400"/>
            <a:ext cx="2590800" cy="5592763"/>
          </a:xfrm>
        </p:spPr>
        <p:txBody>
          <a:bodyPr/>
          <a:lstStyle/>
          <a:p>
            <a:pPr eaLnBrk="1" hangingPunct="1">
              <a:buFontTx/>
              <a:buNone/>
            </a:pPr>
            <a:r>
              <a:rPr lang="en-US" altLang="en-US" i="1" smtClean="0"/>
              <a:t>“NOESY”</a:t>
            </a:r>
          </a:p>
          <a:p>
            <a:pPr eaLnBrk="1" hangingPunct="1">
              <a:buFontTx/>
              <a:buNone/>
            </a:pPr>
            <a:endParaRPr lang="en-US" altLang="en-US" i="1" smtClean="0"/>
          </a:p>
          <a:p>
            <a:pPr eaLnBrk="1" hangingPunct="1">
              <a:buFontTx/>
              <a:buNone/>
            </a:pPr>
            <a:r>
              <a:rPr lang="en-US" altLang="en-US" i="1" smtClean="0"/>
              <a:t>	55-amino acid protein fragrament</a:t>
            </a:r>
          </a:p>
        </p:txBody>
      </p:sp>
      <p:pic>
        <p:nvPicPr>
          <p:cNvPr id="378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950" y="4140200"/>
            <a:ext cx="363696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8600"/>
            <a:ext cx="401161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89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0603BE22-5747-4B7F-97FA-499C05B67427}" type="slidenum">
              <a:rPr lang="en-US" altLang="en-US">
                <a:solidFill>
                  <a:srgbClr val="0066CC"/>
                </a:solidFill>
              </a:rPr>
              <a:pPr/>
              <a:t>39</a:t>
            </a:fld>
            <a:endParaRPr lang="en-US" altLang="en-US">
              <a:solidFill>
                <a:srgbClr val="0066CC"/>
              </a:solidFill>
            </a:endParaRPr>
          </a:p>
        </p:txBody>
      </p:sp>
      <p:sp>
        <p:nvSpPr>
          <p:cNvPr id="38916" name="Rectangle 2"/>
          <p:cNvSpPr>
            <a:spLocks noGrp="1" noChangeArrowheads="1"/>
          </p:cNvSpPr>
          <p:nvPr>
            <p:ph type="title"/>
          </p:nvPr>
        </p:nvSpPr>
        <p:spPr/>
        <p:txBody>
          <a:bodyPr/>
          <a:lstStyle/>
          <a:p>
            <a:pPr eaLnBrk="1" hangingPunct="1"/>
            <a:endParaRPr lang="en-US" altLang="en-US" smtClean="0"/>
          </a:p>
        </p:txBody>
      </p:sp>
      <p:sp>
        <p:nvSpPr>
          <p:cNvPr id="38917" name="Rectangle 3"/>
          <p:cNvSpPr>
            <a:spLocks noGrp="1" noChangeArrowheads="1"/>
          </p:cNvSpPr>
          <p:nvPr>
            <p:ph type="body" idx="1"/>
          </p:nvPr>
        </p:nvSpPr>
        <p:spPr/>
        <p:txBody>
          <a:bodyPr/>
          <a:lstStyle/>
          <a:p>
            <a:pPr eaLnBrk="1" hangingPunct="1"/>
            <a:r>
              <a:rPr lang="en-US" altLang="en-US" sz="2400" b="1" i="1" u="sng" smtClean="0"/>
              <a:t>Immunoglobulins</a:t>
            </a:r>
            <a:r>
              <a:rPr lang="en-US" altLang="en-US" sz="2400" i="1" smtClean="0"/>
              <a:t> (antibodies) can be utilized as powerful analytical tools in biochemistry</a:t>
            </a:r>
          </a:p>
          <a:p>
            <a:pPr eaLnBrk="1" hangingPunct="1"/>
            <a:r>
              <a:rPr lang="en-US" altLang="en-US" sz="2400" i="1" smtClean="0"/>
              <a:t>An antibody (Immunoglobulin, Ig) is a complex protein formed by an animal in response to the presence of a foreign substance (most often foreign proteins).</a:t>
            </a:r>
          </a:p>
          <a:p>
            <a:pPr eaLnBrk="1" hangingPunct="1"/>
            <a:r>
              <a:rPr lang="en-US" altLang="en-US" sz="2400" i="1" smtClean="0"/>
              <a:t>An antibody usually exhibits specific and high affinity for their “antigens” that stimulated their synthesis. The antibody recognizes certain groups of amino acids called “antigenic determinants” or “epitopes.”</a:t>
            </a:r>
          </a:p>
          <a:p>
            <a:pPr eaLnBrk="1" hangingPunct="1"/>
            <a:r>
              <a:rPr lang="en-US" altLang="en-US" sz="2400" i="1" smtClean="0"/>
              <a:t>Each anitbody is synthesized by a unique cell.</a:t>
            </a:r>
          </a:p>
          <a:p>
            <a:pPr eaLnBrk="1" hangingPunct="1"/>
            <a:r>
              <a:rPr lang="en-US" altLang="en-US" sz="2400" i="1" smtClean="0"/>
              <a:t>“Monoclonal” antibodies are identical antibodies that have been synthesized by identical, cloned cells.</a:t>
            </a:r>
          </a:p>
          <a:p>
            <a:pPr eaLnBrk="1" hangingPunct="1">
              <a:buFontTx/>
              <a:buNone/>
            </a:pPr>
            <a:endParaRPr lang="en-US" altLang="en-US" sz="2400" i="1" smtClean="0"/>
          </a:p>
          <a:p>
            <a:pPr eaLnBrk="1" hangingPunct="1"/>
            <a:endParaRPr lang="en-US" altLang="en-US" sz="2400" i="1"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51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EAF88C5-7B12-4A65-8F0E-E62F8E051957}" type="slidenum">
              <a:rPr lang="en-US" altLang="en-US">
                <a:solidFill>
                  <a:srgbClr val="0066CC"/>
                </a:solidFill>
              </a:rPr>
              <a:pPr/>
              <a:t>4</a:t>
            </a:fld>
            <a:endParaRPr lang="en-US" altLang="en-US">
              <a:solidFill>
                <a:srgbClr val="0066CC"/>
              </a:solidFill>
            </a:endParaRPr>
          </a:p>
        </p:txBody>
      </p:sp>
      <p:sp>
        <p:nvSpPr>
          <p:cNvPr id="5124" name="Rectangle 2"/>
          <p:cNvSpPr>
            <a:spLocks noGrp="1" noChangeArrowheads="1"/>
          </p:cNvSpPr>
          <p:nvPr>
            <p:ph type="title"/>
          </p:nvPr>
        </p:nvSpPr>
        <p:spPr/>
        <p:txBody>
          <a:bodyPr/>
          <a:lstStyle/>
          <a:p>
            <a:pPr eaLnBrk="1" hangingPunct="1"/>
            <a:endParaRPr lang="en-US" altLang="en-US" smtClean="0"/>
          </a:p>
        </p:txBody>
      </p:sp>
      <p:sp>
        <p:nvSpPr>
          <p:cNvPr id="5125" name="Rectangle 3"/>
          <p:cNvSpPr>
            <a:spLocks noGrp="1" noChangeArrowheads="1"/>
          </p:cNvSpPr>
          <p:nvPr>
            <p:ph type="body" idx="1"/>
          </p:nvPr>
        </p:nvSpPr>
        <p:spPr/>
        <p:txBody>
          <a:bodyPr/>
          <a:lstStyle/>
          <a:p>
            <a:pPr eaLnBrk="1" hangingPunct="1">
              <a:lnSpc>
                <a:spcPct val="90000"/>
              </a:lnSpc>
            </a:pPr>
            <a:r>
              <a:rPr lang="en-US" altLang="en-US" smtClean="0"/>
              <a:t>First, the biochemist must find a specific attribute associated with the protein that can be used to identify the protein of interest:	</a:t>
            </a:r>
          </a:p>
          <a:p>
            <a:pPr lvl="1" eaLnBrk="1" hangingPunct="1">
              <a:lnSpc>
                <a:spcPct val="90000"/>
              </a:lnSpc>
            </a:pPr>
            <a:r>
              <a:rPr lang="en-US" altLang="en-US" smtClean="0"/>
              <a:t>Enzyme activity</a:t>
            </a:r>
          </a:p>
          <a:p>
            <a:pPr lvl="1" eaLnBrk="1" hangingPunct="1">
              <a:lnSpc>
                <a:spcPct val="90000"/>
              </a:lnSpc>
            </a:pPr>
            <a:r>
              <a:rPr lang="en-US" altLang="en-US" smtClean="0"/>
              <a:t>Color</a:t>
            </a:r>
          </a:p>
          <a:p>
            <a:pPr lvl="1" eaLnBrk="1" hangingPunct="1">
              <a:lnSpc>
                <a:spcPct val="90000"/>
              </a:lnSpc>
            </a:pPr>
            <a:r>
              <a:rPr lang="en-US" altLang="en-US" smtClean="0"/>
              <a:t>A metal cofactor (e.g., zinc, iron, copper, etc)</a:t>
            </a:r>
          </a:p>
          <a:p>
            <a:pPr lvl="1" eaLnBrk="1" hangingPunct="1">
              <a:lnSpc>
                <a:spcPct val="90000"/>
              </a:lnSpc>
            </a:pPr>
            <a:r>
              <a:rPr lang="en-US" altLang="en-US" smtClean="0"/>
              <a:t>It’s binding affinity to a certain substance, etc.</a:t>
            </a:r>
          </a:p>
          <a:p>
            <a:pPr eaLnBrk="1" hangingPunct="1">
              <a:lnSpc>
                <a:spcPct val="90000"/>
              </a:lnSpc>
            </a:pPr>
            <a:r>
              <a:rPr lang="en-US" altLang="en-US" smtClean="0"/>
              <a:t>As proteins are fractionated into groups during purification, this attribute is used to follow the protein through its purification.</a:t>
            </a:r>
          </a:p>
          <a:p>
            <a:pPr eaLnBrk="1" hangingPunct="1">
              <a:lnSpc>
                <a:spcPct val="90000"/>
              </a:lnSpc>
            </a:pPr>
            <a:endParaRPr lang="en-US" alt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399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8512F411-B297-4D07-B098-664D33422B88}" type="slidenum">
              <a:rPr lang="en-US" altLang="en-US">
                <a:solidFill>
                  <a:srgbClr val="0066CC"/>
                </a:solidFill>
              </a:rPr>
              <a:pPr/>
              <a:t>40</a:t>
            </a:fld>
            <a:endParaRPr lang="en-US" altLang="en-US">
              <a:solidFill>
                <a:srgbClr val="0066CC"/>
              </a:solidFill>
            </a:endParaRPr>
          </a:p>
        </p:txBody>
      </p:sp>
      <p:sp>
        <p:nvSpPr>
          <p:cNvPr id="39940" name="Rectangle 2"/>
          <p:cNvSpPr>
            <a:spLocks noGrp="1" noChangeArrowheads="1"/>
          </p:cNvSpPr>
          <p:nvPr>
            <p:ph type="title"/>
          </p:nvPr>
        </p:nvSpPr>
        <p:spPr/>
        <p:txBody>
          <a:bodyPr/>
          <a:lstStyle/>
          <a:p>
            <a:pPr eaLnBrk="1" hangingPunct="1"/>
            <a:endParaRPr lang="en-US" altLang="en-US" smtClean="0"/>
          </a:p>
        </p:txBody>
      </p:sp>
      <p:sp>
        <p:nvSpPr>
          <p:cNvPr id="39941" name="Rectangle 3"/>
          <p:cNvSpPr>
            <a:spLocks noGrp="1" noChangeArrowheads="1"/>
          </p:cNvSpPr>
          <p:nvPr>
            <p:ph type="body" idx="1"/>
          </p:nvPr>
        </p:nvSpPr>
        <p:spPr/>
        <p:txBody>
          <a:bodyPr/>
          <a:lstStyle/>
          <a:p>
            <a:pPr eaLnBrk="1" hangingPunct="1"/>
            <a:r>
              <a:rPr lang="en-US" altLang="en-US" sz="2400" b="1" i="1" u="sng" smtClean="0"/>
              <a:t>Immunoglobulins:</a:t>
            </a:r>
          </a:p>
          <a:p>
            <a:pPr eaLnBrk="1" hangingPunct="1"/>
            <a:r>
              <a:rPr lang="en-US" altLang="en-US" sz="2400" i="1" smtClean="0"/>
              <a:t>Antibody-producing cells can also be “tricked” into making antibodies against small molecules such as hormones or even pesticides.</a:t>
            </a:r>
          </a:p>
          <a:p>
            <a:pPr eaLnBrk="1" hangingPunct="1"/>
            <a:r>
              <a:rPr lang="en-US" altLang="en-US" sz="2400" i="1" smtClean="0"/>
              <a:t>These small molecules are called “haptans.”</a:t>
            </a:r>
          </a:p>
          <a:p>
            <a:pPr eaLnBrk="1" hangingPunct="1"/>
            <a:r>
              <a:rPr lang="en-US" altLang="en-US" sz="2400" i="1" smtClean="0"/>
              <a:t>Normally, haptans are attached to larger proteins and injected into animals to produce antibodies, since small molecules normally do not elicit antibody production.</a:t>
            </a:r>
          </a:p>
          <a:p>
            <a:pPr eaLnBrk="1" hangingPunct="1"/>
            <a:r>
              <a:rPr lang="en-US" altLang="en-US" sz="2400" i="1" smtClean="0"/>
              <a:t>Antibodies can be prepared against almost any haptan.  This allows broad utilization in analytical chemistry and in diverse applications from early pregnancy tests to pesticide detection.</a:t>
            </a:r>
          </a:p>
          <a:p>
            <a:pPr eaLnBrk="1" hangingPunct="1"/>
            <a:r>
              <a:rPr lang="en-US" altLang="en-US" sz="2400" i="1" smtClean="0"/>
              <a:t>These types of analyses are called “Immunoassays.”  </a:t>
            </a:r>
          </a:p>
          <a:p>
            <a:pPr eaLnBrk="1" hangingPunct="1">
              <a:buFontTx/>
              <a:buNone/>
            </a:pPr>
            <a:endParaRPr lang="en-US" altLang="en-US" sz="2400" i="1" smtClean="0"/>
          </a:p>
          <a:p>
            <a:pPr eaLnBrk="1" hangingPunct="1"/>
            <a:endParaRPr lang="en-US" altLang="en-US" sz="2400" i="1"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09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6349BE48-86AD-4266-B505-6050E8B7B7A0}" type="slidenum">
              <a:rPr lang="en-US" altLang="en-US">
                <a:solidFill>
                  <a:srgbClr val="0066CC"/>
                </a:solidFill>
              </a:rPr>
              <a:pPr/>
              <a:t>41</a:t>
            </a:fld>
            <a:endParaRPr lang="en-US" altLang="en-US">
              <a:solidFill>
                <a:srgbClr val="0066CC"/>
              </a:solidFill>
            </a:endParaRPr>
          </a:p>
        </p:txBody>
      </p:sp>
      <p:sp>
        <p:nvSpPr>
          <p:cNvPr id="40964" name="Rectangle 2"/>
          <p:cNvSpPr>
            <a:spLocks noGrp="1" noChangeArrowheads="1"/>
          </p:cNvSpPr>
          <p:nvPr>
            <p:ph type="title"/>
          </p:nvPr>
        </p:nvSpPr>
        <p:spPr/>
        <p:txBody>
          <a:bodyPr/>
          <a:lstStyle/>
          <a:p>
            <a:pPr eaLnBrk="1" hangingPunct="1"/>
            <a:endParaRPr lang="en-US" altLang="en-US" smtClean="0"/>
          </a:p>
        </p:txBody>
      </p:sp>
      <p:sp>
        <p:nvSpPr>
          <p:cNvPr id="40965" name="Rectangle 3"/>
          <p:cNvSpPr>
            <a:spLocks noGrp="1" noChangeArrowheads="1"/>
          </p:cNvSpPr>
          <p:nvPr>
            <p:ph type="body" idx="1"/>
          </p:nvPr>
        </p:nvSpPr>
        <p:spPr>
          <a:xfrm>
            <a:off x="533400" y="228600"/>
            <a:ext cx="8229600" cy="5592763"/>
          </a:xfrm>
        </p:spPr>
        <p:txBody>
          <a:bodyPr/>
          <a:lstStyle/>
          <a:p>
            <a:pPr eaLnBrk="1" hangingPunct="1">
              <a:buFontTx/>
              <a:buNone/>
            </a:pPr>
            <a:r>
              <a:rPr lang="en-US" altLang="en-US" sz="2400" i="1" smtClean="0"/>
              <a:t>Antibody structure:</a:t>
            </a:r>
          </a:p>
          <a:p>
            <a:pPr eaLnBrk="1" hangingPunct="1">
              <a:buFontTx/>
              <a:buNone/>
            </a:pPr>
            <a:endParaRPr lang="en-US" altLang="en-US" sz="2400" i="1" smtClean="0"/>
          </a:p>
        </p:txBody>
      </p:sp>
      <p:pic>
        <p:nvPicPr>
          <p:cNvPr id="409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66800"/>
            <a:ext cx="853598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19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EDF4E0C-F493-4B41-AA55-A847CF87D087}" type="slidenum">
              <a:rPr lang="en-US" altLang="en-US">
                <a:solidFill>
                  <a:srgbClr val="0066CC"/>
                </a:solidFill>
              </a:rPr>
              <a:pPr/>
              <a:t>42</a:t>
            </a:fld>
            <a:endParaRPr lang="en-US" altLang="en-US">
              <a:solidFill>
                <a:srgbClr val="0066CC"/>
              </a:solidFill>
            </a:endParaRPr>
          </a:p>
        </p:txBody>
      </p:sp>
      <p:sp>
        <p:nvSpPr>
          <p:cNvPr id="41988" name="Rectangle 2"/>
          <p:cNvSpPr>
            <a:spLocks noGrp="1" noChangeArrowheads="1"/>
          </p:cNvSpPr>
          <p:nvPr>
            <p:ph type="title"/>
          </p:nvPr>
        </p:nvSpPr>
        <p:spPr/>
        <p:txBody>
          <a:bodyPr/>
          <a:lstStyle/>
          <a:p>
            <a:pPr eaLnBrk="1" hangingPunct="1"/>
            <a:endParaRPr lang="en-US" altLang="en-US" smtClean="0"/>
          </a:p>
        </p:txBody>
      </p:sp>
      <p:sp>
        <p:nvSpPr>
          <p:cNvPr id="41989" name="Rectangle 3"/>
          <p:cNvSpPr>
            <a:spLocks noGrp="1" noChangeArrowheads="1"/>
          </p:cNvSpPr>
          <p:nvPr>
            <p:ph type="body" idx="1"/>
          </p:nvPr>
        </p:nvSpPr>
        <p:spPr>
          <a:xfrm>
            <a:off x="533400" y="152400"/>
            <a:ext cx="8229600" cy="5592763"/>
          </a:xfrm>
        </p:spPr>
        <p:txBody>
          <a:bodyPr/>
          <a:lstStyle/>
          <a:p>
            <a:pPr eaLnBrk="1" hangingPunct="1">
              <a:buFontTx/>
              <a:buNone/>
            </a:pPr>
            <a:r>
              <a:rPr lang="en-US" altLang="en-US" sz="2400" i="1" smtClean="0"/>
              <a:t>Antigen – Antibody Binding:</a:t>
            </a:r>
          </a:p>
        </p:txBody>
      </p:sp>
      <p:pic>
        <p:nvPicPr>
          <p:cNvPr id="419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54594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14400"/>
            <a:ext cx="30305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30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7E148D1E-4036-46CB-971E-C178FF4F81E7}" type="slidenum">
              <a:rPr lang="en-US" altLang="en-US">
                <a:solidFill>
                  <a:srgbClr val="0066CC"/>
                </a:solidFill>
              </a:rPr>
              <a:pPr/>
              <a:t>43</a:t>
            </a:fld>
            <a:endParaRPr lang="en-US" altLang="en-US">
              <a:solidFill>
                <a:srgbClr val="0066CC"/>
              </a:solidFill>
            </a:endParaRPr>
          </a:p>
        </p:txBody>
      </p:sp>
      <p:sp>
        <p:nvSpPr>
          <p:cNvPr id="43012" name="Rectangle 2"/>
          <p:cNvSpPr>
            <a:spLocks noGrp="1" noChangeArrowheads="1"/>
          </p:cNvSpPr>
          <p:nvPr>
            <p:ph type="title"/>
          </p:nvPr>
        </p:nvSpPr>
        <p:spPr/>
        <p:txBody>
          <a:bodyPr/>
          <a:lstStyle/>
          <a:p>
            <a:pPr eaLnBrk="1" hangingPunct="1"/>
            <a:endParaRPr lang="en-US" altLang="en-US" smtClean="0"/>
          </a:p>
        </p:txBody>
      </p:sp>
      <p:sp>
        <p:nvSpPr>
          <p:cNvPr id="43013" name="Rectangle 3"/>
          <p:cNvSpPr>
            <a:spLocks noGrp="1" noChangeArrowheads="1"/>
          </p:cNvSpPr>
          <p:nvPr>
            <p:ph type="body" idx="1"/>
          </p:nvPr>
        </p:nvSpPr>
        <p:spPr>
          <a:xfrm>
            <a:off x="457200" y="152400"/>
            <a:ext cx="8229600" cy="5592763"/>
          </a:xfrm>
        </p:spPr>
        <p:txBody>
          <a:bodyPr/>
          <a:lstStyle/>
          <a:p>
            <a:pPr eaLnBrk="1" hangingPunct="1">
              <a:buFontTx/>
              <a:buNone/>
            </a:pPr>
            <a:r>
              <a:rPr lang="en-US" altLang="en-US" sz="2400" u="sng" smtClean="0"/>
              <a:t>E</a:t>
            </a:r>
            <a:r>
              <a:rPr lang="en-US" altLang="en-US" sz="2400" smtClean="0"/>
              <a:t>nzyme </a:t>
            </a:r>
            <a:r>
              <a:rPr lang="en-US" altLang="en-US" sz="2400" u="sng" smtClean="0"/>
              <a:t>L</a:t>
            </a:r>
            <a:r>
              <a:rPr lang="en-US" altLang="en-US" sz="2400" smtClean="0"/>
              <a:t>inked </a:t>
            </a:r>
            <a:r>
              <a:rPr lang="en-US" altLang="en-US" sz="2400" u="sng" smtClean="0"/>
              <a:t>I</a:t>
            </a:r>
            <a:r>
              <a:rPr lang="en-US" altLang="en-US" sz="2400" smtClean="0"/>
              <a:t>mmuno</a:t>
            </a:r>
            <a:r>
              <a:rPr lang="en-US" altLang="en-US" sz="2400" u="sng" smtClean="0"/>
              <a:t>s</a:t>
            </a:r>
            <a:r>
              <a:rPr lang="en-US" altLang="en-US" sz="2400" smtClean="0"/>
              <a:t>orbent </a:t>
            </a:r>
            <a:r>
              <a:rPr lang="en-US" altLang="en-US" sz="2400" u="sng" smtClean="0"/>
              <a:t>A</a:t>
            </a:r>
            <a:r>
              <a:rPr lang="en-US" altLang="en-US" sz="2400" smtClean="0"/>
              <a:t>ssay (ELISA):</a:t>
            </a:r>
          </a:p>
          <a:p>
            <a:pPr eaLnBrk="1" hangingPunct="1"/>
            <a:r>
              <a:rPr lang="en-US" altLang="en-US" sz="1800" b="1" i="1" u="sng" smtClean="0"/>
              <a:t>Indirect ELISA</a:t>
            </a:r>
            <a:r>
              <a:rPr lang="en-US" altLang="en-US" sz="1800" smtClean="0"/>
              <a:t>: Detects the presence of an antibody</a:t>
            </a:r>
          </a:p>
          <a:p>
            <a:pPr eaLnBrk="1" hangingPunct="1"/>
            <a:r>
              <a:rPr lang="en-US" altLang="en-US" sz="1800" b="1" i="1" u="sng" smtClean="0"/>
              <a:t>Sandwich ELISA</a:t>
            </a:r>
            <a:r>
              <a:rPr lang="en-US" altLang="en-US" sz="1800" smtClean="0"/>
              <a:t>: Detection and Quantitation of Antigen</a:t>
            </a:r>
          </a:p>
        </p:txBody>
      </p:sp>
      <p:pic>
        <p:nvPicPr>
          <p:cNvPr id="430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078788"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4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D9CC28C2-47B1-4D08-B960-9A2DE0A56AE3}" type="slidenum">
              <a:rPr lang="en-US" altLang="en-US">
                <a:solidFill>
                  <a:srgbClr val="0066CC"/>
                </a:solidFill>
              </a:rPr>
              <a:pPr/>
              <a:t>44</a:t>
            </a:fld>
            <a:endParaRPr lang="en-US" altLang="en-US">
              <a:solidFill>
                <a:srgbClr val="0066CC"/>
              </a:solidFill>
            </a:endParaRPr>
          </a:p>
        </p:txBody>
      </p:sp>
      <p:sp>
        <p:nvSpPr>
          <p:cNvPr id="44036" name="Rectangle 2"/>
          <p:cNvSpPr>
            <a:spLocks noGrp="1" noChangeArrowheads="1"/>
          </p:cNvSpPr>
          <p:nvPr>
            <p:ph type="title"/>
          </p:nvPr>
        </p:nvSpPr>
        <p:spPr/>
        <p:txBody>
          <a:bodyPr/>
          <a:lstStyle/>
          <a:p>
            <a:pPr eaLnBrk="1" hangingPunct="1"/>
            <a:endParaRPr lang="en-US" altLang="en-US" smtClean="0"/>
          </a:p>
        </p:txBody>
      </p:sp>
      <p:sp>
        <p:nvSpPr>
          <p:cNvPr id="44037" name="Rectangle 3"/>
          <p:cNvSpPr>
            <a:spLocks noGrp="1" noChangeArrowheads="1"/>
          </p:cNvSpPr>
          <p:nvPr>
            <p:ph type="body" idx="1"/>
          </p:nvPr>
        </p:nvSpPr>
        <p:spPr>
          <a:xfrm>
            <a:off x="457200" y="228600"/>
            <a:ext cx="8229600" cy="5592763"/>
          </a:xfrm>
        </p:spPr>
        <p:txBody>
          <a:bodyPr/>
          <a:lstStyle/>
          <a:p>
            <a:pPr eaLnBrk="1" hangingPunct="1">
              <a:buFontTx/>
              <a:buNone/>
            </a:pPr>
            <a:r>
              <a:rPr lang="en-US" altLang="en-US" sz="2800" b="1" i="1" u="sng" smtClean="0"/>
              <a:t>“Western” Blots</a:t>
            </a:r>
            <a:r>
              <a:rPr lang="en-US" altLang="en-US" sz="2800" smtClean="0"/>
              <a:t>:  Detect Proteins in Gels</a:t>
            </a:r>
          </a:p>
          <a:p>
            <a:pPr eaLnBrk="1" hangingPunct="1">
              <a:buFontTx/>
              <a:buNone/>
            </a:pPr>
            <a:r>
              <a:rPr lang="en-US" altLang="en-US" sz="2000" i="1" smtClean="0"/>
              <a:t>Separated proteins in an SDS PAGE gel are transferred to a polymer sheet. Then antibodies identify the location of the desired protein:</a:t>
            </a:r>
            <a:r>
              <a:rPr lang="en-US" altLang="en-US" sz="2800" smtClean="0"/>
              <a:t> </a:t>
            </a:r>
          </a:p>
        </p:txBody>
      </p:sp>
      <p:pic>
        <p:nvPicPr>
          <p:cNvPr id="440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5359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3B0CC5B2-2B19-43A0-8C0F-5B055DADD628}" type="slidenum">
              <a:rPr lang="en-US" altLang="en-US">
                <a:solidFill>
                  <a:srgbClr val="0066CC"/>
                </a:solidFill>
              </a:rPr>
              <a:pPr/>
              <a:t>45</a:t>
            </a:fld>
            <a:endParaRPr lang="en-US" altLang="en-US">
              <a:solidFill>
                <a:srgbClr val="0066CC"/>
              </a:solidFill>
            </a:endParaRPr>
          </a:p>
        </p:txBody>
      </p:sp>
      <p:sp>
        <p:nvSpPr>
          <p:cNvPr id="45060" name="Rectangle 2"/>
          <p:cNvSpPr>
            <a:spLocks noGrp="1" noChangeArrowheads="1"/>
          </p:cNvSpPr>
          <p:nvPr>
            <p:ph type="title"/>
          </p:nvPr>
        </p:nvSpPr>
        <p:spPr/>
        <p:txBody>
          <a:bodyPr/>
          <a:lstStyle/>
          <a:p>
            <a:pPr eaLnBrk="1" hangingPunct="1"/>
            <a:endParaRPr lang="en-US" altLang="en-US" smtClean="0"/>
          </a:p>
        </p:txBody>
      </p:sp>
      <p:sp>
        <p:nvSpPr>
          <p:cNvPr id="45061" name="Rectangle 3"/>
          <p:cNvSpPr>
            <a:spLocks noGrp="1" noChangeArrowheads="1"/>
          </p:cNvSpPr>
          <p:nvPr>
            <p:ph type="body" idx="1"/>
          </p:nvPr>
        </p:nvSpPr>
        <p:spPr>
          <a:xfrm>
            <a:off x="533400" y="1371600"/>
            <a:ext cx="7924800" cy="5257800"/>
          </a:xfrm>
        </p:spPr>
        <p:txBody>
          <a:bodyPr/>
          <a:lstStyle/>
          <a:p>
            <a:pPr algn="ctr" eaLnBrk="1" hangingPunct="1">
              <a:lnSpc>
                <a:spcPct val="90000"/>
              </a:lnSpc>
              <a:buFontTx/>
              <a:buNone/>
            </a:pPr>
            <a:r>
              <a:rPr lang="en-US" altLang="en-US" sz="2800" i="1" smtClean="0"/>
              <a:t>End of Lecture Slides </a:t>
            </a:r>
          </a:p>
          <a:p>
            <a:pPr algn="ctr" eaLnBrk="1" hangingPunct="1">
              <a:lnSpc>
                <a:spcPct val="90000"/>
              </a:lnSpc>
              <a:buFontTx/>
              <a:buNone/>
            </a:pPr>
            <a:r>
              <a:rPr lang="en-US" altLang="en-US" sz="2800" i="1" smtClean="0"/>
              <a:t>for</a:t>
            </a:r>
          </a:p>
          <a:p>
            <a:pPr algn="ctr" eaLnBrk="1" hangingPunct="1">
              <a:lnSpc>
                <a:spcPct val="90000"/>
              </a:lnSpc>
              <a:buFontTx/>
              <a:buNone/>
            </a:pPr>
            <a:r>
              <a:rPr lang="en-US" altLang="en-US" sz="2800" i="1" smtClean="0"/>
              <a:t>Exploring Proteins</a:t>
            </a:r>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endParaRPr lang="en-US" altLang="en-US" sz="2800" i="1" smtClean="0"/>
          </a:p>
          <a:p>
            <a:pPr eaLnBrk="1" hangingPunct="1">
              <a:lnSpc>
                <a:spcPct val="90000"/>
              </a:lnSpc>
              <a:buFontTx/>
              <a:buNone/>
            </a:pPr>
            <a:r>
              <a:rPr lang="en-US" altLang="en-US" sz="1200" i="1" smtClean="0"/>
              <a:t>Credits:  Most of the diagrams used in these slides were taken from Stryer, et.al, Biochemistry, 5</a:t>
            </a:r>
            <a:r>
              <a:rPr lang="en-US" altLang="en-US" sz="1200" i="1" baseline="30000" smtClean="0"/>
              <a:t>th</a:t>
            </a:r>
            <a:r>
              <a:rPr lang="en-US" altLang="en-US" sz="1200" i="1" smtClean="0"/>
              <a:t> Ed., Freeman Press, Chapter  4 (in our course textbook).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61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512B634D-A711-4A5C-8852-35CF317DE6FB}" type="slidenum">
              <a:rPr lang="en-US" altLang="en-US">
                <a:solidFill>
                  <a:srgbClr val="0066CC"/>
                </a:solidFill>
              </a:rPr>
              <a:pPr/>
              <a:t>5</a:t>
            </a:fld>
            <a:endParaRPr lang="en-US" altLang="en-US">
              <a:solidFill>
                <a:srgbClr val="0066CC"/>
              </a:solidFill>
            </a:endParaRPr>
          </a:p>
        </p:txBody>
      </p:sp>
      <p:sp>
        <p:nvSpPr>
          <p:cNvPr id="6148" name="Rectangle 2"/>
          <p:cNvSpPr>
            <a:spLocks noGrp="1" noChangeArrowheads="1"/>
          </p:cNvSpPr>
          <p:nvPr>
            <p:ph type="title"/>
          </p:nvPr>
        </p:nvSpPr>
        <p:spPr/>
        <p:txBody>
          <a:bodyPr/>
          <a:lstStyle/>
          <a:p>
            <a:pPr eaLnBrk="1" hangingPunct="1"/>
            <a:endParaRPr lang="en-US" altLang="en-US" smtClean="0"/>
          </a:p>
        </p:txBody>
      </p:sp>
      <p:sp>
        <p:nvSpPr>
          <p:cNvPr id="6149" name="Rectangle 3"/>
          <p:cNvSpPr>
            <a:spLocks noGrp="1" noChangeArrowheads="1"/>
          </p:cNvSpPr>
          <p:nvPr>
            <p:ph type="body" idx="1"/>
          </p:nvPr>
        </p:nvSpPr>
        <p:spPr>
          <a:xfrm>
            <a:off x="457200" y="381000"/>
            <a:ext cx="8229600" cy="6019800"/>
          </a:xfrm>
        </p:spPr>
        <p:txBody>
          <a:bodyPr/>
          <a:lstStyle/>
          <a:p>
            <a:pPr eaLnBrk="1" hangingPunct="1">
              <a:lnSpc>
                <a:spcPct val="90000"/>
              </a:lnSpc>
            </a:pPr>
            <a:r>
              <a:rPr lang="en-US" altLang="en-US" smtClean="0"/>
              <a:t>First, cells are broken, usually by </a:t>
            </a:r>
            <a:r>
              <a:rPr lang="en-US" altLang="en-US" i="1" smtClean="0"/>
              <a:t>homogenization</a:t>
            </a:r>
            <a:r>
              <a:rPr lang="en-US" altLang="en-US" smtClean="0"/>
              <a:t>.</a:t>
            </a:r>
          </a:p>
          <a:p>
            <a:pPr eaLnBrk="1" hangingPunct="1">
              <a:lnSpc>
                <a:spcPct val="90000"/>
              </a:lnSpc>
            </a:pPr>
            <a:r>
              <a:rPr lang="en-US" altLang="en-US" smtClean="0"/>
              <a:t>Often the next step is centrifugation at various g-forces (rotor speeds), often called “differential centrifugation.”  The resulting pellets and supernatants help to separate the proteins into different fractions. </a:t>
            </a:r>
          </a:p>
          <a:p>
            <a:pPr eaLnBrk="1" hangingPunct="1">
              <a:lnSpc>
                <a:spcPct val="90000"/>
              </a:lnSpc>
            </a:pPr>
            <a:r>
              <a:rPr lang="en-US" altLang="en-US" i="1" smtClean="0"/>
              <a:t>e.g.,</a:t>
            </a:r>
            <a:r>
              <a:rPr lang="en-US" altLang="en-US" smtClean="0"/>
              <a:t> nuclei are easily separated from mitochrondia, since nuclei spin down at relatively low g-forces.  Soluble proteins must be centrifuged at very high forces to spin them out of 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71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4C2E929-02D7-46F9-A9A8-5309565F2D99}" type="slidenum">
              <a:rPr lang="en-US" altLang="en-US">
                <a:solidFill>
                  <a:srgbClr val="0066CC"/>
                </a:solidFill>
              </a:rPr>
              <a:pPr/>
              <a:t>6</a:t>
            </a:fld>
            <a:endParaRPr lang="en-US" altLang="en-US">
              <a:solidFill>
                <a:srgbClr val="0066CC"/>
              </a:solidFill>
            </a:endParaRPr>
          </a:p>
        </p:txBody>
      </p:sp>
      <p:sp>
        <p:nvSpPr>
          <p:cNvPr id="7172" name="Rectangle 2"/>
          <p:cNvSpPr>
            <a:spLocks noGrp="1" noChangeArrowheads="1"/>
          </p:cNvSpPr>
          <p:nvPr>
            <p:ph type="title"/>
          </p:nvPr>
        </p:nvSpPr>
        <p:spPr/>
        <p:txBody>
          <a:bodyPr/>
          <a:lstStyle/>
          <a:p>
            <a:pPr algn="l" eaLnBrk="1" hangingPunct="1"/>
            <a:r>
              <a:rPr lang="en-US" altLang="en-US" sz="3600" i="1" smtClean="0"/>
              <a:t>Differential Centrifugation:</a:t>
            </a:r>
          </a:p>
        </p:txBody>
      </p:sp>
      <p:pic>
        <p:nvPicPr>
          <p:cNvPr id="7173"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95400" y="612775"/>
            <a:ext cx="6705600" cy="600075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81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F371A9B1-CC8B-434D-9BDB-66AF45A0D0D7}" type="slidenum">
              <a:rPr lang="en-US" altLang="en-US">
                <a:solidFill>
                  <a:srgbClr val="0066CC"/>
                </a:solidFill>
              </a:rPr>
              <a:pPr/>
              <a:t>7</a:t>
            </a:fld>
            <a:endParaRPr lang="en-US" altLang="en-US">
              <a:solidFill>
                <a:srgbClr val="0066CC"/>
              </a:solidFill>
            </a:endParaRPr>
          </a:p>
        </p:txBody>
      </p:sp>
      <p:sp>
        <p:nvSpPr>
          <p:cNvPr id="8196" name="Rectangle 2"/>
          <p:cNvSpPr>
            <a:spLocks noGrp="1" noChangeArrowheads="1"/>
          </p:cNvSpPr>
          <p:nvPr>
            <p:ph type="title"/>
          </p:nvPr>
        </p:nvSpPr>
        <p:spPr/>
        <p:txBody>
          <a:bodyPr/>
          <a:lstStyle/>
          <a:p>
            <a:pPr eaLnBrk="1" hangingPunct="1"/>
            <a:endParaRPr lang="en-US" altLang="en-US" smtClean="0"/>
          </a:p>
        </p:txBody>
      </p:sp>
      <p:sp>
        <p:nvSpPr>
          <p:cNvPr id="8197" name="Rectangle 3"/>
          <p:cNvSpPr>
            <a:spLocks noGrp="1" noChangeArrowheads="1"/>
          </p:cNvSpPr>
          <p:nvPr>
            <p:ph type="body" idx="1"/>
          </p:nvPr>
        </p:nvSpPr>
        <p:spPr/>
        <p:txBody>
          <a:bodyPr/>
          <a:lstStyle/>
          <a:p>
            <a:pPr eaLnBrk="1" hangingPunct="1"/>
            <a:r>
              <a:rPr lang="en-US" altLang="en-US" sz="2400" i="1" smtClean="0"/>
              <a:t>Protein purification techniques:</a:t>
            </a:r>
          </a:p>
          <a:p>
            <a:pPr eaLnBrk="1" hangingPunct="1"/>
            <a:endParaRPr lang="en-US" altLang="en-US" sz="2400" i="1" smtClean="0"/>
          </a:p>
          <a:p>
            <a:pPr eaLnBrk="1" hangingPunct="1"/>
            <a:r>
              <a:rPr lang="en-US" altLang="en-US" sz="2400" i="1" smtClean="0"/>
              <a:t>“</a:t>
            </a:r>
            <a:r>
              <a:rPr lang="en-US" altLang="en-US" sz="2400" b="1" i="1" smtClean="0"/>
              <a:t>Salting out</a:t>
            </a:r>
            <a:r>
              <a:rPr lang="en-US" altLang="en-US" sz="2400" i="1" smtClean="0"/>
              <a:t>” proteins:</a:t>
            </a:r>
          </a:p>
          <a:p>
            <a:pPr lvl="1" eaLnBrk="1" hangingPunct="1">
              <a:buFontTx/>
              <a:buNone/>
            </a:pPr>
            <a:r>
              <a:rPr lang="en-US" altLang="en-US" sz="2000" i="1" smtClean="0"/>
              <a:t>Increasing ionic strength by adding salts such as ammonium sulfate can cause proteins to precipitate.  Centrifugation separates the precipitated proteins from the proteins that are still soluble at a given ionic strength.</a:t>
            </a:r>
          </a:p>
          <a:p>
            <a:pPr lvl="1" eaLnBrk="1" hangingPunct="1">
              <a:buFontTx/>
              <a:buNone/>
            </a:pPr>
            <a:endParaRPr lang="en-US" altLang="en-US" sz="2000" i="1" smtClean="0"/>
          </a:p>
          <a:p>
            <a:pPr lvl="1" eaLnBrk="1" hangingPunct="1">
              <a:buFontTx/>
              <a:buNone/>
            </a:pPr>
            <a:r>
              <a:rPr lang="en-US" altLang="en-US" sz="2000" i="1" smtClean="0"/>
              <a:t>Separating Proteins from Blood:</a:t>
            </a:r>
          </a:p>
          <a:p>
            <a:pPr lvl="1" eaLnBrk="1" hangingPunct="1">
              <a:buFontTx/>
              <a:buNone/>
            </a:pPr>
            <a:r>
              <a:rPr lang="en-US" altLang="en-US" sz="2000" i="1" smtClean="0"/>
              <a:t>0.8M (NH</a:t>
            </a:r>
            <a:r>
              <a:rPr lang="en-US" altLang="en-US" sz="2000" i="1" baseline="-25000" smtClean="0"/>
              <a:t>4</a:t>
            </a:r>
            <a:r>
              <a:rPr lang="en-US" altLang="en-US" sz="2000" i="1" smtClean="0"/>
              <a:t>)</a:t>
            </a:r>
            <a:r>
              <a:rPr lang="en-US" altLang="en-US" sz="2000" i="1" baseline="-25000" smtClean="0"/>
              <a:t>2</a:t>
            </a:r>
            <a:r>
              <a:rPr lang="en-US" altLang="en-US" sz="2000" i="1" smtClean="0"/>
              <a:t>SO</a:t>
            </a:r>
            <a:r>
              <a:rPr lang="en-US" altLang="en-US" sz="2000" i="1" baseline="-25000" smtClean="0"/>
              <a:t>4 </a:t>
            </a:r>
            <a:r>
              <a:rPr lang="en-US" altLang="en-US" sz="2000" i="1" smtClean="0"/>
              <a:t>precipitates fibrinogen… leaving serum albumin in solution.  However, 2.4M (NH</a:t>
            </a:r>
            <a:r>
              <a:rPr lang="en-US" altLang="en-US" sz="2000" i="1" baseline="-25000" smtClean="0"/>
              <a:t>4</a:t>
            </a:r>
            <a:r>
              <a:rPr lang="en-US" altLang="en-US" sz="2000" i="1" smtClean="0"/>
              <a:t>)</a:t>
            </a:r>
            <a:r>
              <a:rPr lang="en-US" altLang="en-US" sz="2000" i="1" baseline="-25000" smtClean="0"/>
              <a:t>2</a:t>
            </a:r>
            <a:r>
              <a:rPr lang="en-US" altLang="en-US" sz="2000" i="1" smtClean="0"/>
              <a:t>SO</a:t>
            </a:r>
            <a:r>
              <a:rPr lang="en-US" altLang="en-US" sz="2000" i="1" baseline="-25000" smtClean="0"/>
              <a:t>4 </a:t>
            </a:r>
            <a:r>
              <a:rPr lang="en-US" altLang="en-US" sz="2000" i="1" smtClean="0"/>
              <a:t>precipitates serum albumin.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92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A75CCB84-39A3-472E-9F30-22718471750E}" type="slidenum">
              <a:rPr lang="en-US" altLang="en-US">
                <a:solidFill>
                  <a:srgbClr val="0066CC"/>
                </a:solidFill>
              </a:rPr>
              <a:pPr/>
              <a:t>8</a:t>
            </a:fld>
            <a:endParaRPr lang="en-US" altLang="en-US">
              <a:solidFill>
                <a:srgbClr val="0066CC"/>
              </a:solidFill>
            </a:endParaRPr>
          </a:p>
        </p:txBody>
      </p:sp>
      <p:sp>
        <p:nvSpPr>
          <p:cNvPr id="9220" name="Rectangle 2"/>
          <p:cNvSpPr>
            <a:spLocks noGrp="1" noChangeArrowheads="1"/>
          </p:cNvSpPr>
          <p:nvPr>
            <p:ph type="title"/>
          </p:nvPr>
        </p:nvSpPr>
        <p:spPr/>
        <p:txBody>
          <a:bodyPr/>
          <a:lstStyle/>
          <a:p>
            <a:pPr eaLnBrk="1" hangingPunct="1"/>
            <a:endParaRPr lang="en-US" altLang="en-US" smtClean="0"/>
          </a:p>
        </p:txBody>
      </p:sp>
      <p:sp>
        <p:nvSpPr>
          <p:cNvPr id="9221" name="Rectangle 3"/>
          <p:cNvSpPr>
            <a:spLocks noGrp="1" noChangeArrowheads="1"/>
          </p:cNvSpPr>
          <p:nvPr>
            <p:ph type="body" idx="1"/>
          </p:nvPr>
        </p:nvSpPr>
        <p:spPr>
          <a:xfrm>
            <a:off x="228600" y="533400"/>
            <a:ext cx="3733800" cy="5592763"/>
          </a:xfrm>
        </p:spPr>
        <p:txBody>
          <a:bodyPr/>
          <a:lstStyle/>
          <a:p>
            <a:pPr eaLnBrk="1" hangingPunct="1">
              <a:buFontTx/>
              <a:buNone/>
            </a:pPr>
            <a:r>
              <a:rPr lang="en-US" altLang="en-US" sz="2000" i="1" smtClean="0"/>
              <a:t>Protein purification techniques:</a:t>
            </a:r>
          </a:p>
          <a:p>
            <a:pPr eaLnBrk="1" hangingPunct="1"/>
            <a:endParaRPr lang="en-US" altLang="en-US" sz="2000" i="1" smtClean="0"/>
          </a:p>
          <a:p>
            <a:pPr eaLnBrk="1" hangingPunct="1">
              <a:buFontTx/>
              <a:buNone/>
            </a:pPr>
            <a:r>
              <a:rPr lang="en-US" altLang="en-US" sz="2400" i="1" smtClean="0"/>
              <a:t>“</a:t>
            </a:r>
            <a:r>
              <a:rPr lang="en-US" altLang="en-US" sz="2400" b="1" i="1" smtClean="0"/>
              <a:t>Dialysis</a:t>
            </a:r>
            <a:r>
              <a:rPr lang="en-US" altLang="en-US" sz="2400" i="1" smtClean="0"/>
              <a:t>” of proteins:</a:t>
            </a:r>
          </a:p>
          <a:p>
            <a:pPr eaLnBrk="1" hangingPunct="1">
              <a:buFontTx/>
              <a:buNone/>
            </a:pPr>
            <a:r>
              <a:rPr lang="en-US" altLang="en-US" sz="2000" i="1" smtClean="0"/>
              <a:t>Proteins are easily separated on the basis of their size.  Large proteins can be separated from smaller ones via dialysis.  Dialysis tubing with different pore sizes allow smaller molecular weight molecules to diffuse through, retaining the larger ones.</a:t>
            </a:r>
          </a:p>
          <a:p>
            <a:pPr lvl="1" eaLnBrk="1" hangingPunct="1">
              <a:buFontTx/>
              <a:buNone/>
            </a:pPr>
            <a:endParaRPr lang="en-US" altLang="en-US" sz="1800" i="1" smtClean="0"/>
          </a:p>
        </p:txBody>
      </p:sp>
      <p:pic>
        <p:nvPicPr>
          <p:cNvPr id="92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48498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solidFill>
                  <a:srgbClr val="0066CC"/>
                </a:solidFill>
              </a:rPr>
              <a:t>Biochemistry 3070 – Exploring Proteins</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EFDEABBA-A8F0-47FB-9FC5-5F30C8D3B6CF}" type="slidenum">
              <a:rPr lang="en-US" altLang="en-US">
                <a:solidFill>
                  <a:srgbClr val="0066CC"/>
                </a:solidFill>
              </a:rPr>
              <a:pPr/>
              <a:t>9</a:t>
            </a:fld>
            <a:endParaRPr lang="en-US" altLang="en-US">
              <a:solidFill>
                <a:srgbClr val="0066CC"/>
              </a:solidFill>
            </a:endParaRPr>
          </a:p>
        </p:txBody>
      </p:sp>
      <p:sp>
        <p:nvSpPr>
          <p:cNvPr id="10244" name="Rectangle 2"/>
          <p:cNvSpPr>
            <a:spLocks noGrp="1" noChangeArrowheads="1"/>
          </p:cNvSpPr>
          <p:nvPr>
            <p:ph type="title"/>
          </p:nvPr>
        </p:nvSpPr>
        <p:spPr/>
        <p:txBody>
          <a:bodyPr/>
          <a:lstStyle/>
          <a:p>
            <a:pPr eaLnBrk="1" hangingPunct="1"/>
            <a:endParaRPr lang="en-US" altLang="en-US" smtClean="0"/>
          </a:p>
        </p:txBody>
      </p:sp>
      <p:sp>
        <p:nvSpPr>
          <p:cNvPr id="10245" name="Rectangle 3"/>
          <p:cNvSpPr>
            <a:spLocks noGrp="1" noChangeArrowheads="1"/>
          </p:cNvSpPr>
          <p:nvPr>
            <p:ph type="body" idx="1"/>
          </p:nvPr>
        </p:nvSpPr>
        <p:spPr>
          <a:xfrm>
            <a:off x="457200" y="304800"/>
            <a:ext cx="8229600" cy="2514600"/>
          </a:xfrm>
        </p:spPr>
        <p:txBody>
          <a:bodyPr/>
          <a:lstStyle/>
          <a:p>
            <a:pPr eaLnBrk="1" hangingPunct="1">
              <a:buFontTx/>
              <a:buNone/>
            </a:pPr>
            <a:r>
              <a:rPr lang="en-US" altLang="en-US" sz="2000" i="1" smtClean="0"/>
              <a:t>Protein purification techniques:</a:t>
            </a:r>
          </a:p>
          <a:p>
            <a:pPr eaLnBrk="1" hangingPunct="1">
              <a:buFontTx/>
              <a:buNone/>
            </a:pPr>
            <a:r>
              <a:rPr lang="en-US" altLang="en-US" sz="2000" i="1" smtClean="0"/>
              <a:t>“</a:t>
            </a:r>
            <a:r>
              <a:rPr lang="en-US" altLang="en-US" sz="2000" b="1" i="1" smtClean="0"/>
              <a:t>Gel-Filtration</a:t>
            </a:r>
            <a:r>
              <a:rPr lang="en-US" altLang="en-US" sz="2000" i="1" smtClean="0"/>
              <a:t>” of proteins:</a:t>
            </a:r>
          </a:p>
          <a:p>
            <a:pPr eaLnBrk="1" hangingPunct="1">
              <a:buFontTx/>
              <a:buNone/>
            </a:pPr>
            <a:r>
              <a:rPr lang="en-US" altLang="en-US" sz="2000" i="1" smtClean="0"/>
              <a:t>Gel filtration separates proteins on the basis of their molecular weights.  Small pores in the gel allow smaller molecules to become trapped in the matrix, slowing their flow through the column.  Larger molecular weight proteins move more rapidly.  Hence, large MW proteins elute from the column before the smaller ones.</a:t>
            </a:r>
          </a:p>
        </p:txBody>
      </p:sp>
      <p:pic>
        <p:nvPicPr>
          <p:cNvPr id="102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590800"/>
            <a:ext cx="64770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TotalTime>
  <Words>2056</Words>
  <Application>Microsoft Office PowerPoint</Application>
  <PresentationFormat>On-screen Show (4:3)</PresentationFormat>
  <Paragraphs>270</Paragraphs>
  <Slides>45</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45</vt:i4>
      </vt:variant>
    </vt:vector>
  </HeadingPairs>
  <TitlesOfParts>
    <vt:vector size="47" baseType="lpstr">
      <vt:lpstr>Arial</vt:lpstr>
      <vt:lpstr>Default Design</vt:lpstr>
      <vt:lpstr>Exploring  Proteins</vt:lpstr>
      <vt:lpstr>PowerPoint Presentation</vt:lpstr>
      <vt:lpstr>PowerPoint Presentation</vt:lpstr>
      <vt:lpstr>PowerPoint Presentation</vt:lpstr>
      <vt:lpstr>PowerPoint Presentation</vt:lpstr>
      <vt:lpstr>Differential Centrifugation: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Sequencing Techniques:</vt:lpstr>
      <vt:lpstr>PowerPoint Presentation</vt:lpstr>
      <vt:lpstr>Determining Tertiary Protein Structure: </vt:lpstr>
      <vt:lpstr>Determining Tertiary Protein Structure: </vt:lpstr>
      <vt:lpstr>X-ray Crystallography at Various Resolutions: </vt:lpstr>
      <vt:lpstr>Determining Tertiary Protein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Edward Walker</cp:lastModifiedBy>
  <cp:revision>73</cp:revision>
  <dcterms:created xsi:type="dcterms:W3CDTF">2004-08-30T17:27:51Z</dcterms:created>
  <dcterms:modified xsi:type="dcterms:W3CDTF">2019-09-05T17:18:07Z</dcterms:modified>
</cp:coreProperties>
</file>