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64"/>
  </p:notesMasterIdLst>
  <p:handoutMasterIdLst>
    <p:handoutMasterId r:id="rId65"/>
  </p:handoutMasterIdLst>
  <p:sldIdLst>
    <p:sldId id="257" r:id="rId2"/>
    <p:sldId id="258" r:id="rId3"/>
    <p:sldId id="259" r:id="rId4"/>
    <p:sldId id="267" r:id="rId5"/>
    <p:sldId id="260" r:id="rId6"/>
    <p:sldId id="268" r:id="rId7"/>
    <p:sldId id="269" r:id="rId8"/>
    <p:sldId id="270" r:id="rId9"/>
    <p:sldId id="312" r:id="rId10"/>
    <p:sldId id="316" r:id="rId11"/>
    <p:sldId id="329" r:id="rId12"/>
    <p:sldId id="324" r:id="rId13"/>
    <p:sldId id="325" r:id="rId14"/>
    <p:sldId id="326" r:id="rId15"/>
    <p:sldId id="327" r:id="rId16"/>
    <p:sldId id="313" r:id="rId17"/>
    <p:sldId id="271" r:id="rId18"/>
    <p:sldId id="278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328" r:id="rId28"/>
    <p:sldId id="281" r:id="rId29"/>
    <p:sldId id="282" r:id="rId30"/>
    <p:sldId id="283" r:id="rId31"/>
    <p:sldId id="314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305" r:id="rId45"/>
    <p:sldId id="300" r:id="rId46"/>
    <p:sldId id="301" r:id="rId47"/>
    <p:sldId id="302" r:id="rId48"/>
    <p:sldId id="303" r:id="rId49"/>
    <p:sldId id="304" r:id="rId50"/>
    <p:sldId id="296" r:id="rId51"/>
    <p:sldId id="297" r:id="rId52"/>
    <p:sldId id="298" r:id="rId53"/>
    <p:sldId id="308" r:id="rId54"/>
    <p:sldId id="299" r:id="rId55"/>
    <p:sldId id="306" r:id="rId56"/>
    <p:sldId id="307" r:id="rId57"/>
    <p:sldId id="311" r:id="rId58"/>
    <p:sldId id="330" r:id="rId59"/>
    <p:sldId id="331" r:id="rId60"/>
    <p:sldId id="332" r:id="rId61"/>
    <p:sldId id="333" r:id="rId62"/>
    <p:sldId id="310" r:id="rId6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CC"/>
    <a:srgbClr val="0099FF"/>
    <a:srgbClr val="CCECFF"/>
    <a:srgbClr val="FFFFCC"/>
    <a:srgbClr val="CC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2" autoAdjust="0"/>
    <p:restoredTop sz="94660"/>
  </p:normalViewPr>
  <p:slideViewPr>
    <p:cSldViewPr>
      <p:cViewPr varScale="1">
        <p:scale>
          <a:sx n="93" d="100"/>
          <a:sy n="93" d="100"/>
        </p:scale>
        <p:origin x="47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BE212CF6-62D6-48D2-B45C-6A4008991A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55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0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8F7CA13E-1C1F-4842-8FA7-4743005E675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B58B3-DF6C-4859-92FC-85936413D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56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66C6F-89A1-4777-B3F8-92E0ADFC78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92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06D51-9DD1-4C93-A21B-20A1F579E6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86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533400"/>
            <a:ext cx="4038600" cy="5592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33400"/>
            <a:ext cx="4038600" cy="5592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BEC82-8D78-4262-9E9C-2BF7082BC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96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B53E27-1908-4DFA-A77E-D5B0B666D5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03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1A5E2-A3E0-4953-8EA2-C311D290E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51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559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33400"/>
            <a:ext cx="4038600" cy="5592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ECDC3-4861-418D-9ACA-483A1DB86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67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8CBF4-A441-4E86-A227-A51C3A7EA8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7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DB1EC-2DA8-4189-BE4A-07F893FD1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29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53216-2553-4C33-A4F7-97F569978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2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11CEB2-8727-454D-9A52-47C162D2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17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88952-7E67-4288-99B8-E1F10878E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92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CC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533400"/>
            <a:ext cx="822960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13525"/>
            <a:ext cx="2590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0" i="1" smtClean="0">
                <a:solidFill>
                  <a:srgbClr val="0066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/>
              <a:t>Biochemistry 3070 – Amino Acids &amp; Proteins</a:t>
            </a: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5532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rgbClr val="0066CC"/>
                </a:solidFill>
              </a:defRPr>
            </a:lvl1pPr>
          </a:lstStyle>
          <a:p>
            <a:fld id="{57B5B9E7-514F-46D0-B341-FADB7D063F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0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6B6632-24EF-44E9-9BFA-24668DD740CA}" type="slidenum">
              <a:rPr lang="en-US" altLang="en-US" b="0">
                <a:solidFill>
                  <a:srgbClr val="0066CC"/>
                </a:solidFill>
              </a:rPr>
              <a:pPr eaLnBrk="1" hangingPunct="1"/>
              <a:t>1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7400"/>
            <a:ext cx="8229600" cy="2590800"/>
          </a:xfrm>
        </p:spPr>
        <p:txBody>
          <a:bodyPr/>
          <a:lstStyle/>
          <a:p>
            <a:pPr eaLnBrk="1" hangingPunct="1"/>
            <a:r>
              <a:rPr lang="en-US" altLang="en-US" sz="6600" i="1" smtClean="0"/>
              <a:t>Amino Acids </a:t>
            </a:r>
            <a:br>
              <a:rPr lang="en-US" altLang="en-US" sz="6600" i="1" smtClean="0"/>
            </a:br>
            <a:r>
              <a:rPr lang="en-US" altLang="en-US" sz="6600" i="1" smtClean="0"/>
              <a:t>&amp; </a:t>
            </a:r>
            <a:br>
              <a:rPr lang="en-US" altLang="en-US" sz="6600" i="1" smtClean="0"/>
            </a:br>
            <a:r>
              <a:rPr lang="en-US" altLang="en-US" sz="6600" i="1" smtClean="0"/>
              <a:t>Proteins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/>
              <a:t>Biochemistry 3070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126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1E4B59-F52D-4BFD-A8CA-8B78ED3E387A}" type="slidenum">
              <a:rPr lang="en-US" altLang="en-US" b="0">
                <a:solidFill>
                  <a:srgbClr val="0066CC"/>
                </a:solidFill>
              </a:rPr>
              <a:pPr eaLnBrk="1" hangingPunct="1"/>
              <a:t>10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Summary: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At low pH, proton concentration [H+]is high.  Therefore, both amines and carboxylic acids are protonated. (</a:t>
            </a:r>
            <a:r>
              <a:rPr lang="en-US" altLang="en-US" smtClean="0">
                <a:solidFill>
                  <a:srgbClr val="0000FF"/>
                </a:solidFill>
              </a:rPr>
              <a:t>-NH</a:t>
            </a:r>
            <a:r>
              <a:rPr lang="en-US" altLang="en-US" baseline="-25000" smtClean="0">
                <a:solidFill>
                  <a:srgbClr val="0000FF"/>
                </a:solidFill>
              </a:rPr>
              <a:t>3</a:t>
            </a:r>
            <a:r>
              <a:rPr lang="en-US" altLang="en-US" baseline="30000" smtClean="0">
                <a:solidFill>
                  <a:srgbClr val="0000FF"/>
                </a:solidFill>
              </a:rPr>
              <a:t>+</a:t>
            </a:r>
            <a:r>
              <a:rPr lang="en-US" altLang="en-US" baseline="30000" smtClean="0"/>
              <a:t>   </a:t>
            </a:r>
            <a:r>
              <a:rPr lang="en-US" altLang="en-US" smtClean="0"/>
              <a:t>&amp;</a:t>
            </a:r>
            <a:r>
              <a:rPr lang="en-US" altLang="en-US" baseline="30000" smtClean="0"/>
              <a:t>  </a:t>
            </a:r>
            <a:r>
              <a:rPr lang="en-US" altLang="en-US" smtClean="0"/>
              <a:t> </a:t>
            </a:r>
            <a:r>
              <a:rPr lang="en-US" altLang="en-US" smtClean="0">
                <a:solidFill>
                  <a:srgbClr val="FF0000"/>
                </a:solidFill>
              </a:rPr>
              <a:t>-COOH</a:t>
            </a:r>
            <a:r>
              <a:rPr lang="en-US" altLang="en-US" smtClean="0"/>
              <a:t>)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At high pH, proton concentration is low.  Therefore, both amines and carboxylic acids are deprotonated. (</a:t>
            </a:r>
            <a:r>
              <a:rPr lang="en-US" altLang="en-US" smtClean="0">
                <a:solidFill>
                  <a:srgbClr val="0000FF"/>
                </a:solidFill>
              </a:rPr>
              <a:t>-NH</a:t>
            </a:r>
            <a:r>
              <a:rPr lang="en-US" altLang="en-US" baseline="-25000" smtClean="0">
                <a:solidFill>
                  <a:srgbClr val="0000FF"/>
                </a:solidFill>
              </a:rPr>
              <a:t>2</a:t>
            </a:r>
            <a:r>
              <a:rPr lang="en-US" altLang="en-US" smtClean="0"/>
              <a:t>  &amp; </a:t>
            </a:r>
            <a:r>
              <a:rPr lang="en-US" altLang="en-US" smtClean="0">
                <a:solidFill>
                  <a:srgbClr val="FF0000"/>
                </a:solidFill>
              </a:rPr>
              <a:t>-COO</a:t>
            </a:r>
            <a:r>
              <a:rPr lang="en-US" altLang="en-US" baseline="30000" smtClean="0">
                <a:solidFill>
                  <a:srgbClr val="FF0000"/>
                </a:solidFill>
              </a:rPr>
              <a:t>-</a:t>
            </a:r>
            <a:r>
              <a:rPr lang="en-US" altLang="en-US" smtClean="0"/>
              <a:t>)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At neutral pH, amines are protonated(</a:t>
            </a:r>
            <a:r>
              <a:rPr lang="en-US" altLang="en-US" smtClean="0">
                <a:solidFill>
                  <a:srgbClr val="0000FF"/>
                </a:solidFill>
              </a:rPr>
              <a:t>-NH</a:t>
            </a:r>
            <a:r>
              <a:rPr lang="en-US" altLang="en-US" baseline="-25000" smtClean="0">
                <a:solidFill>
                  <a:srgbClr val="0000FF"/>
                </a:solidFill>
              </a:rPr>
              <a:t>3</a:t>
            </a:r>
            <a:r>
              <a:rPr lang="en-US" altLang="en-US" baseline="30000" smtClean="0">
                <a:solidFill>
                  <a:srgbClr val="0000FF"/>
                </a:solidFill>
              </a:rPr>
              <a:t>+</a:t>
            </a:r>
            <a:r>
              <a:rPr lang="en-US" altLang="en-US" smtClean="0"/>
              <a:t>) and carboxylates are deprotonated</a:t>
            </a:r>
            <a:r>
              <a:rPr lang="en-US" altLang="en-US" smtClean="0">
                <a:solidFill>
                  <a:srgbClr val="FF0000"/>
                </a:solidFill>
              </a:rPr>
              <a:t>(-COO</a:t>
            </a:r>
            <a:r>
              <a:rPr lang="en-US" altLang="en-US" baseline="30000" smtClean="0">
                <a:solidFill>
                  <a:srgbClr val="FF0000"/>
                </a:solidFill>
              </a:rPr>
              <a:t>-</a:t>
            </a:r>
            <a:r>
              <a:rPr lang="en-US" altLang="en-US" smtClean="0"/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229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535B3F-3E67-43CC-A4C4-0B4DE3262E48}" type="slidenum">
              <a:rPr lang="en-US" altLang="en-US" b="0">
                <a:solidFill>
                  <a:srgbClr val="0066CC"/>
                </a:solidFill>
              </a:rPr>
              <a:pPr eaLnBrk="1" hangingPunct="1"/>
              <a:t>11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“Zwitter” Ions:</a:t>
            </a:r>
          </a:p>
          <a:p>
            <a:pPr eaLnBrk="1" hangingPunct="1"/>
            <a:r>
              <a:rPr lang="en-US" altLang="en-US" smtClean="0"/>
              <a:t>Ions bearing two charges were named zwitter ions by German scientists;  the name still applies today, especially for amino acids at neutral pH:</a:t>
            </a:r>
          </a:p>
          <a:p>
            <a:pPr eaLnBrk="1" hangingPunct="1"/>
            <a:endParaRPr lang="en-US" altLang="en-US" smtClean="0"/>
          </a:p>
          <a:p>
            <a:pPr lvl="2" eaLnBrk="1" hangingPunct="1">
              <a:buFontTx/>
              <a:buNone/>
            </a:pPr>
            <a:r>
              <a:rPr lang="en-US" altLang="en-US" sz="5400" baseline="30000" smtClean="0">
                <a:solidFill>
                  <a:srgbClr val="0000FF"/>
                </a:solidFill>
              </a:rPr>
              <a:t>+</a:t>
            </a:r>
            <a:r>
              <a:rPr lang="en-US" altLang="en-US" sz="5400" smtClean="0"/>
              <a:t>H</a:t>
            </a:r>
            <a:r>
              <a:rPr lang="en-US" altLang="en-US" sz="5400" baseline="-25000" smtClean="0"/>
              <a:t>3</a:t>
            </a:r>
            <a:r>
              <a:rPr lang="en-US" altLang="en-US" sz="5400" smtClean="0"/>
              <a:t>N – CH</a:t>
            </a:r>
            <a:r>
              <a:rPr lang="en-US" altLang="en-US" sz="5400" baseline="-25000" smtClean="0"/>
              <a:t>2</a:t>
            </a:r>
            <a:r>
              <a:rPr lang="en-US" altLang="en-US" sz="5400" smtClean="0"/>
              <a:t> – COO</a:t>
            </a:r>
            <a:r>
              <a:rPr lang="en-US" altLang="en-US" sz="8000" baseline="30000" smtClean="0">
                <a:solidFill>
                  <a:srgbClr val="FF0000"/>
                </a:solidFill>
              </a:rPr>
              <a:t>-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186FC0-97F4-4404-80D1-00529F52CBA5}" type="slidenum">
              <a:rPr lang="en-US" altLang="en-US" b="0">
                <a:solidFill>
                  <a:srgbClr val="0066CC"/>
                </a:solidFill>
              </a:rPr>
              <a:pPr eaLnBrk="1" hangingPunct="1"/>
              <a:t>12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i="1" smtClean="0"/>
              <a:t>Acid-Base Properties of Amino Acids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smtClean="0"/>
              <a:t>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Draw the following chemical structures for glycine: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i="1" smtClean="0"/>
              <a:t>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i="1" smtClean="0"/>
              <a:t>              (Non-existent form</a:t>
            </a:r>
            <a:r>
              <a:rPr lang="en-US" altLang="en-US" sz="1800" smtClean="0"/>
              <a:t>:) 	 </a:t>
            </a:r>
            <a:r>
              <a:rPr lang="en-US" altLang="en-US" sz="1800" b="1" smtClean="0">
                <a:solidFill>
                  <a:srgbClr val="0000FF"/>
                </a:solidFill>
              </a:rPr>
              <a:t>H</a:t>
            </a:r>
            <a:r>
              <a:rPr lang="en-US" altLang="en-US" sz="1800" b="1" baseline="-25000" smtClean="0">
                <a:solidFill>
                  <a:srgbClr val="0000FF"/>
                </a:solidFill>
              </a:rPr>
              <a:t>2</a:t>
            </a:r>
            <a:r>
              <a:rPr lang="en-US" altLang="en-US" sz="1800" b="1" smtClean="0">
                <a:solidFill>
                  <a:srgbClr val="0000FF"/>
                </a:solidFill>
              </a:rPr>
              <a:t>N</a:t>
            </a:r>
            <a:r>
              <a:rPr lang="en-US" altLang="en-US" sz="1800" b="1" smtClean="0"/>
              <a:t> – CH</a:t>
            </a:r>
            <a:r>
              <a:rPr lang="en-US" altLang="en-US" sz="1800" b="1" baseline="-25000" smtClean="0"/>
              <a:t>2</a:t>
            </a:r>
            <a:r>
              <a:rPr lang="en-US" altLang="en-US" sz="1800" b="1" smtClean="0"/>
              <a:t> - </a:t>
            </a:r>
            <a:r>
              <a:rPr lang="en-US" altLang="en-US" sz="1800" b="1" smtClean="0">
                <a:solidFill>
                  <a:srgbClr val="FF0000"/>
                </a:solidFill>
              </a:rPr>
              <a:t>COOH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smtClean="0"/>
              <a:t>	</a:t>
            </a:r>
            <a:r>
              <a:rPr lang="en-US" altLang="en-US" u="sng" smtClean="0"/>
              <a:t>pH=1:</a:t>
            </a:r>
            <a:r>
              <a:rPr lang="en-US" altLang="en-US" smtClean="0"/>
              <a:t>		</a:t>
            </a:r>
            <a:r>
              <a:rPr lang="en-US" altLang="en-US" b="1" baseline="30000" smtClean="0">
                <a:solidFill>
                  <a:srgbClr val="0000FF"/>
                </a:solidFill>
              </a:rPr>
              <a:t>          </a:t>
            </a:r>
            <a:endParaRPr lang="en-US" altLang="en-US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pH=7:</a:t>
            </a:r>
            <a:r>
              <a:rPr lang="en-US" altLang="en-US" smtClean="0"/>
              <a:t>		</a:t>
            </a:r>
            <a:r>
              <a:rPr lang="en-US" altLang="en-US" b="1" baseline="30000" smtClean="0">
                <a:solidFill>
                  <a:srgbClr val="0000FF"/>
                </a:solidFill>
              </a:rPr>
              <a:t>                </a:t>
            </a: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pH=12:</a:t>
            </a:r>
            <a:r>
              <a:rPr lang="en-US" altLang="en-US" smtClean="0"/>
              <a:t>		 </a:t>
            </a:r>
            <a:r>
              <a:rPr lang="en-US" altLang="en-US" sz="1000" b="1" baseline="30000" smtClean="0">
                <a:solidFill>
                  <a:srgbClr val="0000FF"/>
                </a:solidFill>
              </a:rPr>
              <a:t>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000" b="1" baseline="30000" smtClean="0">
                <a:solidFill>
                  <a:srgbClr val="0000FF"/>
                </a:solidFill>
              </a:rPr>
              <a:t>	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43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61A6369-298E-4CBD-B29A-FA8B538ED887}" type="slidenum">
              <a:rPr lang="en-US" altLang="en-US" b="0">
                <a:solidFill>
                  <a:srgbClr val="0066CC"/>
                </a:solidFill>
              </a:rPr>
              <a:pPr eaLnBrk="1" hangingPunct="1"/>
              <a:t>13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i="1" smtClean="0"/>
              <a:t>Acid-Base Properties of Amino Acids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smtClean="0"/>
              <a:t>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Draw the following chemical structures for glycine: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i="1" smtClean="0"/>
              <a:t>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i="1" smtClean="0"/>
              <a:t>              (Non-existent form</a:t>
            </a:r>
            <a:r>
              <a:rPr lang="en-US" altLang="en-US" sz="1800" smtClean="0"/>
              <a:t>:) 	 </a:t>
            </a:r>
            <a:r>
              <a:rPr lang="en-US" altLang="en-US" sz="1800" b="1" smtClean="0">
                <a:solidFill>
                  <a:srgbClr val="0000FF"/>
                </a:solidFill>
              </a:rPr>
              <a:t>H</a:t>
            </a:r>
            <a:r>
              <a:rPr lang="en-US" altLang="en-US" sz="1800" b="1" baseline="-25000" smtClean="0">
                <a:solidFill>
                  <a:srgbClr val="0000FF"/>
                </a:solidFill>
              </a:rPr>
              <a:t>2</a:t>
            </a:r>
            <a:r>
              <a:rPr lang="en-US" altLang="en-US" sz="1800" b="1" smtClean="0">
                <a:solidFill>
                  <a:srgbClr val="0000FF"/>
                </a:solidFill>
              </a:rPr>
              <a:t>N</a:t>
            </a:r>
            <a:r>
              <a:rPr lang="en-US" altLang="en-US" sz="1800" b="1" smtClean="0"/>
              <a:t> – CH</a:t>
            </a:r>
            <a:r>
              <a:rPr lang="en-US" altLang="en-US" sz="1800" b="1" baseline="-25000" smtClean="0"/>
              <a:t>2</a:t>
            </a:r>
            <a:r>
              <a:rPr lang="en-US" altLang="en-US" sz="1800" b="1" smtClean="0"/>
              <a:t> - </a:t>
            </a:r>
            <a:r>
              <a:rPr lang="en-US" altLang="en-US" sz="1800" b="1" smtClean="0">
                <a:solidFill>
                  <a:srgbClr val="FF0000"/>
                </a:solidFill>
              </a:rPr>
              <a:t>COOH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smtClean="0"/>
              <a:t>	</a:t>
            </a:r>
            <a:r>
              <a:rPr lang="en-US" altLang="en-US" u="sng" smtClean="0"/>
              <a:t>pH=1:</a:t>
            </a:r>
            <a:r>
              <a:rPr lang="en-US" altLang="en-US" smtClean="0"/>
              <a:t>		</a:t>
            </a:r>
            <a:r>
              <a:rPr lang="en-US" altLang="en-US" b="1" baseline="30000" smtClean="0">
                <a:solidFill>
                  <a:srgbClr val="0000FF"/>
                </a:solidFill>
              </a:rPr>
              <a:t>+</a:t>
            </a:r>
            <a:r>
              <a:rPr lang="en-US" altLang="en-US" b="1" smtClean="0">
                <a:solidFill>
                  <a:srgbClr val="0000FF"/>
                </a:solidFill>
              </a:rPr>
              <a:t>H</a:t>
            </a:r>
            <a:r>
              <a:rPr lang="en-US" altLang="en-US" b="1" baseline="-25000" smtClean="0">
                <a:solidFill>
                  <a:srgbClr val="0000FF"/>
                </a:solidFill>
              </a:rPr>
              <a:t>3</a:t>
            </a:r>
            <a:r>
              <a:rPr lang="en-US" altLang="en-US" b="1" smtClean="0">
                <a:solidFill>
                  <a:srgbClr val="0000FF"/>
                </a:solidFill>
              </a:rPr>
              <a:t>N</a:t>
            </a:r>
            <a:r>
              <a:rPr lang="en-US" altLang="en-US" b="1" smtClean="0"/>
              <a:t> – CH</a:t>
            </a:r>
            <a:r>
              <a:rPr lang="en-US" altLang="en-US" b="1" baseline="-25000" smtClean="0"/>
              <a:t>2</a:t>
            </a:r>
            <a:r>
              <a:rPr lang="en-US" altLang="en-US" b="1" smtClean="0"/>
              <a:t> - </a:t>
            </a:r>
            <a:r>
              <a:rPr lang="en-US" altLang="en-US" b="1" smtClean="0">
                <a:solidFill>
                  <a:srgbClr val="FF0000"/>
                </a:solidFill>
              </a:rPr>
              <a:t>COOH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pH=7:</a:t>
            </a:r>
            <a:r>
              <a:rPr lang="en-US" altLang="en-US" smtClean="0"/>
              <a:t>		</a:t>
            </a:r>
            <a:r>
              <a:rPr lang="en-US" altLang="en-US" b="1" baseline="30000" smtClean="0">
                <a:solidFill>
                  <a:srgbClr val="0000FF"/>
                </a:solidFill>
              </a:rPr>
              <a:t>   </a:t>
            </a: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pH=12:</a:t>
            </a:r>
            <a:r>
              <a:rPr lang="en-US" altLang="en-US" smtClean="0"/>
              <a:t>		 </a:t>
            </a:r>
            <a:r>
              <a:rPr lang="en-US" altLang="en-US" b="1" smtClean="0">
                <a:solidFill>
                  <a:srgbClr val="0000FF"/>
                </a:solidFill>
              </a:rPr>
              <a:t>   </a:t>
            </a:r>
            <a:endParaRPr lang="en-US" altLang="en-US" baseline="30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000" b="1" baseline="30000" smtClean="0">
                <a:solidFill>
                  <a:srgbClr val="0000FF"/>
                </a:solidFill>
              </a:rPr>
              <a:t>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000" b="1" baseline="30000" smtClean="0">
                <a:solidFill>
                  <a:srgbClr val="0000FF"/>
                </a:solidFill>
              </a:rPr>
              <a:t>	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482507-4F90-4C37-B481-5F8CB4086D93}" type="slidenum">
              <a:rPr lang="en-US" altLang="en-US" b="0">
                <a:solidFill>
                  <a:srgbClr val="0066CC"/>
                </a:solidFill>
              </a:rPr>
              <a:pPr eaLnBrk="1" hangingPunct="1"/>
              <a:t>14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i="1" smtClean="0"/>
              <a:t>Acid-Base Properties of Amino Acids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smtClean="0"/>
              <a:t>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Draw the following chemical structures for glycine: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i="1" smtClean="0"/>
              <a:t>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i="1" smtClean="0"/>
              <a:t>              (Non-existent form</a:t>
            </a:r>
            <a:r>
              <a:rPr lang="en-US" altLang="en-US" sz="1800" smtClean="0"/>
              <a:t>:) 	 </a:t>
            </a:r>
            <a:r>
              <a:rPr lang="en-US" altLang="en-US" sz="1800" b="1" smtClean="0">
                <a:solidFill>
                  <a:srgbClr val="0000FF"/>
                </a:solidFill>
              </a:rPr>
              <a:t>H</a:t>
            </a:r>
            <a:r>
              <a:rPr lang="en-US" altLang="en-US" sz="1800" b="1" baseline="-25000" smtClean="0">
                <a:solidFill>
                  <a:srgbClr val="0000FF"/>
                </a:solidFill>
              </a:rPr>
              <a:t>2</a:t>
            </a:r>
            <a:r>
              <a:rPr lang="en-US" altLang="en-US" sz="1800" b="1" smtClean="0">
                <a:solidFill>
                  <a:srgbClr val="0000FF"/>
                </a:solidFill>
              </a:rPr>
              <a:t>N</a:t>
            </a:r>
            <a:r>
              <a:rPr lang="en-US" altLang="en-US" sz="1800" b="1" smtClean="0"/>
              <a:t> – CH</a:t>
            </a:r>
            <a:r>
              <a:rPr lang="en-US" altLang="en-US" sz="1800" b="1" baseline="-25000" smtClean="0"/>
              <a:t>2</a:t>
            </a:r>
            <a:r>
              <a:rPr lang="en-US" altLang="en-US" sz="1800" b="1" smtClean="0"/>
              <a:t> - </a:t>
            </a:r>
            <a:r>
              <a:rPr lang="en-US" altLang="en-US" sz="1800" b="1" smtClean="0">
                <a:solidFill>
                  <a:srgbClr val="FF0000"/>
                </a:solidFill>
              </a:rPr>
              <a:t>COOH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smtClean="0"/>
              <a:t>	</a:t>
            </a:r>
            <a:r>
              <a:rPr lang="en-US" altLang="en-US" u="sng" smtClean="0"/>
              <a:t>pH=1:</a:t>
            </a:r>
            <a:r>
              <a:rPr lang="en-US" altLang="en-US" smtClean="0"/>
              <a:t>		</a:t>
            </a:r>
            <a:r>
              <a:rPr lang="en-US" altLang="en-US" b="1" baseline="30000" smtClean="0">
                <a:solidFill>
                  <a:srgbClr val="0000FF"/>
                </a:solidFill>
              </a:rPr>
              <a:t>+</a:t>
            </a:r>
            <a:r>
              <a:rPr lang="en-US" altLang="en-US" b="1" smtClean="0">
                <a:solidFill>
                  <a:srgbClr val="0000FF"/>
                </a:solidFill>
              </a:rPr>
              <a:t>H</a:t>
            </a:r>
            <a:r>
              <a:rPr lang="en-US" altLang="en-US" b="1" baseline="-25000" smtClean="0">
                <a:solidFill>
                  <a:srgbClr val="0000FF"/>
                </a:solidFill>
              </a:rPr>
              <a:t>3</a:t>
            </a:r>
            <a:r>
              <a:rPr lang="en-US" altLang="en-US" b="1" smtClean="0">
                <a:solidFill>
                  <a:srgbClr val="0000FF"/>
                </a:solidFill>
              </a:rPr>
              <a:t>N</a:t>
            </a:r>
            <a:r>
              <a:rPr lang="en-US" altLang="en-US" b="1" smtClean="0"/>
              <a:t> – CH</a:t>
            </a:r>
            <a:r>
              <a:rPr lang="en-US" altLang="en-US" b="1" baseline="-25000" smtClean="0"/>
              <a:t>2</a:t>
            </a:r>
            <a:r>
              <a:rPr lang="en-US" altLang="en-US" b="1" smtClean="0"/>
              <a:t> - </a:t>
            </a:r>
            <a:r>
              <a:rPr lang="en-US" altLang="en-US" b="1" smtClean="0">
                <a:solidFill>
                  <a:srgbClr val="FF0000"/>
                </a:solidFill>
              </a:rPr>
              <a:t>COOH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pH=7:</a:t>
            </a:r>
            <a:r>
              <a:rPr lang="en-US" altLang="en-US" smtClean="0"/>
              <a:t>		</a:t>
            </a:r>
            <a:r>
              <a:rPr lang="en-US" altLang="en-US" b="1" baseline="30000" smtClean="0">
                <a:solidFill>
                  <a:srgbClr val="0000FF"/>
                </a:solidFill>
              </a:rPr>
              <a:t>+</a:t>
            </a:r>
            <a:r>
              <a:rPr lang="en-US" altLang="en-US" b="1" smtClean="0">
                <a:solidFill>
                  <a:srgbClr val="0000FF"/>
                </a:solidFill>
              </a:rPr>
              <a:t>H</a:t>
            </a:r>
            <a:r>
              <a:rPr lang="en-US" altLang="en-US" b="1" baseline="-25000" smtClean="0">
                <a:solidFill>
                  <a:srgbClr val="0000FF"/>
                </a:solidFill>
              </a:rPr>
              <a:t>3</a:t>
            </a:r>
            <a:r>
              <a:rPr lang="en-US" altLang="en-US" b="1" smtClean="0">
                <a:solidFill>
                  <a:srgbClr val="0000FF"/>
                </a:solidFill>
              </a:rPr>
              <a:t>N</a:t>
            </a:r>
            <a:r>
              <a:rPr lang="en-US" altLang="en-US" b="1" smtClean="0"/>
              <a:t> – CH</a:t>
            </a:r>
            <a:r>
              <a:rPr lang="en-US" altLang="en-US" b="1" baseline="-25000" smtClean="0"/>
              <a:t>2</a:t>
            </a:r>
            <a:r>
              <a:rPr lang="en-US" altLang="en-US" b="1" smtClean="0"/>
              <a:t> – </a:t>
            </a:r>
            <a:r>
              <a:rPr lang="en-US" altLang="en-US" b="1" smtClean="0">
                <a:solidFill>
                  <a:srgbClr val="FF0000"/>
                </a:solidFill>
              </a:rPr>
              <a:t>COO</a:t>
            </a:r>
            <a:r>
              <a:rPr lang="en-US" altLang="en-US" b="1" baseline="30000" smtClean="0">
                <a:solidFill>
                  <a:srgbClr val="FF0000"/>
                </a:solidFill>
              </a:rPr>
              <a:t>-</a:t>
            </a: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pH=12:</a:t>
            </a:r>
            <a:r>
              <a:rPr lang="en-US" altLang="en-US" smtClean="0"/>
              <a:t>		 </a:t>
            </a:r>
            <a:r>
              <a:rPr lang="en-US" altLang="en-US" b="1" smtClean="0">
                <a:solidFill>
                  <a:srgbClr val="0000FF"/>
                </a:solidFill>
              </a:rPr>
              <a:t>   </a:t>
            </a:r>
            <a:endParaRPr lang="en-US" altLang="en-US" baseline="30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000" b="1" baseline="30000" smtClean="0">
                <a:solidFill>
                  <a:srgbClr val="0000FF"/>
                </a:solidFill>
              </a:rPr>
              <a:t>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000" b="1" baseline="30000" smtClean="0">
                <a:solidFill>
                  <a:srgbClr val="0000FF"/>
                </a:solidFill>
              </a:rPr>
              <a:t>	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82AAD17-7391-43AD-A913-4E84329FAEA7}" type="slidenum">
              <a:rPr lang="en-US" altLang="en-US" b="0">
                <a:solidFill>
                  <a:srgbClr val="0066CC"/>
                </a:solidFill>
              </a:rPr>
              <a:pPr eaLnBrk="1" hangingPunct="1"/>
              <a:t>15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i="1" smtClean="0"/>
              <a:t>Acid-Base Properties of Amino Acids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smtClean="0"/>
              <a:t>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smtClean="0"/>
              <a:t>Draw the following chemical structures for glycine: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i="1" smtClean="0"/>
              <a:t>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i="1" smtClean="0"/>
              <a:t>              (Non-existent form</a:t>
            </a:r>
            <a:r>
              <a:rPr lang="en-US" altLang="en-US" sz="1800" smtClean="0"/>
              <a:t>:) 	 </a:t>
            </a:r>
            <a:r>
              <a:rPr lang="en-US" altLang="en-US" sz="1800" b="1" smtClean="0">
                <a:solidFill>
                  <a:srgbClr val="0000FF"/>
                </a:solidFill>
              </a:rPr>
              <a:t>H</a:t>
            </a:r>
            <a:r>
              <a:rPr lang="en-US" altLang="en-US" sz="1800" b="1" baseline="-25000" smtClean="0">
                <a:solidFill>
                  <a:srgbClr val="0000FF"/>
                </a:solidFill>
              </a:rPr>
              <a:t>2</a:t>
            </a:r>
            <a:r>
              <a:rPr lang="en-US" altLang="en-US" sz="1800" b="1" smtClean="0">
                <a:solidFill>
                  <a:srgbClr val="0000FF"/>
                </a:solidFill>
              </a:rPr>
              <a:t>N</a:t>
            </a:r>
            <a:r>
              <a:rPr lang="en-US" altLang="en-US" sz="1800" b="1" smtClean="0"/>
              <a:t> – CH</a:t>
            </a:r>
            <a:r>
              <a:rPr lang="en-US" altLang="en-US" sz="1800" b="1" baseline="-25000" smtClean="0"/>
              <a:t>2</a:t>
            </a:r>
            <a:r>
              <a:rPr lang="en-US" altLang="en-US" sz="1800" b="1" smtClean="0"/>
              <a:t> - </a:t>
            </a:r>
            <a:r>
              <a:rPr lang="en-US" altLang="en-US" sz="1800" b="1" smtClean="0">
                <a:solidFill>
                  <a:srgbClr val="FF0000"/>
                </a:solidFill>
              </a:rPr>
              <a:t>COOH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smtClean="0"/>
              <a:t>	</a:t>
            </a:r>
            <a:r>
              <a:rPr lang="en-US" altLang="en-US" u="sng" smtClean="0"/>
              <a:t>pH=1:</a:t>
            </a:r>
            <a:r>
              <a:rPr lang="en-US" altLang="en-US" smtClean="0"/>
              <a:t>		</a:t>
            </a:r>
            <a:r>
              <a:rPr lang="en-US" altLang="en-US" b="1" baseline="30000" smtClean="0">
                <a:solidFill>
                  <a:srgbClr val="0000FF"/>
                </a:solidFill>
              </a:rPr>
              <a:t>+</a:t>
            </a:r>
            <a:r>
              <a:rPr lang="en-US" altLang="en-US" b="1" smtClean="0">
                <a:solidFill>
                  <a:srgbClr val="0000FF"/>
                </a:solidFill>
              </a:rPr>
              <a:t>H</a:t>
            </a:r>
            <a:r>
              <a:rPr lang="en-US" altLang="en-US" b="1" baseline="-25000" smtClean="0">
                <a:solidFill>
                  <a:srgbClr val="0000FF"/>
                </a:solidFill>
              </a:rPr>
              <a:t>3</a:t>
            </a:r>
            <a:r>
              <a:rPr lang="en-US" altLang="en-US" b="1" smtClean="0">
                <a:solidFill>
                  <a:srgbClr val="0000FF"/>
                </a:solidFill>
              </a:rPr>
              <a:t>N</a:t>
            </a:r>
            <a:r>
              <a:rPr lang="en-US" altLang="en-US" b="1" smtClean="0"/>
              <a:t> – CH</a:t>
            </a:r>
            <a:r>
              <a:rPr lang="en-US" altLang="en-US" b="1" baseline="-25000" smtClean="0"/>
              <a:t>2</a:t>
            </a:r>
            <a:r>
              <a:rPr lang="en-US" altLang="en-US" b="1" smtClean="0"/>
              <a:t> - </a:t>
            </a:r>
            <a:r>
              <a:rPr lang="en-US" altLang="en-US" b="1" smtClean="0">
                <a:solidFill>
                  <a:srgbClr val="FF0000"/>
                </a:solidFill>
              </a:rPr>
              <a:t>COOH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pH=7:</a:t>
            </a:r>
            <a:r>
              <a:rPr lang="en-US" altLang="en-US" smtClean="0"/>
              <a:t>		</a:t>
            </a:r>
            <a:r>
              <a:rPr lang="en-US" altLang="en-US" b="1" baseline="30000" smtClean="0">
                <a:solidFill>
                  <a:srgbClr val="0000FF"/>
                </a:solidFill>
              </a:rPr>
              <a:t>+</a:t>
            </a:r>
            <a:r>
              <a:rPr lang="en-US" altLang="en-US" b="1" smtClean="0">
                <a:solidFill>
                  <a:srgbClr val="0000FF"/>
                </a:solidFill>
              </a:rPr>
              <a:t>H</a:t>
            </a:r>
            <a:r>
              <a:rPr lang="en-US" altLang="en-US" b="1" baseline="-25000" smtClean="0">
                <a:solidFill>
                  <a:srgbClr val="0000FF"/>
                </a:solidFill>
              </a:rPr>
              <a:t>3</a:t>
            </a:r>
            <a:r>
              <a:rPr lang="en-US" altLang="en-US" b="1" smtClean="0">
                <a:solidFill>
                  <a:srgbClr val="0000FF"/>
                </a:solidFill>
              </a:rPr>
              <a:t>N</a:t>
            </a:r>
            <a:r>
              <a:rPr lang="en-US" altLang="en-US" b="1" smtClean="0"/>
              <a:t> – CH</a:t>
            </a:r>
            <a:r>
              <a:rPr lang="en-US" altLang="en-US" b="1" baseline="-25000" smtClean="0"/>
              <a:t>2</a:t>
            </a:r>
            <a:r>
              <a:rPr lang="en-US" altLang="en-US" b="1" smtClean="0"/>
              <a:t> – </a:t>
            </a:r>
            <a:r>
              <a:rPr lang="en-US" altLang="en-US" b="1" smtClean="0">
                <a:solidFill>
                  <a:srgbClr val="FF0000"/>
                </a:solidFill>
              </a:rPr>
              <a:t>COO</a:t>
            </a:r>
            <a:r>
              <a:rPr lang="en-US" altLang="en-US" b="1" baseline="30000" smtClean="0">
                <a:solidFill>
                  <a:srgbClr val="FF0000"/>
                </a:solidFill>
              </a:rPr>
              <a:t>-</a:t>
            </a: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u="sng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pH=12:</a:t>
            </a:r>
            <a:r>
              <a:rPr lang="en-US" altLang="en-US" smtClean="0"/>
              <a:t>		 </a:t>
            </a:r>
            <a:r>
              <a:rPr lang="en-US" altLang="en-US" b="1" smtClean="0">
                <a:solidFill>
                  <a:srgbClr val="0000FF"/>
                </a:solidFill>
              </a:rPr>
              <a:t>H</a:t>
            </a:r>
            <a:r>
              <a:rPr lang="en-US" altLang="en-US" b="1" baseline="-25000" smtClean="0">
                <a:solidFill>
                  <a:srgbClr val="0000FF"/>
                </a:solidFill>
              </a:rPr>
              <a:t>2</a:t>
            </a:r>
            <a:r>
              <a:rPr lang="en-US" altLang="en-US" b="1" smtClean="0">
                <a:solidFill>
                  <a:srgbClr val="0000FF"/>
                </a:solidFill>
              </a:rPr>
              <a:t>N</a:t>
            </a:r>
            <a:r>
              <a:rPr lang="en-US" altLang="en-US" b="1" smtClean="0"/>
              <a:t> – CH</a:t>
            </a:r>
            <a:r>
              <a:rPr lang="en-US" altLang="en-US" b="1" baseline="-25000" smtClean="0"/>
              <a:t>2</a:t>
            </a:r>
            <a:r>
              <a:rPr lang="en-US" altLang="en-US" b="1" smtClean="0"/>
              <a:t> – </a:t>
            </a:r>
            <a:r>
              <a:rPr lang="en-US" altLang="en-US" b="1" smtClean="0">
                <a:solidFill>
                  <a:srgbClr val="FF0000"/>
                </a:solidFill>
              </a:rPr>
              <a:t>COO</a:t>
            </a:r>
            <a:r>
              <a:rPr lang="en-US" altLang="en-US" b="1" baseline="30000" smtClean="0">
                <a:solidFill>
                  <a:srgbClr val="FF0000"/>
                </a:solidFill>
              </a:rPr>
              <a:t>-</a:t>
            </a:r>
            <a:endParaRPr lang="en-US" altLang="en-US" baseline="30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000" b="1" baseline="30000" smtClean="0">
                <a:solidFill>
                  <a:srgbClr val="0000FF"/>
                </a:solidFill>
              </a:rPr>
              <a:t>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000" b="1" baseline="30000" smtClean="0">
                <a:solidFill>
                  <a:srgbClr val="0000FF"/>
                </a:solidFill>
              </a:rPr>
              <a:t>	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7C9E167-15B0-4A7E-A0E9-51EA5EC3B379}" type="slidenum">
              <a:rPr lang="en-US" altLang="en-US" b="0">
                <a:solidFill>
                  <a:srgbClr val="0066CC"/>
                </a:solidFill>
              </a:rPr>
              <a:pPr eaLnBrk="1" hangingPunct="1"/>
              <a:t>16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741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1613"/>
            <a:ext cx="8229600" cy="1373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381000" y="20574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0"/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762000" y="2209800"/>
            <a:ext cx="792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u="sng"/>
              <a:t>Low pH</a:t>
            </a:r>
            <a:r>
              <a:rPr lang="en-US" altLang="en-US" b="0"/>
              <a:t>		                      </a:t>
            </a:r>
            <a:r>
              <a:rPr lang="en-US" altLang="en-US" b="0" u="sng"/>
              <a:t>Neutral pH</a:t>
            </a:r>
            <a:r>
              <a:rPr lang="en-US" altLang="en-US" b="0"/>
              <a:t>	                                </a:t>
            </a:r>
            <a:r>
              <a:rPr lang="en-US" altLang="en-US" b="0" u="sng"/>
              <a:t>High pH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84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860641-8864-47C8-A2E5-1837585EFB08}" type="slidenum">
              <a:rPr lang="en-US" altLang="en-US" b="0">
                <a:solidFill>
                  <a:srgbClr val="0066CC"/>
                </a:solidFill>
              </a:rPr>
              <a:pPr eaLnBrk="1" hangingPunct="1"/>
              <a:t>17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Amino acids:  (</a:t>
            </a:r>
            <a:r>
              <a:rPr lang="en-US" altLang="en-US" i="1" smtClean="0"/>
              <a:t>Aliphatic</a:t>
            </a:r>
            <a:r>
              <a:rPr lang="en-US" altLang="en-US" smtClean="0"/>
              <a:t>)</a:t>
            </a:r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2286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64008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20574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1B7A1A8-283E-4F26-B326-23CB05A8ACFF}" type="slidenum">
              <a:rPr lang="en-US" altLang="en-US" b="0">
                <a:solidFill>
                  <a:srgbClr val="0066CC"/>
                </a:solidFill>
              </a:rPr>
              <a:pPr eaLnBrk="1" hangingPunct="1"/>
              <a:t>18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Amino acid Proline</a:t>
            </a:r>
          </a:p>
          <a:p>
            <a:pPr eaLnBrk="1" hangingPunct="1">
              <a:buFontTx/>
              <a:buNone/>
            </a:pPr>
            <a:r>
              <a:rPr lang="en-US" altLang="en-US" sz="2400" i="1" smtClean="0"/>
              <a:t>         (The only secondary (2°) amino acid or (“imino” acid.)</a:t>
            </a: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36195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F156AEA-F9CF-46A9-AA8A-4080F656B613}" type="slidenum">
              <a:rPr lang="en-US" altLang="en-US" b="0">
                <a:solidFill>
                  <a:srgbClr val="0066CC"/>
                </a:solidFill>
              </a:rPr>
              <a:pPr eaLnBrk="1" hangingPunct="1"/>
              <a:t>19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Amino acids (</a:t>
            </a:r>
            <a:r>
              <a:rPr lang="en-US" altLang="en-US" i="1" smtClean="0"/>
              <a:t>Aromatic</a:t>
            </a:r>
            <a:r>
              <a:rPr lang="en-US" altLang="en-US" smtClean="0"/>
              <a:t>)</a:t>
            </a:r>
          </a:p>
        </p:txBody>
      </p:sp>
      <p:pic>
        <p:nvPicPr>
          <p:cNvPr id="20486" name="Picture 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54163"/>
            <a:ext cx="8763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0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549346-A197-4FA5-B8E4-1AD7F7FD2850}" type="slidenum">
              <a:rPr lang="en-US" altLang="en-US" b="0">
                <a:solidFill>
                  <a:srgbClr val="0066CC"/>
                </a:solidFill>
              </a:rPr>
              <a:pPr eaLnBrk="1" hangingPunct="1"/>
              <a:t>2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7625"/>
          </a:xfrm>
        </p:spPr>
        <p:txBody>
          <a:bodyPr/>
          <a:lstStyle/>
          <a:p>
            <a:pPr eaLnBrk="1" hangingPunct="1"/>
            <a:endParaRPr lang="en-US" altLang="en-US" sz="4000" smtClean="0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Proteins are linear copolymers built from monomeric units called amino acids.</a:t>
            </a:r>
          </a:p>
          <a:p>
            <a:pPr eaLnBrk="1" hangingPunct="1"/>
            <a:r>
              <a:rPr lang="en-US" altLang="en-US" sz="2800" smtClean="0"/>
              <a:t>Twenty amino acids are commonly found in proteins.</a:t>
            </a:r>
          </a:p>
          <a:p>
            <a:pPr eaLnBrk="1" hangingPunct="1"/>
            <a:r>
              <a:rPr lang="en-US" altLang="en-US" sz="2800" smtClean="0"/>
              <a:t>These amino acids contain a variety of different functional groups:</a:t>
            </a:r>
          </a:p>
          <a:p>
            <a:pPr lvl="1" eaLnBrk="1" hangingPunct="1"/>
            <a:r>
              <a:rPr lang="en-US" altLang="en-US" sz="2400" smtClean="0"/>
              <a:t>Alcohols		(R-OH)		</a:t>
            </a:r>
          </a:p>
          <a:p>
            <a:pPr lvl="1" eaLnBrk="1" hangingPunct="1"/>
            <a:r>
              <a:rPr lang="en-US" altLang="en-US" sz="2400" smtClean="0"/>
              <a:t>Phenols		(Ph-OH)</a:t>
            </a:r>
          </a:p>
          <a:p>
            <a:pPr lvl="1" eaLnBrk="1" hangingPunct="1"/>
            <a:r>
              <a:rPr lang="en-US" altLang="en-US" sz="2400" smtClean="0"/>
              <a:t>Carboxylic acids	(R-COOH)</a:t>
            </a:r>
          </a:p>
          <a:p>
            <a:pPr lvl="1" eaLnBrk="1" hangingPunct="1"/>
            <a:r>
              <a:rPr lang="en-US" altLang="en-US" sz="2400" smtClean="0"/>
              <a:t>Thiols			(R-SH)</a:t>
            </a:r>
          </a:p>
          <a:p>
            <a:pPr lvl="1" eaLnBrk="1" hangingPunct="1"/>
            <a:r>
              <a:rPr lang="en-US" altLang="en-US" sz="2400" smtClean="0"/>
              <a:t>Amines			(R-NH</a:t>
            </a:r>
            <a:r>
              <a:rPr lang="en-US" altLang="en-US" sz="2400" baseline="-25000" smtClean="0"/>
              <a:t>2</a:t>
            </a:r>
            <a:r>
              <a:rPr lang="en-US" altLang="en-US" sz="2400" smtClean="0"/>
              <a:t>)</a:t>
            </a:r>
          </a:p>
          <a:p>
            <a:pPr lvl="1" eaLnBrk="1" hangingPunct="1"/>
            <a:r>
              <a:rPr lang="en-US" altLang="en-US" sz="2400" i="1" smtClean="0"/>
              <a:t>and others…</a:t>
            </a:r>
            <a:r>
              <a:rPr lang="en-US" altLang="en-US" sz="2400" smtClean="0"/>
              <a:t>		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A370EA-D26B-4CB8-936E-ABB7798DB13B}" type="slidenum">
              <a:rPr lang="en-US" altLang="en-US" b="0">
                <a:solidFill>
                  <a:srgbClr val="0066CC"/>
                </a:solidFill>
              </a:rPr>
              <a:pPr eaLnBrk="1" hangingPunct="1"/>
              <a:t>20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Amino acids (</a:t>
            </a:r>
            <a:r>
              <a:rPr lang="en-US" altLang="en-US" i="1" smtClean="0"/>
              <a:t>Alcohols</a:t>
            </a:r>
            <a:r>
              <a:rPr lang="en-US" altLang="en-US" smtClean="0"/>
              <a:t>)</a:t>
            </a: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819275"/>
            <a:ext cx="694213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3C5226-638D-457B-B24B-D218A9304489}" type="slidenum">
              <a:rPr lang="en-US" altLang="en-US" b="0">
                <a:solidFill>
                  <a:srgbClr val="0066CC"/>
                </a:solidFill>
              </a:rPr>
              <a:pPr eaLnBrk="1" hangingPunct="1"/>
              <a:t>21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Amino acids (</a:t>
            </a:r>
            <a:r>
              <a:rPr lang="en-US" altLang="en-US" i="1" smtClean="0"/>
              <a:t>Sulfur</a:t>
            </a:r>
            <a:r>
              <a:rPr lang="en-US" altLang="en-US" smtClean="0"/>
              <a:t>)</a:t>
            </a: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9876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27527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7E2C72B-3C7D-4CA2-BE69-924838DEC7DC}" type="slidenum">
              <a:rPr lang="en-US" altLang="en-US" b="0">
                <a:solidFill>
                  <a:srgbClr val="0066CC"/>
                </a:solidFill>
              </a:rPr>
              <a:pPr eaLnBrk="1" hangingPunct="1"/>
              <a:t>22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Amino acids (</a:t>
            </a:r>
            <a:r>
              <a:rPr lang="en-US" altLang="en-US" i="1" smtClean="0"/>
              <a:t>Acids and related amides</a:t>
            </a:r>
            <a:r>
              <a:rPr lang="en-US" altLang="en-US" smtClean="0"/>
              <a:t>)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7630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457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27EB28-5876-432F-BC4E-96FFDE71C854}" type="slidenum">
              <a:rPr lang="en-US" altLang="en-US" b="0">
                <a:solidFill>
                  <a:srgbClr val="0066CC"/>
                </a:solidFill>
              </a:rPr>
              <a:pPr eaLnBrk="1" hangingPunct="1"/>
              <a:t>23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Amino acids (</a:t>
            </a:r>
            <a:r>
              <a:rPr lang="en-US" altLang="en-US" i="1" smtClean="0"/>
              <a:t>Basic</a:t>
            </a:r>
            <a:r>
              <a:rPr lang="en-US" altLang="en-US" smtClean="0"/>
              <a:t>)</a:t>
            </a: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700213"/>
            <a:ext cx="707866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A0FFFD2-377A-4A21-B42F-804D18E01655}" type="slidenum">
              <a:rPr lang="en-US" altLang="en-US" b="0">
                <a:solidFill>
                  <a:srgbClr val="0066CC"/>
                </a:solidFill>
              </a:rPr>
              <a:pPr eaLnBrk="1" hangingPunct="1"/>
              <a:t>24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Histidine (</a:t>
            </a:r>
            <a:r>
              <a:rPr lang="en-US" altLang="en-US" i="1" smtClean="0"/>
              <a:t>Acid/Base Activity</a:t>
            </a:r>
            <a:r>
              <a:rPr lang="en-US" altLang="en-US" smtClean="0"/>
              <a:t>)</a:t>
            </a:r>
          </a:p>
        </p:txBody>
      </p:sp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800735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662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8FCAAA-EE0A-472D-AAEC-7B017C385987}" type="slidenum">
              <a:rPr lang="en-US" altLang="en-US" b="0">
                <a:solidFill>
                  <a:srgbClr val="0066CC"/>
                </a:solidFill>
              </a:rPr>
              <a:pPr eaLnBrk="1" hangingPunct="1"/>
              <a:t>25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9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1813" y="152400"/>
            <a:ext cx="5713412" cy="640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76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6CC310-24B9-4B2A-A1A9-F6BA8D8891DC}" type="slidenum">
              <a:rPr lang="en-US" altLang="en-US" b="0">
                <a:solidFill>
                  <a:srgbClr val="0066CC"/>
                </a:solidFill>
              </a:rPr>
              <a:pPr eaLnBrk="1" hangingPunct="1"/>
              <a:t>26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765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47800"/>
            <a:ext cx="86868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119759-1A13-45FB-8859-EBAA71969801}" type="slidenum">
              <a:rPr lang="en-US" altLang="en-US" b="0">
                <a:solidFill>
                  <a:srgbClr val="0066CC"/>
                </a:solidFill>
              </a:rPr>
              <a:pPr eaLnBrk="1" hangingPunct="1"/>
              <a:t>27</a:t>
            </a:fld>
            <a:endParaRPr lang="en-US" altLang="en-US" b="0">
              <a:solidFill>
                <a:srgbClr val="0066CC"/>
              </a:solidFill>
            </a:endParaRPr>
          </a:p>
        </p:txBody>
      </p:sp>
      <p:graphicFrame>
        <p:nvGraphicFramePr>
          <p:cNvPr id="288880" name="Group 112"/>
          <p:cNvGraphicFramePr>
            <a:graphicFrameLocks noGrp="1"/>
          </p:cNvGraphicFramePr>
          <p:nvPr>
            <p:ph sz="half" idx="2"/>
          </p:nvPr>
        </p:nvGraphicFramePr>
        <p:xfrm>
          <a:off x="2362200" y="533400"/>
          <a:ext cx="3581400" cy="5715000"/>
        </p:xfrm>
        <a:graphic>
          <a:graphicData uri="http://schemas.openxmlformats.org/drawingml/2006/table">
            <a:tbl>
              <a:tblPr/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Essential Amino Acids:</a:t>
                      </a:r>
                      <a:endParaRPr kumimoji="0" lang="en-US" altLang="en-US" sz="2400" b="1" i="1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Isoleucine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Leucine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Lysine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Methionine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Phenylalanine </a:t>
                      </a:r>
                      <a:r>
                        <a:rPr kumimoji="0" lang="en-US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alt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Threonine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Tryptophan </a:t>
                      </a:r>
                      <a:r>
                        <a:rPr kumimoji="0" lang="en-US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n-US" alt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Valine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1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Arginine </a:t>
                      </a:r>
                      <a:r>
                        <a:rPr kumimoji="0" lang="en-US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alt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Histidine </a:t>
                      </a:r>
                      <a:r>
                        <a:rPr kumimoji="0" lang="en-US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n-US" alt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400" b="0" i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Aromatic               </a:t>
                      </a:r>
                      <a:r>
                        <a:rPr kumimoji="0" lang="en-US" altLang="en-US" sz="14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r>
                        <a:rPr kumimoji="0" lang="en-US" alt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Probably essential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296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ECED2E-8212-4478-9409-471D0A32D46C}" type="slidenum">
              <a:rPr lang="en-US" altLang="en-US" b="0">
                <a:solidFill>
                  <a:srgbClr val="0066CC"/>
                </a:solidFill>
              </a:rPr>
              <a:pPr eaLnBrk="1" hangingPunct="1"/>
              <a:t>28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Amino acids are polymerized via amide or “peptide” bonds: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441575"/>
            <a:ext cx="853598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07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AB33C69-F53A-4A31-AC3F-409894AEDF9E}" type="slidenum">
              <a:rPr lang="en-US" altLang="en-US" b="0">
                <a:solidFill>
                  <a:srgbClr val="0066CC"/>
                </a:solidFill>
              </a:rPr>
              <a:pPr eaLnBrk="1" hangingPunct="1"/>
              <a:t>29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Copolymer of amino acids: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					 – a “</a:t>
            </a:r>
            <a:r>
              <a:rPr lang="en-US" altLang="en-US" u="sng" smtClean="0"/>
              <a:t>polypeptide</a:t>
            </a:r>
            <a:r>
              <a:rPr lang="en-US" altLang="en-US" smtClean="0"/>
              <a:t>”</a:t>
            </a:r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465388"/>
            <a:ext cx="8535987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533400" y="4800600"/>
            <a:ext cx="80772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i="1"/>
              <a:t>Definition: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0" i="1"/>
              <a:t>Amino acid polymers of </a:t>
            </a:r>
            <a:r>
              <a:rPr lang="en-US" altLang="en-US" b="0" i="1">
                <a:cs typeface="Arial" panose="020B0604020202020204" pitchFamily="34" charset="0"/>
              </a:rPr>
              <a:t>≤</a:t>
            </a:r>
            <a:r>
              <a:rPr lang="en-US" altLang="en-US" b="0" i="1"/>
              <a:t>50 amino acids are called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0" i="1"/>
              <a:t>                                         “</a:t>
            </a:r>
            <a:r>
              <a:rPr lang="en-US" altLang="en-US" i="1" u="sng">
                <a:solidFill>
                  <a:srgbClr val="0000FF"/>
                </a:solidFill>
              </a:rPr>
              <a:t>polypeptides, peptides, oligopeptides, etc</a:t>
            </a:r>
            <a:r>
              <a:rPr lang="en-US" altLang="en-US" b="0" i="1">
                <a:solidFill>
                  <a:srgbClr val="0000FF"/>
                </a:solidFill>
              </a:rPr>
              <a:t>.</a:t>
            </a:r>
            <a:r>
              <a:rPr lang="en-US" altLang="en-US" b="0" i="1"/>
              <a:t>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0" i="1"/>
              <a:t>Amino acids polymer of &gt;50 amino acids are called “</a:t>
            </a:r>
            <a:r>
              <a:rPr lang="en-US" altLang="en-US" i="1" u="sng">
                <a:solidFill>
                  <a:srgbClr val="0000FF"/>
                </a:solidFill>
              </a:rPr>
              <a:t>proteins</a:t>
            </a:r>
            <a:r>
              <a:rPr lang="en-US" altLang="en-US" b="0" i="1"/>
              <a:t>.”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3CE2FB-F8FD-4517-9631-1B690569DC25}" type="slidenum">
              <a:rPr lang="en-US" altLang="en-US" b="0">
                <a:solidFill>
                  <a:srgbClr val="0066CC"/>
                </a:solidFill>
              </a:rPr>
              <a:pPr eaLnBrk="1" hangingPunct="1"/>
              <a:t>3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263"/>
          </a:xfrm>
        </p:spPr>
        <p:txBody>
          <a:bodyPr/>
          <a:lstStyle/>
          <a:p>
            <a:pPr eaLnBrk="1" hangingPunct="1"/>
            <a:endParaRPr lang="en-US" altLang="en-US" sz="4000" smtClean="0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eaLnBrk="1" hangingPunct="1"/>
            <a:r>
              <a:rPr lang="en-US" altLang="en-US" smtClean="0"/>
              <a:t>Protein function depends on  both</a:t>
            </a:r>
          </a:p>
          <a:p>
            <a:pPr lvl="1" eaLnBrk="1" hangingPunct="1"/>
            <a:r>
              <a:rPr lang="en-US" altLang="en-US" smtClean="0"/>
              <a:t>amino acid content, and</a:t>
            </a:r>
          </a:p>
          <a:p>
            <a:pPr lvl="1" eaLnBrk="1" hangingPunct="1"/>
            <a:r>
              <a:rPr lang="en-US" altLang="en-US" smtClean="0"/>
              <a:t>amino acid sequence.</a:t>
            </a:r>
          </a:p>
          <a:p>
            <a:pPr eaLnBrk="1" hangingPunct="1"/>
            <a:r>
              <a:rPr lang="en-US" altLang="en-US" smtClean="0"/>
              <a:t>Protein fold into diverse shapes such as</a:t>
            </a:r>
          </a:p>
          <a:p>
            <a:pPr lvl="1" eaLnBrk="1" hangingPunct="1"/>
            <a:r>
              <a:rPr lang="en-US" altLang="en-US" smtClean="0"/>
              <a:t>spherical</a:t>
            </a:r>
          </a:p>
          <a:p>
            <a:pPr lvl="1" eaLnBrk="1" hangingPunct="1"/>
            <a:r>
              <a:rPr lang="en-US" altLang="en-US" smtClean="0"/>
              <a:t>elipsoidal</a:t>
            </a:r>
          </a:p>
          <a:p>
            <a:pPr lvl="1" eaLnBrk="1" hangingPunct="1"/>
            <a:r>
              <a:rPr lang="en-US" altLang="en-US" smtClean="0"/>
              <a:t>long strands, etc.</a:t>
            </a:r>
          </a:p>
          <a:p>
            <a:pPr eaLnBrk="1" hangingPunct="1"/>
            <a:r>
              <a:rPr lang="en-US" altLang="en-US" smtClean="0"/>
              <a:t>All information for 3-D structure is contained in the </a:t>
            </a:r>
            <a:r>
              <a:rPr lang="en-US" altLang="en-US" u="sng" smtClean="0"/>
              <a:t>linear sequence</a:t>
            </a:r>
            <a:r>
              <a:rPr lang="en-US" altLang="en-US" smtClean="0"/>
              <a:t> of amino acids.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437521-BF69-46A0-BFD8-09EC750B5589}" type="slidenum">
              <a:rPr lang="en-US" altLang="en-US" b="0">
                <a:solidFill>
                  <a:srgbClr val="0066CC"/>
                </a:solidFill>
              </a:rPr>
              <a:pPr eaLnBrk="1" hangingPunct="1"/>
              <a:t>30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1749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863" y="533400"/>
            <a:ext cx="7024687" cy="5592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40E68D6-DAFD-4EB8-98D4-7A3279096C63}" type="slidenum">
              <a:rPr lang="en-US" altLang="en-US" b="0">
                <a:solidFill>
                  <a:srgbClr val="0066CC"/>
                </a:solidFill>
              </a:rPr>
              <a:pPr eaLnBrk="1" hangingPunct="1"/>
              <a:t>31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An example of a “dipeptide” is the sweetener </a:t>
            </a:r>
            <a:r>
              <a:rPr lang="en-US" altLang="en-US" sz="2800" i="1" smtClean="0"/>
              <a:t>Aspartame.</a:t>
            </a:r>
          </a:p>
          <a:p>
            <a:pPr eaLnBrk="1" hangingPunct="1"/>
            <a:r>
              <a:rPr lang="en-US" altLang="en-US" sz="2800" smtClean="0"/>
              <a:t>Other names include:</a:t>
            </a:r>
          </a:p>
          <a:p>
            <a:pPr lvl="1" eaLnBrk="1" hangingPunct="1"/>
            <a:r>
              <a:rPr lang="en-US" altLang="en-US" sz="2400" smtClean="0"/>
              <a:t>NutraSweet</a:t>
            </a:r>
          </a:p>
          <a:p>
            <a:pPr lvl="1" eaLnBrk="1" hangingPunct="1"/>
            <a:r>
              <a:rPr lang="en-US" altLang="en-US" sz="2400" smtClean="0"/>
              <a:t>Equal</a:t>
            </a:r>
          </a:p>
          <a:p>
            <a:pPr lvl="1" eaLnBrk="1" hangingPunct="1"/>
            <a:r>
              <a:rPr lang="en-US" altLang="en-US" sz="2400" smtClean="0"/>
              <a:t>Tri-Sweet</a:t>
            </a:r>
          </a:p>
          <a:p>
            <a:pPr lvl="1" eaLnBrk="1" hangingPunct="1"/>
            <a:r>
              <a:rPr lang="en-US" altLang="en-US" sz="2400" smtClean="0"/>
              <a:t>Sanecta</a:t>
            </a:r>
          </a:p>
          <a:p>
            <a:pPr eaLnBrk="1" hangingPunct="1"/>
            <a:r>
              <a:rPr lang="en-US" altLang="en-US" sz="2800" smtClean="0"/>
              <a:t>IUPAC Name:</a:t>
            </a:r>
          </a:p>
          <a:p>
            <a:pPr eaLnBrk="1" hangingPunct="1">
              <a:buFontTx/>
              <a:buNone/>
            </a:pPr>
            <a:r>
              <a:rPr lang="en-US" altLang="en-US" sz="2400" i="1" smtClean="0"/>
              <a:t>“</a:t>
            </a:r>
            <a:r>
              <a:rPr lang="en-US" altLang="en-US" sz="2400" smtClean="0"/>
              <a:t>N</a:t>
            </a:r>
            <a:r>
              <a:rPr lang="en-US" altLang="en-US" sz="2400" i="1" smtClean="0"/>
              <a:t>-L- </a:t>
            </a:r>
            <a:r>
              <a:rPr lang="el-GR" altLang="en-US" sz="2400" i="1" smtClean="0">
                <a:cs typeface="Arial" panose="020B0604020202020204" pitchFamily="34" charset="0"/>
              </a:rPr>
              <a:t>α</a:t>
            </a:r>
            <a:r>
              <a:rPr lang="en-US" altLang="en-US" sz="2400" i="1" smtClean="0">
                <a:cs typeface="Arial" panose="020B0604020202020204" pitchFamily="34" charset="0"/>
              </a:rPr>
              <a:t> – Aspartyl-L-phenylalanine 1-methyl ester”</a:t>
            </a:r>
          </a:p>
          <a:p>
            <a:pPr eaLnBrk="1" hangingPunct="1"/>
            <a:endParaRPr lang="en-US" altLang="en-US" sz="2400" i="1" smtClean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400" i="1" smtClean="0">
                <a:cs typeface="Arial" panose="020B0604020202020204" pitchFamily="34" charset="0"/>
              </a:rPr>
              <a:t>Abbreviated Structure:</a:t>
            </a:r>
          </a:p>
          <a:p>
            <a:pPr lvl="1" eaLnBrk="1" hangingPunct="1">
              <a:buFontTx/>
              <a:buNone/>
            </a:pPr>
            <a:r>
              <a:rPr lang="en-US" altLang="en-US" sz="2000" i="1" smtClean="0">
                <a:cs typeface="Arial" panose="020B0604020202020204" pitchFamily="34" charset="0"/>
              </a:rPr>
              <a:t>						</a:t>
            </a:r>
            <a:endParaRPr lang="el-GR" altLang="en-US" sz="2000" i="1" baseline="-25000" smtClean="0">
              <a:cs typeface="Arial" panose="020B0604020202020204" pitchFamily="34" charset="0"/>
            </a:endParaRPr>
          </a:p>
        </p:txBody>
      </p:sp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685800" y="5522913"/>
            <a:ext cx="3140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b="0"/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4114800" y="5257800"/>
            <a:ext cx="3810000" cy="588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0" i="1"/>
              <a:t>Asp – Phe - OCH3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676E17-1A70-4C6D-A4A0-04CB1E396F04}" type="slidenum">
              <a:rPr lang="en-US" altLang="en-US" b="0">
                <a:solidFill>
                  <a:srgbClr val="0066CC"/>
                </a:solidFill>
              </a:rPr>
              <a:pPr eaLnBrk="1" hangingPunct="1"/>
              <a:t>32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592763"/>
          </a:xfrm>
        </p:spPr>
        <p:txBody>
          <a:bodyPr/>
          <a:lstStyle/>
          <a:p>
            <a:pPr eaLnBrk="1" hangingPunct="1"/>
            <a:r>
              <a:rPr lang="en-US" altLang="en-US" smtClean="0"/>
              <a:t>Cross links between peptide chains:</a:t>
            </a:r>
          </a:p>
          <a:p>
            <a:pPr lvl="1" eaLnBrk="1" hangingPunct="1"/>
            <a:r>
              <a:rPr lang="en-US" altLang="en-US" smtClean="0"/>
              <a:t>Disulfide linkages between individual “</a:t>
            </a:r>
            <a:r>
              <a:rPr lang="en-US" altLang="en-US" b="1" u="sng" smtClean="0"/>
              <a:t>cyst</a:t>
            </a:r>
            <a:r>
              <a:rPr lang="en-US" altLang="en-US" b="1" u="sng" smtClean="0">
                <a:solidFill>
                  <a:srgbClr val="0000FF"/>
                </a:solidFill>
              </a:rPr>
              <a:t>e</a:t>
            </a:r>
            <a:r>
              <a:rPr lang="en-US" altLang="en-US" b="1" u="sng" smtClean="0"/>
              <a:t>ines”</a:t>
            </a:r>
            <a:r>
              <a:rPr lang="en-US" altLang="en-US" smtClean="0"/>
              <a:t> are called “</a:t>
            </a:r>
            <a:r>
              <a:rPr lang="en-US" altLang="en-US" b="1" u="sng" smtClean="0"/>
              <a:t>cystines</a:t>
            </a:r>
            <a:r>
              <a:rPr lang="en-US" altLang="en-US" b="1" smtClean="0"/>
              <a:t>:”</a:t>
            </a:r>
            <a:endParaRPr lang="en-US" altLang="en-US" smtClean="0"/>
          </a:p>
        </p:txBody>
      </p:sp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6858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C0EF5F-768F-4A87-ABA3-49EC5DC7A63A}" type="slidenum">
              <a:rPr lang="en-US" altLang="en-US" b="0">
                <a:solidFill>
                  <a:srgbClr val="0066CC"/>
                </a:solidFill>
              </a:rPr>
              <a:pPr eaLnBrk="1" hangingPunct="1"/>
              <a:t>33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Insulin is the smallest protein, with 51 amino acids in two chains linked by cystine (disulfide) cross links:</a:t>
            </a: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489200"/>
            <a:ext cx="853598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F62EE82-5B57-49FC-952A-9B42A2B12C8C}" type="slidenum">
              <a:rPr lang="en-US" altLang="en-US" b="0">
                <a:solidFill>
                  <a:srgbClr val="0066CC"/>
                </a:solidFill>
              </a:rPr>
              <a:pPr eaLnBrk="1" hangingPunct="1"/>
              <a:t>34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Peptide bonds have </a:t>
            </a:r>
            <a:r>
              <a:rPr lang="en-US" altLang="en-US" i="1" smtClean="0"/>
              <a:t>partial</a:t>
            </a:r>
            <a:r>
              <a:rPr lang="en-US" altLang="en-US" smtClean="0"/>
              <a:t> double bond character due to resonance that limits rotation about this bond:</a:t>
            </a:r>
          </a:p>
        </p:txBody>
      </p:sp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853598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686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AD55F5-7459-4B94-B4CA-B34774B50728}" type="slidenum">
              <a:rPr lang="en-US" altLang="en-US" b="0">
                <a:solidFill>
                  <a:srgbClr val="0066CC"/>
                </a:solidFill>
              </a:rPr>
              <a:pPr eaLnBrk="1" hangingPunct="1"/>
              <a:t>35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9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54063"/>
            <a:ext cx="8229600" cy="514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789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10B4B0-FCE8-465E-8F3F-7BFB496CE272}" type="slidenum">
              <a:rPr lang="en-US" altLang="en-US" b="0">
                <a:solidFill>
                  <a:srgbClr val="0066CC"/>
                </a:solidFill>
              </a:rPr>
              <a:pPr eaLnBrk="1" hangingPunct="1"/>
              <a:t>36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4000" i="1" u="sng" smtClean="0">
                <a:solidFill>
                  <a:srgbClr val="0000FF"/>
                </a:solidFill>
              </a:rPr>
              <a:t>Levels of Protein Structure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Primary (1°) Protein Structure</a:t>
            </a:r>
          </a:p>
          <a:p>
            <a:pPr lvl="1" eaLnBrk="1" hangingPunct="1"/>
            <a:r>
              <a:rPr lang="en-US" altLang="en-US" smtClean="0"/>
              <a:t>linear sequence of amino acids. </a:t>
            </a:r>
          </a:p>
          <a:p>
            <a:pPr eaLnBrk="1" hangingPunct="1"/>
            <a:r>
              <a:rPr lang="en-US" altLang="en-US" b="1" smtClean="0"/>
              <a:t>Secondary (2°) Protein Structure</a:t>
            </a:r>
          </a:p>
          <a:p>
            <a:pPr lvl="1" eaLnBrk="1" hangingPunct="1"/>
            <a:r>
              <a:rPr lang="en-US" altLang="en-US" smtClean="0"/>
              <a:t>localized regional structures</a:t>
            </a:r>
          </a:p>
          <a:p>
            <a:pPr eaLnBrk="1" hangingPunct="1"/>
            <a:r>
              <a:rPr lang="en-US" altLang="en-US" b="1" smtClean="0"/>
              <a:t>Teritary (3°) Protein Structure</a:t>
            </a:r>
          </a:p>
          <a:p>
            <a:pPr lvl="1" eaLnBrk="1" hangingPunct="1"/>
            <a:r>
              <a:rPr lang="en-US" altLang="en-US" smtClean="0"/>
              <a:t>overal shape of proteins</a:t>
            </a:r>
          </a:p>
          <a:p>
            <a:pPr eaLnBrk="1" hangingPunct="1"/>
            <a:r>
              <a:rPr lang="en-US" altLang="en-US" b="1" smtClean="0"/>
              <a:t>Quaternary (4°) Protein Structure</a:t>
            </a:r>
          </a:p>
          <a:p>
            <a:pPr lvl="1" eaLnBrk="1" hangingPunct="1"/>
            <a:r>
              <a:rPr lang="en-US" altLang="en-US" smtClean="0"/>
              <a:t>interactions between proteins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89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1D5E38-C8A0-42C6-92C8-73085D697413}" type="slidenum">
              <a:rPr lang="en-US" altLang="en-US" b="0">
                <a:solidFill>
                  <a:srgbClr val="0066CC"/>
                </a:solidFill>
              </a:rPr>
              <a:pPr eaLnBrk="1" hangingPunct="1"/>
              <a:t>37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0" i="1" smtClean="0">
                <a:solidFill>
                  <a:srgbClr val="0000FF"/>
                </a:solidFill>
              </a:rPr>
              <a:t>Protein Structure: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5927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/>
            <a:r>
              <a:rPr lang="en-US" altLang="en-US" smtClean="0"/>
              <a:t>Twisting about various bonds in the polypeptide backbone gives proteins a variety of shapes.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Bond angles give rise to secondary structures.  Then, localized secondary structures help drive the peptide folding that gives rise to tertiary structure.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D203AF-873A-47D3-8D63-5E504F17303F}" type="slidenum">
              <a:rPr lang="en-US" altLang="en-US" b="0">
                <a:solidFill>
                  <a:srgbClr val="0066CC"/>
                </a:solidFill>
              </a:rPr>
              <a:pPr eaLnBrk="1" hangingPunct="1"/>
              <a:t>38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i="1" smtClean="0"/>
              <a:t>Secondary Structure in Proteins:</a:t>
            </a:r>
          </a:p>
          <a:p>
            <a:pPr eaLnBrk="1" hangingPunct="1"/>
            <a:r>
              <a:rPr lang="en-US" altLang="en-US" smtClean="0"/>
              <a:t>Pauling and Corey proposed two secondary structures in proteins many years before they were actually proven:</a:t>
            </a:r>
          </a:p>
          <a:p>
            <a:pPr eaLnBrk="1" hangingPunct="1">
              <a:buFontTx/>
              <a:buNone/>
            </a:pPr>
            <a:r>
              <a:rPr lang="en-US" altLang="en-US" smtClean="0"/>
              <a:t>        </a:t>
            </a:r>
            <a:r>
              <a:rPr lang="en-US" altLang="en-US" i="1" u="sng" smtClean="0">
                <a:solidFill>
                  <a:srgbClr val="0000FF"/>
                </a:solidFill>
                <a:cs typeface="Arial" panose="020B0604020202020204" pitchFamily="34" charset="0"/>
              </a:rPr>
              <a:t>alpha</a:t>
            </a:r>
            <a:r>
              <a:rPr lang="en-US" altLang="en-US" sz="4000" i="1" u="sng" smtClean="0">
                <a:solidFill>
                  <a:srgbClr val="0000FF"/>
                </a:solidFill>
                <a:cs typeface="Arial" panose="020B0604020202020204" pitchFamily="34" charset="0"/>
              </a:rPr>
              <a:t> – helix</a:t>
            </a:r>
            <a:r>
              <a:rPr lang="en-US" altLang="en-US" sz="4000" i="1" smtClean="0">
                <a:cs typeface="Arial" panose="020B0604020202020204" pitchFamily="34" charset="0"/>
              </a:rPr>
              <a:t>		</a:t>
            </a:r>
            <a:r>
              <a:rPr lang="en-US" altLang="en-US" i="1" u="sng" smtClean="0">
                <a:solidFill>
                  <a:srgbClr val="FF0000"/>
                </a:solidFill>
                <a:cs typeface="Arial" panose="020B0604020202020204" pitchFamily="34" charset="0"/>
              </a:rPr>
              <a:t>beta</a:t>
            </a:r>
            <a:r>
              <a:rPr lang="en-US" altLang="en-US" sz="4000" i="1" u="sng" smtClean="0">
                <a:solidFill>
                  <a:srgbClr val="FF0000"/>
                </a:solidFill>
                <a:cs typeface="Arial" panose="020B0604020202020204" pitchFamily="34" charset="0"/>
              </a:rPr>
              <a:t> - sheet</a:t>
            </a:r>
          </a:p>
          <a:p>
            <a:pPr eaLnBrk="1" hangingPunct="1">
              <a:buFontTx/>
              <a:buNone/>
            </a:pPr>
            <a:endParaRPr lang="el-GR" altLang="en-US" sz="4000" i="1" smtClean="0">
              <a:cs typeface="Arial" panose="020B0604020202020204" pitchFamily="34" charset="0"/>
            </a:endParaRPr>
          </a:p>
        </p:txBody>
      </p:sp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533400" y="4038600"/>
            <a:ext cx="82296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0"/>
              <a:t>Both of these secondary protein structures are stabilized by hydrogen bonding between the carbonyl oxygen atoms and the nitrogen atoms of amino acids in the protein chain.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1DFF1A3-52B3-45DB-86DD-1620CFE9E333}" type="slidenum">
              <a:rPr lang="en-US" altLang="en-US" b="0">
                <a:solidFill>
                  <a:srgbClr val="0066CC"/>
                </a:solidFill>
              </a:rPr>
              <a:pPr eaLnBrk="1" hangingPunct="1"/>
              <a:t>39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5592763"/>
          </a:xfrm>
        </p:spPr>
        <p:txBody>
          <a:bodyPr/>
          <a:lstStyle/>
          <a:p>
            <a:pPr eaLnBrk="1" hangingPunct="1"/>
            <a:r>
              <a:rPr lang="en-US" altLang="en-US" smtClean="0"/>
              <a:t>The </a:t>
            </a:r>
            <a:r>
              <a:rPr lang="en-US" altLang="en-US" i="1" smtClean="0"/>
              <a:t>alpha</a:t>
            </a:r>
            <a:r>
              <a:rPr lang="en-US" altLang="en-US" smtClean="0"/>
              <a:t> (</a:t>
            </a:r>
            <a:r>
              <a:rPr lang="el-GR" altLang="en-US" i="1" smtClean="0">
                <a:cs typeface="Arial" panose="020B0604020202020204" pitchFamily="34" charset="0"/>
              </a:rPr>
              <a:t>α</a:t>
            </a:r>
            <a:r>
              <a:rPr lang="en-US" altLang="en-US" i="1" smtClean="0">
                <a:cs typeface="Arial" panose="020B0604020202020204" pitchFamily="34" charset="0"/>
              </a:rPr>
              <a:t>) – helix:</a:t>
            </a:r>
          </a:p>
        </p:txBody>
      </p:sp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850188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1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15EBBD-F6C3-4D76-9A09-B351FCE83F1B}" type="slidenum">
              <a:rPr lang="en-US" altLang="en-US" b="0">
                <a:solidFill>
                  <a:srgbClr val="0066CC"/>
                </a:solidFill>
              </a:rPr>
              <a:pPr eaLnBrk="1" hangingPunct="1"/>
              <a:t>4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263"/>
          </a:xfrm>
        </p:spPr>
        <p:txBody>
          <a:bodyPr/>
          <a:lstStyle/>
          <a:p>
            <a:pPr eaLnBrk="1" hangingPunct="1"/>
            <a:endParaRPr lang="en-US" altLang="en-US" sz="4000" smtClean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eaLnBrk="1" hangingPunct="1"/>
            <a:r>
              <a:rPr lang="en-US" altLang="en-US" smtClean="0"/>
              <a:t>To understand protein function, we must first understand the nature of amino acids.</a:t>
            </a:r>
          </a:p>
          <a:p>
            <a:pPr eaLnBrk="1" hangingPunct="1"/>
            <a:r>
              <a:rPr lang="en-US" altLang="en-US" smtClean="0"/>
              <a:t>Amino acids are essentially </a:t>
            </a:r>
            <a:r>
              <a:rPr lang="el-GR" altLang="en-US" smtClean="0">
                <a:cs typeface="Arial" panose="020B0604020202020204" pitchFamily="34" charset="0"/>
              </a:rPr>
              <a:t>α</a:t>
            </a:r>
            <a:r>
              <a:rPr lang="en-US" altLang="en-US" smtClean="0">
                <a:cs typeface="Arial" panose="020B0604020202020204" pitchFamily="34" charset="0"/>
              </a:rPr>
              <a:t>-amino acids:</a:t>
            </a:r>
          </a:p>
          <a:p>
            <a:pPr eaLnBrk="1" hangingPunct="1">
              <a:lnSpc>
                <a:spcPct val="50000"/>
              </a:lnSpc>
              <a:buFontTx/>
              <a:buNone/>
            </a:pPr>
            <a:r>
              <a:rPr lang="en-US" altLang="en-US" smtClean="0">
                <a:cs typeface="Arial" panose="020B0604020202020204" pitchFamily="34" charset="0"/>
              </a:rPr>
              <a:t>		</a:t>
            </a:r>
            <a:r>
              <a:rPr lang="en-US" altLang="en-US" sz="4000" smtClean="0">
                <a:cs typeface="Arial" panose="020B0604020202020204" pitchFamily="34" charset="0"/>
              </a:rPr>
              <a:t>	              </a:t>
            </a:r>
            <a:r>
              <a:rPr lang="en-US" altLang="en-US" sz="1800" smtClean="0">
                <a:cs typeface="Arial" panose="020B0604020202020204" pitchFamily="34" charset="0"/>
              </a:rPr>
              <a:t>alpha carbon (IUPAC #2 position)</a:t>
            </a:r>
          </a:p>
          <a:p>
            <a:pPr eaLnBrk="1" hangingPunct="1">
              <a:lnSpc>
                <a:spcPct val="50000"/>
              </a:lnSpc>
              <a:buFontTx/>
              <a:buNone/>
            </a:pPr>
            <a:endParaRPr lang="el-GR" altLang="en-US" sz="1800" i="1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4000" smtClean="0">
                <a:cs typeface="Arial" panose="020B0604020202020204" pitchFamily="34" charset="0"/>
              </a:rPr>
              <a:t>			H</a:t>
            </a:r>
            <a:r>
              <a:rPr lang="en-US" altLang="en-US" sz="4000" baseline="-25000" smtClean="0">
                <a:cs typeface="Arial" panose="020B0604020202020204" pitchFamily="34" charset="0"/>
              </a:rPr>
              <a:t>2</a:t>
            </a:r>
            <a:r>
              <a:rPr lang="en-US" altLang="en-US" sz="4000" smtClean="0">
                <a:cs typeface="Arial" panose="020B0604020202020204" pitchFamily="34" charset="0"/>
              </a:rPr>
              <a:t>N – C – COOH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000" smtClean="0">
                <a:cs typeface="Arial" panose="020B0604020202020204" pitchFamily="34" charset="0"/>
              </a:rPr>
              <a:t>		   	           |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000" smtClean="0">
                <a:cs typeface="Arial" panose="020B0604020202020204" pitchFamily="34" charset="0"/>
              </a:rPr>
              <a:t>			          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000" smtClean="0"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en-US" smtClean="0">
                <a:cs typeface="Arial" panose="020B0604020202020204" pitchFamily="34" charset="0"/>
              </a:rPr>
              <a:t>When R is not H, the alpha carbon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cs typeface="Arial" panose="020B0604020202020204" pitchFamily="34" charset="0"/>
              </a:rPr>
              <a:t>    is asymetric, giving rise to isomers.</a:t>
            </a:r>
          </a:p>
        </p:txBody>
      </p:sp>
      <p:sp>
        <p:nvSpPr>
          <p:cNvPr id="5126" name="Line 8"/>
          <p:cNvSpPr>
            <a:spLocks noChangeShapeType="1"/>
          </p:cNvSpPr>
          <p:nvPr/>
        </p:nvSpPr>
        <p:spPr bwMode="auto">
          <a:xfrm flipH="1">
            <a:off x="4114800" y="2590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657DAA-7608-4E9F-A920-AB67330A8278}" type="slidenum">
              <a:rPr lang="en-US" altLang="en-US" b="0">
                <a:solidFill>
                  <a:srgbClr val="0066CC"/>
                </a:solidFill>
              </a:rPr>
              <a:pPr eaLnBrk="1" hangingPunct="1"/>
              <a:t>40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i="1" smtClean="0">
                <a:cs typeface="Arial" panose="020B0604020202020204" pitchFamily="34" charset="0"/>
              </a:rPr>
              <a:t>beta – sheet   (</a:t>
            </a:r>
            <a:r>
              <a:rPr lang="en-US" altLang="en-US" sz="2800" i="1" smtClean="0">
                <a:cs typeface="Arial" panose="020B0604020202020204" pitchFamily="34" charset="0"/>
              </a:rPr>
              <a:t>antiparallel</a:t>
            </a:r>
            <a:r>
              <a:rPr lang="en-US" altLang="en-US" sz="4000" i="1" smtClean="0"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209675"/>
            <a:ext cx="8535987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2DF683D-09AF-4638-852F-923FEF967013}" type="slidenum">
              <a:rPr lang="en-US" altLang="en-US" b="0">
                <a:solidFill>
                  <a:srgbClr val="0066CC"/>
                </a:solidFill>
              </a:rPr>
              <a:pPr eaLnBrk="1" hangingPunct="1"/>
              <a:t>41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i="1" smtClean="0">
                <a:cs typeface="Arial" panose="020B0604020202020204" pitchFamily="34" charset="0"/>
              </a:rPr>
              <a:t>beta – sheet (</a:t>
            </a:r>
            <a:r>
              <a:rPr lang="en-US" altLang="en-US" sz="2800" i="1" smtClean="0">
                <a:cs typeface="Arial" panose="020B0604020202020204" pitchFamily="34" charset="0"/>
              </a:rPr>
              <a:t>artistic representations</a:t>
            </a:r>
            <a:r>
              <a:rPr lang="en-US" altLang="en-US" sz="4000" i="1" smtClean="0">
                <a:cs typeface="Arial" panose="020B0604020202020204" pitchFamily="34" charset="0"/>
              </a:rPr>
              <a:t>):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7401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40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A752F-D9C3-45C3-AC42-1D02ACB01D96}" type="slidenum">
              <a:rPr lang="en-US" altLang="en-US" b="0">
                <a:solidFill>
                  <a:srgbClr val="0066CC"/>
                </a:solidFill>
              </a:rPr>
              <a:pPr eaLnBrk="1" hangingPunct="1"/>
              <a:t>42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Examples of </a:t>
            </a:r>
            <a:r>
              <a:rPr lang="en-US" altLang="en-US" sz="2800" i="1" smtClean="0"/>
              <a:t>beta</a:t>
            </a:r>
            <a:r>
              <a:rPr lang="en-US" altLang="en-US" smtClean="0"/>
              <a:t>-sheet domains in proteins:</a:t>
            </a:r>
          </a:p>
        </p:txBody>
      </p:sp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3005138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106738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0F17A1-017D-4C9B-BD0E-CD0B47AA17EF}" type="slidenum">
              <a:rPr lang="en-US" altLang="en-US" b="0">
                <a:solidFill>
                  <a:srgbClr val="0066CC"/>
                </a:solidFill>
              </a:rPr>
              <a:pPr eaLnBrk="1" hangingPunct="1"/>
              <a:t>43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"/>
            <a:ext cx="8382000" cy="5592763"/>
          </a:xfrm>
        </p:spPr>
        <p:txBody>
          <a:bodyPr/>
          <a:lstStyle/>
          <a:p>
            <a:pPr eaLnBrk="1" hangingPunct="1"/>
            <a:r>
              <a:rPr lang="en-US" altLang="en-US" smtClean="0"/>
              <a:t>Tertiary (3°) Structure of Protein</a:t>
            </a:r>
          </a:p>
          <a:p>
            <a:pPr eaLnBrk="1" hangingPunct="1">
              <a:buFontTx/>
              <a:buNone/>
            </a:pPr>
            <a:r>
              <a:rPr lang="en-US" altLang="en-US" sz="2000" smtClean="0"/>
              <a:t>Water-soluble proteins fold into compact structures with nonpolar cores.</a:t>
            </a:r>
          </a:p>
          <a:p>
            <a:pPr eaLnBrk="1" hangingPunct="1">
              <a:buFontTx/>
              <a:buNone/>
            </a:pPr>
            <a:endParaRPr lang="en-US" altLang="en-US" sz="2000" smtClean="0"/>
          </a:p>
        </p:txBody>
      </p:sp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1179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60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ED7D8E-C0A4-4928-87E8-DF884D6553F0}" type="slidenum">
              <a:rPr lang="en-US" altLang="en-US" b="0">
                <a:solidFill>
                  <a:srgbClr val="0066CC"/>
                </a:solidFill>
              </a:rPr>
              <a:pPr eaLnBrk="1" hangingPunct="1"/>
              <a:t>44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839200" cy="5516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Tertiary (3°) Structure the Protein Myoglobin</a:t>
            </a:r>
          </a:p>
          <a:p>
            <a:pPr eaLnBrk="1" hangingPunct="1">
              <a:buFontTx/>
              <a:buNone/>
            </a:pPr>
            <a:r>
              <a:rPr lang="en-US" altLang="en-US" sz="2000" smtClean="0"/>
              <a:t>Water-soluble proteins fold into compact structures with non-polar cores.</a:t>
            </a:r>
          </a:p>
          <a:p>
            <a:pPr eaLnBrk="1" hangingPunct="1">
              <a:buFontTx/>
              <a:buNone/>
            </a:pPr>
            <a:endParaRPr lang="en-US" altLang="en-US" sz="2000" smtClean="0"/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1179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8227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71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63E8164-82E7-4C13-A04A-A5035F6C706A}" type="slidenum">
              <a:rPr lang="en-US" altLang="en-US" b="0">
                <a:solidFill>
                  <a:srgbClr val="0066CC"/>
                </a:solidFill>
              </a:rPr>
              <a:pPr eaLnBrk="1" hangingPunct="1"/>
              <a:t>45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5927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In the case of myoglobin and many other proteins, the majority of hydrophobic amino acids (</a:t>
            </a:r>
            <a:r>
              <a:rPr lang="en-US" alt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yellow</a:t>
            </a:r>
            <a:r>
              <a:rPr lang="en-US" altLang="en-US" sz="2800" smtClean="0"/>
              <a:t>) are found </a:t>
            </a:r>
            <a:r>
              <a:rPr lang="en-US" altLang="en-US" sz="2800" u="sng" smtClean="0"/>
              <a:t>inside</a:t>
            </a:r>
            <a:r>
              <a:rPr lang="en-US" altLang="en-US" sz="2800" smtClean="0"/>
              <a:t> in structure: </a:t>
            </a:r>
          </a:p>
        </p:txBody>
      </p:sp>
      <p:pic>
        <p:nvPicPr>
          <p:cNvPr id="471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807720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81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C60D4E9-6C53-49F3-BDF0-14D505E8BD78}" type="slidenum">
              <a:rPr lang="en-US" altLang="en-US" b="0">
                <a:solidFill>
                  <a:srgbClr val="0066CC"/>
                </a:solidFill>
              </a:rPr>
              <a:pPr eaLnBrk="1" hangingPunct="1"/>
              <a:t>46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Cro protein of Lambda bacteriophage is a dimer of identical subunits:</a:t>
            </a:r>
          </a:p>
        </p:txBody>
      </p:sp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828800"/>
            <a:ext cx="8535987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4915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4562D1-A2A5-42B4-ADB7-CEA3C8A6DF35}" type="slidenum">
              <a:rPr lang="en-US" altLang="en-US" b="0">
                <a:solidFill>
                  <a:srgbClr val="0066CC"/>
                </a:solidFill>
              </a:rPr>
              <a:pPr eaLnBrk="1" hangingPunct="1"/>
              <a:t>47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592763"/>
          </a:xfrm>
        </p:spPr>
        <p:txBody>
          <a:bodyPr/>
          <a:lstStyle/>
          <a:p>
            <a:pPr eaLnBrk="1" hangingPunct="1"/>
            <a:r>
              <a:rPr lang="en-US" altLang="en-US" smtClean="0"/>
              <a:t>Hemoglobin is a protein tetramer, containing two identical pairs of subunits:</a:t>
            </a:r>
          </a:p>
        </p:txBody>
      </p: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16050"/>
            <a:ext cx="5813425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017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64155C0-B1E9-40E7-8F19-F27746917C02}" type="slidenum">
              <a:rPr lang="en-US" altLang="en-US" b="0">
                <a:solidFill>
                  <a:srgbClr val="0066CC"/>
                </a:solidFill>
              </a:rPr>
              <a:pPr eaLnBrk="1" hangingPunct="1"/>
              <a:t>48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coat of rhinovirus contains 60 copies of each of four subunits (</a:t>
            </a:r>
            <a:r>
              <a:rPr lang="en-US" altLang="en-US" i="1" smtClean="0"/>
              <a:t>240 total</a:t>
            </a:r>
            <a:r>
              <a:rPr lang="en-US" altLang="en-US" smtClean="0"/>
              <a:t>)!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37338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38862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120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3E9439-C670-4D24-B016-30F16500FCD3}" type="slidenum">
              <a:rPr lang="en-US" altLang="en-US" b="0">
                <a:solidFill>
                  <a:srgbClr val="0066CC"/>
                </a:solidFill>
              </a:rPr>
              <a:pPr eaLnBrk="1" hangingPunct="1"/>
              <a:t>49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 1961 Christian Anfinsen published a classic landmark work that clearly showed tertiary structure was determined by primary structure!</a:t>
            </a:r>
          </a:p>
          <a:p>
            <a:pPr eaLnBrk="1" hangingPunct="1"/>
            <a:r>
              <a:rPr lang="en-US" altLang="en-US" smtClean="0"/>
              <a:t>His experiment was a classic example of well-designed experiments that did not require expensive equipment or years of work.</a:t>
            </a:r>
          </a:p>
          <a:p>
            <a:pPr eaLnBrk="1" hangingPunct="1"/>
            <a:r>
              <a:rPr lang="en-US" altLang="en-US" smtClean="0"/>
              <a:t>It deserves our attention.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BBF08F3-DA6C-40E3-A3E5-EBFE721EBE72}" type="slidenum">
              <a:rPr lang="en-US" altLang="en-US" b="0">
                <a:solidFill>
                  <a:srgbClr val="0066CC"/>
                </a:solidFill>
              </a:rPr>
              <a:pPr eaLnBrk="1" hangingPunct="1"/>
              <a:t>5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800600"/>
            <a:ext cx="8229600" cy="16764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Only L-amino acids are constituents of proteins.</a:t>
            </a:r>
            <a:br>
              <a:rPr lang="en-US" altLang="en-US" sz="2800" smtClean="0"/>
            </a:br>
            <a:r>
              <a:rPr lang="en-US" altLang="en-US" sz="2800" smtClean="0"/>
              <a:t/>
            </a:r>
            <a:br>
              <a:rPr lang="en-US" altLang="en-US" sz="2800" smtClean="0"/>
            </a:br>
            <a:r>
              <a:rPr lang="en-US" altLang="en-US" sz="2800" smtClean="0"/>
              <a:t>“L” and “D” isomeric nomenclature is similar to the “R” and “S” utilized in modern organic chemistry.</a:t>
            </a:r>
            <a:br>
              <a:rPr lang="en-US" altLang="en-US" sz="2800" smtClean="0"/>
            </a:br>
            <a:endParaRPr lang="en-US" altLang="en-US" sz="2800" smtClean="0"/>
          </a:p>
        </p:txBody>
      </p:sp>
      <p:pic>
        <p:nvPicPr>
          <p:cNvPr id="6149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33400"/>
            <a:ext cx="8229600" cy="38560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222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C189FA5-2DEE-478B-B5BB-B4AA39CCCC3B}" type="slidenum">
              <a:rPr lang="en-US" altLang="en-US" b="0">
                <a:solidFill>
                  <a:srgbClr val="0066CC"/>
                </a:solidFill>
              </a:rPr>
              <a:pPr eaLnBrk="1" hangingPunct="1"/>
              <a:t>50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Anfinson chose the enzyme, </a:t>
            </a:r>
            <a:r>
              <a:rPr lang="en-US" altLang="en-US" i="1" smtClean="0">
                <a:solidFill>
                  <a:srgbClr val="FF0000"/>
                </a:solidFill>
              </a:rPr>
              <a:t>ribonuclease</a:t>
            </a:r>
            <a:r>
              <a:rPr lang="en-US" altLang="en-US" smtClean="0"/>
              <a:t>, for his experiments.  This enzyme hydrolyzes RNA and is composed of a single polypeptide chain with 124 amino acids.</a:t>
            </a:r>
          </a:p>
          <a:p>
            <a:pPr eaLnBrk="1" hangingPunct="1"/>
            <a:r>
              <a:rPr lang="en-US" altLang="en-US" smtClean="0"/>
              <a:t>Four disulfide (cystine) linkages are observed in the active enzyme that stabilize the 3-D (3°) shape of the enzyme. </a:t>
            </a:r>
          </a:p>
          <a:p>
            <a:pPr eaLnBrk="1" hangingPunct="1"/>
            <a:r>
              <a:rPr lang="en-US" altLang="en-US" smtClean="0"/>
              <a:t>The enzyme functions only when its        3° structure is properly aligned.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32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2749A7-C1DD-4DE9-818D-E8AFA3916915}" type="slidenum">
              <a:rPr lang="en-US" altLang="en-US" b="0">
                <a:solidFill>
                  <a:srgbClr val="0066CC"/>
                </a:solidFill>
              </a:rPr>
              <a:pPr eaLnBrk="1" hangingPunct="1"/>
              <a:t>51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5592763"/>
          </a:xfrm>
        </p:spPr>
        <p:txBody>
          <a:bodyPr/>
          <a:lstStyle/>
          <a:p>
            <a:pPr eaLnBrk="1" hangingPunct="1"/>
            <a:r>
              <a:rPr lang="en-US" altLang="en-US" smtClean="0"/>
              <a:t>Amino acid sequence of ribonuclease:</a:t>
            </a:r>
          </a:p>
        </p:txBody>
      </p:sp>
      <p:pic>
        <p:nvPicPr>
          <p:cNvPr id="532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4008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42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3EA595-BDAB-4230-8757-13F67B206C98}" type="slidenum">
              <a:rPr lang="en-US" altLang="en-US" b="0">
                <a:solidFill>
                  <a:srgbClr val="0066CC"/>
                </a:solidFill>
              </a:rPr>
              <a:pPr eaLnBrk="1" hangingPunct="1"/>
              <a:t>52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534400" cy="5668963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mtClean="0"/>
              <a:t>Anfinson used two chemicals to disrupt the enzyme’s 3° structure </a:t>
            </a:r>
            <a:r>
              <a:rPr lang="en-US" altLang="en-US" i="1" smtClean="0"/>
              <a:t>[</a:t>
            </a:r>
            <a:r>
              <a:rPr lang="en-US" altLang="en-US" sz="2400" b="1" i="1" u="sng" smtClean="0">
                <a:solidFill>
                  <a:srgbClr val="0000FF"/>
                </a:solidFill>
              </a:rPr>
              <a:t>D</a:t>
            </a:r>
            <a:r>
              <a:rPr lang="en-US" altLang="en-US" sz="1800" b="1" i="1" u="sng" smtClean="0">
                <a:solidFill>
                  <a:srgbClr val="0000FF"/>
                </a:solidFill>
              </a:rPr>
              <a:t>ENATURATION </a:t>
            </a:r>
            <a:r>
              <a:rPr lang="en-US" altLang="en-US" i="1" smtClean="0"/>
              <a:t>]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en-US" altLang="en-US" u="sng" smtClean="0"/>
              <a:t>urea</a:t>
            </a:r>
            <a:r>
              <a:rPr lang="en-US" altLang="en-US" smtClean="0"/>
              <a:t> - </a:t>
            </a:r>
            <a:r>
              <a:rPr lang="en-US" altLang="en-US" i="1" smtClean="0"/>
              <a:t>disrupts hydrogen bonds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el-GR" altLang="en-US" u="sng" smtClean="0">
                <a:cs typeface="Arial" panose="020B0604020202020204" pitchFamily="34" charset="0"/>
              </a:rPr>
              <a:t>β</a:t>
            </a:r>
            <a:r>
              <a:rPr lang="en-US" altLang="en-US" u="sng" smtClean="0">
                <a:cs typeface="Arial" panose="020B0604020202020204" pitchFamily="34" charset="0"/>
              </a:rPr>
              <a:t>-mercaptoethanol</a:t>
            </a:r>
            <a:r>
              <a:rPr lang="en-US" altLang="en-US" i="1" smtClean="0">
                <a:cs typeface="Arial" panose="020B0604020202020204" pitchFamily="34" charset="0"/>
              </a:rPr>
              <a:t> – reduces disulfide bonds</a:t>
            </a:r>
          </a:p>
          <a:p>
            <a:pPr marL="990600" lvl="1" indent="-533400" eaLnBrk="1" hangingPunct="1">
              <a:buFontTx/>
              <a:buNone/>
            </a:pPr>
            <a:endParaRPr lang="en-US" altLang="en-US" i="1" smtClean="0">
              <a:cs typeface="Arial" panose="020B0604020202020204" pitchFamily="34" charset="0"/>
            </a:endParaRPr>
          </a:p>
        </p:txBody>
      </p:sp>
      <p:pic>
        <p:nvPicPr>
          <p:cNvPr id="542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35496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040188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7D3D02-6A20-4F99-9950-7A17982D1DE7}" type="slidenum">
              <a:rPr lang="en-US" altLang="en-US" b="0">
                <a:solidFill>
                  <a:srgbClr val="0066CC"/>
                </a:solidFill>
              </a:rPr>
              <a:pPr eaLnBrk="1" hangingPunct="1"/>
              <a:t>53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000" i="1" u="sng" smtClean="0"/>
              <a:t>Anfinson’s Experiment:</a:t>
            </a:r>
          </a:p>
        </p:txBody>
      </p:sp>
      <p:pic>
        <p:nvPicPr>
          <p:cNvPr id="55301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8610600" cy="3587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63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6A8A69-D5AB-4B4B-9E73-3599251E8983}" type="slidenum">
              <a:rPr lang="en-US" altLang="en-US" b="0">
                <a:solidFill>
                  <a:srgbClr val="0066CC"/>
                </a:solidFill>
              </a:rPr>
              <a:pPr eaLnBrk="1" hangingPunct="1"/>
              <a:t>54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458200" cy="5592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cs typeface="Arial" panose="020B0604020202020204" pitchFamily="34" charset="0"/>
              </a:rPr>
              <a:t>He also used dialysis to separate these chemicals from the enzyme in different orders.</a:t>
            </a:r>
            <a:endParaRPr lang="el-GR" altLang="en-US" sz="2800" smtClean="0">
              <a:cs typeface="Arial" panose="020B0604020202020204" pitchFamily="34" charset="0"/>
            </a:endParaRPr>
          </a:p>
          <a:p>
            <a:pPr eaLnBrk="1" hangingPunct="1"/>
            <a:endParaRPr lang="en-US" altLang="en-US" sz="2800" smtClean="0"/>
          </a:p>
        </p:txBody>
      </p:sp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6025"/>
            <a:ext cx="64008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73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1DAB5B1-1131-4896-A732-826B3DAEA4F1}" type="slidenum">
              <a:rPr lang="en-US" altLang="en-US" b="0">
                <a:solidFill>
                  <a:srgbClr val="0066CC"/>
                </a:solidFill>
              </a:rPr>
              <a:pPr eaLnBrk="1" hangingPunct="1"/>
              <a:t>55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By adding either one of these two chemicals to the surrounding medium, it is not removed during dialysis.</a:t>
            </a:r>
          </a:p>
          <a:p>
            <a:pPr eaLnBrk="1" hangingPunct="1"/>
            <a:r>
              <a:rPr lang="en-US" altLang="en-US" smtClean="0"/>
              <a:t>In essence, Anfinson could remove either the urea or the </a:t>
            </a:r>
            <a:r>
              <a:rPr lang="el-GR" altLang="en-US" smtClean="0">
                <a:cs typeface="Arial" panose="020B0604020202020204" pitchFamily="34" charset="0"/>
              </a:rPr>
              <a:t>β</a:t>
            </a:r>
            <a:r>
              <a:rPr lang="en-US" altLang="en-US" smtClean="0">
                <a:cs typeface="Arial" panose="020B0604020202020204" pitchFamily="34" charset="0"/>
              </a:rPr>
              <a:t>-mercaptoethanol</a:t>
            </a:r>
            <a:r>
              <a:rPr lang="en-US" altLang="en-US" i="1" smtClean="0">
                <a:cs typeface="Arial" panose="020B0604020202020204" pitchFamily="34" charset="0"/>
              </a:rPr>
              <a:t> </a:t>
            </a:r>
            <a:r>
              <a:rPr lang="en-US" altLang="en-US" smtClean="0">
                <a:cs typeface="Arial" panose="020B0604020202020204" pitchFamily="34" charset="0"/>
              </a:rPr>
              <a:t>in any order he chose.</a:t>
            </a:r>
          </a:p>
          <a:p>
            <a:pPr eaLnBrk="1" hangingPunct="1"/>
            <a:r>
              <a:rPr lang="en-US" altLang="en-US" smtClean="0">
                <a:cs typeface="Arial" panose="020B0604020202020204" pitchFamily="34" charset="0"/>
              </a:rPr>
              <a:t>The </a:t>
            </a:r>
            <a:r>
              <a:rPr lang="en-US" altLang="en-US" b="1" u="sng" smtClean="0">
                <a:cs typeface="Arial" panose="020B0604020202020204" pitchFamily="34" charset="0"/>
              </a:rPr>
              <a:t>order</a:t>
            </a:r>
            <a:r>
              <a:rPr lang="en-US" altLang="en-US" smtClean="0">
                <a:cs typeface="Arial" panose="020B0604020202020204" pitchFamily="34" charset="0"/>
              </a:rPr>
              <a:t> made a big difference in the enzymes ability to recover from the treatment!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83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07A7A1C-E059-4480-B31A-C705BC719797}" type="slidenum">
              <a:rPr lang="en-US" altLang="en-US" b="0">
                <a:solidFill>
                  <a:srgbClr val="0066CC"/>
                </a:solidFill>
              </a:rPr>
              <a:pPr eaLnBrk="1" hangingPunct="1"/>
              <a:t>56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000" i="1" u="sng" smtClean="0"/>
              <a:t>Anfinson’s Experiment: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6800" cy="5668963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z="2000" i="1" u="sng" smtClean="0"/>
              <a:t>Experiment #1: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000" smtClean="0"/>
              <a:t>Add both urea and </a:t>
            </a:r>
            <a:r>
              <a:rPr lang="el-GR" altLang="en-US" sz="2000" smtClean="0">
                <a:cs typeface="Arial" panose="020B0604020202020204" pitchFamily="34" charset="0"/>
              </a:rPr>
              <a:t>β</a:t>
            </a:r>
            <a:r>
              <a:rPr lang="en-US" altLang="en-US" sz="2000" smtClean="0">
                <a:cs typeface="Arial" panose="020B0604020202020204" pitchFamily="34" charset="0"/>
              </a:rPr>
              <a:t>-mercaptoethanol to a solution of enzyme.  </a:t>
            </a:r>
            <a:r>
              <a:rPr lang="en-US" altLang="en-US" sz="2000" i="1" smtClean="0">
                <a:solidFill>
                  <a:srgbClr val="0000FF"/>
                </a:solidFill>
                <a:cs typeface="Arial" panose="020B0604020202020204" pitchFamily="34" charset="0"/>
              </a:rPr>
              <a:t>Activity is lost.</a:t>
            </a:r>
            <a:r>
              <a:rPr lang="en-US" altLang="en-US" sz="2800" i="1" smtClean="0">
                <a:cs typeface="Arial" panose="020B0604020202020204" pitchFamily="34" charset="0"/>
              </a:rPr>
              <a:t> </a:t>
            </a:r>
            <a:r>
              <a:rPr lang="en-US" altLang="en-US" sz="2000" i="1" smtClean="0">
                <a:cs typeface="Arial" panose="020B0604020202020204" pitchFamily="34" charset="0"/>
              </a:rPr>
              <a:t> </a:t>
            </a:r>
            <a:endParaRPr lang="en-US" altLang="en-US" sz="2000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000" smtClean="0"/>
              <a:t>Remove urea by dialysis;  then remove </a:t>
            </a:r>
            <a:r>
              <a:rPr lang="el-GR" altLang="en-US" sz="2000" smtClean="0">
                <a:cs typeface="Arial" panose="020B0604020202020204" pitchFamily="34" charset="0"/>
              </a:rPr>
              <a:t>β</a:t>
            </a:r>
            <a:r>
              <a:rPr lang="en-US" altLang="en-US" sz="2000" smtClean="0">
                <a:cs typeface="Arial" panose="020B0604020202020204" pitchFamily="34" charset="0"/>
              </a:rPr>
              <a:t>-mercaptoethanol by dialysis. </a:t>
            </a:r>
            <a:r>
              <a:rPr lang="en-US" altLang="en-US" sz="2000" i="1" smtClean="0">
                <a:solidFill>
                  <a:srgbClr val="0000FF"/>
                </a:solidFill>
                <a:cs typeface="Arial" panose="020B0604020202020204" pitchFamily="34" charset="0"/>
              </a:rPr>
              <a:t>Activity is recovered 100%!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2000" i="1" u="sng" smtClean="0"/>
              <a:t>Experiment #2: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000" smtClean="0"/>
              <a:t>Add both urea and </a:t>
            </a:r>
            <a:r>
              <a:rPr lang="el-GR" altLang="en-US" sz="2000" smtClean="0">
                <a:cs typeface="Arial" panose="020B0604020202020204" pitchFamily="34" charset="0"/>
              </a:rPr>
              <a:t>β</a:t>
            </a:r>
            <a:r>
              <a:rPr lang="en-US" altLang="en-US" sz="2000" smtClean="0">
                <a:cs typeface="Arial" panose="020B0604020202020204" pitchFamily="34" charset="0"/>
              </a:rPr>
              <a:t>-mercaptoethanol to a solution of enzyme.  </a:t>
            </a:r>
            <a:r>
              <a:rPr lang="en-US" altLang="en-US" sz="2000" i="1" smtClean="0">
                <a:solidFill>
                  <a:srgbClr val="0000FF"/>
                </a:solidFill>
                <a:cs typeface="Arial" panose="020B0604020202020204" pitchFamily="34" charset="0"/>
              </a:rPr>
              <a:t>Activity is lost.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000" smtClean="0"/>
              <a:t>Remove </a:t>
            </a:r>
            <a:r>
              <a:rPr lang="el-GR" altLang="en-US" sz="2000" smtClean="0">
                <a:cs typeface="Arial" panose="020B0604020202020204" pitchFamily="34" charset="0"/>
              </a:rPr>
              <a:t>β</a:t>
            </a:r>
            <a:r>
              <a:rPr lang="en-US" altLang="en-US" sz="2000" smtClean="0">
                <a:cs typeface="Arial" panose="020B0604020202020204" pitchFamily="34" charset="0"/>
              </a:rPr>
              <a:t>-mercaptoethanol by dialysis;  then remove urea by dialysis. </a:t>
            </a:r>
            <a:r>
              <a:rPr lang="en-US" altLang="en-US" sz="2000" i="1" smtClean="0">
                <a:solidFill>
                  <a:srgbClr val="0000FF"/>
                </a:solidFill>
                <a:cs typeface="Arial" panose="020B0604020202020204" pitchFamily="34" charset="0"/>
              </a:rPr>
              <a:t>Only ~1% of activity is recovered.</a:t>
            </a:r>
            <a:r>
              <a:rPr lang="en-US" altLang="en-US" sz="2800" i="1" smtClean="0">
                <a:cs typeface="Arial" panose="020B0604020202020204" pitchFamily="34" charset="0"/>
              </a:rPr>
              <a:t>    </a:t>
            </a:r>
            <a:r>
              <a:rPr lang="en-US" altLang="en-US" sz="2000" i="1" smtClean="0">
                <a:cs typeface="Arial" panose="020B0604020202020204" pitchFamily="34" charset="0"/>
              </a:rPr>
              <a:t>N = 8</a:t>
            </a:r>
            <a:r>
              <a:rPr lang="en-US" altLang="en-US" sz="2000" i="1" baseline="30000" smtClean="0">
                <a:cs typeface="Arial" panose="020B0604020202020204" pitchFamily="34" charset="0"/>
              </a:rPr>
              <a:t>2 </a:t>
            </a:r>
            <a:r>
              <a:rPr lang="en-US" altLang="en-US" sz="2000" i="1" smtClean="0">
                <a:cs typeface="Arial" panose="020B0604020202020204" pitchFamily="34" charset="0"/>
              </a:rPr>
              <a:t>= 64, 1/64 ~ 1%</a:t>
            </a:r>
            <a:endParaRPr lang="en-US" altLang="en-US" sz="2000" i="1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en-US" sz="2000" i="1" u="sng" smtClean="0"/>
              <a:t>Experiment #3: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000" smtClean="0"/>
              <a:t>Add </a:t>
            </a:r>
            <a:r>
              <a:rPr lang="el-GR" altLang="en-US" sz="2000" smtClean="0">
                <a:cs typeface="Arial" panose="020B0604020202020204" pitchFamily="34" charset="0"/>
              </a:rPr>
              <a:t>β</a:t>
            </a:r>
            <a:r>
              <a:rPr lang="en-US" altLang="en-US" sz="2000" smtClean="0">
                <a:cs typeface="Arial" panose="020B0604020202020204" pitchFamily="34" charset="0"/>
              </a:rPr>
              <a:t>-mercaptoethanol to the solution from Exp.#2.  Then, remove urea by dialysis; 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z="2000" smtClean="0">
                <a:cs typeface="Arial" panose="020B0604020202020204" pitchFamily="34" charset="0"/>
              </a:rPr>
              <a:t>Finally, remove </a:t>
            </a:r>
            <a:r>
              <a:rPr lang="el-GR" altLang="en-US" sz="2000" smtClean="0">
                <a:cs typeface="Arial" panose="020B0604020202020204" pitchFamily="34" charset="0"/>
              </a:rPr>
              <a:t>β</a:t>
            </a:r>
            <a:r>
              <a:rPr lang="en-US" altLang="en-US" sz="2000" smtClean="0">
                <a:cs typeface="Arial" panose="020B0604020202020204" pitchFamily="34" charset="0"/>
              </a:rPr>
              <a:t>-mercaptoethanol by dialysis. </a:t>
            </a:r>
            <a:r>
              <a:rPr lang="en-US" altLang="en-US" sz="2000" i="1" smtClean="0">
                <a:solidFill>
                  <a:srgbClr val="0000FF"/>
                </a:solidFill>
                <a:cs typeface="Arial" panose="020B0604020202020204" pitchFamily="34" charset="0"/>
              </a:rPr>
              <a:t>Activity is recovered 100%!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593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79ECE55-A2A9-44B5-A93F-CAA1736320C2}" type="slidenum">
              <a:rPr lang="en-US" altLang="en-US" b="0">
                <a:solidFill>
                  <a:srgbClr val="0066CC"/>
                </a:solidFill>
              </a:rPr>
              <a:pPr eaLnBrk="1" hangingPunct="1"/>
              <a:t>57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000" i="1" u="sng" smtClean="0"/>
              <a:t>Anfinson’s </a:t>
            </a:r>
            <a:br>
              <a:rPr lang="en-US" altLang="en-US" sz="2000" i="1" u="sng" smtClean="0"/>
            </a:br>
            <a:r>
              <a:rPr lang="en-US" altLang="en-US" sz="2000" i="1" u="sng" smtClean="0"/>
              <a:t>Experiment: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52400"/>
            <a:ext cx="4724400" cy="662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Forty years after Anfinson’s famous experiment, “</a:t>
            </a:r>
            <a:r>
              <a:rPr lang="en-US" altLang="en-US" i="1" smtClean="0"/>
              <a:t>chaperone</a:t>
            </a:r>
            <a:r>
              <a:rPr lang="en-US" altLang="en-US" smtClean="0"/>
              <a:t>” proteins were discovered.</a:t>
            </a:r>
          </a:p>
          <a:p>
            <a:pPr eaLnBrk="1" hangingPunct="1"/>
            <a:r>
              <a:rPr lang="en-US" altLang="en-US" smtClean="0"/>
              <a:t>Chaperones assist with protein folding inside of cells.</a:t>
            </a:r>
          </a:p>
          <a:p>
            <a:pPr eaLnBrk="1" hangingPunct="1"/>
            <a:r>
              <a:rPr lang="en-US" altLang="en-US" smtClean="0"/>
              <a:t>Read special review article and write about it (</a:t>
            </a:r>
            <a:r>
              <a:rPr lang="en-US" altLang="en-US" i="1" smtClean="0"/>
              <a:t>“IC:A1 Chaperones”</a:t>
            </a:r>
            <a:r>
              <a:rPr lang="en-US" altLang="en-US" smtClean="0"/>
              <a:t>) in Canvas.</a:t>
            </a:r>
          </a:p>
          <a:p>
            <a:pPr eaLnBrk="1" hangingPunct="1"/>
            <a:r>
              <a:rPr lang="en-US" altLang="en-US" smtClean="0"/>
              <a:t>What was Anfinson’s response to this discovery?</a:t>
            </a:r>
          </a:p>
        </p:txBody>
      </p:sp>
      <p:sp>
        <p:nvSpPr>
          <p:cNvPr id="6042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6042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DFC82A-E77D-4099-BF7A-49463D34395B}" type="slidenum">
              <a:rPr lang="en-US" altLang="en-US" b="0">
                <a:solidFill>
                  <a:srgbClr val="0066CC"/>
                </a:solidFill>
              </a:rPr>
              <a:pPr eaLnBrk="1" hangingPunct="1"/>
              <a:t>58</a:t>
            </a:fld>
            <a:endParaRPr lang="en-US" altLang="en-US" b="0">
              <a:solidFill>
                <a:srgbClr val="0066CC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400" i="1" smtClean="0"/>
              <a:t>Inherently Unstructured Proteins (IUPs) &amp; Metamorphs: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Some proteins can adopt multiple different structures.  </a:t>
            </a:r>
          </a:p>
          <a:p>
            <a:pPr eaLnBrk="1" hangingPunct="1"/>
            <a:r>
              <a:rPr lang="en-US" altLang="en-US" smtClean="0"/>
              <a:t>In some cases, one of these folded forms can cause protein aggregation and subsequent pathological conditions.</a:t>
            </a:r>
          </a:p>
          <a:p>
            <a:pPr eaLnBrk="1" hangingPunct="1"/>
            <a:r>
              <a:rPr lang="en-US" altLang="en-US" smtClean="0"/>
              <a:t>“Metamorphic Proteins” change their folded forms when small molecules bind.  One form will function properly, while the other form will not.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6144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E4D7A-BC7D-49EF-99C3-61F772FC8321}" type="slidenum">
              <a:rPr lang="en-US" altLang="en-US" b="0">
                <a:solidFill>
                  <a:srgbClr val="0066CC"/>
                </a:solidFill>
              </a:rPr>
              <a:pPr eaLnBrk="1" hangingPunct="1"/>
              <a:t>59</a:t>
            </a:fld>
            <a:endParaRPr lang="en-US" altLang="en-US" b="0">
              <a:solidFill>
                <a:srgbClr val="0066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71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5B9066-A92E-4819-A266-AF875420933F}" type="slidenum">
              <a:rPr lang="en-US" altLang="en-US" b="0">
                <a:solidFill>
                  <a:srgbClr val="0066CC"/>
                </a:solidFill>
              </a:rPr>
              <a:pPr eaLnBrk="1" hangingPunct="1"/>
              <a:t>6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z="4000" smtClean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Carboxylic acids are traditional Bronsted-Lowery acids, donating a proton in aqueous solution.</a:t>
            </a:r>
          </a:p>
          <a:p>
            <a:pPr eaLnBrk="1" hangingPunct="1"/>
            <a:r>
              <a:rPr lang="en-US" altLang="en-US" smtClean="0"/>
              <a:t>The pKa for caroboxylic acids is normally around 2 to 5.  That is, the pH at which these acids are 50% ionized:</a:t>
            </a:r>
          </a:p>
          <a:p>
            <a:pPr eaLnBrk="1" hangingPunct="1"/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		  </a:t>
            </a:r>
            <a:r>
              <a:rPr lang="en-US" altLang="en-US" smtClean="0">
                <a:solidFill>
                  <a:srgbClr val="0000FF"/>
                </a:solidFill>
              </a:rPr>
              <a:t>R-COO</a:t>
            </a:r>
            <a:r>
              <a:rPr lang="en-US" altLang="en-US" smtClean="0">
                <a:solidFill>
                  <a:srgbClr val="FF0000"/>
                </a:solidFill>
              </a:rPr>
              <a:t>H</a:t>
            </a:r>
            <a:r>
              <a:rPr lang="en-US" altLang="en-US" smtClean="0"/>
              <a:t>      </a:t>
            </a:r>
            <a:r>
              <a:rPr lang="en-US" altLang="en-US" smtClean="0">
                <a:sym typeface="Wingdings" panose="05000000000000000000" pitchFamily="2" charset="2"/>
              </a:rPr>
              <a:t>      </a:t>
            </a:r>
            <a:r>
              <a:rPr lang="en-US" altLang="en-US" smtClean="0">
                <a:solidFill>
                  <a:srgbClr val="0000FF"/>
                </a:solidFill>
                <a:sym typeface="Wingdings" panose="05000000000000000000" pitchFamily="2" charset="2"/>
              </a:rPr>
              <a:t>R-COO</a:t>
            </a:r>
            <a:r>
              <a:rPr lang="en-US" altLang="en-US" baseline="30000" smtClean="0">
                <a:solidFill>
                  <a:srgbClr val="0000FF"/>
                </a:solidFill>
                <a:sym typeface="Wingdings" panose="05000000000000000000" pitchFamily="2" charset="2"/>
              </a:rPr>
              <a:t>- </a:t>
            </a:r>
            <a:r>
              <a:rPr lang="en-US" altLang="en-US" baseline="30000" smtClean="0">
                <a:sym typeface="Wingdings" panose="05000000000000000000" pitchFamily="2" charset="2"/>
              </a:rPr>
              <a:t>  </a:t>
            </a:r>
            <a:r>
              <a:rPr lang="en-US" altLang="en-US" smtClean="0">
                <a:sym typeface="Wingdings" panose="05000000000000000000" pitchFamily="2" charset="2"/>
              </a:rPr>
              <a:t>+  </a:t>
            </a:r>
            <a:r>
              <a:rPr lang="en-US" altLang="en-US" smtClean="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r>
              <a:rPr lang="en-US" altLang="en-US" baseline="30000" smtClean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</a:p>
          <a:p>
            <a:pPr eaLnBrk="1" hangingPunct="1">
              <a:buFontTx/>
              <a:buNone/>
            </a:pPr>
            <a:endParaRPr lang="en-US" altLang="en-US" baseline="3000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i="1" smtClean="0">
                <a:sym typeface="Wingdings" panose="05000000000000000000" pitchFamily="2" charset="2"/>
              </a:rPr>
              <a:t>pH= [less than 2]           [above 5]</a:t>
            </a:r>
            <a:r>
              <a:rPr lang="en-US" altLang="en-US" smtClean="0">
                <a:sym typeface="Wingdings" panose="05000000000000000000" pitchFamily="2" charset="2"/>
              </a:rPr>
              <a:t>  	</a:t>
            </a:r>
          </a:p>
          <a:p>
            <a:pPr eaLnBrk="1" hangingPunct="1">
              <a:buFontTx/>
              <a:buNone/>
            </a:pPr>
            <a:endParaRPr lang="en-US" altLang="en-US" baseline="300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000" i="1" smtClean="0"/>
              <a:t>Some Neurological Diseases are Associated wtih Protein Misfolding 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Alzheimer, Parkinson, Huntington diseases, and transmissible spongiform encephalopathies (prion disease), are associated with improperly folded proteins. </a:t>
            </a:r>
          </a:p>
          <a:p>
            <a:pPr eaLnBrk="1" hangingPunct="1"/>
            <a:r>
              <a:rPr lang="en-US" altLang="en-US" sz="2800" smtClean="0"/>
              <a:t>All of these diseases result in the deposition of protein aggregates, called amyloid fibrils or plaques. </a:t>
            </a:r>
          </a:p>
          <a:p>
            <a:pPr eaLnBrk="1" hangingPunct="1"/>
            <a:r>
              <a:rPr lang="en-US" altLang="en-US" sz="2800" smtClean="0">
                <a:solidFill>
                  <a:srgbClr val="000000"/>
                </a:solidFill>
                <a:latin typeface="SourceSerifPro"/>
              </a:rPr>
              <a:t>These diseases are consequently referred to as </a:t>
            </a:r>
            <a:r>
              <a:rPr lang="en-US" altLang="en-US" sz="2800" i="1" smtClean="0">
                <a:solidFill>
                  <a:srgbClr val="000000"/>
                </a:solidFill>
                <a:latin typeface="SourceSerifPro"/>
              </a:rPr>
              <a:t>amyloidoses</a:t>
            </a:r>
            <a:r>
              <a:rPr lang="en-US" altLang="en-US" sz="2800" smtClean="0">
                <a:solidFill>
                  <a:srgbClr val="000000"/>
                </a:solidFill>
                <a:latin typeface="SourceSerifPro"/>
              </a:rPr>
              <a:t>. A common feature of amyloidoses is that normally soluble proteins are converted into insoluble fibrils rich in </a:t>
            </a:r>
            <a:r>
              <a:rPr lang="en-US" altLang="en-US" sz="2800" i="1" smtClean="0">
                <a:solidFill>
                  <a:srgbClr val="000000"/>
                </a:solidFill>
                <a:latin typeface="SourceSerifPro"/>
              </a:rPr>
              <a:t>β</a:t>
            </a:r>
            <a:r>
              <a:rPr lang="en-US" altLang="en-US" sz="2800" smtClean="0">
                <a:solidFill>
                  <a:srgbClr val="000000"/>
                </a:solidFill>
                <a:latin typeface="SourceSerifPro"/>
              </a:rPr>
              <a:t>-sheets. </a:t>
            </a:r>
            <a:endParaRPr lang="en-US" altLang="en-US" sz="2800" smtClean="0"/>
          </a:p>
        </p:txBody>
      </p:sp>
      <p:sp>
        <p:nvSpPr>
          <p:cNvPr id="6246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6246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92F18BA-132D-40D2-A8B7-6E9F44CBAE5A}" type="slidenum">
              <a:rPr lang="en-US" altLang="en-US" b="0">
                <a:solidFill>
                  <a:srgbClr val="0066CC"/>
                </a:solidFill>
              </a:rPr>
              <a:pPr eaLnBrk="1" hangingPunct="1"/>
              <a:t>60</a:t>
            </a:fld>
            <a:endParaRPr lang="en-US" altLang="en-US" b="0">
              <a:solidFill>
                <a:srgbClr val="0066CC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2000" smtClean="0"/>
              <a:t>Infection Caused by Proteins?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200" i="1" smtClean="0">
                <a:solidFill>
                  <a:srgbClr val="000000"/>
                </a:solidFill>
                <a:latin typeface="SourceSerifPro"/>
              </a:rPr>
              <a:t>Bovine spongiform encephalopathy</a:t>
            </a:r>
            <a:r>
              <a:rPr lang="en-US" altLang="en-US" sz="2200" smtClean="0">
                <a:solidFill>
                  <a:srgbClr val="000000"/>
                </a:solidFill>
                <a:latin typeface="SourceSerifPro"/>
              </a:rPr>
              <a:t> (commonly referred to as </a:t>
            </a:r>
            <a:r>
              <a:rPr lang="en-US" altLang="en-US" sz="2200" i="1" smtClean="0">
                <a:solidFill>
                  <a:srgbClr val="000000"/>
                </a:solidFill>
                <a:latin typeface="SourceSerifPro"/>
              </a:rPr>
              <a:t>mad cow disease</a:t>
            </a:r>
            <a:r>
              <a:rPr lang="en-US" altLang="en-US" sz="2200" smtClean="0">
                <a:solidFill>
                  <a:srgbClr val="000000"/>
                </a:solidFill>
                <a:latin typeface="SourceSerifPro"/>
              </a:rPr>
              <a:t>) and the analogous diseases in other organisms, including </a:t>
            </a:r>
            <a:r>
              <a:rPr lang="en-US" altLang="en-US" sz="2200" i="1" smtClean="0">
                <a:solidFill>
                  <a:srgbClr val="000000"/>
                </a:solidFill>
                <a:latin typeface="SourceSerifPro"/>
              </a:rPr>
              <a:t>Creutzfeld–Jakob disease</a:t>
            </a:r>
            <a:r>
              <a:rPr lang="en-US" altLang="en-US" sz="2200" smtClean="0">
                <a:solidFill>
                  <a:srgbClr val="000000"/>
                </a:solidFill>
                <a:latin typeface="SourceSerifPro"/>
              </a:rPr>
              <a:t> (CJD) in human beings, </a:t>
            </a:r>
            <a:r>
              <a:rPr lang="en-US" altLang="en-US" sz="2200" i="1" smtClean="0">
                <a:solidFill>
                  <a:srgbClr val="000000"/>
                </a:solidFill>
                <a:latin typeface="SourceSerifPro"/>
              </a:rPr>
              <a:t>scrapie</a:t>
            </a:r>
            <a:r>
              <a:rPr lang="en-US" altLang="en-US" sz="2200" smtClean="0">
                <a:solidFill>
                  <a:srgbClr val="000000"/>
                </a:solidFill>
                <a:latin typeface="SourceSerifPro"/>
              </a:rPr>
              <a:t> in sheep, and chronic wasting disease in deer and elk are caused by agents that are similar to viruses by consist of ONLY PROTEINS called </a:t>
            </a:r>
            <a:r>
              <a:rPr lang="en-US" altLang="en-US" sz="2200" b="1" i="1" smtClean="0">
                <a:solidFill>
                  <a:srgbClr val="000000"/>
                </a:solidFill>
                <a:latin typeface="SourceSerifPro"/>
              </a:rPr>
              <a:t>prions</a:t>
            </a:r>
            <a:r>
              <a:rPr lang="en-US" altLang="en-US" sz="2200" smtClean="0">
                <a:solidFill>
                  <a:srgbClr val="000000"/>
                </a:solidFill>
                <a:latin typeface="SourceSerifPro"/>
              </a:rPr>
              <a:t>. </a:t>
            </a:r>
          </a:p>
          <a:p>
            <a:pPr eaLnBrk="1" hangingPunct="1"/>
            <a:r>
              <a:rPr lang="en-US" altLang="en-US" sz="2200" smtClean="0">
                <a:solidFill>
                  <a:srgbClr val="000000"/>
                </a:solidFill>
                <a:latin typeface="SourceSerifPro"/>
              </a:rPr>
              <a:t>Prions are composed largely, if not exclusively, of a cellular protein called </a:t>
            </a:r>
            <a:r>
              <a:rPr lang="en-US" altLang="en-US" sz="2200" smtClean="0">
                <a:solidFill>
                  <a:srgbClr val="000000"/>
                </a:solidFill>
                <a:latin typeface="MJXc-TeX-main-R"/>
              </a:rPr>
              <a:t>PrP </a:t>
            </a:r>
            <a:r>
              <a:rPr lang="en-US" altLang="en-US" sz="2200" smtClean="0">
                <a:solidFill>
                  <a:srgbClr val="000000"/>
                </a:solidFill>
                <a:latin typeface="SourceSerifPro"/>
              </a:rPr>
              <a:t>in the brain.  Normal PrP is rich in </a:t>
            </a:r>
            <a:r>
              <a:rPr lang="el-GR" altLang="en-US" sz="2200" smtClean="0">
                <a:solidFill>
                  <a:srgbClr val="000000"/>
                </a:solidFill>
                <a:latin typeface="SourceSerifPro"/>
              </a:rPr>
              <a:t>α-</a:t>
            </a:r>
            <a:r>
              <a:rPr lang="en-US" altLang="en-US" sz="2200" smtClean="0">
                <a:solidFill>
                  <a:srgbClr val="000000"/>
                </a:solidFill>
                <a:latin typeface="SourceSerifPro"/>
              </a:rPr>
              <a:t>helicies, but when an abnormal PrPSC binds, it re-folds into a form rich in </a:t>
            </a:r>
            <a:r>
              <a:rPr lang="el-GR" altLang="en-US" sz="2200" smtClean="0">
                <a:solidFill>
                  <a:srgbClr val="000000"/>
                </a:solidFill>
                <a:latin typeface="SourceSerifPro"/>
              </a:rPr>
              <a:t>β-</a:t>
            </a:r>
            <a:r>
              <a:rPr lang="en-US" altLang="en-US" sz="2200" smtClean="0">
                <a:solidFill>
                  <a:srgbClr val="000000"/>
                </a:solidFill>
                <a:latin typeface="SourceSerifPro"/>
              </a:rPr>
              <a:t>sheets that causes aggregation of the PrP proteins.</a:t>
            </a:r>
          </a:p>
          <a:p>
            <a:pPr eaLnBrk="1" hangingPunct="1"/>
            <a:endParaRPr lang="en-US" altLang="en-US" sz="2400" smtClean="0">
              <a:solidFill>
                <a:srgbClr val="000000"/>
              </a:solidFill>
              <a:latin typeface="SourceSerifPro"/>
            </a:endParaRPr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6349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4748A9-4DD2-441E-AFDD-FEC42AB8655B}" type="slidenum">
              <a:rPr lang="en-US" altLang="en-US" b="0">
                <a:solidFill>
                  <a:srgbClr val="0066CC"/>
                </a:solidFill>
              </a:rPr>
              <a:pPr eaLnBrk="1" hangingPunct="1"/>
              <a:t>61</a:t>
            </a:fld>
            <a:endParaRPr lang="en-US" altLang="en-US" b="0">
              <a:solidFill>
                <a:srgbClr val="0066CC"/>
              </a:solidFill>
            </a:endParaRPr>
          </a:p>
        </p:txBody>
      </p:sp>
      <p:pic>
        <p:nvPicPr>
          <p:cNvPr id="634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44958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645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E1893C-DEC4-44A1-A268-9FBE83443108}" type="slidenum">
              <a:rPr lang="en-US" altLang="en-US" b="0">
                <a:solidFill>
                  <a:srgbClr val="0066CC"/>
                </a:solidFill>
              </a:rPr>
              <a:pPr eaLnBrk="1" hangingPunct="1"/>
              <a:t>62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924800" cy="5257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i="1" smtClean="0"/>
              <a:t>End of Lecture Slides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i="1" smtClean="0"/>
              <a:t>for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i="1" smtClean="0"/>
              <a:t>Amino Acids &amp; Proteins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i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200" i="1" smtClean="0"/>
              <a:t>Credits:  Most of the diagrams used in these slides were taken from Stryer, et.al, Biochemistry, 5</a:t>
            </a:r>
            <a:r>
              <a:rPr lang="en-US" altLang="en-US" sz="1200" i="1" baseline="30000" smtClean="0"/>
              <a:t>th</a:t>
            </a:r>
            <a:r>
              <a:rPr lang="en-US" altLang="en-US" sz="1200" i="1" smtClean="0"/>
              <a:t> Ed., Freeman Press, Chapters  3-4 (Our course textbook).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4D255C-3DB0-4DED-BB13-F2709002FDD1}" type="slidenum">
              <a:rPr lang="en-US" altLang="en-US" b="0">
                <a:solidFill>
                  <a:srgbClr val="0066CC"/>
                </a:solidFill>
              </a:rPr>
              <a:pPr eaLnBrk="1" hangingPunct="1"/>
              <a:t>7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Amino groups function as bases, accepting a proton.</a:t>
            </a:r>
          </a:p>
          <a:p>
            <a:pPr eaLnBrk="1" hangingPunct="1"/>
            <a:r>
              <a:rPr lang="en-US" altLang="en-US" smtClean="0"/>
              <a:t>The pKa for amino groups is usually around 9 – 10.  Again, at the pKa these groups are 50% ionized: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r>
              <a:rPr lang="en-US" altLang="en-US" smtClean="0"/>
              <a:t>		      </a:t>
            </a:r>
            <a:r>
              <a:rPr lang="en-US" altLang="en-US" smtClean="0">
                <a:solidFill>
                  <a:srgbClr val="0000FF"/>
                </a:solidFill>
                <a:sym typeface="Wingdings" panose="05000000000000000000" pitchFamily="2" charset="2"/>
              </a:rPr>
              <a:t>R-N</a:t>
            </a:r>
            <a:r>
              <a:rPr lang="en-US" altLang="en-US" smtClean="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r>
              <a:rPr lang="en-US" altLang="en-US" baseline="-2500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en-US" altLang="en-US" baseline="30000" smtClean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r>
              <a:rPr lang="en-US" altLang="en-US" smtClean="0"/>
              <a:t>       </a:t>
            </a:r>
            <a:r>
              <a:rPr lang="en-US" altLang="en-US" smtClean="0">
                <a:sym typeface="Wingdings" panose="05000000000000000000" pitchFamily="2" charset="2"/>
              </a:rPr>
              <a:t>      </a:t>
            </a:r>
            <a:r>
              <a:rPr lang="en-US" altLang="en-US" smtClean="0">
                <a:solidFill>
                  <a:srgbClr val="0000FF"/>
                </a:solidFill>
              </a:rPr>
              <a:t>R-NH</a:t>
            </a:r>
            <a:r>
              <a:rPr lang="en-US" altLang="en-US" baseline="-25000" smtClean="0">
                <a:solidFill>
                  <a:srgbClr val="0000FF"/>
                </a:solidFill>
              </a:rPr>
              <a:t>2</a:t>
            </a:r>
            <a:r>
              <a:rPr lang="en-US" altLang="en-US" smtClean="0"/>
              <a:t>  +  </a:t>
            </a:r>
            <a:r>
              <a:rPr lang="en-US" altLang="en-US" smtClean="0">
                <a:solidFill>
                  <a:srgbClr val="FF0000"/>
                </a:solidFill>
              </a:rPr>
              <a:t>H</a:t>
            </a:r>
            <a:r>
              <a:rPr lang="en-US" altLang="en-US" baseline="30000" smtClean="0">
                <a:solidFill>
                  <a:srgbClr val="FF0000"/>
                </a:solidFill>
              </a:rPr>
              <a:t>+</a:t>
            </a:r>
            <a:r>
              <a:rPr lang="en-US" altLang="en-US" smtClean="0"/>
              <a:t> </a:t>
            </a:r>
            <a:endParaRPr lang="en-US" altLang="en-US" baseline="3000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endParaRPr lang="en-US" altLang="en-US" baseline="3000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i="1" smtClean="0">
                <a:sym typeface="Wingdings" panose="05000000000000000000" pitchFamily="2" charset="2"/>
              </a:rPr>
              <a:t>pH=      [below 8]             [above 9]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708B49A-3395-47CB-81F0-63AB086CA4CB}" type="slidenum">
              <a:rPr lang="en-US" altLang="en-US" b="0">
                <a:solidFill>
                  <a:srgbClr val="0066CC"/>
                </a:solidFill>
              </a:rPr>
              <a:pPr eaLnBrk="1" hangingPunct="1"/>
              <a:t>8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55927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Even though both acids and amines are present in the same molecule, they mostly behave as though they were separate entities: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endParaRPr lang="en-US" altLang="en-US" smtClean="0"/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78788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0066CC"/>
                </a:solidFill>
              </a:rPr>
              <a:t>Biochemistry 3070 – Amino Acids &amp; Proteins</a:t>
            </a:r>
          </a:p>
        </p:txBody>
      </p:sp>
      <p:sp>
        <p:nvSpPr>
          <p:cNvPr id="102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4618E1-A6B5-4527-8B8F-7521EE06A6DC}" type="slidenum">
              <a:rPr lang="en-US" altLang="en-US" b="0">
                <a:solidFill>
                  <a:srgbClr val="0066CC"/>
                </a:solidFill>
              </a:rPr>
              <a:pPr eaLnBrk="1" hangingPunct="1"/>
              <a:t>9</a:t>
            </a:fld>
            <a:endParaRPr lang="en-US" altLang="en-US" b="0">
              <a:solidFill>
                <a:srgbClr val="0066CC"/>
              </a:solidFill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245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9600" y="533400"/>
            <a:ext cx="5384800" cy="5592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</TotalTime>
  <Words>1949</Words>
  <Application>Microsoft Office PowerPoint</Application>
  <PresentationFormat>On-screen Show (4:3)</PresentationFormat>
  <Paragraphs>361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Wingdings</vt:lpstr>
      <vt:lpstr>SourceSerifPro</vt:lpstr>
      <vt:lpstr>MJXc-TeX-main-R</vt:lpstr>
      <vt:lpstr>Default Design</vt:lpstr>
      <vt:lpstr>Amino Acids  &amp;  Proteins</vt:lpstr>
      <vt:lpstr>PowerPoint Presentation</vt:lpstr>
      <vt:lpstr>PowerPoint Presentation</vt:lpstr>
      <vt:lpstr>PowerPoint Presentation</vt:lpstr>
      <vt:lpstr>Only L-amino acids are constituents of proteins.  “L” and “D” isomeric nomenclature is similar to the “R” and “S” utilized in modern organic chemistry.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Levels of Protein Structure</vt:lpstr>
      <vt:lpstr>Protein Structure: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Anfinson’s Experiment:</vt:lpstr>
      <vt:lpstr>PowerPoint Presentation</vt:lpstr>
      <vt:lpstr>PowerPoint Presentation</vt:lpstr>
      <vt:lpstr>Anfinson’s Experiment:</vt:lpstr>
      <vt:lpstr>Anfinson’s  Experiment:</vt:lpstr>
      <vt:lpstr>PowerPoint Presentation</vt:lpstr>
      <vt:lpstr>Inherently Unstructured Proteins (IUPs) &amp; Metamorphs:</vt:lpstr>
      <vt:lpstr>Some Neurological Diseases are Associated wtih Protein Misfolding </vt:lpstr>
      <vt:lpstr>Infection Caused by Proteins?</vt:lpstr>
      <vt:lpstr>PowerPoint Presentation</vt:lpstr>
    </vt:vector>
  </TitlesOfParts>
  <Company>Weber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ewalker</dc:creator>
  <cp:lastModifiedBy>Edward Walker</cp:lastModifiedBy>
  <cp:revision>43</cp:revision>
  <dcterms:created xsi:type="dcterms:W3CDTF">2004-08-30T17:27:51Z</dcterms:created>
  <dcterms:modified xsi:type="dcterms:W3CDTF">2019-09-05T17:21:04Z</dcterms:modified>
</cp:coreProperties>
</file>