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23" r:id="rId2"/>
  </p:sldMasterIdLst>
  <p:notesMasterIdLst>
    <p:notesMasterId r:id="rId52"/>
  </p:notesMasterIdLst>
  <p:handoutMasterIdLst>
    <p:handoutMasterId r:id="rId53"/>
  </p:handoutMasterIdLst>
  <p:sldIdLst>
    <p:sldId id="257" r:id="rId3"/>
    <p:sldId id="292" r:id="rId4"/>
    <p:sldId id="293" r:id="rId5"/>
    <p:sldId id="258" r:id="rId6"/>
    <p:sldId id="282" r:id="rId7"/>
    <p:sldId id="259" r:id="rId8"/>
    <p:sldId id="260" r:id="rId9"/>
    <p:sldId id="334" r:id="rId10"/>
    <p:sldId id="335" r:id="rId11"/>
    <p:sldId id="313" r:id="rId12"/>
    <p:sldId id="314" r:id="rId13"/>
    <p:sldId id="262" r:id="rId14"/>
    <p:sldId id="315" r:id="rId15"/>
    <p:sldId id="265" r:id="rId16"/>
    <p:sldId id="266" r:id="rId17"/>
    <p:sldId id="267" r:id="rId18"/>
    <p:sldId id="268" r:id="rId19"/>
    <p:sldId id="336" r:id="rId20"/>
    <p:sldId id="312" r:id="rId21"/>
    <p:sldId id="338" r:id="rId22"/>
    <p:sldId id="318" r:id="rId23"/>
    <p:sldId id="350" r:id="rId24"/>
    <p:sldId id="302" r:id="rId25"/>
    <p:sldId id="319" r:id="rId26"/>
    <p:sldId id="339" r:id="rId27"/>
    <p:sldId id="340" r:id="rId28"/>
    <p:sldId id="341" r:id="rId29"/>
    <p:sldId id="342" r:id="rId30"/>
    <p:sldId id="343" r:id="rId31"/>
    <p:sldId id="344" r:id="rId32"/>
    <p:sldId id="322" r:id="rId33"/>
    <p:sldId id="324" r:id="rId34"/>
    <p:sldId id="345" r:id="rId35"/>
    <p:sldId id="325" r:id="rId36"/>
    <p:sldId id="346" r:id="rId37"/>
    <p:sldId id="347" r:id="rId38"/>
    <p:sldId id="349" r:id="rId39"/>
    <p:sldId id="295" r:id="rId40"/>
    <p:sldId id="270" r:id="rId41"/>
    <p:sldId id="348" r:id="rId42"/>
    <p:sldId id="351" r:id="rId43"/>
    <p:sldId id="352" r:id="rId44"/>
    <p:sldId id="353" r:id="rId45"/>
    <p:sldId id="277" r:id="rId46"/>
    <p:sldId id="278" r:id="rId47"/>
    <p:sldId id="279" r:id="rId48"/>
    <p:sldId id="298" r:id="rId49"/>
    <p:sldId id="281" r:id="rId50"/>
    <p:sldId id="332" r:id="rId51"/>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Times New Roman" pitchFamily="18" charset="0"/>
        <a:ea typeface="+mn-ea"/>
        <a:cs typeface="+mn-cs"/>
      </a:defRPr>
    </a:lvl1pPr>
    <a:lvl2pPr marL="457200" algn="l" rtl="0" fontAlgn="base">
      <a:spcBef>
        <a:spcPct val="0"/>
      </a:spcBef>
      <a:spcAft>
        <a:spcPct val="0"/>
      </a:spcAft>
      <a:defRPr sz="2200" kern="1200">
        <a:solidFill>
          <a:schemeClr val="tx1"/>
        </a:solidFill>
        <a:latin typeface="Times New Roman" pitchFamily="18" charset="0"/>
        <a:ea typeface="+mn-ea"/>
        <a:cs typeface="+mn-cs"/>
      </a:defRPr>
    </a:lvl2pPr>
    <a:lvl3pPr marL="914400" algn="l" rtl="0" fontAlgn="base">
      <a:spcBef>
        <a:spcPct val="0"/>
      </a:spcBef>
      <a:spcAft>
        <a:spcPct val="0"/>
      </a:spcAft>
      <a:defRPr sz="2200" kern="1200">
        <a:solidFill>
          <a:schemeClr val="tx1"/>
        </a:solidFill>
        <a:latin typeface="Times New Roman" pitchFamily="18" charset="0"/>
        <a:ea typeface="+mn-ea"/>
        <a:cs typeface="+mn-cs"/>
      </a:defRPr>
    </a:lvl3pPr>
    <a:lvl4pPr marL="1371600" algn="l" rtl="0" fontAlgn="base">
      <a:spcBef>
        <a:spcPct val="0"/>
      </a:spcBef>
      <a:spcAft>
        <a:spcPct val="0"/>
      </a:spcAft>
      <a:defRPr sz="2200" kern="1200">
        <a:solidFill>
          <a:schemeClr val="tx1"/>
        </a:solidFill>
        <a:latin typeface="Times New Roman" pitchFamily="18" charset="0"/>
        <a:ea typeface="+mn-ea"/>
        <a:cs typeface="+mn-cs"/>
      </a:defRPr>
    </a:lvl4pPr>
    <a:lvl5pPr marL="1828800" algn="l" rtl="0" fontAlgn="base">
      <a:spcBef>
        <a:spcPct val="0"/>
      </a:spcBef>
      <a:spcAft>
        <a:spcPct val="0"/>
      </a:spcAft>
      <a:defRPr sz="2200" kern="1200">
        <a:solidFill>
          <a:schemeClr val="tx1"/>
        </a:solidFill>
        <a:latin typeface="Times New Roman" pitchFamily="18" charset="0"/>
        <a:ea typeface="+mn-ea"/>
        <a:cs typeface="+mn-cs"/>
      </a:defRPr>
    </a:lvl5pPr>
    <a:lvl6pPr marL="2286000" algn="l" defTabSz="914400" rtl="0" eaLnBrk="1" latinLnBrk="0" hangingPunct="1">
      <a:defRPr sz="2200" kern="1200">
        <a:solidFill>
          <a:schemeClr val="tx1"/>
        </a:solidFill>
        <a:latin typeface="Times New Roman" pitchFamily="18" charset="0"/>
        <a:ea typeface="+mn-ea"/>
        <a:cs typeface="+mn-cs"/>
      </a:defRPr>
    </a:lvl6pPr>
    <a:lvl7pPr marL="2743200" algn="l" defTabSz="914400" rtl="0" eaLnBrk="1" latinLnBrk="0" hangingPunct="1">
      <a:defRPr sz="2200" kern="1200">
        <a:solidFill>
          <a:schemeClr val="tx1"/>
        </a:solidFill>
        <a:latin typeface="Times New Roman" pitchFamily="18" charset="0"/>
        <a:ea typeface="+mn-ea"/>
        <a:cs typeface="+mn-cs"/>
      </a:defRPr>
    </a:lvl7pPr>
    <a:lvl8pPr marL="3200400" algn="l" defTabSz="914400" rtl="0" eaLnBrk="1" latinLnBrk="0" hangingPunct="1">
      <a:defRPr sz="2200" kern="1200">
        <a:solidFill>
          <a:schemeClr val="tx1"/>
        </a:solidFill>
        <a:latin typeface="Times New Roman" pitchFamily="18" charset="0"/>
        <a:ea typeface="+mn-ea"/>
        <a:cs typeface="+mn-cs"/>
      </a:defRPr>
    </a:lvl8pPr>
    <a:lvl9pPr marL="3657600" algn="l" defTabSz="914400" rtl="0" eaLnBrk="1" latinLnBrk="0" hangingPunct="1">
      <a:defRPr sz="2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40" autoAdjust="0"/>
    <p:restoredTop sz="94595" autoAdjust="0"/>
  </p:normalViewPr>
  <p:slideViewPr>
    <p:cSldViewPr>
      <p:cViewPr varScale="1">
        <p:scale>
          <a:sx n="95" d="100"/>
          <a:sy n="95" d="100"/>
        </p:scale>
        <p:origin x="17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4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dirty="0"/>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dirty="0"/>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dirty="0"/>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4C7AC561-FEF4-4564-B1BB-B4891A40ACD7}" type="slidenum">
              <a:rPr lang="en-US"/>
              <a:pPr>
                <a:defRPr/>
              </a:pPr>
              <a:t>‹#›</a:t>
            </a:fld>
            <a:endParaRPr lang="en-US" dirty="0"/>
          </a:p>
        </p:txBody>
      </p:sp>
    </p:spTree>
    <p:extLst>
      <p:ext uri="{BB962C8B-B14F-4D97-AF65-F5344CB8AC3E}">
        <p14:creationId xmlns:p14="http://schemas.microsoft.com/office/powerpoint/2010/main" val="2562974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dirty="0"/>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dirty="0"/>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dirty="0"/>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D4FD6BFF-8DB4-463C-8B03-99A14BC43E25}" type="slidenum">
              <a:rPr lang="en-US"/>
              <a:pPr>
                <a:defRPr/>
              </a:pPr>
              <a:t>‹#›</a:t>
            </a:fld>
            <a:endParaRPr lang="en-US" dirty="0"/>
          </a:p>
        </p:txBody>
      </p:sp>
    </p:spTree>
    <p:extLst>
      <p:ext uri="{BB962C8B-B14F-4D97-AF65-F5344CB8AC3E}">
        <p14:creationId xmlns:p14="http://schemas.microsoft.com/office/powerpoint/2010/main" val="1374656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dirty="0" smtClean="0"/>
          </a:p>
        </p:txBody>
      </p:sp>
      <p:sp>
        <p:nvSpPr>
          <p:cNvPr id="59396" name="Slide Number Placeholder 3"/>
          <p:cNvSpPr>
            <a:spLocks noGrp="1"/>
          </p:cNvSpPr>
          <p:nvPr>
            <p:ph type="sldNum" sz="quarter" idx="5"/>
          </p:nvPr>
        </p:nvSpPr>
        <p:spPr>
          <a:noFill/>
        </p:spPr>
        <p:txBody>
          <a:bodyPr/>
          <a:lstStyle/>
          <a:p>
            <a:fld id="{86EC327F-7E80-4D08-B8B0-0F574A3B94BC}" type="slidenum">
              <a:rPr lang="en-US" smtClean="0"/>
              <a:pPr/>
              <a:t>1</a:t>
            </a:fld>
            <a:endParaRPr lang="en-US" dirty="0" smtClean="0"/>
          </a:p>
        </p:txBody>
      </p:sp>
    </p:spTree>
    <p:extLst>
      <p:ext uri="{BB962C8B-B14F-4D97-AF65-F5344CB8AC3E}">
        <p14:creationId xmlns:p14="http://schemas.microsoft.com/office/powerpoint/2010/main" val="1162350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0968EA-9007-4822-BA5B-1633A4F2287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718841-D471-438C-AFD5-3B29A9E32CE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F7040E-CCEE-43E4-9215-66886D54679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Eighth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B07F9D3B-BD25-4DCF-AF32-D3854EEF4F1D}"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2016</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smtClean="0"/>
              <a:t>Information Technology Project Management, Eighth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1F8276A5-8D43-491D-83BE-00FCABAA1517}"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3CDB78CB-3422-490B-B33A-0EFCD59A8AA8}"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AD20D06-D837-4474-A924-C0EEF7F63047}"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A8C7087B-5585-4BF4-877F-DCE878DD0A5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74627A9B-B1EF-4088-9195-D95AFC8BA39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192A033E-8EDD-4339-B466-9532F96458E1}"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749969FD-CB8E-48F9-A41B-0AACA2151B83}"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B78917-4704-4D78-826B-10DBFDA4420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Eighth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1540E53-27DF-44E5-9BF4-BA90E52A7533}"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59133165-E992-4DBA-A9ED-59178CD6CF3A}"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32F0DD1-7F29-40C4-B5F0-16CFC2F162E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35D66CA-A197-4899-8BDB-4E4DE830BA3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B1D0A2D-0EE2-44ED-A76D-692680691BF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B157F59-2531-410C-9090-B03A8E324DD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92F903F-C465-4A59-A758-30804C0EFDD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4762DBC-F8F3-4C6E-BA80-15F26F72A80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C593FD-BDCF-404E-85EA-10F2C4C4083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9269D97-7780-4E3E-B88D-70050D68E3E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lnSpc>
                <a:spcPct val="90000"/>
              </a:lnSpc>
              <a:spcBef>
                <a:spcPct val="20000"/>
              </a:spcBef>
              <a:buFontTx/>
              <a:buChar char="•"/>
              <a:defRPr sz="1200" dirty="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lnSpc>
                <a:spcPct val="90000"/>
              </a:lnSpc>
              <a:spcBef>
                <a:spcPct val="20000"/>
              </a:spcBef>
              <a:buFontTx/>
              <a:buChar char="•"/>
              <a:defRPr sz="1200" dirty="0" smtClean="0">
                <a:solidFill>
                  <a:schemeClr val="tx1">
                    <a:tint val="75000"/>
                  </a:schemeClr>
                </a:solidFill>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smtClean="0">
                <a:solidFill>
                  <a:schemeClr val="tx1">
                    <a:tint val="75000"/>
                  </a:schemeClr>
                </a:solidFill>
              </a:defRPr>
            </a:lvl1pPr>
          </a:lstStyle>
          <a:p>
            <a:pPr>
              <a:defRPr/>
            </a:pPr>
            <a:fld id="{2F11DC2A-2F4E-4F79-A3F5-88DB509F96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Eighth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F11DC2A-2F4E-4F79-A3F5-88DB509F96F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hyperlink" Target="http://www.pmi.org/"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fontAlgn="auto">
              <a:spcAft>
                <a:spcPts val="0"/>
              </a:spcAft>
              <a:defRPr/>
            </a:pPr>
            <a:r>
              <a:rPr dirty="0">
                <a:effectLst>
                  <a:outerShdw blurRad="38100" dist="38100" dir="2700000" algn="tl">
                    <a:srgbClr val="FFFFFF"/>
                  </a:outerShdw>
                </a:effectLst>
                <a:latin typeface="Arial Rounded MT Bold" pitchFamily="34" charset="0"/>
              </a:rPr>
              <a:t>Chapter 1:</a:t>
            </a:r>
            <a:br>
              <a:rPr dirty="0">
                <a:effectLst>
                  <a:outerShdw blurRad="38100" dist="38100" dir="2700000" algn="tl">
                    <a:srgbClr val="FFFFFF"/>
                  </a:outerShdw>
                </a:effectLst>
                <a:latin typeface="Arial Rounded MT Bold" pitchFamily="34" charset="0"/>
              </a:rPr>
            </a:br>
            <a:r>
              <a:rPr dirty="0">
                <a:effectLst>
                  <a:outerShdw blurRad="38100" dist="38100" dir="2700000" algn="tl">
                    <a:srgbClr val="FFFFFF"/>
                  </a:outerShdw>
                </a:effectLst>
                <a:latin typeface="Arial Rounded MT Bold" pitchFamily="34" charset="0"/>
              </a:rPr>
              <a:t>Introduction to Project Management</a:t>
            </a:r>
          </a:p>
        </p:txBody>
      </p:sp>
      <p:sp>
        <p:nvSpPr>
          <p:cNvPr id="307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Eighth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928109"/>
            <a:ext cx="2646400" cy="32776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r>
              <a:rPr lang="en-US" dirty="0" smtClean="0"/>
              <a:t>A project </a:t>
            </a:r>
          </a:p>
          <a:p>
            <a:pPr lvl="1"/>
            <a:r>
              <a:rPr lang="en-US" dirty="0" smtClean="0"/>
              <a:t>has a unique purpose</a:t>
            </a:r>
          </a:p>
          <a:p>
            <a:pPr lvl="1"/>
            <a:r>
              <a:rPr lang="en-US" dirty="0" smtClean="0"/>
              <a:t>is temporary</a:t>
            </a:r>
          </a:p>
          <a:p>
            <a:pPr lvl="1"/>
            <a:r>
              <a:rPr lang="en-US" dirty="0" smtClean="0"/>
              <a:t>is developed using progressive elaboration</a:t>
            </a:r>
          </a:p>
          <a:p>
            <a:pPr lvl="1"/>
            <a:r>
              <a:rPr lang="en-US" dirty="0" smtClean="0"/>
              <a:t>requires resources, often from various areas</a:t>
            </a:r>
          </a:p>
          <a:p>
            <a:pPr lvl="1"/>
            <a:r>
              <a:rPr lang="en-US" dirty="0" smtClean="0"/>
              <a:t>should have a primary customer or sponsor</a:t>
            </a:r>
          </a:p>
          <a:p>
            <a:pPr lvl="2"/>
            <a:r>
              <a:rPr lang="en-US" dirty="0" smtClean="0"/>
              <a:t>The </a:t>
            </a:r>
            <a:r>
              <a:rPr lang="en-US" b="1" dirty="0" smtClean="0"/>
              <a:t>project sponsor</a:t>
            </a:r>
            <a:r>
              <a:rPr lang="en-US" dirty="0" smtClean="0"/>
              <a:t> usually provides the direction and funding for the project</a:t>
            </a:r>
          </a:p>
          <a:p>
            <a:pPr lvl="1"/>
            <a:r>
              <a:rPr lang="en-US" dirty="0" smtClean="0"/>
              <a:t>involves uncertainty</a:t>
            </a:r>
          </a:p>
          <a:p>
            <a:endParaRPr lang="en-US" sz="2400" dirty="0" smtClean="0"/>
          </a:p>
        </p:txBody>
      </p:sp>
      <p:sp>
        <p:nvSpPr>
          <p:cNvPr id="19458" name="Rectangle 2"/>
          <p:cNvSpPr>
            <a:spLocks noGrp="1" noChangeArrowheads="1"/>
          </p:cNvSpPr>
          <p:nvPr>
            <p:ph type="title"/>
          </p:nvPr>
        </p:nvSpPr>
        <p:spPr/>
        <p:txBody>
          <a:bodyPr/>
          <a:lstStyle/>
          <a:p>
            <a:r>
              <a:rPr lang="en-US" dirty="0" smtClean="0"/>
              <a:t>Project Attributes</a:t>
            </a:r>
          </a:p>
        </p:txBody>
      </p:sp>
      <p:sp>
        <p:nvSpPr>
          <p:cNvPr id="19460"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8CF5A6F9-FCCE-4D35-A21E-7ABDD06CAFE1}" type="slidenum">
              <a:rPr lang="en-US"/>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pPr>
              <a:spcBef>
                <a:spcPct val="50000"/>
              </a:spcBef>
            </a:pPr>
            <a:r>
              <a:rPr lang="en-US" b="1" dirty="0" smtClean="0"/>
              <a:t>Project managers </a:t>
            </a:r>
            <a:r>
              <a:rPr lang="en-US" dirty="0" smtClean="0"/>
              <a:t>work with project sponsors, project team, and other people involved in a project to meet project goals</a:t>
            </a:r>
          </a:p>
          <a:p>
            <a:pPr>
              <a:spcBef>
                <a:spcPct val="50000"/>
              </a:spcBef>
            </a:pPr>
            <a:r>
              <a:rPr lang="en-US" b="1" dirty="0" smtClean="0"/>
              <a:t>Program</a:t>
            </a:r>
            <a:r>
              <a:rPr lang="en-US" dirty="0" smtClean="0"/>
              <a:t>: group of related projects managed in a coordinated way to obtain benefits and control not available from managing them individually (PMBOK</a:t>
            </a:r>
            <a:r>
              <a:rPr lang="en-US" baseline="30000" dirty="0" smtClean="0">
                <a:cs typeface="Times New Roman" pitchFamily="18" charset="0"/>
              </a:rPr>
              <a:t>®</a:t>
            </a:r>
            <a:r>
              <a:rPr lang="en-US" dirty="0" smtClean="0"/>
              <a:t> Guide, Fifth Edition, 2013)</a:t>
            </a:r>
          </a:p>
          <a:p>
            <a:pPr>
              <a:spcBef>
                <a:spcPct val="50000"/>
              </a:spcBef>
            </a:pPr>
            <a:r>
              <a:rPr lang="en-US" dirty="0" smtClean="0"/>
              <a:t>Program managers oversee programs; often act as bosses for project managers</a:t>
            </a:r>
          </a:p>
        </p:txBody>
      </p:sp>
      <p:sp>
        <p:nvSpPr>
          <p:cNvPr id="20482" name="Rectangle 2"/>
          <p:cNvSpPr>
            <a:spLocks noGrp="1" noChangeArrowheads="1"/>
          </p:cNvSpPr>
          <p:nvPr>
            <p:ph type="title"/>
          </p:nvPr>
        </p:nvSpPr>
        <p:spPr/>
        <p:txBody>
          <a:bodyPr/>
          <a:lstStyle/>
          <a:p>
            <a:r>
              <a:rPr lang="en-US" dirty="0" smtClean="0"/>
              <a:t>Project and Program Managers</a:t>
            </a:r>
          </a:p>
        </p:txBody>
      </p:sp>
      <p:sp>
        <p:nvSpPr>
          <p:cNvPr id="20484"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6A49262D-F38F-4840-A525-07F75A4F3F0D}" type="slidenum">
              <a:rPr lang="en-US"/>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dirty="0" smtClean="0"/>
              <a:t>Figure 1-1 The Triple Constraint of Project Management</a:t>
            </a:r>
          </a:p>
        </p:txBody>
      </p:sp>
      <p:sp>
        <p:nvSpPr>
          <p:cNvPr id="21510" name="Footer Placeholder 7"/>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buFontTx/>
              <a:buNone/>
              <a:defRPr/>
            </a:pPr>
            <a:fld id="{E73CE052-F1B7-490B-A5C4-C391F856A612}" type="slidenum">
              <a:rPr lang="en-US"/>
              <a:pPr>
                <a:buFontTx/>
                <a:buNone/>
                <a:defRPr/>
              </a:pPr>
              <a:t>12</a:t>
            </a:fld>
            <a:endParaRPr lang="en-US" dirty="0"/>
          </a:p>
        </p:txBody>
      </p:sp>
      <p:sp>
        <p:nvSpPr>
          <p:cNvPr id="21509" name="Rectangle 6"/>
          <p:cNvSpPr>
            <a:spLocks noChangeArrowheads="1"/>
          </p:cNvSpPr>
          <p:nvPr/>
        </p:nvSpPr>
        <p:spPr bwMode="auto">
          <a:xfrm>
            <a:off x="3276600" y="1600200"/>
            <a:ext cx="2209800" cy="1143000"/>
          </a:xfrm>
          <a:prstGeom prst="rect">
            <a:avLst/>
          </a:prstGeom>
          <a:solidFill>
            <a:schemeClr val="bg1"/>
          </a:solidFill>
          <a:ln w="9525">
            <a:noFill/>
            <a:miter lim="800000"/>
            <a:headEnd/>
            <a:tailEnd/>
          </a:ln>
        </p:spPr>
        <p:txBody>
          <a:bodyPr wrap="none" anchor="ctr"/>
          <a:lstStyle/>
          <a:p>
            <a:pPr>
              <a:lnSpc>
                <a:spcPct val="90000"/>
              </a:lnSpc>
              <a:spcBef>
                <a:spcPct val="20000"/>
              </a:spcBef>
              <a:buFontTx/>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447801"/>
            <a:ext cx="3947553" cy="4876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81000" y="1371600"/>
            <a:ext cx="8077200" cy="4572000"/>
          </a:xfrm>
        </p:spPr>
        <p:txBody>
          <a:bodyPr/>
          <a:lstStyle/>
          <a:p>
            <a:pPr>
              <a:spcBef>
                <a:spcPct val="100000"/>
              </a:spcBef>
            </a:pPr>
            <a:r>
              <a:rPr lang="en-US" b="1" dirty="0" smtClean="0"/>
              <a:t>Project management </a:t>
            </a:r>
            <a:r>
              <a:rPr lang="en-US" dirty="0" smtClean="0"/>
              <a:t>is</a:t>
            </a:r>
            <a:r>
              <a:rPr lang="en-US" b="1" dirty="0" smtClean="0"/>
              <a:t> </a:t>
            </a:r>
            <a:r>
              <a:rPr lang="en-US" dirty="0" smtClean="0"/>
              <a:t>“the application of knowledge, skills, tools and techniques to project activities to meet project requirements” (PMBOK</a:t>
            </a:r>
            <a:r>
              <a:rPr lang="en-US" baseline="30000" dirty="0" smtClean="0">
                <a:cs typeface="Times New Roman" pitchFamily="18" charset="0"/>
              </a:rPr>
              <a:t>®</a:t>
            </a:r>
            <a:r>
              <a:rPr lang="en-US" dirty="0" smtClean="0"/>
              <a:t> Guide, Fourth Edition, 2013)</a:t>
            </a:r>
          </a:p>
          <a:p>
            <a:r>
              <a:rPr lang="en-US" dirty="0" smtClean="0"/>
              <a:t>Project managers strive to meet the </a:t>
            </a:r>
            <a:r>
              <a:rPr lang="en-US" b="1" dirty="0" smtClean="0"/>
              <a:t>triple constraint </a:t>
            </a:r>
            <a:r>
              <a:rPr lang="en-US" dirty="0" smtClean="0"/>
              <a:t>(project scope, time, and cost goals) and also facilitate the </a:t>
            </a:r>
            <a:r>
              <a:rPr lang="en-US" dirty="0"/>
              <a:t>entire process to meet the needs and expectations of </a:t>
            </a:r>
            <a:r>
              <a:rPr lang="en-US" dirty="0" smtClean="0"/>
              <a:t>project stakeholders</a:t>
            </a:r>
          </a:p>
        </p:txBody>
      </p:sp>
      <p:sp>
        <p:nvSpPr>
          <p:cNvPr id="22530" name="Rectangle 2"/>
          <p:cNvSpPr>
            <a:spLocks noGrp="1" noChangeArrowheads="1"/>
          </p:cNvSpPr>
          <p:nvPr>
            <p:ph type="title"/>
          </p:nvPr>
        </p:nvSpPr>
        <p:spPr/>
        <p:txBody>
          <a:bodyPr/>
          <a:lstStyle/>
          <a:p>
            <a:r>
              <a:rPr lang="en-US" dirty="0" smtClean="0"/>
              <a:t>What is Project Management?</a:t>
            </a:r>
          </a:p>
        </p:txBody>
      </p:sp>
      <p:sp>
        <p:nvSpPr>
          <p:cNvPr id="22532"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BBD10AEE-A1C4-442C-A1CB-1C513439EF3C}" type="slidenum">
              <a:rPr lang="en-US"/>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dirty="0" smtClean="0"/>
              <a:t>Figure 1-2 Project Management Framework</a:t>
            </a:r>
          </a:p>
        </p:txBody>
      </p:sp>
      <p:sp>
        <p:nvSpPr>
          <p:cNvPr id="23555"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7D655A70-A149-4DA4-995F-382037F2D2FB}" type="slidenum">
              <a:rPr lang="en-US"/>
              <a:pPr>
                <a:buFontTx/>
                <a:buNone/>
                <a:defRPr/>
              </a:pPr>
              <a:t>14</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55" y="1600200"/>
            <a:ext cx="8840274" cy="449398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09600" y="1524000"/>
            <a:ext cx="8186738" cy="4791075"/>
          </a:xfrm>
        </p:spPr>
        <p:txBody>
          <a:bodyPr/>
          <a:lstStyle/>
          <a:p>
            <a:pPr>
              <a:lnSpc>
                <a:spcPct val="90000"/>
              </a:lnSpc>
            </a:pPr>
            <a:r>
              <a:rPr lang="en-US" b="1" dirty="0" smtClean="0"/>
              <a:t>Stakeholders </a:t>
            </a:r>
            <a:r>
              <a:rPr lang="en-US" dirty="0" smtClean="0"/>
              <a:t>are the people involved in or affected by project activities</a:t>
            </a:r>
          </a:p>
          <a:p>
            <a:pPr>
              <a:lnSpc>
                <a:spcPct val="90000"/>
              </a:lnSpc>
            </a:pPr>
            <a:r>
              <a:rPr lang="en-US" dirty="0" smtClean="0"/>
              <a:t>Stakeholders include</a:t>
            </a:r>
          </a:p>
          <a:p>
            <a:pPr lvl="1">
              <a:lnSpc>
                <a:spcPct val="90000"/>
              </a:lnSpc>
            </a:pPr>
            <a:r>
              <a:rPr lang="en-US" dirty="0" smtClean="0"/>
              <a:t>the project sponsor</a:t>
            </a:r>
          </a:p>
          <a:p>
            <a:pPr lvl="1">
              <a:lnSpc>
                <a:spcPct val="90000"/>
              </a:lnSpc>
            </a:pPr>
            <a:r>
              <a:rPr lang="en-US" dirty="0" smtClean="0"/>
              <a:t>the project manager</a:t>
            </a:r>
          </a:p>
          <a:p>
            <a:pPr lvl="1">
              <a:lnSpc>
                <a:spcPct val="90000"/>
              </a:lnSpc>
            </a:pPr>
            <a:r>
              <a:rPr lang="en-US" dirty="0" smtClean="0"/>
              <a:t>the project team</a:t>
            </a:r>
          </a:p>
          <a:p>
            <a:pPr lvl="1">
              <a:lnSpc>
                <a:spcPct val="90000"/>
              </a:lnSpc>
            </a:pPr>
            <a:r>
              <a:rPr lang="en-US" dirty="0" smtClean="0"/>
              <a:t>support staff</a:t>
            </a:r>
          </a:p>
          <a:p>
            <a:pPr lvl="1">
              <a:lnSpc>
                <a:spcPct val="90000"/>
              </a:lnSpc>
            </a:pPr>
            <a:r>
              <a:rPr lang="en-US" dirty="0" smtClean="0"/>
              <a:t>customers</a:t>
            </a:r>
          </a:p>
          <a:p>
            <a:pPr lvl="1">
              <a:lnSpc>
                <a:spcPct val="90000"/>
              </a:lnSpc>
            </a:pPr>
            <a:r>
              <a:rPr lang="en-US" dirty="0" smtClean="0"/>
              <a:t>users</a:t>
            </a:r>
          </a:p>
          <a:p>
            <a:pPr lvl="1">
              <a:lnSpc>
                <a:spcPct val="90000"/>
              </a:lnSpc>
            </a:pPr>
            <a:r>
              <a:rPr lang="en-US" dirty="0" smtClean="0"/>
              <a:t>suppliers</a:t>
            </a:r>
          </a:p>
          <a:p>
            <a:pPr lvl="1">
              <a:lnSpc>
                <a:spcPct val="90000"/>
              </a:lnSpc>
            </a:pPr>
            <a:r>
              <a:rPr lang="en-US" dirty="0" smtClean="0"/>
              <a:t>opponents to the project</a:t>
            </a:r>
          </a:p>
        </p:txBody>
      </p:sp>
      <p:sp>
        <p:nvSpPr>
          <p:cNvPr id="24578" name="Rectangle 2"/>
          <p:cNvSpPr>
            <a:spLocks noGrp="1" noChangeArrowheads="1"/>
          </p:cNvSpPr>
          <p:nvPr>
            <p:ph type="title"/>
          </p:nvPr>
        </p:nvSpPr>
        <p:spPr/>
        <p:txBody>
          <a:bodyPr/>
          <a:lstStyle/>
          <a:p>
            <a:r>
              <a:rPr lang="en-US" dirty="0" smtClean="0"/>
              <a:t>Project Stakeholders</a:t>
            </a:r>
          </a:p>
        </p:txBody>
      </p:sp>
      <p:sp>
        <p:nvSpPr>
          <p:cNvPr id="24580"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F32BD8DC-3670-4F66-BAF1-AB767FF85EC4}" type="slidenum">
              <a:rPr lang="en-US"/>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81000" y="1524000"/>
            <a:ext cx="8458200" cy="4876800"/>
          </a:xfrm>
        </p:spPr>
        <p:txBody>
          <a:bodyPr/>
          <a:lstStyle/>
          <a:p>
            <a:pPr>
              <a:lnSpc>
                <a:spcPct val="90000"/>
              </a:lnSpc>
            </a:pPr>
            <a:r>
              <a:rPr lang="en-US" b="1" dirty="0" smtClean="0"/>
              <a:t>Knowledge areas </a:t>
            </a:r>
            <a:r>
              <a:rPr lang="en-US" dirty="0" smtClean="0"/>
              <a:t>describe the key competencies that project managers must develop</a:t>
            </a:r>
          </a:p>
          <a:p>
            <a:r>
              <a:rPr lang="en-US" dirty="0"/>
              <a:t>Project managers must have knowledge and skills in all 10 </a:t>
            </a:r>
            <a:r>
              <a:rPr lang="en-US" dirty="0" smtClean="0"/>
              <a:t>knowledge areas (project integration, scope, time, cost, quality, human resource, communications, risk, procurement, and stakeholder management)</a:t>
            </a:r>
          </a:p>
          <a:p>
            <a:r>
              <a:rPr lang="en-US" dirty="0" smtClean="0"/>
              <a:t>This text includes </a:t>
            </a:r>
            <a:r>
              <a:rPr lang="en-US" dirty="0"/>
              <a:t>an entire chapter on each </a:t>
            </a:r>
            <a:r>
              <a:rPr lang="en-US" dirty="0" smtClean="0"/>
              <a:t>knowledge area</a:t>
            </a:r>
          </a:p>
        </p:txBody>
      </p:sp>
      <p:sp>
        <p:nvSpPr>
          <p:cNvPr id="25602" name="Rectangle 2"/>
          <p:cNvSpPr>
            <a:spLocks noGrp="1" noChangeArrowheads="1"/>
          </p:cNvSpPr>
          <p:nvPr>
            <p:ph type="title"/>
          </p:nvPr>
        </p:nvSpPr>
        <p:spPr>
          <a:xfrm>
            <a:off x="381000" y="381000"/>
            <a:ext cx="8534400" cy="1143000"/>
          </a:xfrm>
        </p:spPr>
        <p:txBody>
          <a:bodyPr>
            <a:normAutofit fontScale="90000"/>
          </a:bodyPr>
          <a:lstStyle/>
          <a:p>
            <a:r>
              <a:rPr lang="en-US" dirty="0" smtClean="0"/>
              <a:t>10 Project Management Knowledge Areas</a:t>
            </a:r>
          </a:p>
        </p:txBody>
      </p:sp>
      <p:sp>
        <p:nvSpPr>
          <p:cNvPr id="25604"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C68EB7DF-90B0-4429-8A5B-58BA5697E9F8}" type="slidenum">
              <a:rPr lang="en-US"/>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81000" y="1612900"/>
            <a:ext cx="8458200" cy="4330700"/>
          </a:xfrm>
        </p:spPr>
        <p:txBody>
          <a:bodyPr/>
          <a:lstStyle/>
          <a:p>
            <a:r>
              <a:rPr lang="en-US" b="1" dirty="0" smtClean="0"/>
              <a:t>Project management tools and techniques </a:t>
            </a:r>
            <a:r>
              <a:rPr lang="en-US" dirty="0" smtClean="0"/>
              <a:t>assist project managers and their teams in various aspects of project management</a:t>
            </a:r>
          </a:p>
          <a:p>
            <a:r>
              <a:rPr lang="en-US" dirty="0" smtClean="0"/>
              <a:t>Some specific ones include</a:t>
            </a:r>
          </a:p>
          <a:p>
            <a:pPr lvl="1"/>
            <a:r>
              <a:rPr lang="en-US" dirty="0" smtClean="0"/>
              <a:t>Project charter, scope statement, and WBS (scope)</a:t>
            </a:r>
          </a:p>
          <a:p>
            <a:pPr lvl="1"/>
            <a:r>
              <a:rPr lang="en-US" dirty="0" smtClean="0"/>
              <a:t>Gantt charts, network diagrams, critical path analysis, critical chain scheduling (time)</a:t>
            </a:r>
          </a:p>
          <a:p>
            <a:pPr lvl="1"/>
            <a:r>
              <a:rPr lang="en-US" dirty="0" smtClean="0"/>
              <a:t>Cost estimates and earned value management (cost)</a:t>
            </a:r>
          </a:p>
          <a:p>
            <a:pPr lvl="1"/>
            <a:r>
              <a:rPr lang="en-US" dirty="0" smtClean="0"/>
              <a:t>See Table 1-1 for many more</a:t>
            </a:r>
            <a:endParaRPr lang="en-US" sz="3000" dirty="0" smtClean="0"/>
          </a:p>
          <a:p>
            <a:pPr lvl="1">
              <a:lnSpc>
                <a:spcPct val="90000"/>
              </a:lnSpc>
            </a:pPr>
            <a:endParaRPr lang="en-US" dirty="0" smtClean="0"/>
          </a:p>
        </p:txBody>
      </p:sp>
      <p:sp>
        <p:nvSpPr>
          <p:cNvPr id="26626" name="Rectangle 2"/>
          <p:cNvSpPr>
            <a:spLocks noGrp="1" noChangeArrowheads="1"/>
          </p:cNvSpPr>
          <p:nvPr>
            <p:ph type="title"/>
          </p:nvPr>
        </p:nvSpPr>
        <p:spPr/>
        <p:txBody>
          <a:bodyPr>
            <a:normAutofit fontScale="90000"/>
          </a:bodyPr>
          <a:lstStyle/>
          <a:p>
            <a:r>
              <a:rPr lang="en-US" dirty="0" smtClean="0"/>
              <a:t>Project Management Tools and Techniques</a:t>
            </a:r>
          </a:p>
        </p:txBody>
      </p:sp>
      <p:sp>
        <p:nvSpPr>
          <p:cNvPr id="26628"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91DE2A35-A3A0-48F2-BAA4-D5904553118B}" type="slidenum">
              <a:rPr lang="en-US"/>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371600"/>
            <a:ext cx="8305800" cy="4953000"/>
          </a:xfrm>
        </p:spPr>
        <p:txBody>
          <a:bodyPr>
            <a:normAutofit fontScale="92500" lnSpcReduction="20000"/>
          </a:bodyPr>
          <a:lstStyle/>
          <a:p>
            <a:pPr>
              <a:defRPr/>
            </a:pPr>
            <a:r>
              <a:rPr lang="en-US" sz="2900" dirty="0" smtClean="0"/>
              <a:t>“</a:t>
            </a:r>
            <a:r>
              <a:rPr lang="en-US" sz="2900" b="1" dirty="0" smtClean="0"/>
              <a:t>Super tools</a:t>
            </a:r>
            <a:r>
              <a:rPr lang="en-US" sz="2900" dirty="0" smtClean="0"/>
              <a:t>” are those tools that have high use and high potential for improving project success, such as:</a:t>
            </a:r>
          </a:p>
          <a:p>
            <a:pPr lvl="1">
              <a:defRPr/>
            </a:pPr>
            <a:r>
              <a:rPr lang="en-US" sz="2500" dirty="0" smtClean="0"/>
              <a:t>Software for task scheduling (such as project management software)</a:t>
            </a:r>
          </a:p>
          <a:p>
            <a:pPr lvl="1">
              <a:defRPr/>
            </a:pPr>
            <a:r>
              <a:rPr lang="en-US" sz="2500" dirty="0" smtClean="0"/>
              <a:t>Scope statements</a:t>
            </a:r>
          </a:p>
          <a:p>
            <a:pPr lvl="1">
              <a:defRPr/>
            </a:pPr>
            <a:r>
              <a:rPr lang="en-US" sz="2500" dirty="0" smtClean="0"/>
              <a:t>Requirements analyses</a:t>
            </a:r>
          </a:p>
          <a:p>
            <a:pPr lvl="1">
              <a:defRPr/>
            </a:pPr>
            <a:r>
              <a:rPr lang="en-US" sz="2500" dirty="0" smtClean="0"/>
              <a:t>Lessons-learned reports</a:t>
            </a:r>
          </a:p>
          <a:p>
            <a:pPr marL="274320" indent="-274320" fontAlgn="auto">
              <a:spcBef>
                <a:spcPts val="580"/>
              </a:spcBef>
              <a:spcAft>
                <a:spcPts val="0"/>
              </a:spcAft>
              <a:defRPr/>
            </a:pPr>
            <a:r>
              <a:rPr lang="en-US" dirty="0" smtClean="0"/>
              <a:t>Tools already extensively used that have been found to improve project importance include:</a:t>
            </a:r>
          </a:p>
          <a:p>
            <a:pPr lvl="1">
              <a:defRPr/>
            </a:pPr>
            <a:r>
              <a:rPr lang="en-US" sz="2500" dirty="0" smtClean="0"/>
              <a:t>Progress reports</a:t>
            </a:r>
          </a:p>
          <a:p>
            <a:pPr lvl="1">
              <a:defRPr/>
            </a:pPr>
            <a:r>
              <a:rPr lang="en-US" sz="2500" dirty="0" smtClean="0"/>
              <a:t>Kick-off meetings</a:t>
            </a:r>
          </a:p>
          <a:p>
            <a:pPr lvl="1">
              <a:defRPr/>
            </a:pPr>
            <a:r>
              <a:rPr lang="en-US" sz="2500" dirty="0" smtClean="0"/>
              <a:t>Gantt charts</a:t>
            </a:r>
          </a:p>
          <a:p>
            <a:pPr lvl="1">
              <a:defRPr/>
            </a:pPr>
            <a:r>
              <a:rPr lang="en-US" sz="2500" dirty="0" smtClean="0"/>
              <a:t>Change requests</a:t>
            </a:r>
          </a:p>
        </p:txBody>
      </p:sp>
      <p:sp>
        <p:nvSpPr>
          <p:cNvPr id="27650" name="Title 1"/>
          <p:cNvSpPr>
            <a:spLocks noGrp="1"/>
          </p:cNvSpPr>
          <p:nvPr>
            <p:ph type="title"/>
          </p:nvPr>
        </p:nvSpPr>
        <p:spPr/>
        <p:txBody>
          <a:bodyPr/>
          <a:lstStyle/>
          <a:p>
            <a:r>
              <a:rPr lang="en-US" dirty="0" smtClean="0"/>
              <a:t>Super Tools</a:t>
            </a:r>
          </a:p>
        </p:txBody>
      </p:sp>
      <p:sp>
        <p:nvSpPr>
          <p:cNvPr id="27651"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7132B57E-CCBF-4C8F-88E1-28CBB211023F}" type="slidenum">
              <a:rPr lang="en-US"/>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762000" y="152400"/>
            <a:ext cx="7772400" cy="1206500"/>
          </a:xfrm>
          <a:prstGeom prst="rect">
            <a:avLst/>
          </a:prstGeom>
          <a:noFill/>
          <a:ln w="12700" cap="sq">
            <a:noFill/>
            <a:miter lim="800000"/>
            <a:headEnd type="none" w="sm" len="sm"/>
            <a:tailEnd type="none" w="sm" len="sm"/>
          </a:ln>
        </p:spPr>
        <p:txBody>
          <a:bodyPr anchor="ctr"/>
          <a:lstStyle/>
          <a:p>
            <a:pPr algn="ctr"/>
            <a:r>
              <a:rPr lang="en-US" sz="4100" b="1" dirty="0">
                <a:solidFill>
                  <a:schemeClr val="tx2"/>
                </a:solidFill>
                <a:effectLst>
                  <a:outerShdw blurRad="31750" dist="25400" dir="5400000" algn="tl" rotWithShape="0">
                    <a:srgbClr val="000000">
                      <a:alpha val="25000"/>
                    </a:srgbClr>
                  </a:outerShdw>
                </a:effectLst>
                <a:latin typeface="+mj-lt"/>
                <a:ea typeface="+mj-ea"/>
                <a:cs typeface="+mj-cs"/>
              </a:rPr>
              <a:t>What Went Right? Improved Project Performance</a:t>
            </a:r>
          </a:p>
        </p:txBody>
      </p:sp>
      <p:sp>
        <p:nvSpPr>
          <p:cNvPr id="28675" name="Rectangle 5"/>
          <p:cNvSpPr>
            <a:spLocks noChangeArrowheads="1"/>
          </p:cNvSpPr>
          <p:nvPr/>
        </p:nvSpPr>
        <p:spPr bwMode="auto">
          <a:xfrm>
            <a:off x="457200" y="1524000"/>
            <a:ext cx="8229600" cy="4572000"/>
          </a:xfrm>
          <a:prstGeom prst="rect">
            <a:avLst/>
          </a:prstGeom>
          <a:noFill/>
          <a:ln w="12700" cap="sq">
            <a:noFill/>
            <a:miter lim="800000"/>
            <a:headEnd type="none" w="sm" len="sm"/>
            <a:tailEnd type="none" w="sm" len="sm"/>
          </a:ln>
        </p:spPr>
        <p:txBody>
          <a:bodyPr/>
          <a:lstStyle/>
          <a:p>
            <a:pPr marL="342900" indent="-342900">
              <a:spcBef>
                <a:spcPct val="20000"/>
              </a:spcBef>
            </a:pPr>
            <a:r>
              <a:rPr lang="en-US" sz="2800" dirty="0" smtClean="0"/>
              <a:t>    </a:t>
            </a:r>
            <a:r>
              <a:rPr lang="en-US" sz="2700" dirty="0">
                <a:latin typeface="+mn-lt"/>
              </a:rPr>
              <a:t>The Standish Group’s CHAOS studies show improvements in IT projects in the past decade:</a:t>
            </a:r>
          </a:p>
          <a:p>
            <a:pPr marL="274320" lvl="1" indent="-274320" fontAlgn="auto">
              <a:lnSpc>
                <a:spcPct val="80000"/>
              </a:lnSpc>
              <a:spcBef>
                <a:spcPts val="580"/>
              </a:spcBef>
              <a:spcAft>
                <a:spcPts val="0"/>
              </a:spcAft>
              <a:buClr>
                <a:schemeClr val="accent1"/>
              </a:buClr>
              <a:buSzPct val="68000"/>
              <a:buFont typeface="Wingdings 3" pitchFamily="18" charset="2"/>
              <a:buChar char=""/>
              <a:defRPr/>
            </a:pPr>
            <a:r>
              <a:rPr lang="en-US" sz="2500" dirty="0">
                <a:latin typeface="+mn-lt"/>
              </a:rPr>
              <a:t>The number of successful IT projects has more than doubled, from 16 percent in 1994 to </a:t>
            </a:r>
            <a:r>
              <a:rPr lang="en-US" sz="2500" dirty="0" smtClean="0">
                <a:latin typeface="+mn-lt"/>
              </a:rPr>
              <a:t>39 </a:t>
            </a:r>
            <a:r>
              <a:rPr lang="en-US" sz="2500" dirty="0">
                <a:latin typeface="+mn-lt"/>
              </a:rPr>
              <a:t>percent in </a:t>
            </a:r>
            <a:r>
              <a:rPr lang="en-US" sz="2500" dirty="0" smtClean="0">
                <a:latin typeface="+mn-lt"/>
              </a:rPr>
              <a:t>2012</a:t>
            </a:r>
            <a:endParaRPr lang="en-US" sz="2500" dirty="0">
              <a:latin typeface="+mn-lt"/>
            </a:endParaRPr>
          </a:p>
          <a:p>
            <a:pPr marL="274320" lvl="1" indent="-274320" fontAlgn="auto">
              <a:lnSpc>
                <a:spcPct val="80000"/>
              </a:lnSpc>
              <a:spcBef>
                <a:spcPts val="580"/>
              </a:spcBef>
              <a:spcAft>
                <a:spcPts val="0"/>
              </a:spcAft>
              <a:buClr>
                <a:schemeClr val="accent1"/>
              </a:buClr>
              <a:buSzPct val="68000"/>
              <a:buFont typeface="Wingdings 3" pitchFamily="18" charset="2"/>
              <a:buChar char=""/>
              <a:defRPr/>
            </a:pPr>
            <a:r>
              <a:rPr lang="en-US" sz="2500" dirty="0">
                <a:latin typeface="+mn-lt"/>
              </a:rPr>
              <a:t>The number of failed projects decreased from 31 percent in 1994 to </a:t>
            </a:r>
            <a:r>
              <a:rPr lang="en-US" sz="2500" dirty="0" smtClean="0">
                <a:latin typeface="+mn-lt"/>
              </a:rPr>
              <a:t>18 </a:t>
            </a:r>
            <a:r>
              <a:rPr lang="en-US" sz="2500" dirty="0">
                <a:latin typeface="+mn-lt"/>
              </a:rPr>
              <a:t>percent in </a:t>
            </a:r>
            <a:r>
              <a:rPr lang="en-US" sz="2500" dirty="0" smtClean="0">
                <a:latin typeface="+mn-lt"/>
              </a:rPr>
              <a:t>2012</a:t>
            </a:r>
          </a:p>
          <a:p>
            <a:pPr marL="274320" lvl="1" indent="-274320" fontAlgn="auto">
              <a:lnSpc>
                <a:spcPct val="80000"/>
              </a:lnSpc>
              <a:spcBef>
                <a:spcPts val="580"/>
              </a:spcBef>
              <a:spcAft>
                <a:spcPts val="0"/>
              </a:spcAft>
              <a:buClr>
                <a:schemeClr val="accent1"/>
              </a:buClr>
              <a:buSzPct val="68000"/>
              <a:buFont typeface="Wingdings 3" pitchFamily="18" charset="2"/>
              <a:buChar char=""/>
              <a:defRPr/>
            </a:pPr>
            <a:r>
              <a:rPr lang="en-US" sz="2500" dirty="0" smtClean="0">
                <a:latin typeface="+mn-lt"/>
              </a:rPr>
              <a:t>Success rates were much higher for small projects than large ones – 76 percent versus 10 percent</a:t>
            </a:r>
          </a:p>
          <a:p>
            <a:pPr marL="0" lvl="1" fontAlgn="auto">
              <a:lnSpc>
                <a:spcPct val="80000"/>
              </a:lnSpc>
              <a:spcBef>
                <a:spcPts val="580"/>
              </a:spcBef>
              <a:spcAft>
                <a:spcPts val="0"/>
              </a:spcAft>
              <a:buClr>
                <a:schemeClr val="accent1"/>
              </a:buClr>
              <a:buSzPct val="68000"/>
              <a:defRPr/>
            </a:pPr>
            <a:endParaRPr lang="en-US" sz="2500" dirty="0" smtClean="0">
              <a:latin typeface="+mn-lt"/>
            </a:endParaRPr>
          </a:p>
          <a:p>
            <a:pPr marL="742950" lvl="1" indent="-285750">
              <a:spcBef>
                <a:spcPct val="20000"/>
              </a:spcBef>
            </a:pPr>
            <a:endParaRPr lang="en-US" sz="2600" dirty="0"/>
          </a:p>
        </p:txBody>
      </p:sp>
      <p:sp>
        <p:nvSpPr>
          <p:cNvPr id="28677"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defRPr/>
            </a:pPr>
            <a:fld id="{24C648EA-8287-42F4-9255-DEF3B2333BDF}"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81000" y="1447800"/>
            <a:ext cx="8458200" cy="4648200"/>
          </a:xfrm>
        </p:spPr>
        <p:txBody>
          <a:bodyPr/>
          <a:lstStyle/>
          <a:p>
            <a:pPr>
              <a:spcBef>
                <a:spcPct val="50000"/>
              </a:spcBef>
            </a:pPr>
            <a:r>
              <a:rPr lang="en-US" dirty="0" smtClean="0"/>
              <a:t>Many organizations today have a new or renewed interest in project management</a:t>
            </a:r>
          </a:p>
          <a:p>
            <a:pPr>
              <a:spcBef>
                <a:spcPct val="50000"/>
              </a:spcBef>
            </a:pPr>
            <a:r>
              <a:rPr lang="en-US" dirty="0"/>
              <a:t>Worldwide IT spending was $3.8 trillion in 2014, a 3.2 percent increase from 2013 </a:t>
            </a:r>
            <a:r>
              <a:rPr lang="en-US" dirty="0" smtClean="0"/>
              <a:t>spending</a:t>
            </a:r>
          </a:p>
          <a:p>
            <a:pPr>
              <a:spcBef>
                <a:spcPct val="50000"/>
              </a:spcBef>
            </a:pPr>
            <a:r>
              <a:rPr lang="en-US" dirty="0"/>
              <a:t>The Project Management Institute estimates demand for 15.7 million project management jobs from 2010 to 2020, with 6.2 million of those jobs in the United States</a:t>
            </a:r>
            <a:endParaRPr lang="en-US" dirty="0" smtClean="0"/>
          </a:p>
        </p:txBody>
      </p:sp>
      <p:sp>
        <p:nvSpPr>
          <p:cNvPr id="11266" name="Rectangle 2"/>
          <p:cNvSpPr>
            <a:spLocks noGrp="1" noChangeArrowheads="1"/>
          </p:cNvSpPr>
          <p:nvPr>
            <p:ph type="title"/>
          </p:nvPr>
        </p:nvSpPr>
        <p:spPr/>
        <p:txBody>
          <a:bodyPr/>
          <a:lstStyle/>
          <a:p>
            <a:r>
              <a:rPr lang="en-US" dirty="0" smtClean="0"/>
              <a:t>Introduction</a:t>
            </a:r>
          </a:p>
        </p:txBody>
      </p:sp>
      <p:sp>
        <p:nvSpPr>
          <p:cNvPr id="11268" name="Footer Placeholder 4"/>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147008FD-2DFA-4FF3-9130-EF876863D94D}" type="slidenum">
              <a:rPr lang="en-US"/>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Content Placeholder 3"/>
          <p:cNvSpPr>
            <a:spLocks noGrp="1"/>
          </p:cNvSpPr>
          <p:nvPr>
            <p:ph idx="1"/>
          </p:nvPr>
        </p:nvSpPr>
        <p:spPr/>
        <p:txBody>
          <a:bodyPr/>
          <a:lstStyle/>
          <a:p>
            <a:r>
              <a:rPr lang="en-US" dirty="0" smtClean="0"/>
              <a:t>There are several ways to define project success:</a:t>
            </a:r>
          </a:p>
          <a:p>
            <a:pPr lvl="1"/>
            <a:r>
              <a:rPr lang="en-US" dirty="0" smtClean="0"/>
              <a:t>The project met scope, time, and cost goals</a:t>
            </a:r>
          </a:p>
          <a:p>
            <a:pPr lvl="1"/>
            <a:r>
              <a:rPr lang="en-US" dirty="0" smtClean="0"/>
              <a:t>The project satisfied the customer/sponsor</a:t>
            </a:r>
          </a:p>
          <a:p>
            <a:pPr lvl="1"/>
            <a:r>
              <a:rPr lang="en-US" dirty="0" smtClean="0"/>
              <a:t>The results of the project met its main objective, such as making or saving a certain amount of money, providing a good return on investment, or simply making the sponsors happy</a:t>
            </a:r>
          </a:p>
        </p:txBody>
      </p:sp>
      <p:sp>
        <p:nvSpPr>
          <p:cNvPr id="30722" name="Title 1"/>
          <p:cNvSpPr>
            <a:spLocks noGrp="1"/>
          </p:cNvSpPr>
          <p:nvPr>
            <p:ph type="title"/>
          </p:nvPr>
        </p:nvSpPr>
        <p:spPr/>
        <p:txBody>
          <a:bodyPr/>
          <a:lstStyle/>
          <a:p>
            <a:r>
              <a:rPr lang="en-US" dirty="0" smtClean="0"/>
              <a:t>Project Success</a:t>
            </a:r>
          </a:p>
        </p:txBody>
      </p:sp>
      <p:sp>
        <p:nvSpPr>
          <p:cNvPr id="30723"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B96FF679-B247-40A7-B574-6049B4430BD8}" type="slidenum">
              <a:rPr lang="en-US"/>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5"/>
          <p:cNvSpPr>
            <a:spLocks noGrp="1" noChangeArrowheads="1"/>
          </p:cNvSpPr>
          <p:nvPr>
            <p:ph idx="1"/>
          </p:nvPr>
        </p:nvSpPr>
        <p:spPr>
          <a:xfrm>
            <a:off x="381000" y="838200"/>
            <a:ext cx="8229600" cy="4525962"/>
          </a:xfrm>
        </p:spPr>
        <p:txBody>
          <a:bodyPr/>
          <a:lstStyle/>
          <a:p>
            <a:pPr marL="109537" indent="0">
              <a:buNone/>
            </a:pPr>
            <a:r>
              <a:rPr lang="en-US" dirty="0" smtClean="0"/>
              <a:t>1. Executive </a:t>
            </a:r>
            <a:r>
              <a:rPr lang="en-US" dirty="0"/>
              <a:t>support</a:t>
            </a:r>
          </a:p>
          <a:p>
            <a:pPr marL="109537" indent="0">
              <a:buNone/>
            </a:pPr>
            <a:r>
              <a:rPr lang="en-US" dirty="0" smtClean="0"/>
              <a:t>2. User </a:t>
            </a:r>
            <a:r>
              <a:rPr lang="en-US" dirty="0"/>
              <a:t>involvement</a:t>
            </a:r>
          </a:p>
          <a:p>
            <a:pPr marL="109537" indent="0">
              <a:buNone/>
            </a:pPr>
            <a:r>
              <a:rPr lang="en-US" dirty="0"/>
              <a:t>3. Clear business objectives</a:t>
            </a:r>
          </a:p>
          <a:p>
            <a:pPr marL="109537" indent="0">
              <a:buNone/>
            </a:pPr>
            <a:r>
              <a:rPr lang="en-US" dirty="0"/>
              <a:t>4. Emotional maturity</a:t>
            </a:r>
          </a:p>
          <a:p>
            <a:pPr marL="109537" indent="0">
              <a:buNone/>
            </a:pPr>
            <a:r>
              <a:rPr lang="en-US" dirty="0"/>
              <a:t>5. Optimizing </a:t>
            </a:r>
            <a:r>
              <a:rPr lang="en-US" dirty="0" smtClean="0"/>
              <a:t>scope</a:t>
            </a:r>
          </a:p>
          <a:p>
            <a:pPr marL="109537" indent="0">
              <a:buNone/>
            </a:pPr>
            <a:r>
              <a:rPr lang="en-US" dirty="0"/>
              <a:t>6. Agile process</a:t>
            </a:r>
          </a:p>
          <a:p>
            <a:pPr marL="109537" indent="0">
              <a:buNone/>
            </a:pPr>
            <a:r>
              <a:rPr lang="en-US" dirty="0"/>
              <a:t>7. Project management expertise</a:t>
            </a:r>
          </a:p>
          <a:p>
            <a:pPr marL="109537" indent="0">
              <a:buNone/>
            </a:pPr>
            <a:r>
              <a:rPr lang="en-US" dirty="0"/>
              <a:t>8. Skilled resources</a:t>
            </a:r>
          </a:p>
          <a:p>
            <a:pPr marL="109537" indent="0">
              <a:buNone/>
            </a:pPr>
            <a:r>
              <a:rPr lang="en-US" dirty="0"/>
              <a:t>9. Execution</a:t>
            </a:r>
          </a:p>
          <a:p>
            <a:pPr marL="109537" indent="0">
              <a:buNone/>
            </a:pPr>
            <a:r>
              <a:rPr lang="en-US" dirty="0"/>
              <a:t>10. Tools and infrastructure</a:t>
            </a:r>
          </a:p>
          <a:p>
            <a:pPr marL="109537" indent="0">
              <a:buNone/>
            </a:pPr>
            <a:endParaRPr lang="en-US" dirty="0"/>
          </a:p>
        </p:txBody>
      </p:sp>
      <p:sp>
        <p:nvSpPr>
          <p:cNvPr id="87044" name="Rectangle 4"/>
          <p:cNvSpPr>
            <a:spLocks noGrp="1" noChangeArrowheads="1"/>
          </p:cNvSpPr>
          <p:nvPr>
            <p:ph type="title"/>
          </p:nvPr>
        </p:nvSpPr>
        <p:spPr>
          <a:xfrm>
            <a:off x="3958" y="152400"/>
            <a:ext cx="9144000" cy="639762"/>
          </a:xfrm>
        </p:spPr>
        <p:txBody>
          <a:bodyPr>
            <a:noAutofit/>
          </a:bodyPr>
          <a:lstStyle/>
          <a:p>
            <a:pPr fontAlgn="auto">
              <a:spcAft>
                <a:spcPts val="0"/>
              </a:spcAft>
              <a:defRPr/>
            </a:pPr>
            <a:r>
              <a:rPr lang="en-US" sz="3200" dirty="0" smtClean="0"/>
              <a:t>Table 1-2: What Helps Projects Succeed?*</a:t>
            </a:r>
            <a:endParaRPr lang="en-US" sz="3200" dirty="0"/>
          </a:p>
        </p:txBody>
      </p:sp>
      <p:sp>
        <p:nvSpPr>
          <p:cNvPr id="31749"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buFontTx/>
              <a:buNone/>
              <a:defRPr/>
            </a:pPr>
            <a:fld id="{6C2C6F4C-C329-4CFA-975D-E75569AC7E83}" type="slidenum">
              <a:rPr lang="en-US"/>
              <a:pPr>
                <a:buFontTx/>
                <a:buNone/>
                <a:defRPr/>
              </a:pPr>
              <a:t>21</a:t>
            </a:fld>
            <a:endParaRPr lang="en-US" dirty="0"/>
          </a:p>
        </p:txBody>
      </p:sp>
      <p:sp>
        <p:nvSpPr>
          <p:cNvPr id="31750" name="TextBox 8"/>
          <p:cNvSpPr txBox="1">
            <a:spLocks noChangeArrowheads="1"/>
          </p:cNvSpPr>
          <p:nvPr/>
        </p:nvSpPr>
        <p:spPr bwMode="auto">
          <a:xfrm>
            <a:off x="2036500" y="5542844"/>
            <a:ext cx="7106176" cy="1141851"/>
          </a:xfrm>
          <a:prstGeom prst="rect">
            <a:avLst/>
          </a:prstGeom>
          <a:noFill/>
          <a:ln w="9525">
            <a:noFill/>
            <a:miter lim="800000"/>
            <a:headEnd/>
            <a:tailEnd/>
          </a:ln>
        </p:spPr>
        <p:txBody>
          <a:bodyPr wrap="none">
            <a:spAutoFit/>
          </a:bodyPr>
          <a:lstStyle/>
          <a:p>
            <a:pPr>
              <a:lnSpc>
                <a:spcPct val="90000"/>
              </a:lnSpc>
              <a:spcBef>
                <a:spcPct val="20000"/>
              </a:spcBef>
            </a:pPr>
            <a:r>
              <a:rPr lang="en-US" dirty="0"/>
              <a:t>*The Standish Group, </a:t>
            </a:r>
            <a:r>
              <a:rPr lang="en-US" dirty="0" smtClean="0"/>
              <a:t>“CHAOS Manifesto 2013: Think Big, </a:t>
            </a:r>
          </a:p>
          <a:p>
            <a:pPr>
              <a:lnSpc>
                <a:spcPct val="90000"/>
              </a:lnSpc>
              <a:spcBef>
                <a:spcPct val="20000"/>
              </a:spcBef>
            </a:pPr>
            <a:r>
              <a:rPr lang="en-US" dirty="0" smtClean="0"/>
              <a:t>Act Small” (2013).</a:t>
            </a:r>
            <a:endParaRPr lang="en-US" dirty="0"/>
          </a:p>
          <a:p>
            <a:pPr>
              <a:lnSpc>
                <a:spcPct val="90000"/>
              </a:lnSpc>
              <a:spcBef>
                <a:spcPct val="20000"/>
              </a:spcBef>
              <a:buFontTx/>
              <a:buChar cha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25962"/>
          </a:xfrm>
        </p:spPr>
        <p:txBody>
          <a:bodyPr/>
          <a:lstStyle/>
          <a:p>
            <a:r>
              <a:rPr lang="en-US" dirty="0" smtClean="0"/>
              <a:t>Adequate funding</a:t>
            </a:r>
          </a:p>
          <a:p>
            <a:r>
              <a:rPr lang="en-US" dirty="0" smtClean="0"/>
              <a:t>Staff expertise</a:t>
            </a:r>
          </a:p>
          <a:p>
            <a:r>
              <a:rPr lang="en-US" dirty="0" smtClean="0"/>
              <a:t>Engagement from all stakeholders</a:t>
            </a:r>
            <a:endParaRPr lang="en-US" dirty="0"/>
          </a:p>
        </p:txBody>
      </p:sp>
      <p:sp>
        <p:nvSpPr>
          <p:cNvPr id="3" name="Title 2"/>
          <p:cNvSpPr>
            <a:spLocks noGrp="1"/>
          </p:cNvSpPr>
          <p:nvPr>
            <p:ph type="title"/>
          </p:nvPr>
        </p:nvSpPr>
        <p:spPr/>
        <p:txBody>
          <a:bodyPr>
            <a:normAutofit fontScale="90000"/>
          </a:bodyPr>
          <a:lstStyle/>
          <a:p>
            <a:r>
              <a:rPr lang="en-US" dirty="0" smtClean="0"/>
              <a:t>Top Three Reasons Why Federal Technology Project Succeed</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1F8276A5-8D43-491D-83BE-00FCABAA1517}" type="slidenum">
              <a:rPr lang="en-US" smtClean="0"/>
              <a:pPr>
                <a:defRPr/>
              </a:pPr>
              <a:t>22</a:t>
            </a:fld>
            <a:endParaRPr lang="en-US" dirty="0"/>
          </a:p>
        </p:txBody>
      </p:sp>
    </p:spTree>
    <p:extLst>
      <p:ext uri="{BB962C8B-B14F-4D97-AF65-F5344CB8AC3E}">
        <p14:creationId xmlns:p14="http://schemas.microsoft.com/office/powerpoint/2010/main" val="2022364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342900" indent="-342900">
              <a:spcBef>
                <a:spcPct val="20000"/>
              </a:spcBef>
            </a:pPr>
            <a:r>
              <a:rPr lang="en-US" sz="2500" dirty="0" smtClean="0"/>
              <a:t>Recent research findings show that companies that excel in project delivery capability:</a:t>
            </a:r>
          </a:p>
          <a:p>
            <a:pPr marL="742950" lvl="1" indent="-285750">
              <a:spcBef>
                <a:spcPct val="20000"/>
              </a:spcBef>
            </a:pPr>
            <a:r>
              <a:rPr lang="en-US" sz="2500" dirty="0" smtClean="0"/>
              <a:t>Use an integrated project management toolbox (use standard/advanced PM tools, lots of templates)</a:t>
            </a:r>
          </a:p>
          <a:p>
            <a:pPr marL="742950" lvl="1" indent="-285750">
              <a:spcBef>
                <a:spcPct val="20000"/>
              </a:spcBef>
            </a:pPr>
            <a:r>
              <a:rPr lang="en-US" sz="2500" dirty="0" smtClean="0"/>
              <a:t>Grow project leaders, emphasizing business and soft skills</a:t>
            </a:r>
          </a:p>
          <a:p>
            <a:pPr marL="742950" lvl="1" indent="-285750">
              <a:spcBef>
                <a:spcPct val="20000"/>
              </a:spcBef>
            </a:pPr>
            <a:r>
              <a:rPr lang="en-US" sz="2500" dirty="0" smtClean="0"/>
              <a:t>Develop a streamlined project delivery process</a:t>
            </a:r>
          </a:p>
          <a:p>
            <a:pPr marL="742950" lvl="1" indent="-285750">
              <a:spcBef>
                <a:spcPct val="20000"/>
              </a:spcBef>
            </a:pPr>
            <a:r>
              <a:rPr lang="en-US" sz="2500" dirty="0" smtClean="0"/>
              <a:t>Measure project health using metrics, like customer satisfaction or  return on investment</a:t>
            </a:r>
          </a:p>
        </p:txBody>
      </p:sp>
      <p:sp>
        <p:nvSpPr>
          <p:cNvPr id="32770" name="Rectangle 2"/>
          <p:cNvSpPr>
            <a:spLocks noGrp="1" noChangeArrowheads="1"/>
          </p:cNvSpPr>
          <p:nvPr>
            <p:ph type="title"/>
          </p:nvPr>
        </p:nvSpPr>
        <p:spPr/>
        <p:txBody>
          <a:bodyPr/>
          <a:lstStyle/>
          <a:p>
            <a:r>
              <a:rPr lang="en-US" dirty="0" smtClean="0"/>
              <a:t>What the Winners Do…</a:t>
            </a:r>
          </a:p>
        </p:txBody>
      </p:sp>
      <p:sp>
        <p:nvSpPr>
          <p:cNvPr id="32772"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buFontTx/>
              <a:buNone/>
              <a:defRPr/>
            </a:pPr>
            <a:fld id="{50437B1C-FDB9-4216-9201-B0964C81DC79}" type="slidenum">
              <a:rPr lang="en-US"/>
              <a:pPr>
                <a:buFontTx/>
                <a:buNone/>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p:txBody>
          <a:bodyPr>
            <a:normAutofit fontScale="92500" lnSpcReduction="10000"/>
          </a:bodyPr>
          <a:lstStyle/>
          <a:p>
            <a:pPr marL="274320" indent="-274320" fontAlgn="auto">
              <a:spcBef>
                <a:spcPct val="100000"/>
              </a:spcBef>
              <a:spcAft>
                <a:spcPts val="0"/>
              </a:spcAft>
              <a:defRPr/>
            </a:pPr>
            <a:r>
              <a:rPr lang="en-US" dirty="0" smtClean="0"/>
              <a:t>A </a:t>
            </a:r>
            <a:r>
              <a:rPr lang="en-US" b="1" dirty="0" smtClean="0"/>
              <a:t>program</a:t>
            </a:r>
            <a:r>
              <a:rPr lang="en-US" dirty="0" smtClean="0"/>
              <a:t> is “a group of related projects managed in a coordinated way to obtain benefits and control not available from managing them individually” (PMBOK</a:t>
            </a:r>
            <a:r>
              <a:rPr lang="en-US" baseline="30000" dirty="0" smtClean="0"/>
              <a:t>®</a:t>
            </a:r>
            <a:r>
              <a:rPr lang="en-US" dirty="0" smtClean="0"/>
              <a:t> Guide, Fifth Edition, 2013)</a:t>
            </a:r>
          </a:p>
          <a:p>
            <a:pPr marL="274320" indent="-274320" fontAlgn="auto">
              <a:spcBef>
                <a:spcPct val="100000"/>
              </a:spcBef>
              <a:spcAft>
                <a:spcPts val="0"/>
              </a:spcAft>
              <a:defRPr/>
            </a:pPr>
            <a:r>
              <a:rPr lang="en-US" dirty="0" smtClean="0"/>
              <a:t>A </a:t>
            </a:r>
            <a:r>
              <a:rPr lang="en-US" b="1" dirty="0" smtClean="0"/>
              <a:t>program manager </a:t>
            </a:r>
            <a:r>
              <a:rPr lang="en-US" dirty="0" smtClean="0"/>
              <a:t>provides leadership and direction for the project managers heading the projects within the program</a:t>
            </a:r>
          </a:p>
          <a:p>
            <a:pPr marL="274320" indent="-274320" fontAlgn="auto">
              <a:spcBef>
                <a:spcPct val="100000"/>
              </a:spcBef>
              <a:spcAft>
                <a:spcPts val="0"/>
              </a:spcAft>
              <a:defRPr/>
            </a:pPr>
            <a:r>
              <a:rPr lang="en-US" dirty="0" smtClean="0"/>
              <a:t>Examples of common programs in the IT field include infrastructure, applications development, and user support</a:t>
            </a:r>
          </a:p>
          <a:p>
            <a:pPr marL="548640" lvl="1" fontAlgn="auto">
              <a:spcBef>
                <a:spcPct val="100000"/>
              </a:spcBef>
              <a:spcAft>
                <a:spcPts val="0"/>
              </a:spcAft>
              <a:buFont typeface="Wingdings 2"/>
              <a:buChar char=""/>
              <a:defRPr/>
            </a:pPr>
            <a:endParaRPr lang="en-US" dirty="0"/>
          </a:p>
        </p:txBody>
      </p:sp>
      <p:sp>
        <p:nvSpPr>
          <p:cNvPr id="89090" name="Rectangle 2"/>
          <p:cNvSpPr>
            <a:spLocks noGrp="1" noChangeArrowheads="1"/>
          </p:cNvSpPr>
          <p:nvPr>
            <p:ph type="title"/>
          </p:nvPr>
        </p:nvSpPr>
        <p:spPr/>
        <p:txBody>
          <a:bodyPr>
            <a:normAutofit fontScale="90000"/>
          </a:bodyPr>
          <a:lstStyle/>
          <a:p>
            <a:pPr fontAlgn="auto">
              <a:spcAft>
                <a:spcPts val="0"/>
              </a:spcAft>
              <a:defRPr/>
            </a:pPr>
            <a:r>
              <a:rPr lang="en-US" dirty="0" smtClean="0"/>
              <a:t>Program and Project Portfolio Management</a:t>
            </a:r>
            <a:endParaRPr lang="en-US" dirty="0"/>
          </a:p>
        </p:txBody>
      </p:sp>
      <p:sp>
        <p:nvSpPr>
          <p:cNvPr id="33796"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A16827AD-D54E-4A9A-98B6-75CDFBE63C20}" type="slidenum">
              <a:rPr lang="en-US"/>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Content Placeholder 3"/>
          <p:cNvSpPr>
            <a:spLocks noGrp="1"/>
          </p:cNvSpPr>
          <p:nvPr>
            <p:ph idx="1"/>
          </p:nvPr>
        </p:nvSpPr>
        <p:spPr/>
        <p:txBody>
          <a:bodyPr/>
          <a:lstStyle/>
          <a:p>
            <a:r>
              <a:rPr lang="en-US" dirty="0" smtClean="0"/>
              <a:t>As part of </a:t>
            </a:r>
            <a:r>
              <a:rPr lang="en-US" b="1" dirty="0" smtClean="0"/>
              <a:t>project portfolio management</a:t>
            </a:r>
            <a:r>
              <a:rPr lang="en-US" dirty="0" smtClean="0"/>
              <a:t>, organizations group and manage projects and programs as a portfolio of investments that contribute to the entire enterprise’s success</a:t>
            </a:r>
          </a:p>
          <a:p>
            <a:r>
              <a:rPr lang="en-US" dirty="0" smtClean="0"/>
              <a:t>Portfolio managers help their organizations make wise investment decisions by helping to select and analyze projects from a strategic perspective</a:t>
            </a:r>
          </a:p>
          <a:p>
            <a:endParaRPr lang="en-US" dirty="0" smtClean="0"/>
          </a:p>
          <a:p>
            <a:endParaRPr lang="en-US" dirty="0" smtClean="0"/>
          </a:p>
        </p:txBody>
      </p:sp>
      <p:sp>
        <p:nvSpPr>
          <p:cNvPr id="34818" name="Title 1"/>
          <p:cNvSpPr>
            <a:spLocks noGrp="1"/>
          </p:cNvSpPr>
          <p:nvPr>
            <p:ph type="title"/>
          </p:nvPr>
        </p:nvSpPr>
        <p:spPr/>
        <p:txBody>
          <a:bodyPr/>
          <a:lstStyle/>
          <a:p>
            <a:r>
              <a:rPr lang="en-US" dirty="0" smtClean="0"/>
              <a:t>Project Portfolio Management</a:t>
            </a:r>
          </a:p>
        </p:txBody>
      </p:sp>
      <p:sp>
        <p:nvSpPr>
          <p:cNvPr id="34819"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2FBC5DE6-0D10-491C-9D95-CD65B3FEB7F0}" type="slidenum">
              <a:rPr lang="en-US"/>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US" sz="3200" dirty="0" smtClean="0"/>
              <a:t>Figure 1-3. </a:t>
            </a:r>
            <a:r>
              <a:rPr lang="en-US" sz="3200" i="1" dirty="0" smtClean="0"/>
              <a:t>Project Management Compared to Project Portfolio Management</a:t>
            </a:r>
          </a:p>
        </p:txBody>
      </p:sp>
      <p:sp>
        <p:nvSpPr>
          <p:cNvPr id="35843"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0A6DAE91-3CCC-4475-8BBE-416A848BB383}" type="slidenum">
              <a:rPr lang="en-US"/>
              <a:pPr>
                <a:defRPr/>
              </a:pPr>
              <a:t>26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58685"/>
            <a:ext cx="6477000" cy="502790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458200" cy="4525962"/>
          </a:xfrm>
        </p:spPr>
        <p:txBody>
          <a:bodyPr>
            <a:normAutofit fontScale="92500"/>
          </a:bodyPr>
          <a:lstStyle/>
          <a:p>
            <a:pPr marL="274320" indent="-274320" fontAlgn="auto">
              <a:spcBef>
                <a:spcPts val="580"/>
              </a:spcBef>
              <a:spcAft>
                <a:spcPts val="0"/>
              </a:spcAft>
              <a:defRPr/>
            </a:pPr>
            <a:r>
              <a:rPr lang="en-US" dirty="0" smtClean="0"/>
              <a:t>A </a:t>
            </a:r>
            <a:r>
              <a:rPr lang="en-US" b="1" dirty="0" smtClean="0"/>
              <a:t>best practice </a:t>
            </a:r>
            <a:r>
              <a:rPr lang="en-US" dirty="0" smtClean="0"/>
              <a:t>is “an optimal way recognized by industry to achieve a stated goal or objective”*</a:t>
            </a:r>
          </a:p>
          <a:p>
            <a:pPr marL="274320" indent="-274320" fontAlgn="auto">
              <a:spcBef>
                <a:spcPts val="580"/>
              </a:spcBef>
              <a:spcAft>
                <a:spcPts val="0"/>
              </a:spcAft>
              <a:defRPr/>
            </a:pPr>
            <a:r>
              <a:rPr lang="en-US" dirty="0" smtClean="0"/>
              <a:t>Robert Butrick </a:t>
            </a:r>
            <a:r>
              <a:rPr lang="en-US" i="1" dirty="0" smtClean="0"/>
              <a:t>suggests that organizations </a:t>
            </a:r>
            <a:r>
              <a:rPr lang="en-US" dirty="0" smtClean="0"/>
              <a:t>need to follow basic principles of project management, including these two mentioned earlier in this chapter:</a:t>
            </a:r>
          </a:p>
          <a:p>
            <a:pPr marL="548640" lvl="1" fontAlgn="auto">
              <a:spcBef>
                <a:spcPts val="370"/>
              </a:spcBef>
              <a:spcAft>
                <a:spcPts val="0"/>
              </a:spcAft>
              <a:defRPr/>
            </a:pPr>
            <a:r>
              <a:rPr lang="en-US" dirty="0" smtClean="0"/>
              <a:t>Make sure your projects are driven by your strategy. Be able to demonstrate how each project you undertake fits your business strategy, and screen out unwanted projects as soon as possible</a:t>
            </a:r>
          </a:p>
          <a:p>
            <a:pPr marL="548640" lvl="1" fontAlgn="auto">
              <a:spcBef>
                <a:spcPts val="370"/>
              </a:spcBef>
              <a:spcAft>
                <a:spcPts val="0"/>
              </a:spcAft>
              <a:defRPr/>
            </a:pPr>
            <a:r>
              <a:rPr lang="en-US" dirty="0" smtClean="0"/>
              <a:t>Engage your stakeholders. Ignoring stakeholders often leads to project failure. Be sure to engage stakeholders at all stages of a project, and encourage teamwork and commitment at all times</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endParaRPr lang="en-US" dirty="0"/>
          </a:p>
        </p:txBody>
      </p:sp>
      <p:sp>
        <p:nvSpPr>
          <p:cNvPr id="36866" name="Title 1"/>
          <p:cNvSpPr>
            <a:spLocks noGrp="1"/>
          </p:cNvSpPr>
          <p:nvPr>
            <p:ph type="title"/>
          </p:nvPr>
        </p:nvSpPr>
        <p:spPr/>
        <p:txBody>
          <a:bodyPr/>
          <a:lstStyle/>
          <a:p>
            <a:r>
              <a:rPr lang="en-US" dirty="0" smtClean="0"/>
              <a:t>Best Practice</a:t>
            </a:r>
          </a:p>
        </p:txBody>
      </p:sp>
      <p:sp>
        <p:nvSpPr>
          <p:cNvPr id="36867"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B84338D5-45C4-4F94-A8A6-8C14709D1110}" type="slidenum">
              <a:rPr lang="en-US"/>
              <a:pPr>
                <a:defRPr/>
              </a:pPr>
              <a:t>27</a:t>
            </a:fld>
            <a:endParaRPr lang="en-US" dirty="0"/>
          </a:p>
        </p:txBody>
      </p:sp>
      <p:sp>
        <p:nvSpPr>
          <p:cNvPr id="36869" name="TextBox 4"/>
          <p:cNvSpPr txBox="1">
            <a:spLocks noChangeArrowheads="1"/>
          </p:cNvSpPr>
          <p:nvPr/>
        </p:nvSpPr>
        <p:spPr bwMode="auto">
          <a:xfrm>
            <a:off x="457200" y="5410200"/>
            <a:ext cx="8054256" cy="1018740"/>
          </a:xfrm>
          <a:prstGeom prst="rect">
            <a:avLst/>
          </a:prstGeom>
          <a:noFill/>
          <a:ln w="9525">
            <a:noFill/>
            <a:miter lim="800000"/>
            <a:headEnd/>
            <a:tailEnd/>
          </a:ln>
        </p:spPr>
        <p:txBody>
          <a:bodyPr wrap="none">
            <a:spAutoFit/>
          </a:bodyPr>
          <a:lstStyle/>
          <a:p>
            <a:pPr>
              <a:lnSpc>
                <a:spcPct val="90000"/>
              </a:lnSpc>
              <a:spcBef>
                <a:spcPct val="20000"/>
              </a:spcBef>
            </a:pPr>
            <a:r>
              <a:rPr lang="en-US" sz="1800" dirty="0"/>
              <a:t>*Project Management Institute, </a:t>
            </a:r>
            <a:r>
              <a:rPr lang="en-US" sz="1800" i="1" dirty="0" smtClean="0"/>
              <a:t>Organizational </a:t>
            </a:r>
            <a:r>
              <a:rPr lang="en-US" sz="1800" i="1" dirty="0"/>
              <a:t>Project Management Maturity Model</a:t>
            </a:r>
          </a:p>
          <a:p>
            <a:pPr>
              <a:lnSpc>
                <a:spcPct val="90000"/>
              </a:lnSpc>
              <a:spcBef>
                <a:spcPct val="20000"/>
              </a:spcBef>
            </a:pPr>
            <a:r>
              <a:rPr lang="en-US" sz="1800" i="1" dirty="0"/>
              <a:t>(OPM3) Knowledge Foundation (2003), p. 13.</a:t>
            </a:r>
          </a:p>
          <a:p>
            <a:pPr>
              <a:lnSpc>
                <a:spcPct val="90000"/>
              </a:lnSpc>
              <a:spcBef>
                <a:spcPct val="20000"/>
              </a:spcBef>
              <a:buFontTx/>
              <a:buChar cha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Figure 1-4. Sample Project Portfolio Approach</a:t>
            </a:r>
            <a:endParaRPr lang="en-US" dirty="0"/>
          </a:p>
        </p:txBody>
      </p:sp>
      <p:sp>
        <p:nvSpPr>
          <p:cNvPr id="37891"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9DEE5709-E4C6-4E16-A3F2-ED34C0BD84D8}" type="slidenum">
              <a:rPr lang="en-US"/>
              <a:pPr>
                <a:defRPr/>
              </a:pPr>
              <a:t>28</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604331"/>
            <a:ext cx="8839200" cy="459884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274638"/>
            <a:ext cx="8991600" cy="1143000"/>
          </a:xfrm>
        </p:spPr>
        <p:txBody>
          <a:bodyPr>
            <a:normAutofit/>
          </a:bodyPr>
          <a:lstStyle/>
          <a:p>
            <a:r>
              <a:rPr lang="en-US" sz="3200" dirty="0" smtClean="0"/>
              <a:t>Figure 1-5. </a:t>
            </a:r>
            <a:r>
              <a:rPr lang="en-US" sz="3200" i="1" dirty="0" smtClean="0"/>
              <a:t>Microsoft project portfolio management capabilities</a:t>
            </a:r>
            <a:endParaRPr lang="en-US" sz="3200" dirty="0" smtClean="0"/>
          </a:p>
        </p:txBody>
      </p:sp>
      <p:sp>
        <p:nvSpPr>
          <p:cNvPr id="38915"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549DAB97-A394-4D45-A410-399330BA7720}" type="slidenum">
              <a:rPr lang="en-US"/>
              <a:pPr>
                <a:defRPr/>
              </a:pPr>
              <a:t>29</a:t>
            </a:fld>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6351"/>
          <a:stretch/>
        </p:blipFill>
        <p:spPr>
          <a:xfrm>
            <a:off x="1699901" y="1371600"/>
            <a:ext cx="6911975" cy="49159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381000" y="1219200"/>
            <a:ext cx="8458200" cy="4343400"/>
          </a:xfrm>
        </p:spPr>
        <p:txBody>
          <a:bodyPr>
            <a:noAutofit/>
          </a:bodyPr>
          <a:lstStyle/>
          <a:p>
            <a:r>
              <a:rPr lang="en-US" sz="2400" dirty="0" smtClean="0"/>
              <a:t>In </a:t>
            </a:r>
            <a:r>
              <a:rPr lang="en-US" sz="2400" dirty="0"/>
              <a:t>2013 (the most recent year of PMI’s salary survey), the average salary in U.S. dollars for someone in the project management profession was $108,000 per year in the United States; $134,658 in Australia, (the highest-paid country); and $24,201 in Egypt (the lowest-paid country</a:t>
            </a:r>
            <a:r>
              <a:rPr lang="en-US" sz="2400" dirty="0" smtClean="0"/>
              <a:t>)</a:t>
            </a:r>
          </a:p>
          <a:p>
            <a:r>
              <a:rPr lang="en-US" sz="2400" dirty="0" smtClean="0"/>
              <a:t>The </a:t>
            </a:r>
            <a:r>
              <a:rPr lang="en-US" sz="2400" dirty="0"/>
              <a:t>top skills employers look for in new college graduates are all related to project management: team-work, decision-making, problem-solving, and verbal </a:t>
            </a:r>
            <a:r>
              <a:rPr lang="en-US" sz="2400" dirty="0" smtClean="0"/>
              <a:t>communications</a:t>
            </a:r>
          </a:p>
          <a:p>
            <a:r>
              <a:rPr lang="en-US" sz="2400" dirty="0" smtClean="0"/>
              <a:t>Organizations </a:t>
            </a:r>
            <a:r>
              <a:rPr lang="en-US" sz="2400" dirty="0"/>
              <a:t>waste $109 million for every $1 billion spent on projects, according to PMI’s Pulse of the Profession® report</a:t>
            </a:r>
          </a:p>
        </p:txBody>
      </p:sp>
      <p:sp>
        <p:nvSpPr>
          <p:cNvPr id="12290" name="Rectangle 2"/>
          <p:cNvSpPr>
            <a:spLocks noGrp="1" noChangeArrowheads="1"/>
          </p:cNvSpPr>
          <p:nvPr>
            <p:ph type="title"/>
          </p:nvPr>
        </p:nvSpPr>
        <p:spPr/>
        <p:txBody>
          <a:bodyPr/>
          <a:lstStyle/>
          <a:p>
            <a:r>
              <a:rPr lang="en-US" dirty="0" smtClean="0"/>
              <a:t>Project Management Statistics</a:t>
            </a:r>
          </a:p>
        </p:txBody>
      </p:sp>
      <p:sp>
        <p:nvSpPr>
          <p:cNvPr id="12292" name="Footer Placeholder 4"/>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3D41CD7A-A2F6-4058-84D6-58EE60EAB9B9}"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Content Placeholder 3"/>
          <p:cNvSpPr>
            <a:spLocks noGrp="1"/>
          </p:cNvSpPr>
          <p:nvPr>
            <p:ph idx="1"/>
          </p:nvPr>
        </p:nvSpPr>
        <p:spPr/>
        <p:txBody>
          <a:bodyPr/>
          <a:lstStyle/>
          <a:p>
            <a:pPr>
              <a:spcBef>
                <a:spcPct val="100000"/>
              </a:spcBef>
            </a:pPr>
            <a:r>
              <a:rPr lang="en-US" dirty="0" smtClean="0"/>
              <a:t>Job descriptions vary, but most include responsibilities like planning, scheduling, coordinating, and working with people to achieve project goals</a:t>
            </a:r>
          </a:p>
          <a:p>
            <a:pPr>
              <a:spcBef>
                <a:spcPct val="100000"/>
              </a:spcBef>
            </a:pPr>
            <a:r>
              <a:rPr lang="en-US" dirty="0" smtClean="0"/>
              <a:t>Remember that 97% of successful projects were led by experienced project managers, who can often help influence success factors</a:t>
            </a:r>
          </a:p>
        </p:txBody>
      </p:sp>
      <p:sp>
        <p:nvSpPr>
          <p:cNvPr id="40962" name="Title 1"/>
          <p:cNvSpPr>
            <a:spLocks noGrp="1"/>
          </p:cNvSpPr>
          <p:nvPr>
            <p:ph type="title"/>
          </p:nvPr>
        </p:nvSpPr>
        <p:spPr/>
        <p:txBody>
          <a:bodyPr/>
          <a:lstStyle/>
          <a:p>
            <a:r>
              <a:rPr lang="en-US" dirty="0" smtClean="0"/>
              <a:t>The Role of the Project Manager</a:t>
            </a:r>
          </a:p>
        </p:txBody>
      </p:sp>
      <p:sp>
        <p:nvSpPr>
          <p:cNvPr id="40963"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8BB5399D-7FF4-4603-99A0-4BD1F7EE85E4}" type="slidenum">
              <a:rPr lang="en-US"/>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452563"/>
            <a:ext cx="8229600" cy="4410075"/>
          </a:xfrm>
        </p:spPr>
        <p:txBody>
          <a:bodyPr/>
          <a:lstStyle/>
          <a:p>
            <a:r>
              <a:rPr lang="en-US" dirty="0" smtClean="0"/>
              <a:t>The Project Management Body of Knowledge</a:t>
            </a:r>
          </a:p>
          <a:p>
            <a:r>
              <a:rPr lang="en-US" dirty="0" smtClean="0"/>
              <a:t>Application area knowledge, standards, and regulations</a:t>
            </a:r>
          </a:p>
          <a:p>
            <a:r>
              <a:rPr lang="en-US" dirty="0" smtClean="0"/>
              <a:t>Project environment knowledge</a:t>
            </a:r>
          </a:p>
          <a:p>
            <a:r>
              <a:rPr lang="en-US" dirty="0" smtClean="0"/>
              <a:t>General management knowledge and skills</a:t>
            </a:r>
          </a:p>
          <a:p>
            <a:r>
              <a:rPr lang="en-US" dirty="0" smtClean="0"/>
              <a:t>Soft skills or human relations skills</a:t>
            </a:r>
          </a:p>
          <a:p>
            <a:pPr>
              <a:lnSpc>
                <a:spcPct val="90000"/>
              </a:lnSpc>
              <a:buFont typeface="Symbol" pitchFamily="18" charset="2"/>
              <a:buNone/>
            </a:pPr>
            <a:endParaRPr lang="en-US" dirty="0" smtClean="0"/>
          </a:p>
        </p:txBody>
      </p:sp>
      <p:sp>
        <p:nvSpPr>
          <p:cNvPr id="41986" name="Rectangle 2"/>
          <p:cNvSpPr>
            <a:spLocks noGrp="1" noChangeArrowheads="1"/>
          </p:cNvSpPr>
          <p:nvPr>
            <p:ph type="title"/>
          </p:nvPr>
        </p:nvSpPr>
        <p:spPr>
          <a:xfrm>
            <a:off x="533400" y="304800"/>
            <a:ext cx="8305800" cy="1143000"/>
          </a:xfrm>
        </p:spPr>
        <p:txBody>
          <a:bodyPr>
            <a:normAutofit fontScale="90000"/>
          </a:bodyPr>
          <a:lstStyle/>
          <a:p>
            <a:r>
              <a:rPr lang="en-US" dirty="0" smtClean="0"/>
              <a:t>Suggested Skills for Project Managers</a:t>
            </a:r>
          </a:p>
        </p:txBody>
      </p:sp>
      <p:sp>
        <p:nvSpPr>
          <p:cNvPr id="41988"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FD36ECF7-8567-4808-B33A-1102952D5552}" type="slidenum">
              <a:rPr lang="en-US"/>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sz="3500" dirty="0" smtClean="0"/>
              <a:t>Table 1-3 Ten Most Important Skills and Competencies for Project Managers</a:t>
            </a:r>
          </a:p>
        </p:txBody>
      </p:sp>
      <p:sp>
        <p:nvSpPr>
          <p:cNvPr id="43011"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buFontTx/>
              <a:buNone/>
              <a:defRPr/>
            </a:pPr>
            <a:fld id="{1F201878-C638-47B4-9B50-A9EAB8702767}" type="slidenum">
              <a:rPr lang="en-US"/>
              <a:pPr>
                <a:buFontTx/>
                <a:buNone/>
                <a:defRPr/>
              </a:pPr>
              <a:t>32</a:t>
            </a:fld>
            <a:endParaRPr lang="en-US" dirty="0"/>
          </a:p>
        </p:txBody>
      </p:sp>
      <p:sp>
        <p:nvSpPr>
          <p:cNvPr id="43012" name="Rectangle 7"/>
          <p:cNvSpPr>
            <a:spLocks noChangeArrowheads="1"/>
          </p:cNvSpPr>
          <p:nvPr/>
        </p:nvSpPr>
        <p:spPr bwMode="auto">
          <a:xfrm>
            <a:off x="685800" y="1676400"/>
            <a:ext cx="6705600" cy="3748088"/>
          </a:xfrm>
          <a:prstGeom prst="rect">
            <a:avLst/>
          </a:prstGeom>
          <a:noFill/>
          <a:ln w="9525">
            <a:noFill/>
            <a:miter lim="800000"/>
            <a:headEnd/>
            <a:tailEnd/>
          </a:ln>
        </p:spPr>
        <p:txBody>
          <a:bodyPr>
            <a:spAutoFit/>
          </a:bodyPr>
          <a:lstStyle/>
          <a:p>
            <a:pPr>
              <a:lnSpc>
                <a:spcPct val="90000"/>
              </a:lnSpc>
              <a:spcBef>
                <a:spcPct val="20000"/>
              </a:spcBef>
            </a:pPr>
            <a:r>
              <a:rPr lang="en-US" dirty="0"/>
              <a:t>1. People skills</a:t>
            </a:r>
          </a:p>
          <a:p>
            <a:pPr>
              <a:lnSpc>
                <a:spcPct val="90000"/>
              </a:lnSpc>
              <a:spcBef>
                <a:spcPct val="20000"/>
              </a:spcBef>
            </a:pPr>
            <a:r>
              <a:rPr lang="en-US" dirty="0"/>
              <a:t>2. Leadership</a:t>
            </a:r>
          </a:p>
          <a:p>
            <a:pPr>
              <a:lnSpc>
                <a:spcPct val="90000"/>
              </a:lnSpc>
              <a:spcBef>
                <a:spcPct val="20000"/>
              </a:spcBef>
            </a:pPr>
            <a:r>
              <a:rPr lang="en-US" dirty="0"/>
              <a:t>3. Listening</a:t>
            </a:r>
          </a:p>
          <a:p>
            <a:pPr>
              <a:lnSpc>
                <a:spcPct val="90000"/>
              </a:lnSpc>
              <a:spcBef>
                <a:spcPct val="20000"/>
              </a:spcBef>
            </a:pPr>
            <a:r>
              <a:rPr lang="en-US" dirty="0"/>
              <a:t>4. Integrity, ethical behavior, consistent</a:t>
            </a:r>
          </a:p>
          <a:p>
            <a:pPr>
              <a:lnSpc>
                <a:spcPct val="90000"/>
              </a:lnSpc>
              <a:spcBef>
                <a:spcPct val="20000"/>
              </a:spcBef>
            </a:pPr>
            <a:r>
              <a:rPr lang="en-US" dirty="0"/>
              <a:t>5. Strong at building trust</a:t>
            </a:r>
          </a:p>
          <a:p>
            <a:pPr>
              <a:lnSpc>
                <a:spcPct val="90000"/>
              </a:lnSpc>
              <a:spcBef>
                <a:spcPct val="20000"/>
              </a:spcBef>
            </a:pPr>
            <a:r>
              <a:rPr lang="en-US" dirty="0"/>
              <a:t>6. Verbal communication</a:t>
            </a:r>
          </a:p>
          <a:p>
            <a:pPr>
              <a:lnSpc>
                <a:spcPct val="90000"/>
              </a:lnSpc>
              <a:spcBef>
                <a:spcPct val="20000"/>
              </a:spcBef>
            </a:pPr>
            <a:r>
              <a:rPr lang="en-US" dirty="0"/>
              <a:t>7. Strong at building teams</a:t>
            </a:r>
          </a:p>
          <a:p>
            <a:pPr>
              <a:lnSpc>
                <a:spcPct val="90000"/>
              </a:lnSpc>
              <a:spcBef>
                <a:spcPct val="20000"/>
              </a:spcBef>
            </a:pPr>
            <a:r>
              <a:rPr lang="en-US" dirty="0"/>
              <a:t>8. Conflict resolution, conflict management</a:t>
            </a:r>
          </a:p>
          <a:p>
            <a:pPr>
              <a:lnSpc>
                <a:spcPct val="90000"/>
              </a:lnSpc>
              <a:spcBef>
                <a:spcPct val="20000"/>
              </a:spcBef>
            </a:pPr>
            <a:r>
              <a:rPr lang="en-US" dirty="0"/>
              <a:t>9. Critical thinking, problem solving</a:t>
            </a:r>
          </a:p>
          <a:p>
            <a:pPr>
              <a:lnSpc>
                <a:spcPct val="90000"/>
              </a:lnSpc>
              <a:spcBef>
                <a:spcPct val="20000"/>
              </a:spcBef>
            </a:pPr>
            <a:r>
              <a:rPr lang="en-US" dirty="0"/>
              <a:t>10. Understands, balances priorities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Content Placeholder 6"/>
          <p:cNvSpPr>
            <a:spLocks noGrp="1"/>
          </p:cNvSpPr>
          <p:nvPr>
            <p:ph idx="1"/>
          </p:nvPr>
        </p:nvSpPr>
        <p:spPr/>
        <p:txBody>
          <a:bodyPr/>
          <a:lstStyle/>
          <a:p>
            <a:r>
              <a:rPr lang="en-US" sz="2400" dirty="0" smtClean="0"/>
              <a:t>Large projects: Leadership, relevant prior experience, planning, people skills, verbal communication, and team-building skills were most important</a:t>
            </a:r>
          </a:p>
          <a:p>
            <a:r>
              <a:rPr lang="en-US" sz="2400" dirty="0" smtClean="0"/>
              <a:t>High uncertainty projects: Risk management, expectation management, leadership, people skills, and planning skills were most important</a:t>
            </a:r>
          </a:p>
          <a:p>
            <a:r>
              <a:rPr lang="en-US" sz="2400" dirty="0" smtClean="0"/>
              <a:t>Very novel projects: Leadership, people skills, having vision and goals, self confidence, expectations management, and listening skills were most important</a:t>
            </a:r>
          </a:p>
          <a:p>
            <a:endParaRPr lang="en-US" dirty="0" smtClean="0"/>
          </a:p>
        </p:txBody>
      </p:sp>
      <p:sp>
        <p:nvSpPr>
          <p:cNvPr id="6" name="Title 5"/>
          <p:cNvSpPr>
            <a:spLocks noGrp="1"/>
          </p:cNvSpPr>
          <p:nvPr>
            <p:ph type="title"/>
          </p:nvPr>
        </p:nvSpPr>
        <p:spPr/>
        <p:txBody>
          <a:bodyPr>
            <a:normAutofit fontScale="90000"/>
          </a:bodyPr>
          <a:lstStyle/>
          <a:p>
            <a:pPr fontAlgn="auto">
              <a:spcAft>
                <a:spcPts val="0"/>
              </a:spcAft>
              <a:defRPr/>
            </a:pPr>
            <a:r>
              <a:rPr lang="en-US" dirty="0" smtClean="0"/>
              <a:t>Different Skills Needed in Different Situations</a:t>
            </a:r>
            <a:endParaRPr lang="en-US" dirty="0"/>
          </a:p>
        </p:txBody>
      </p:sp>
      <p:sp>
        <p:nvSpPr>
          <p:cNvPr id="44035"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A34ED926-9658-4D81-B566-B142CB5DB71E}" type="slidenum">
              <a:rPr lang="en-US"/>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lstStyle/>
          <a:p>
            <a:pPr>
              <a:spcBef>
                <a:spcPct val="55000"/>
              </a:spcBef>
            </a:pPr>
            <a:r>
              <a:rPr lang="en-US" dirty="0" smtClean="0"/>
              <a:t>Effective project managers provide leadership by example</a:t>
            </a:r>
          </a:p>
          <a:p>
            <a:pPr>
              <a:spcBef>
                <a:spcPct val="55000"/>
              </a:spcBef>
            </a:pPr>
            <a:r>
              <a:rPr lang="en-US" dirty="0" smtClean="0"/>
              <a:t>A </a:t>
            </a:r>
            <a:r>
              <a:rPr lang="en-US" b="1" dirty="0" smtClean="0"/>
              <a:t>leader</a:t>
            </a:r>
            <a:r>
              <a:rPr lang="en-US" dirty="0" smtClean="0"/>
              <a:t> focuses on long-term goals and big-picture objectives while inspiring people to reach those goals</a:t>
            </a:r>
          </a:p>
          <a:p>
            <a:pPr>
              <a:spcBef>
                <a:spcPct val="55000"/>
              </a:spcBef>
            </a:pPr>
            <a:r>
              <a:rPr lang="en-US" dirty="0" smtClean="0"/>
              <a:t>A </a:t>
            </a:r>
            <a:r>
              <a:rPr lang="en-US" b="1" dirty="0" smtClean="0"/>
              <a:t>manager</a:t>
            </a:r>
            <a:r>
              <a:rPr lang="en-US" dirty="0" smtClean="0"/>
              <a:t> deals with the day-to-day details of meeting specific goals</a:t>
            </a:r>
          </a:p>
          <a:p>
            <a:pPr>
              <a:spcBef>
                <a:spcPct val="55000"/>
              </a:spcBef>
            </a:pPr>
            <a:r>
              <a:rPr lang="en-US" dirty="0" smtClean="0"/>
              <a:t>Project managers often take on the role of both leader and manager</a:t>
            </a:r>
          </a:p>
        </p:txBody>
      </p:sp>
      <p:sp>
        <p:nvSpPr>
          <p:cNvPr id="45058" name="Rectangle 2"/>
          <p:cNvSpPr>
            <a:spLocks noGrp="1" noChangeArrowheads="1"/>
          </p:cNvSpPr>
          <p:nvPr>
            <p:ph type="title"/>
          </p:nvPr>
        </p:nvSpPr>
        <p:spPr/>
        <p:txBody>
          <a:bodyPr/>
          <a:lstStyle/>
          <a:p>
            <a:r>
              <a:rPr lang="en-US" dirty="0" smtClean="0"/>
              <a:t>Importance of Leadership Skills</a:t>
            </a:r>
          </a:p>
        </p:txBody>
      </p:sp>
      <p:sp>
        <p:nvSpPr>
          <p:cNvPr id="45060"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EC959A6-48E5-415C-84F8-E933F11A099D}" type="slidenum">
              <a:rPr lang="en-US"/>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Content Placeholder 3"/>
          <p:cNvSpPr>
            <a:spLocks noGrp="1"/>
          </p:cNvSpPr>
          <p:nvPr>
            <p:ph idx="1"/>
          </p:nvPr>
        </p:nvSpPr>
        <p:spPr/>
        <p:txBody>
          <a:bodyPr/>
          <a:lstStyle/>
          <a:p>
            <a:r>
              <a:rPr lang="en-US" dirty="0" smtClean="0"/>
              <a:t>In a 2014 survey, IT executives listed the “ten hottest skills” they planned to hire for in 2015</a:t>
            </a:r>
          </a:p>
          <a:p>
            <a:r>
              <a:rPr lang="en-US" dirty="0" smtClean="0"/>
              <a:t>Project</a:t>
            </a:r>
            <a:r>
              <a:rPr lang="en-US" dirty="0"/>
              <a:t> </a:t>
            </a:r>
            <a:r>
              <a:rPr lang="en-US" dirty="0" smtClean="0"/>
              <a:t>management was second only to programming and application development</a:t>
            </a:r>
          </a:p>
          <a:p>
            <a:r>
              <a:rPr lang="en-US" dirty="0" smtClean="0"/>
              <a:t>Even </a:t>
            </a:r>
            <a:r>
              <a:rPr lang="en-US" dirty="0"/>
              <a:t>if you choose to stay in a technical role, you still need project management knowledge and skills to help your team and organization</a:t>
            </a:r>
          </a:p>
          <a:p>
            <a:endParaRPr lang="en-US" dirty="0" smtClean="0"/>
          </a:p>
        </p:txBody>
      </p:sp>
      <p:sp>
        <p:nvSpPr>
          <p:cNvPr id="46082" name="Title 1"/>
          <p:cNvSpPr>
            <a:spLocks noGrp="1"/>
          </p:cNvSpPr>
          <p:nvPr>
            <p:ph type="title"/>
          </p:nvPr>
        </p:nvSpPr>
        <p:spPr/>
        <p:txBody>
          <a:bodyPr/>
          <a:lstStyle/>
          <a:p>
            <a:r>
              <a:rPr lang="en-US" dirty="0" smtClean="0"/>
              <a:t>Careers for IT Project Managers</a:t>
            </a:r>
          </a:p>
        </p:txBody>
      </p:sp>
      <p:sp>
        <p:nvSpPr>
          <p:cNvPr id="46083"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0DFA8B34-76AB-4EE8-919F-3AC6DDD25898}" type="slidenum">
              <a:rPr lang="en-US"/>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a:bodyPr>
          <a:lstStyle/>
          <a:p>
            <a:r>
              <a:rPr lang="en-US" dirty="0" smtClean="0"/>
              <a:t>Table 1-4. Ten Hottest IT Skills</a:t>
            </a:r>
          </a:p>
        </p:txBody>
      </p:sp>
      <p:sp>
        <p:nvSpPr>
          <p:cNvPr id="47107"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2B84603B-DDE4-4FBD-A7B8-BEDE3E1684B7}" type="slidenum">
              <a:rPr lang="en-US"/>
              <a:pPr>
                <a:defRPr/>
              </a:pPr>
              <a:t>36</a:t>
            </a:fld>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179" y="1828800"/>
            <a:ext cx="8441943" cy="37338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Content Placeholder 3"/>
          <p:cNvSpPr>
            <a:spLocks noGrp="1"/>
          </p:cNvSpPr>
          <p:nvPr>
            <p:ph idx="1"/>
          </p:nvPr>
        </p:nvSpPr>
        <p:spPr/>
        <p:txBody>
          <a:bodyPr/>
          <a:lstStyle/>
          <a:p>
            <a:r>
              <a:rPr lang="en-US" dirty="0" smtClean="0"/>
              <a:t>The profession of project management is growing at a very rapid pace</a:t>
            </a:r>
          </a:p>
          <a:p>
            <a:r>
              <a:rPr lang="en-US" dirty="0" smtClean="0"/>
              <a:t>It is helpful to understand the history of the field,  the role of professional societies like the Project Management Institute, and the growth in project management software</a:t>
            </a:r>
          </a:p>
        </p:txBody>
      </p:sp>
      <p:sp>
        <p:nvSpPr>
          <p:cNvPr id="48130" name="Title 1"/>
          <p:cNvSpPr>
            <a:spLocks noGrp="1"/>
          </p:cNvSpPr>
          <p:nvPr>
            <p:ph type="title"/>
          </p:nvPr>
        </p:nvSpPr>
        <p:spPr/>
        <p:txBody>
          <a:bodyPr>
            <a:normAutofit fontScale="90000"/>
          </a:bodyPr>
          <a:lstStyle/>
          <a:p>
            <a:r>
              <a:rPr lang="en-US" dirty="0" smtClean="0"/>
              <a:t>The Project Management Profession</a:t>
            </a:r>
          </a:p>
        </p:txBody>
      </p:sp>
      <p:sp>
        <p:nvSpPr>
          <p:cNvPr id="48131"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FDE510E2-3781-4D46-AF2A-406AF0091381}" type="slidenum">
              <a:rPr lang="en-US"/>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533400" y="1371600"/>
            <a:ext cx="8153400" cy="4572000"/>
          </a:xfrm>
        </p:spPr>
        <p:txBody>
          <a:bodyPr/>
          <a:lstStyle/>
          <a:p>
            <a:pPr>
              <a:spcBef>
                <a:spcPct val="100000"/>
              </a:spcBef>
            </a:pPr>
            <a:r>
              <a:rPr lang="en-US" dirty="0" smtClean="0"/>
              <a:t>Some people argue that building the Egyptian pyramids was a project, as was building the Great Wall of China</a:t>
            </a:r>
          </a:p>
          <a:p>
            <a:pPr>
              <a:spcBef>
                <a:spcPct val="100000"/>
              </a:spcBef>
            </a:pPr>
            <a:r>
              <a:rPr lang="en-US" dirty="0" smtClean="0"/>
              <a:t>Most people consider the </a:t>
            </a:r>
            <a:r>
              <a:rPr lang="en-US" b="1" i="1" dirty="0" smtClean="0"/>
              <a:t>Manhattan Project</a:t>
            </a:r>
            <a:r>
              <a:rPr lang="en-US" i="1" dirty="0" smtClean="0"/>
              <a:t> </a:t>
            </a:r>
            <a:r>
              <a:rPr lang="en-US" dirty="0" smtClean="0"/>
              <a:t>to be the first project to use “modern” project management</a:t>
            </a:r>
          </a:p>
          <a:p>
            <a:pPr>
              <a:spcBef>
                <a:spcPct val="100000"/>
              </a:spcBef>
            </a:pPr>
            <a:r>
              <a:rPr lang="en-US" dirty="0" smtClean="0"/>
              <a:t>This three-year, $2 billion (in 1946 dollars) project had a separate project manager and a technical manager</a:t>
            </a:r>
          </a:p>
        </p:txBody>
      </p:sp>
      <p:sp>
        <p:nvSpPr>
          <p:cNvPr id="49154" name="Rectangle 2"/>
          <p:cNvSpPr>
            <a:spLocks noGrp="1" noChangeArrowheads="1"/>
          </p:cNvSpPr>
          <p:nvPr>
            <p:ph type="title"/>
          </p:nvPr>
        </p:nvSpPr>
        <p:spPr/>
        <p:txBody>
          <a:bodyPr/>
          <a:lstStyle/>
          <a:p>
            <a:r>
              <a:rPr lang="en-US" dirty="0" smtClean="0"/>
              <a:t>History of Project Management</a:t>
            </a:r>
          </a:p>
        </p:txBody>
      </p:sp>
      <p:sp>
        <p:nvSpPr>
          <p:cNvPr id="49156"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A57D201-D338-4962-996F-577BB3EA9FD5}" type="slidenum">
              <a:rPr lang="en-US"/>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Autofit/>
          </a:bodyPr>
          <a:lstStyle/>
          <a:p>
            <a:r>
              <a:rPr lang="en-US" sz="3700" dirty="0"/>
              <a:t>Figure 1-6. Sample Gantt Chart Created with Project </a:t>
            </a:r>
            <a:r>
              <a:rPr lang="en-US" sz="3700" dirty="0" smtClean="0"/>
              <a:t>2013</a:t>
            </a:r>
            <a:endParaRPr lang="en-US" sz="3700" dirty="0"/>
          </a:p>
        </p:txBody>
      </p:sp>
      <p:sp>
        <p:nvSpPr>
          <p:cNvPr id="50179"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buFontTx/>
              <a:buNone/>
              <a:defRPr/>
            </a:pPr>
            <a:fld id="{447630D5-4F8B-4AA1-9A4D-ADEFD1F7D765}" type="slidenum">
              <a:rPr lang="en-US"/>
              <a:pPr>
                <a:buFontTx/>
                <a:buNone/>
                <a:defRPr/>
              </a:pPr>
              <a:t>39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42415"/>
            <a:ext cx="8305800" cy="449148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idx="1"/>
          </p:nvPr>
        </p:nvSpPr>
        <p:spPr>
          <a:xfrm>
            <a:off x="304800" y="1524000"/>
            <a:ext cx="8534400" cy="4257675"/>
          </a:xfrm>
        </p:spPr>
        <p:txBody>
          <a:bodyPr/>
          <a:lstStyle/>
          <a:p>
            <a:pPr>
              <a:spcBef>
                <a:spcPct val="100000"/>
              </a:spcBef>
            </a:pPr>
            <a:r>
              <a:rPr lang="en-US" sz="2400" dirty="0" smtClean="0"/>
              <a:t>IT Projects have a terrible track record, as described in the What Went Wrong?</a:t>
            </a:r>
          </a:p>
          <a:p>
            <a:pPr>
              <a:spcBef>
                <a:spcPct val="100000"/>
              </a:spcBef>
            </a:pPr>
            <a:r>
              <a:rPr lang="en-US" sz="2400" dirty="0" smtClean="0"/>
              <a:t>A 1995 Standish Group study (CHAOS) found that only 16.2% of IT projects were successful in meeting scope, time, and cost goals; over 31% of IT projects were canceled before completion</a:t>
            </a:r>
          </a:p>
          <a:p>
            <a:r>
              <a:rPr lang="en-US" sz="2400" dirty="0" smtClean="0"/>
              <a:t>A PricewaterhouseCoopers study found that overall half of all projects fail and only 2.5% of corporations consistently meet their targets for scope, time, and cost goals for all types of project.</a:t>
            </a:r>
          </a:p>
          <a:p>
            <a:pPr>
              <a:spcBef>
                <a:spcPct val="100000"/>
              </a:spcBef>
            </a:pPr>
            <a:endParaRPr lang="en-US" dirty="0" smtClean="0"/>
          </a:p>
          <a:p>
            <a:pPr>
              <a:spcBef>
                <a:spcPct val="100000"/>
              </a:spcBef>
            </a:pPr>
            <a:endParaRPr lang="en-US" dirty="0" smtClean="0"/>
          </a:p>
          <a:p>
            <a:pPr>
              <a:spcBef>
                <a:spcPct val="100000"/>
              </a:spcBef>
            </a:pPr>
            <a:endParaRPr lang="en-US" dirty="0" smtClean="0"/>
          </a:p>
        </p:txBody>
      </p:sp>
      <p:sp>
        <p:nvSpPr>
          <p:cNvPr id="13314" name="Rectangle 3"/>
          <p:cNvSpPr>
            <a:spLocks noGrp="1" noChangeArrowheads="1"/>
          </p:cNvSpPr>
          <p:nvPr>
            <p:ph type="title"/>
          </p:nvPr>
        </p:nvSpPr>
        <p:spPr>
          <a:xfrm>
            <a:off x="457200" y="274638"/>
            <a:ext cx="8534400" cy="1143000"/>
          </a:xfrm>
        </p:spPr>
        <p:txBody>
          <a:bodyPr lIns="92075" tIns="46038" rIns="92075" bIns="46038">
            <a:normAutofit fontScale="90000"/>
          </a:bodyPr>
          <a:lstStyle/>
          <a:p>
            <a:r>
              <a:rPr lang="en-US" dirty="0" smtClean="0"/>
              <a:t>Motivation for Studying Information Technology (IT) Project Management</a:t>
            </a:r>
          </a:p>
        </p:txBody>
      </p:sp>
      <p:sp>
        <p:nvSpPr>
          <p:cNvPr id="13316"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43C0BEFF-1FDE-409A-9666-3DA8F0E73CEA}" type="slidenum">
              <a:rPr lang="en-US"/>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pPr fontAlgn="auto">
              <a:spcAft>
                <a:spcPts val="0"/>
              </a:spcAft>
              <a:defRPr/>
            </a:pPr>
            <a:r>
              <a:rPr lang="en-US" dirty="0" smtClean="0"/>
              <a:t>Figure 1-7. Sample Network Diagram Created with Project 2013</a:t>
            </a:r>
            <a:endParaRPr lang="en-US" dirty="0"/>
          </a:p>
        </p:txBody>
      </p:sp>
      <p:sp>
        <p:nvSpPr>
          <p:cNvPr id="51203"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9DAA97DD-96C0-4ED0-9FA6-40E38A3506E0}" type="slidenum">
              <a:rPr lang="en-US"/>
              <a:pPr>
                <a:buFontTx/>
                <a:buNone/>
                <a:defRPr/>
              </a:pPr>
              <a:t>40</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76400"/>
            <a:ext cx="6553200" cy="472877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100s, many companies began creating PMOs to help them handle the increasing number and complexity of projects</a:t>
            </a:r>
          </a:p>
          <a:p>
            <a:r>
              <a:rPr lang="en-US" dirty="0"/>
              <a:t>A </a:t>
            </a:r>
            <a:r>
              <a:rPr lang="en-US" b="1" dirty="0"/>
              <a:t>Project </a:t>
            </a:r>
            <a:r>
              <a:rPr lang="en-US" b="1" dirty="0" smtClean="0"/>
              <a:t>Management Office </a:t>
            </a:r>
            <a:r>
              <a:rPr lang="en-US" b="1" dirty="0"/>
              <a:t>(PMO) </a:t>
            </a:r>
            <a:r>
              <a:rPr lang="en-US" dirty="0"/>
              <a:t>is an organizational group responsible for coordinating the </a:t>
            </a:r>
            <a:r>
              <a:rPr lang="en-US" dirty="0" smtClean="0"/>
              <a:t>project management </a:t>
            </a:r>
            <a:r>
              <a:rPr lang="en-US" dirty="0"/>
              <a:t>function throughout an </a:t>
            </a:r>
            <a:r>
              <a:rPr lang="en-US" dirty="0" smtClean="0"/>
              <a:t>organization</a:t>
            </a:r>
            <a:endParaRPr lang="en-US" dirty="0"/>
          </a:p>
        </p:txBody>
      </p:sp>
      <p:sp>
        <p:nvSpPr>
          <p:cNvPr id="3" name="Title 2"/>
          <p:cNvSpPr>
            <a:spLocks noGrp="1"/>
          </p:cNvSpPr>
          <p:nvPr>
            <p:ph type="title"/>
          </p:nvPr>
        </p:nvSpPr>
        <p:spPr/>
        <p:txBody>
          <a:bodyPr>
            <a:normAutofit/>
          </a:bodyPr>
          <a:lstStyle/>
          <a:p>
            <a:r>
              <a:rPr lang="en-US" dirty="0" smtClean="0"/>
              <a:t>Project Management Offices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1F8276A5-8D43-491D-83BE-00FCABAA1517}" type="slidenum">
              <a:rPr lang="en-US" smtClean="0"/>
              <a:pPr>
                <a:defRPr/>
              </a:pPr>
              <a:t>41</a:t>
            </a:fld>
            <a:endParaRPr lang="en-US" dirty="0"/>
          </a:p>
        </p:txBody>
      </p:sp>
    </p:spTree>
    <p:extLst>
      <p:ext uri="{BB962C8B-B14F-4D97-AF65-F5344CB8AC3E}">
        <p14:creationId xmlns:p14="http://schemas.microsoft.com/office/powerpoint/2010/main" val="1957115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Figure 1-8. Growth in the Number of Project Management Offices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1F8276A5-8D43-491D-83BE-00FCABAA1517}" type="slidenum">
              <a:rPr lang="en-US" smtClean="0"/>
              <a:pPr>
                <a:defRPr/>
              </a:pPr>
              <a:t>42</a:t>
            </a:fld>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999"/>
          <a:stretch/>
        </p:blipFill>
        <p:spPr>
          <a:xfrm>
            <a:off x="2569436" y="1438215"/>
            <a:ext cx="5486400" cy="5034082"/>
          </a:xfrm>
          <a:prstGeom prst="rect">
            <a:avLst/>
          </a:prstGeom>
        </p:spPr>
      </p:pic>
    </p:spTree>
    <p:extLst>
      <p:ext uri="{BB962C8B-B14F-4D97-AF65-F5344CB8AC3E}">
        <p14:creationId xmlns:p14="http://schemas.microsoft.com/office/powerpoint/2010/main" val="130337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534400" cy="5257800"/>
          </a:xfrm>
        </p:spPr>
        <p:txBody>
          <a:bodyPr/>
          <a:lstStyle/>
          <a:p>
            <a:r>
              <a:rPr lang="en-US" dirty="0" smtClean="0"/>
              <a:t>Several </a:t>
            </a:r>
            <a:r>
              <a:rPr lang="en-US" dirty="0"/>
              <a:t>global dynamics are forcing organizations </a:t>
            </a:r>
            <a:r>
              <a:rPr lang="en-US" dirty="0" smtClean="0"/>
              <a:t>to rethink </a:t>
            </a:r>
            <a:r>
              <a:rPr lang="en-US" dirty="0"/>
              <a:t>their practices:</a:t>
            </a:r>
          </a:p>
          <a:p>
            <a:pPr lvl="1"/>
            <a:r>
              <a:rPr lang="en-US" dirty="0" smtClean="0"/>
              <a:t>Talent </a:t>
            </a:r>
            <a:r>
              <a:rPr lang="en-US" dirty="0"/>
              <a:t>development for project and program managers is a top </a:t>
            </a:r>
            <a:r>
              <a:rPr lang="en-US" dirty="0" smtClean="0"/>
              <a:t>concern</a:t>
            </a:r>
          </a:p>
          <a:p>
            <a:pPr lvl="1"/>
            <a:r>
              <a:rPr lang="en-US" dirty="0" smtClean="0"/>
              <a:t>Good </a:t>
            </a:r>
            <a:r>
              <a:rPr lang="en-US" dirty="0"/>
              <a:t>project portfolio management is crucial in tight </a:t>
            </a:r>
            <a:r>
              <a:rPr lang="en-US" dirty="0" smtClean="0"/>
              <a:t>economic conditions</a:t>
            </a:r>
          </a:p>
          <a:p>
            <a:pPr lvl="1"/>
            <a:r>
              <a:rPr lang="en-US" dirty="0" smtClean="0"/>
              <a:t> </a:t>
            </a:r>
            <a:r>
              <a:rPr lang="en-US" dirty="0"/>
              <a:t>Basic project management techniques are core </a:t>
            </a:r>
            <a:r>
              <a:rPr lang="en-US" dirty="0" smtClean="0"/>
              <a:t>competencies</a:t>
            </a:r>
          </a:p>
          <a:p>
            <a:pPr lvl="1"/>
            <a:r>
              <a:rPr lang="en-US" dirty="0" smtClean="0"/>
              <a:t>Organizations </a:t>
            </a:r>
            <a:r>
              <a:rPr lang="en-US" dirty="0"/>
              <a:t>want to use more agile approaches to project </a:t>
            </a:r>
            <a:r>
              <a:rPr lang="en-US" dirty="0" smtClean="0"/>
              <a:t>management</a:t>
            </a:r>
          </a:p>
          <a:p>
            <a:pPr lvl="1"/>
            <a:r>
              <a:rPr lang="en-US" dirty="0" smtClean="0"/>
              <a:t>Benefits </a:t>
            </a:r>
            <a:r>
              <a:rPr lang="en-US" dirty="0"/>
              <a:t>realization of projects is a key </a:t>
            </a:r>
            <a:r>
              <a:rPr lang="en-US" dirty="0" smtClean="0"/>
              <a:t>metric</a:t>
            </a:r>
            <a:endParaRPr lang="en-US" dirty="0"/>
          </a:p>
        </p:txBody>
      </p:sp>
      <p:sp>
        <p:nvSpPr>
          <p:cNvPr id="3" name="Title 2"/>
          <p:cNvSpPr>
            <a:spLocks noGrp="1"/>
          </p:cNvSpPr>
          <p:nvPr>
            <p:ph type="title"/>
          </p:nvPr>
        </p:nvSpPr>
        <p:spPr>
          <a:xfrm>
            <a:off x="457200" y="0"/>
            <a:ext cx="8229600" cy="1143000"/>
          </a:xfrm>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1F8276A5-8D43-491D-83BE-00FCABAA1517}" type="slidenum">
              <a:rPr lang="en-US" smtClean="0"/>
              <a:pPr>
                <a:defRPr/>
              </a:pPr>
              <a:t>43</a:t>
            </a:fld>
            <a:endParaRPr lang="en-US" dirty="0"/>
          </a:p>
        </p:txBody>
      </p:sp>
    </p:spTree>
    <p:extLst>
      <p:ext uri="{BB962C8B-B14F-4D97-AF65-F5344CB8AC3E}">
        <p14:creationId xmlns:p14="http://schemas.microsoft.com/office/powerpoint/2010/main" val="3859166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idx="1"/>
          </p:nvPr>
        </p:nvSpPr>
        <p:spPr>
          <a:xfrm>
            <a:off x="533400" y="1447800"/>
            <a:ext cx="8077200" cy="4800600"/>
          </a:xfrm>
        </p:spPr>
        <p:txBody>
          <a:bodyPr lIns="90488" tIns="44450" rIns="90488" bIns="44450">
            <a:normAutofit fontScale="92500" lnSpcReduction="20000"/>
          </a:bodyPr>
          <a:lstStyle/>
          <a:p>
            <a:pPr marL="274320" indent="-274320" fontAlgn="auto">
              <a:spcBef>
                <a:spcPts val="580"/>
              </a:spcBef>
              <a:spcAft>
                <a:spcPts val="0"/>
              </a:spcAft>
              <a:defRPr/>
            </a:pPr>
            <a:r>
              <a:rPr lang="en-US" dirty="0" smtClean="0"/>
              <a:t>The Project </a:t>
            </a:r>
            <a:r>
              <a:rPr lang="en-US" dirty="0"/>
              <a:t>Management Institute (</a:t>
            </a:r>
            <a:r>
              <a:rPr lang="en-US" dirty="0" smtClean="0"/>
              <a:t>PMI) is an international professional society for project managers founded in 1969</a:t>
            </a:r>
          </a:p>
          <a:p>
            <a:pPr marL="274320" indent="-274320" fontAlgn="auto">
              <a:spcBef>
                <a:spcPts val="580"/>
              </a:spcBef>
              <a:spcAft>
                <a:spcPts val="0"/>
              </a:spcAft>
              <a:defRPr/>
            </a:pPr>
            <a:r>
              <a:rPr lang="en-US" dirty="0" smtClean="0"/>
              <a:t>PMI has continued to attract and retain members, reporting more than 449,000 members worldwide by late 2014</a:t>
            </a:r>
          </a:p>
          <a:p>
            <a:pPr marL="274320" indent="-274320" fontAlgn="auto">
              <a:spcBef>
                <a:spcPts val="580"/>
              </a:spcBef>
              <a:spcAft>
                <a:spcPts val="0"/>
              </a:spcAft>
              <a:defRPr/>
            </a:pPr>
            <a:r>
              <a:rPr lang="en-US" dirty="0" smtClean="0"/>
              <a:t>There </a:t>
            </a:r>
            <a:r>
              <a:rPr lang="en-US" dirty="0"/>
              <a:t>are </a:t>
            </a:r>
            <a:r>
              <a:rPr lang="en-US" dirty="0" smtClean="0"/>
              <a:t>communities of practices in </a:t>
            </a:r>
            <a:r>
              <a:rPr lang="en-US" dirty="0"/>
              <a:t>many areas, like </a:t>
            </a:r>
            <a:r>
              <a:rPr lang="en-US" dirty="0" smtClean="0"/>
              <a:t>information systems, financial </a:t>
            </a:r>
            <a:r>
              <a:rPr lang="en-US" dirty="0"/>
              <a:t>services, </a:t>
            </a:r>
            <a:r>
              <a:rPr lang="en-US" dirty="0" smtClean="0"/>
              <a:t>and health care</a:t>
            </a:r>
          </a:p>
          <a:p>
            <a:pPr marL="274320" indent="-274320" fontAlgn="auto">
              <a:spcBef>
                <a:spcPts val="580"/>
              </a:spcBef>
              <a:spcAft>
                <a:spcPts val="0"/>
              </a:spcAft>
              <a:defRPr/>
            </a:pPr>
            <a:r>
              <a:rPr lang="en-US" dirty="0" smtClean="0"/>
              <a:t>Project </a:t>
            </a:r>
            <a:r>
              <a:rPr lang="en-US" dirty="0"/>
              <a:t>management research and certification programs continue to </a:t>
            </a:r>
            <a:r>
              <a:rPr lang="en-US" dirty="0" smtClean="0"/>
              <a:t>grow</a:t>
            </a:r>
          </a:p>
          <a:p>
            <a:pPr marL="274320" indent="-274320" fontAlgn="auto">
              <a:spcBef>
                <a:spcPts val="580"/>
              </a:spcBef>
              <a:spcAft>
                <a:spcPts val="0"/>
              </a:spcAft>
              <a:defRPr/>
            </a:pPr>
            <a:r>
              <a:rPr lang="en-US" dirty="0" smtClean="0"/>
              <a:t>Students can join PMI at a reduced fee and earn the Certified Associate in Project Management (CAPM) certification(see </a:t>
            </a:r>
            <a:r>
              <a:rPr lang="en-US" dirty="0" smtClean="0">
                <a:hlinkClick r:id="rId2"/>
              </a:rPr>
              <a:t>www.pmi.org</a:t>
            </a:r>
            <a:r>
              <a:rPr lang="en-US" dirty="0" smtClean="0"/>
              <a:t> for details)</a:t>
            </a:r>
            <a:endParaRPr lang="en-US" dirty="0"/>
          </a:p>
        </p:txBody>
      </p:sp>
      <p:sp>
        <p:nvSpPr>
          <p:cNvPr id="52226" name="Rectangle 5"/>
          <p:cNvSpPr>
            <a:spLocks noGrp="1" noChangeArrowheads="1"/>
          </p:cNvSpPr>
          <p:nvPr>
            <p:ph type="title"/>
          </p:nvPr>
        </p:nvSpPr>
        <p:spPr>
          <a:xfrm>
            <a:off x="531813" y="304800"/>
            <a:ext cx="8307387" cy="762000"/>
          </a:xfrm>
        </p:spPr>
        <p:txBody>
          <a:bodyPr lIns="90488" tIns="44450" rIns="90488" bIns="44450">
            <a:normAutofit fontScale="90000"/>
          </a:bodyPr>
          <a:lstStyle/>
          <a:p>
            <a:r>
              <a:rPr lang="en-US" dirty="0" smtClean="0"/>
              <a:t>The Project Management Institute</a:t>
            </a:r>
          </a:p>
        </p:txBody>
      </p:sp>
      <p:sp>
        <p:nvSpPr>
          <p:cNvPr id="52231" name="Footer Placeholder 8"/>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8" name="Slide Number Placeholder 7"/>
          <p:cNvSpPr>
            <a:spLocks noGrp="1"/>
          </p:cNvSpPr>
          <p:nvPr>
            <p:ph type="sldNum" sz="quarter" idx="11"/>
          </p:nvPr>
        </p:nvSpPr>
        <p:spPr/>
        <p:txBody>
          <a:bodyPr/>
          <a:lstStyle/>
          <a:p>
            <a:pPr>
              <a:defRPr/>
            </a:pPr>
            <a:fld id="{CBCD01B3-F06C-4208-B1A9-3C01528555EF}" type="slidenum">
              <a:rPr lang="en-US"/>
              <a:pPr>
                <a:defRPr/>
              </a:pPr>
              <a:t>44</a:t>
            </a:fld>
            <a:endParaRPr lang="en-US" dirty="0"/>
          </a:p>
        </p:txBody>
      </p:sp>
      <p:sp>
        <p:nvSpPr>
          <p:cNvPr id="5222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a:lnSpc>
                <a:spcPct val="90000"/>
              </a:lnSpc>
              <a:spcBef>
                <a:spcPct val="20000"/>
              </a:spcBef>
              <a:buFontTx/>
              <a:buChar char="•"/>
            </a:pPr>
            <a:endParaRPr lang="en-US" dirty="0"/>
          </a:p>
        </p:txBody>
      </p:sp>
      <p:sp>
        <p:nvSpPr>
          <p:cNvPr id="5222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a:lnSpc>
                <a:spcPct val="90000"/>
              </a:lnSpc>
              <a:spcBef>
                <a:spcPct val="20000"/>
              </a:spcBef>
              <a:buFontTx/>
              <a:buChar char="•"/>
            </a:pPr>
            <a:endParaRPr lang="en-US" dirty="0"/>
          </a:p>
        </p:txBody>
      </p:sp>
      <p:sp>
        <p:nvSpPr>
          <p:cNvPr id="52230" name="Rectangle 4"/>
          <p:cNvSpPr>
            <a:spLocks noChangeArrowheads="1"/>
          </p:cNvSpPr>
          <p:nvPr/>
        </p:nvSpPr>
        <p:spPr bwMode="auto">
          <a:xfrm>
            <a:off x="5334000" y="1981200"/>
            <a:ext cx="3810000" cy="4114800"/>
          </a:xfrm>
          <a:prstGeom prst="rect">
            <a:avLst/>
          </a:prstGeom>
          <a:noFill/>
          <a:ln w="12700">
            <a:noFill/>
            <a:miter lim="800000"/>
            <a:headEnd/>
            <a:tailEnd/>
          </a:ln>
        </p:spPr>
        <p:txBody>
          <a:bodyPr wrap="none" anchor="ctr"/>
          <a:lstStyle/>
          <a:p>
            <a:pPr>
              <a:lnSpc>
                <a:spcPct val="90000"/>
              </a:lnSpc>
              <a:spcBef>
                <a:spcPct val="20000"/>
              </a:spcBef>
              <a:buFontTx/>
              <a:buChar char="•"/>
            </a:pPr>
            <a:endParaRPr 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r>
              <a:rPr lang="en-US" dirty="0" smtClean="0"/>
              <a:t>PMI provides certification as a </a:t>
            </a:r>
            <a:r>
              <a:rPr lang="en-US" b="1" dirty="0" smtClean="0"/>
              <a:t>Project Management Professional</a:t>
            </a:r>
            <a:r>
              <a:rPr lang="en-US" dirty="0" smtClean="0"/>
              <a:t> (</a:t>
            </a:r>
            <a:r>
              <a:rPr lang="en-US" b="1" dirty="0" smtClean="0"/>
              <a:t>PMP</a:t>
            </a:r>
            <a:r>
              <a:rPr lang="en-US" dirty="0" smtClean="0"/>
              <a:t>)</a:t>
            </a:r>
          </a:p>
          <a:p>
            <a:r>
              <a:rPr lang="en-US" dirty="0" smtClean="0"/>
              <a:t>A PMP has documented sufficient project experience, agreed to follow a code of ethics, and passed the PMP exam</a:t>
            </a:r>
          </a:p>
          <a:p>
            <a:r>
              <a:rPr lang="en-US" dirty="0" smtClean="0"/>
              <a:t>The number of people earning PMP certification is increasing quickly</a:t>
            </a:r>
          </a:p>
          <a:p>
            <a:pPr marL="109537" indent="0">
              <a:lnSpc>
                <a:spcPct val="90000"/>
              </a:lnSpc>
              <a:buNone/>
            </a:pPr>
            <a:endParaRPr lang="en-US" dirty="0" smtClean="0"/>
          </a:p>
        </p:txBody>
      </p:sp>
      <p:sp>
        <p:nvSpPr>
          <p:cNvPr id="53250" name="Rectangle 2"/>
          <p:cNvSpPr>
            <a:spLocks noGrp="1" noChangeArrowheads="1"/>
          </p:cNvSpPr>
          <p:nvPr>
            <p:ph type="title"/>
          </p:nvPr>
        </p:nvSpPr>
        <p:spPr/>
        <p:txBody>
          <a:bodyPr>
            <a:normAutofit fontScale="90000"/>
          </a:bodyPr>
          <a:lstStyle/>
          <a:p>
            <a:r>
              <a:rPr lang="en-US" dirty="0" smtClean="0"/>
              <a:t>Project Management Certification</a:t>
            </a:r>
            <a:endParaRPr lang="en-US" sz="4800" dirty="0" smtClean="0"/>
          </a:p>
        </p:txBody>
      </p:sp>
      <p:sp>
        <p:nvSpPr>
          <p:cNvPr id="53252"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FEA2818A-E5D0-46E1-BC85-9BA773441C31}" type="slidenum">
              <a:rPr lang="en-US"/>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2969"/>
            <a:ext cx="8229600" cy="1143000"/>
          </a:xfrm>
        </p:spPr>
        <p:txBody>
          <a:bodyPr>
            <a:normAutofit fontScale="90000"/>
          </a:bodyPr>
          <a:lstStyle/>
          <a:p>
            <a:pPr fontAlgn="auto">
              <a:spcAft>
                <a:spcPts val="0"/>
              </a:spcAft>
              <a:defRPr/>
            </a:pPr>
            <a:r>
              <a:rPr lang="en-US" dirty="0"/>
              <a:t>Figure </a:t>
            </a:r>
            <a:r>
              <a:rPr lang="en-US" dirty="0" smtClean="0"/>
              <a:t>1-9 </a:t>
            </a:r>
            <a:r>
              <a:rPr lang="en-US" dirty="0"/>
              <a:t>Growth in PMP Certification, </a:t>
            </a:r>
            <a:r>
              <a:rPr lang="en-US" dirty="0" smtClean="0"/>
              <a:t>1993-2014</a:t>
            </a:r>
            <a:endParaRPr lang="en-US" dirty="0"/>
          </a:p>
        </p:txBody>
      </p:sp>
      <p:sp>
        <p:nvSpPr>
          <p:cNvPr id="54275"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69AE74A6-F124-40D4-98A6-74087BBAA6A0}" type="slidenum">
              <a:rPr lang="en-US"/>
              <a:pPr>
                <a:buFontTx/>
                <a:buNone/>
                <a:defRPr/>
              </a:pPr>
              <a:t>46</a:t>
            </a:fld>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659"/>
          <a:stretch/>
        </p:blipFill>
        <p:spPr>
          <a:xfrm>
            <a:off x="838200" y="1145969"/>
            <a:ext cx="7086600" cy="524191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457200" y="1371600"/>
            <a:ext cx="8305800" cy="4572000"/>
          </a:xfrm>
        </p:spPr>
        <p:txBody>
          <a:bodyPr>
            <a:normAutofit fontScale="92500" lnSpcReduction="10000"/>
          </a:bodyPr>
          <a:lstStyle/>
          <a:p>
            <a:pPr marL="274320" indent="-274320" fontAlgn="auto">
              <a:spcBef>
                <a:spcPct val="100000"/>
              </a:spcBef>
              <a:spcAft>
                <a:spcPts val="0"/>
              </a:spcAft>
              <a:defRPr/>
            </a:pPr>
            <a:r>
              <a:rPr lang="en-US" b="1" dirty="0" smtClean="0"/>
              <a:t>Ethics</a:t>
            </a:r>
            <a:r>
              <a:rPr lang="en-US" dirty="0" smtClean="0"/>
              <a:t>, loosely defined, is a set of principles that guide our decision making based on personal values of what is “right” and “wrong”</a:t>
            </a:r>
          </a:p>
          <a:p>
            <a:pPr marL="274320" indent="-274320" fontAlgn="auto">
              <a:spcBef>
                <a:spcPct val="100000"/>
              </a:spcBef>
              <a:spcAft>
                <a:spcPts val="0"/>
              </a:spcAft>
              <a:defRPr/>
            </a:pPr>
            <a:r>
              <a:rPr lang="en-US" dirty="0" smtClean="0"/>
              <a:t>Project </a:t>
            </a:r>
            <a:r>
              <a:rPr lang="en-US" dirty="0"/>
              <a:t>managers often face ethical dilemmas</a:t>
            </a:r>
          </a:p>
          <a:p>
            <a:pPr marL="274320" indent="-274320" fontAlgn="auto">
              <a:spcBef>
                <a:spcPct val="100000"/>
              </a:spcBef>
              <a:spcAft>
                <a:spcPts val="0"/>
              </a:spcAft>
              <a:defRPr/>
            </a:pPr>
            <a:r>
              <a:rPr lang="en-US" dirty="0"/>
              <a:t>In order to earn PMP certification, applicants must agree to </a:t>
            </a:r>
            <a:r>
              <a:rPr lang="en-US" dirty="0" smtClean="0"/>
              <a:t>PMI’s Code of Ethics and Professional Conduct</a:t>
            </a:r>
            <a:endParaRPr lang="en-US" dirty="0"/>
          </a:p>
          <a:p>
            <a:pPr marL="274320" indent="-274320" fontAlgn="auto">
              <a:spcBef>
                <a:spcPct val="100000"/>
              </a:spcBef>
              <a:spcAft>
                <a:spcPts val="0"/>
              </a:spcAft>
              <a:defRPr/>
            </a:pPr>
            <a:r>
              <a:rPr lang="en-US" dirty="0"/>
              <a:t>Several questions on the PMP exam are related to professional responsibility, including ethics</a:t>
            </a:r>
          </a:p>
          <a:p>
            <a:pPr marL="274320" indent="-274320" fontAlgn="auto">
              <a:spcBef>
                <a:spcPts val="580"/>
              </a:spcBef>
              <a:spcAft>
                <a:spcPts val="0"/>
              </a:spcAft>
              <a:buFont typeface="Wingdings 2"/>
              <a:buChar char=""/>
              <a:defRPr/>
            </a:pPr>
            <a:endParaRPr lang="en-US" dirty="0"/>
          </a:p>
          <a:p>
            <a:pPr marL="274320" indent="-274320" fontAlgn="auto">
              <a:spcBef>
                <a:spcPts val="580"/>
              </a:spcBef>
              <a:spcAft>
                <a:spcPts val="0"/>
              </a:spcAft>
              <a:buFont typeface="Wingdings 2"/>
              <a:buChar char=""/>
              <a:defRPr/>
            </a:pPr>
            <a:endParaRPr lang="en-US" sz="2400" dirty="0"/>
          </a:p>
        </p:txBody>
      </p:sp>
      <p:sp>
        <p:nvSpPr>
          <p:cNvPr id="55298" name="Rectangle 2"/>
          <p:cNvSpPr>
            <a:spLocks noGrp="1" noChangeArrowheads="1"/>
          </p:cNvSpPr>
          <p:nvPr>
            <p:ph type="title"/>
          </p:nvPr>
        </p:nvSpPr>
        <p:spPr/>
        <p:txBody>
          <a:bodyPr/>
          <a:lstStyle/>
          <a:p>
            <a:r>
              <a:rPr lang="en-US" dirty="0" smtClean="0"/>
              <a:t>Ethics in Project Management</a:t>
            </a:r>
          </a:p>
        </p:txBody>
      </p:sp>
      <p:sp>
        <p:nvSpPr>
          <p:cNvPr id="55300"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7C4046A5-BB2F-4E24-9CAE-1E52D13FE9F0}" type="slidenum">
              <a:rPr lang="en-US"/>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04800" y="1447800"/>
            <a:ext cx="8534400" cy="4876800"/>
          </a:xfrm>
        </p:spPr>
        <p:txBody>
          <a:bodyPr>
            <a:normAutofit/>
          </a:bodyPr>
          <a:lstStyle/>
          <a:p>
            <a:pPr marL="274320" indent="-274320" algn="just" fontAlgn="auto">
              <a:lnSpc>
                <a:spcPct val="90000"/>
              </a:lnSpc>
              <a:spcBef>
                <a:spcPts val="580"/>
              </a:spcBef>
              <a:spcAft>
                <a:spcPts val="0"/>
              </a:spcAft>
              <a:defRPr/>
            </a:pPr>
            <a:r>
              <a:rPr lang="en-US" dirty="0" smtClean="0"/>
              <a:t>There are hundreds </a:t>
            </a:r>
            <a:r>
              <a:rPr lang="en-US" dirty="0"/>
              <a:t>of different products to assist in performing project management</a:t>
            </a:r>
          </a:p>
          <a:p>
            <a:pPr marL="274320" indent="-274320" fontAlgn="auto">
              <a:lnSpc>
                <a:spcPct val="90000"/>
              </a:lnSpc>
              <a:spcBef>
                <a:spcPts val="580"/>
              </a:spcBef>
              <a:spcAft>
                <a:spcPts val="0"/>
              </a:spcAft>
              <a:defRPr/>
            </a:pPr>
            <a:r>
              <a:rPr lang="en-US" dirty="0"/>
              <a:t>Three main categories of tools:</a:t>
            </a:r>
          </a:p>
          <a:p>
            <a:pPr marL="548640" lvl="1" fontAlgn="auto">
              <a:lnSpc>
                <a:spcPct val="90000"/>
              </a:lnSpc>
              <a:spcBef>
                <a:spcPts val="370"/>
              </a:spcBef>
              <a:spcAft>
                <a:spcPts val="0"/>
              </a:spcAft>
              <a:defRPr/>
            </a:pPr>
            <a:r>
              <a:rPr lang="en-US" dirty="0"/>
              <a:t>Low-end tools: Handle single or smaller projects well, cost under $200 per user</a:t>
            </a:r>
          </a:p>
          <a:p>
            <a:pPr marL="548640" lvl="1" fontAlgn="auto">
              <a:lnSpc>
                <a:spcPct val="90000"/>
              </a:lnSpc>
              <a:spcBef>
                <a:spcPts val="370"/>
              </a:spcBef>
              <a:spcAft>
                <a:spcPts val="0"/>
              </a:spcAft>
              <a:defRPr/>
            </a:pPr>
            <a:r>
              <a:rPr lang="en-US" dirty="0"/>
              <a:t>Midrange tools:  Handle multiple projects and users, cost $</a:t>
            </a:r>
            <a:r>
              <a:rPr lang="en-US" dirty="0" smtClean="0"/>
              <a:t>200-$1,000 </a:t>
            </a:r>
            <a:r>
              <a:rPr lang="en-US" dirty="0"/>
              <a:t>per user, Project </a:t>
            </a:r>
            <a:r>
              <a:rPr lang="en-US" dirty="0" smtClean="0"/>
              <a:t>2013 </a:t>
            </a:r>
            <a:r>
              <a:rPr lang="en-US" dirty="0"/>
              <a:t>most popular</a:t>
            </a:r>
          </a:p>
          <a:p>
            <a:pPr marL="548640" lvl="1" fontAlgn="auto">
              <a:lnSpc>
                <a:spcPct val="90000"/>
              </a:lnSpc>
              <a:spcBef>
                <a:spcPts val="370"/>
              </a:spcBef>
              <a:spcAft>
                <a:spcPts val="0"/>
              </a:spcAft>
              <a:defRPr/>
            </a:pPr>
            <a:r>
              <a:rPr lang="en-US" dirty="0"/>
              <a:t>High-end tools:  Also called enterprise project management software, often licensed on a per-user </a:t>
            </a:r>
            <a:r>
              <a:rPr lang="en-US" dirty="0" smtClean="0"/>
              <a:t>basis</a:t>
            </a:r>
          </a:p>
          <a:p>
            <a:pPr marL="293052" fontAlgn="auto">
              <a:lnSpc>
                <a:spcPct val="90000"/>
              </a:lnSpc>
              <a:spcBef>
                <a:spcPts val="370"/>
              </a:spcBef>
              <a:spcAft>
                <a:spcPts val="0"/>
              </a:spcAft>
              <a:defRPr/>
            </a:pPr>
            <a:r>
              <a:rPr lang="en-US" dirty="0" smtClean="0"/>
              <a:t>Several free or open-source tools are also available</a:t>
            </a:r>
            <a:endParaRPr lang="en-US" dirty="0"/>
          </a:p>
        </p:txBody>
      </p:sp>
      <p:sp>
        <p:nvSpPr>
          <p:cNvPr id="56322" name="Rectangle 2"/>
          <p:cNvSpPr>
            <a:spLocks noGrp="1" noChangeArrowheads="1"/>
          </p:cNvSpPr>
          <p:nvPr>
            <p:ph type="title"/>
          </p:nvPr>
        </p:nvSpPr>
        <p:spPr/>
        <p:txBody>
          <a:bodyPr/>
          <a:lstStyle/>
          <a:p>
            <a:r>
              <a:rPr lang="en-US" dirty="0" smtClean="0"/>
              <a:t>Project Management Software</a:t>
            </a:r>
          </a:p>
        </p:txBody>
      </p:sp>
      <p:sp>
        <p:nvSpPr>
          <p:cNvPr id="56324"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9CAFCC4D-26DF-4CAA-AF9B-7B639F4E8463}" type="slidenum">
              <a:rPr lang="en-US"/>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457200" y="1143000"/>
            <a:ext cx="8305800" cy="4876800"/>
          </a:xfrm>
        </p:spPr>
        <p:txBody>
          <a:bodyPr>
            <a:normAutofit fontScale="92500" lnSpcReduction="20000"/>
          </a:bodyPr>
          <a:lstStyle/>
          <a:p>
            <a:pPr marL="274320" indent="-274320" fontAlgn="auto">
              <a:spcBef>
                <a:spcPts val="580"/>
              </a:spcBef>
              <a:spcAft>
                <a:spcPts val="0"/>
              </a:spcAft>
              <a:defRPr/>
            </a:pPr>
            <a:r>
              <a:rPr lang="en-US" dirty="0"/>
              <a:t>A project is a temporary endeavor undertaken to create a unique product, service, or result</a:t>
            </a:r>
          </a:p>
          <a:p>
            <a:pPr marL="274320" indent="-274320" fontAlgn="auto">
              <a:spcBef>
                <a:spcPts val="580"/>
              </a:spcBef>
              <a:spcAft>
                <a:spcPts val="0"/>
              </a:spcAft>
              <a:defRPr/>
            </a:pPr>
            <a:r>
              <a:rPr lang="en-US" dirty="0"/>
              <a:t>Project management is the application of knowledge, skills, tools, and techniques to project </a:t>
            </a:r>
            <a:r>
              <a:rPr lang="en-US" dirty="0" smtClean="0"/>
              <a:t>activities </a:t>
            </a:r>
            <a:r>
              <a:rPr lang="en-US" dirty="0"/>
              <a:t>to meet project requirements</a:t>
            </a:r>
          </a:p>
          <a:p>
            <a:pPr marL="274320" indent="-274320" fontAlgn="auto">
              <a:spcBef>
                <a:spcPts val="580"/>
              </a:spcBef>
              <a:spcAft>
                <a:spcPts val="0"/>
              </a:spcAft>
              <a:defRPr/>
            </a:pPr>
            <a:r>
              <a:rPr lang="en-US" dirty="0" smtClean="0"/>
              <a:t>A program is a group of related projects managed in a coordinated way</a:t>
            </a:r>
          </a:p>
          <a:p>
            <a:pPr marL="274320" indent="-274320" fontAlgn="auto">
              <a:spcBef>
                <a:spcPts val="580"/>
              </a:spcBef>
              <a:spcAft>
                <a:spcPts val="0"/>
              </a:spcAft>
              <a:defRPr/>
            </a:pPr>
            <a:r>
              <a:rPr lang="en-US" dirty="0" smtClean="0"/>
              <a:t>Project portfolio management involves organizing and managing projects and programs as a portfolio of investments</a:t>
            </a:r>
          </a:p>
          <a:p>
            <a:pPr marL="274320" indent="-274320" fontAlgn="auto">
              <a:spcBef>
                <a:spcPts val="580"/>
              </a:spcBef>
              <a:spcAft>
                <a:spcPts val="0"/>
              </a:spcAft>
              <a:defRPr/>
            </a:pPr>
            <a:r>
              <a:rPr lang="en-US" dirty="0" smtClean="0"/>
              <a:t>Project </a:t>
            </a:r>
            <a:r>
              <a:rPr lang="en-US" dirty="0"/>
              <a:t>managers play a key role in helping projects and organizations succeed</a:t>
            </a:r>
          </a:p>
          <a:p>
            <a:pPr marL="274320" indent="-274320" fontAlgn="auto">
              <a:spcBef>
                <a:spcPts val="580"/>
              </a:spcBef>
              <a:spcAft>
                <a:spcPts val="0"/>
              </a:spcAft>
              <a:defRPr/>
            </a:pPr>
            <a:r>
              <a:rPr lang="en-US" dirty="0"/>
              <a:t>The project management profession continues to grow and mature</a:t>
            </a:r>
          </a:p>
        </p:txBody>
      </p:sp>
      <p:sp>
        <p:nvSpPr>
          <p:cNvPr id="57346" name="Rectangle 2"/>
          <p:cNvSpPr>
            <a:spLocks noGrp="1" noChangeArrowheads="1"/>
          </p:cNvSpPr>
          <p:nvPr>
            <p:ph type="title"/>
          </p:nvPr>
        </p:nvSpPr>
        <p:spPr>
          <a:xfrm>
            <a:off x="457200" y="0"/>
            <a:ext cx="8229600" cy="1143000"/>
          </a:xfrm>
        </p:spPr>
        <p:txBody>
          <a:bodyPr/>
          <a:lstStyle/>
          <a:p>
            <a:r>
              <a:rPr lang="en-US" dirty="0" smtClean="0"/>
              <a:t>Chapter Summary</a:t>
            </a:r>
          </a:p>
        </p:txBody>
      </p:sp>
      <p:sp>
        <p:nvSpPr>
          <p:cNvPr id="57348"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89D34CBA-0644-43DF-B9FE-3A54148FDEBE}" type="slidenum">
              <a:rPr lang="en-US"/>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33400" y="1371600"/>
            <a:ext cx="8229600" cy="4491038"/>
          </a:xfrm>
        </p:spPr>
        <p:txBody>
          <a:bodyPr/>
          <a:lstStyle/>
          <a:p>
            <a:pPr>
              <a:lnSpc>
                <a:spcPct val="90000"/>
              </a:lnSpc>
            </a:pPr>
            <a:r>
              <a:rPr lang="en-US" dirty="0" smtClean="0"/>
              <a:t>Better control of financial, physical, and human resources</a:t>
            </a:r>
          </a:p>
          <a:p>
            <a:pPr>
              <a:lnSpc>
                <a:spcPct val="90000"/>
              </a:lnSpc>
            </a:pPr>
            <a:r>
              <a:rPr lang="en-US" dirty="0" smtClean="0"/>
              <a:t>Improved customer relations</a:t>
            </a:r>
          </a:p>
          <a:p>
            <a:pPr>
              <a:lnSpc>
                <a:spcPct val="90000"/>
              </a:lnSpc>
            </a:pPr>
            <a:r>
              <a:rPr lang="en-US" dirty="0" smtClean="0"/>
              <a:t>Shorter development times</a:t>
            </a:r>
          </a:p>
          <a:p>
            <a:pPr>
              <a:lnSpc>
                <a:spcPct val="90000"/>
              </a:lnSpc>
            </a:pPr>
            <a:r>
              <a:rPr lang="en-US" dirty="0" smtClean="0"/>
              <a:t>Lower costs</a:t>
            </a:r>
          </a:p>
          <a:p>
            <a:pPr>
              <a:lnSpc>
                <a:spcPct val="90000"/>
              </a:lnSpc>
            </a:pPr>
            <a:r>
              <a:rPr lang="en-US" dirty="0" smtClean="0"/>
              <a:t>Higher quality and increased reliability</a:t>
            </a:r>
          </a:p>
          <a:p>
            <a:pPr>
              <a:lnSpc>
                <a:spcPct val="90000"/>
              </a:lnSpc>
            </a:pPr>
            <a:r>
              <a:rPr lang="en-US" dirty="0" smtClean="0"/>
              <a:t>Higher profit margins</a:t>
            </a:r>
          </a:p>
          <a:p>
            <a:pPr>
              <a:lnSpc>
                <a:spcPct val="90000"/>
              </a:lnSpc>
            </a:pPr>
            <a:r>
              <a:rPr lang="en-US" dirty="0" smtClean="0"/>
              <a:t>Improved productivity</a:t>
            </a:r>
          </a:p>
          <a:p>
            <a:pPr>
              <a:lnSpc>
                <a:spcPct val="90000"/>
              </a:lnSpc>
            </a:pPr>
            <a:r>
              <a:rPr lang="en-US" dirty="0" smtClean="0"/>
              <a:t>Better internal coordination</a:t>
            </a:r>
          </a:p>
          <a:p>
            <a:pPr>
              <a:lnSpc>
                <a:spcPct val="90000"/>
              </a:lnSpc>
            </a:pPr>
            <a:r>
              <a:rPr lang="en-US" dirty="0" smtClean="0"/>
              <a:t>Higher worker morale</a:t>
            </a:r>
          </a:p>
        </p:txBody>
      </p:sp>
      <p:sp>
        <p:nvSpPr>
          <p:cNvPr id="14338" name="Rectangle 2"/>
          <p:cNvSpPr>
            <a:spLocks noGrp="1" noChangeArrowheads="1"/>
          </p:cNvSpPr>
          <p:nvPr>
            <p:ph type="title"/>
          </p:nvPr>
        </p:nvSpPr>
        <p:spPr/>
        <p:txBody>
          <a:bodyPr>
            <a:normAutofit fontScale="90000"/>
          </a:bodyPr>
          <a:lstStyle/>
          <a:p>
            <a:r>
              <a:rPr lang="en-US" dirty="0" smtClean="0"/>
              <a:t>Advantages of Using Formal </a:t>
            </a:r>
            <a:br>
              <a:rPr lang="en-US" dirty="0" smtClean="0"/>
            </a:br>
            <a:r>
              <a:rPr lang="en-US" dirty="0" smtClean="0"/>
              <a:t>Project Management</a:t>
            </a:r>
          </a:p>
        </p:txBody>
      </p:sp>
      <p:sp>
        <p:nvSpPr>
          <p:cNvPr id="14340"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B0AEDFFD-3775-45BD-99D6-93EB591C4326}"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533400" y="1676400"/>
            <a:ext cx="8001000" cy="4495800"/>
          </a:xfrm>
        </p:spPr>
        <p:txBody>
          <a:bodyPr/>
          <a:lstStyle/>
          <a:p>
            <a:pPr>
              <a:spcBef>
                <a:spcPct val="70000"/>
              </a:spcBef>
            </a:pPr>
            <a:r>
              <a:rPr lang="en-US" dirty="0" smtClean="0"/>
              <a:t>A </a:t>
            </a:r>
            <a:r>
              <a:rPr lang="en-US" b="1" dirty="0" smtClean="0"/>
              <a:t>project</a:t>
            </a:r>
            <a:r>
              <a:rPr lang="en-US" dirty="0" smtClean="0"/>
              <a:t> is “a temporary endeavor undertaken to create a unique product, service, or result” (PMBOK</a:t>
            </a:r>
            <a:r>
              <a:rPr lang="en-US" baseline="30000" dirty="0" smtClean="0">
                <a:cs typeface="Times New Roman" pitchFamily="18" charset="0"/>
              </a:rPr>
              <a:t>®</a:t>
            </a:r>
            <a:r>
              <a:rPr lang="en-US" dirty="0" smtClean="0">
                <a:cs typeface="Times New Roman" pitchFamily="18" charset="0"/>
              </a:rPr>
              <a:t> Guide, Fifth Edition, 2013)</a:t>
            </a:r>
          </a:p>
          <a:p>
            <a:pPr>
              <a:spcBef>
                <a:spcPct val="70000"/>
              </a:spcBef>
            </a:pPr>
            <a:r>
              <a:rPr lang="en-US" dirty="0" smtClean="0"/>
              <a:t>Operations is work done to sustain the business</a:t>
            </a:r>
          </a:p>
          <a:p>
            <a:pPr>
              <a:spcBef>
                <a:spcPct val="70000"/>
              </a:spcBef>
            </a:pPr>
            <a:r>
              <a:rPr lang="en-US" dirty="0" smtClean="0"/>
              <a:t>Projects end when their objectives have been reached or the project has been terminated</a:t>
            </a:r>
          </a:p>
          <a:p>
            <a:pPr>
              <a:spcBef>
                <a:spcPct val="70000"/>
              </a:spcBef>
            </a:pPr>
            <a:r>
              <a:rPr lang="en-US" dirty="0" smtClean="0"/>
              <a:t>Projects can be large or small and take a short or long time to complete</a:t>
            </a:r>
          </a:p>
        </p:txBody>
      </p:sp>
      <p:sp>
        <p:nvSpPr>
          <p:cNvPr id="15362" name="Rectangle 2"/>
          <p:cNvSpPr>
            <a:spLocks noGrp="1" noChangeArrowheads="1"/>
          </p:cNvSpPr>
          <p:nvPr>
            <p:ph type="title"/>
          </p:nvPr>
        </p:nvSpPr>
        <p:spPr/>
        <p:txBody>
          <a:bodyPr/>
          <a:lstStyle/>
          <a:p>
            <a:r>
              <a:rPr lang="en-US" dirty="0" smtClean="0"/>
              <a:t>What Is a Project?</a:t>
            </a:r>
          </a:p>
        </p:txBody>
      </p:sp>
      <p:sp>
        <p:nvSpPr>
          <p:cNvPr id="15364"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14B9082-BFFD-400A-AEF4-D17F273F5D00}" type="slidenum">
              <a:rPr lang="en-US"/>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04800" y="1371600"/>
            <a:ext cx="8305800" cy="4648200"/>
          </a:xfrm>
        </p:spPr>
        <p:txBody>
          <a:bodyPr/>
          <a:lstStyle/>
          <a:p>
            <a:r>
              <a:rPr lang="en-US" dirty="0"/>
              <a:t>A team of students creates a smartphone application and sells it </a:t>
            </a:r>
            <a:r>
              <a:rPr lang="en-US" dirty="0" smtClean="0"/>
              <a:t>online</a:t>
            </a:r>
            <a:endParaRPr lang="en-US" dirty="0"/>
          </a:p>
          <a:p>
            <a:r>
              <a:rPr lang="en-US" dirty="0" smtClean="0"/>
              <a:t>A </a:t>
            </a:r>
            <a:r>
              <a:rPr lang="en-US" dirty="0"/>
              <a:t>company develops a driverless </a:t>
            </a:r>
            <a:r>
              <a:rPr lang="en-US" dirty="0" smtClean="0"/>
              <a:t>car</a:t>
            </a:r>
            <a:endParaRPr lang="en-US" dirty="0"/>
          </a:p>
          <a:p>
            <a:r>
              <a:rPr lang="en-US" dirty="0" smtClean="0"/>
              <a:t>A government group develops a system to track child immunizations</a:t>
            </a:r>
          </a:p>
          <a:p>
            <a:r>
              <a:rPr lang="en-US" dirty="0" smtClean="0"/>
              <a:t>A global bank acquires other financial institutions and needs to consolidate systems and procedures</a:t>
            </a:r>
          </a:p>
        </p:txBody>
      </p:sp>
      <p:sp>
        <p:nvSpPr>
          <p:cNvPr id="16386" name="Rectangle 2"/>
          <p:cNvSpPr>
            <a:spLocks noGrp="1" noChangeArrowheads="1"/>
          </p:cNvSpPr>
          <p:nvPr>
            <p:ph type="title"/>
          </p:nvPr>
        </p:nvSpPr>
        <p:spPr/>
        <p:txBody>
          <a:bodyPr/>
          <a:lstStyle/>
          <a:p>
            <a:r>
              <a:rPr lang="en-US" dirty="0" smtClean="0"/>
              <a:t>Examples of IT Projects</a:t>
            </a:r>
          </a:p>
        </p:txBody>
      </p:sp>
      <p:sp>
        <p:nvSpPr>
          <p:cNvPr id="16388"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A1E6D314-27DA-4178-AE9D-F9C537C64F56}" type="slidenum">
              <a:rPr lang="en-US"/>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Computing everywhere</a:t>
            </a:r>
          </a:p>
          <a:p>
            <a:r>
              <a:rPr lang="en-US" dirty="0" smtClean="0"/>
              <a:t>The Internet of things</a:t>
            </a:r>
          </a:p>
          <a:p>
            <a:r>
              <a:rPr lang="en-US" dirty="0" smtClean="0"/>
              <a:t>3D printing</a:t>
            </a:r>
          </a:p>
          <a:p>
            <a:r>
              <a:rPr lang="en-US" dirty="0" smtClean="0"/>
              <a:t>Advanced, pervasive, and invisible analytics</a:t>
            </a:r>
            <a:endParaRPr lang="en-US" dirty="0"/>
          </a:p>
        </p:txBody>
      </p:sp>
      <p:sp>
        <p:nvSpPr>
          <p:cNvPr id="17410" name="Title 1"/>
          <p:cNvSpPr>
            <a:spLocks noGrp="1"/>
          </p:cNvSpPr>
          <p:nvPr>
            <p:ph type="title"/>
          </p:nvPr>
        </p:nvSpPr>
        <p:spPr/>
        <p:txBody>
          <a:bodyPr>
            <a:normAutofit fontScale="90000"/>
          </a:bodyPr>
          <a:lstStyle/>
          <a:p>
            <a:r>
              <a:rPr lang="en-US" dirty="0" smtClean="0"/>
              <a:t>Top Strategic Technologies for 2012 (Gartner)</a:t>
            </a:r>
          </a:p>
        </p:txBody>
      </p:sp>
      <p:sp>
        <p:nvSpPr>
          <p:cNvPr id="17413" name="Footer Placeholder 7"/>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99BB9191-42E7-4DDE-810E-D4DADC70A20A}" type="slidenum">
              <a:rPr lang="en-US"/>
              <a:pPr>
                <a:buFontTx/>
                <a:buNone/>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Content Placeholder 8"/>
          <p:cNvSpPr>
            <a:spLocks noGrp="1"/>
          </p:cNvSpPr>
          <p:nvPr>
            <p:ph idx="1"/>
          </p:nvPr>
        </p:nvSpPr>
        <p:spPr>
          <a:xfrm>
            <a:off x="228600" y="1481138"/>
            <a:ext cx="8686800" cy="4525962"/>
          </a:xfrm>
        </p:spPr>
        <p:txBody>
          <a:bodyPr/>
          <a:lstStyle/>
          <a:p>
            <a:r>
              <a:rPr lang="en-US" dirty="0" smtClean="0"/>
              <a:t>Gartner predicted </a:t>
            </a:r>
            <a:r>
              <a:rPr lang="en-US" dirty="0"/>
              <a:t>that by 2014, there </a:t>
            </a:r>
            <a:r>
              <a:rPr lang="en-US" dirty="0" smtClean="0"/>
              <a:t>would be more </a:t>
            </a:r>
            <a:r>
              <a:rPr lang="en-US" dirty="0"/>
              <a:t>than 70 billion mobile application downloads every </a:t>
            </a:r>
            <a:r>
              <a:rPr lang="en-US" dirty="0" smtClean="0"/>
              <a:t>year, but it was almost double</a:t>
            </a:r>
          </a:p>
          <a:p>
            <a:r>
              <a:rPr lang="en-US" dirty="0" smtClean="0"/>
              <a:t>Facebook is by far the most downloaded app, and the most popular category of all apps continues to be games</a:t>
            </a:r>
            <a:endParaRPr lang="en-US" dirty="0"/>
          </a:p>
          <a:p>
            <a:r>
              <a:rPr lang="en-US" dirty="0" smtClean="0"/>
              <a:t>The challenge is to develop useful apps and get workers to focus on them instead of the many distracting options available</a:t>
            </a:r>
          </a:p>
        </p:txBody>
      </p:sp>
      <p:sp>
        <p:nvSpPr>
          <p:cNvPr id="18434" name="Title 7"/>
          <p:cNvSpPr>
            <a:spLocks noGrp="1"/>
          </p:cNvSpPr>
          <p:nvPr>
            <p:ph type="title"/>
          </p:nvPr>
        </p:nvSpPr>
        <p:spPr>
          <a:xfrm>
            <a:off x="457200" y="274638"/>
            <a:ext cx="8458200" cy="1143000"/>
          </a:xfrm>
        </p:spPr>
        <p:txBody>
          <a:bodyPr>
            <a:normAutofit fontScale="90000"/>
          </a:bodyPr>
          <a:lstStyle/>
          <a:p>
            <a:r>
              <a:rPr lang="en-US" dirty="0" smtClean="0"/>
              <a:t>Media Snapshot: Unproductive Apps</a:t>
            </a:r>
          </a:p>
        </p:txBody>
      </p:sp>
      <p:sp>
        <p:nvSpPr>
          <p:cNvPr id="18435" name="Footer Placeholder 4"/>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D2F71BA8-638A-4DA9-8CAE-34B98126A4DF}" type="slidenum">
              <a:rPr lang="en-US"/>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2219</TotalTime>
  <Words>2876</Words>
  <Application>Microsoft Office PowerPoint</Application>
  <PresentationFormat>On-screen Show (4:3)</PresentationFormat>
  <Paragraphs>327</Paragraphs>
  <Slides>49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49</vt:i4>
      </vt:variant>
    </vt:vector>
  </HeadingPairs>
  <TitlesOfParts>
    <vt:vector size="60" baseType="lpstr">
      <vt:lpstr>Arial</vt:lpstr>
      <vt:lpstr>Arial Rounded MT Bold</vt:lpstr>
      <vt:lpstr>Calibri</vt:lpstr>
      <vt:lpstr>Lucida Sans Unicode</vt:lpstr>
      <vt:lpstr>Symbol</vt:lpstr>
      <vt:lpstr>Times New Roman</vt:lpstr>
      <vt:lpstr>Verdana</vt:lpstr>
      <vt:lpstr>Wingdings 2</vt:lpstr>
      <vt:lpstr>Wingdings 3</vt:lpstr>
      <vt:lpstr>Custom Design</vt:lpstr>
      <vt:lpstr>Theme1</vt:lpstr>
      <vt:lpstr>Chapter 1: Introduction to Project Management</vt:lpstr>
      <vt:lpstr>Introduction</vt:lpstr>
      <vt:lpstr>Project Management Statistics</vt:lpstr>
      <vt:lpstr>Motivation for Studying Information Technology (IT) Project Management</vt:lpstr>
      <vt:lpstr>Advantages of Using Formal  Project Management</vt:lpstr>
      <vt:lpstr>What Is a Project?</vt:lpstr>
      <vt:lpstr>Examples of IT Projects</vt:lpstr>
      <vt:lpstr>Top Strategic Technologies for 2012 (Gartner)</vt:lpstr>
      <vt:lpstr>Media Snapshot: Unproductive Apps</vt:lpstr>
      <vt:lpstr>Project Attributes</vt:lpstr>
      <vt:lpstr>Project and Program Managers</vt:lpstr>
      <vt:lpstr>Figure 1-1 The Triple Constraint of Project Management</vt:lpstr>
      <vt:lpstr>What is Project Management?</vt:lpstr>
      <vt:lpstr>Figure 1-2 Project Management Framework</vt:lpstr>
      <vt:lpstr>Project Stakeholders</vt:lpstr>
      <vt:lpstr>10 Project Management Knowledge Areas</vt:lpstr>
      <vt:lpstr>Project Management Tools and Techniques</vt:lpstr>
      <vt:lpstr>Super Tools</vt:lpstr>
      <vt:lpstr>PowerPoint Presentation</vt:lpstr>
      <vt:lpstr>Project Success</vt:lpstr>
      <vt:lpstr>Table 1-2: What Helps Projects Succeed?*</vt:lpstr>
      <vt:lpstr>Top Three Reasons Why Federal Technology Project Succeed</vt:lpstr>
      <vt:lpstr>What the Winners Do…</vt:lpstr>
      <vt:lpstr>Program and Project Portfolio Management</vt:lpstr>
      <vt:lpstr>Project Portfolio Management</vt:lpstr>
      <vt:lpstr>Figure 1-3. Project Management Compared to Project Portfolio Management</vt:lpstr>
      <vt:lpstr>Best Practice</vt:lpstr>
      <vt:lpstr>Figure 1-4. Sample Project Portfolio Approach</vt:lpstr>
      <vt:lpstr>Figure 1-5. Microsoft project portfolio management capabilities</vt:lpstr>
      <vt:lpstr>The Role of the Project Manager</vt:lpstr>
      <vt:lpstr>Suggested Skills for Project Managers</vt:lpstr>
      <vt:lpstr>Table 1-3 Ten Most Important Skills and Competencies for Project Managers</vt:lpstr>
      <vt:lpstr>Different Skills Needed in Different Situations</vt:lpstr>
      <vt:lpstr>Importance of Leadership Skills</vt:lpstr>
      <vt:lpstr>Careers for IT Project Managers</vt:lpstr>
      <vt:lpstr>Table 1-4. Ten Hottest IT Skills</vt:lpstr>
      <vt:lpstr>The Project Management Profession</vt:lpstr>
      <vt:lpstr>History of Project Management</vt:lpstr>
      <vt:lpstr>Figure 1-6. Sample Gantt Chart Created with Project 2013</vt:lpstr>
      <vt:lpstr>Figure 1-7. Sample Network Diagram Created with Project 2013</vt:lpstr>
      <vt:lpstr>Project Management Offices</vt:lpstr>
      <vt:lpstr>Figure 1-8. Growth in the Number of Project Management Offices</vt:lpstr>
      <vt:lpstr>Global Issues</vt:lpstr>
      <vt:lpstr>The Project Management Institute</vt:lpstr>
      <vt:lpstr>Project Management Certification</vt:lpstr>
      <vt:lpstr>Figure 1-9 Growth in PMP Certification, 1993-2014</vt:lpstr>
      <vt:lpstr>Ethics in Project Management</vt:lpstr>
      <vt:lpstr>Project Management Software</vt:lpstr>
      <vt:lpstr>Chapter Summary</vt:lpstr>
    </vt:vector>
  </TitlesOfParts>
  <Company>Augsburg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Seokwoo Song</cp:lastModifiedBy>
  <cp:revision>193</cp:revision>
  <dcterms:created xsi:type="dcterms:W3CDTF">2001-07-05T23:10:12Z</dcterms:created>
  <dcterms:modified xsi:type="dcterms:W3CDTF">2016-01-14T20:04:24Z</dcterms:modified>
</cp:coreProperties>
</file>