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handoutMasterIdLst>
    <p:handoutMasterId r:id="rId42"/>
  </p:handoutMasterIdLst>
  <p:sldIdLst>
    <p:sldId id="327" r:id="rId2"/>
    <p:sldId id="257" r:id="rId3"/>
    <p:sldId id="258" r:id="rId4"/>
    <p:sldId id="305" r:id="rId5"/>
    <p:sldId id="259" r:id="rId6"/>
    <p:sldId id="260" r:id="rId7"/>
    <p:sldId id="261" r:id="rId8"/>
    <p:sldId id="262" r:id="rId9"/>
    <p:sldId id="264" r:id="rId10"/>
    <p:sldId id="287" r:id="rId11"/>
    <p:sldId id="317" r:id="rId12"/>
    <p:sldId id="318" r:id="rId13"/>
    <p:sldId id="265" r:id="rId14"/>
    <p:sldId id="266" r:id="rId15"/>
    <p:sldId id="298" r:id="rId16"/>
    <p:sldId id="267" r:id="rId17"/>
    <p:sldId id="319" r:id="rId18"/>
    <p:sldId id="320" r:id="rId19"/>
    <p:sldId id="270" r:id="rId20"/>
    <p:sldId id="300" r:id="rId21"/>
    <p:sldId id="274" r:id="rId22"/>
    <p:sldId id="276" r:id="rId23"/>
    <p:sldId id="277" r:id="rId24"/>
    <p:sldId id="306" r:id="rId25"/>
    <p:sldId id="303" r:id="rId26"/>
    <p:sldId id="321" r:id="rId27"/>
    <p:sldId id="322" r:id="rId28"/>
    <p:sldId id="304" r:id="rId29"/>
    <p:sldId id="307" r:id="rId30"/>
    <p:sldId id="308" r:id="rId31"/>
    <p:sldId id="323" r:id="rId32"/>
    <p:sldId id="309" r:id="rId33"/>
    <p:sldId id="312" r:id="rId34"/>
    <p:sldId id="324" r:id="rId35"/>
    <p:sldId id="311" r:id="rId36"/>
    <p:sldId id="325" r:id="rId37"/>
    <p:sldId id="310" r:id="rId38"/>
    <p:sldId id="295" r:id="rId39"/>
    <p:sldId id="315" r:id="rId4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2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2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80912"/>
    <a:srgbClr val="BA22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36" autoAdjust="0"/>
  </p:normalViewPr>
  <p:slideViewPr>
    <p:cSldViewPr>
      <p:cViewPr varScale="1">
        <p:scale>
          <a:sx n="94" d="100"/>
          <a:sy n="94" d="100"/>
        </p:scale>
        <p:origin x="132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1476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96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D2CDBF4E-194A-4D95-9923-D0342F1F8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19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pitchFamily="34" charset="0"/>
                <a:cs typeface="+mn-cs"/>
              </a:defRPr>
            </a:lvl1pPr>
          </a:lstStyle>
          <a:p>
            <a:pPr>
              <a:defRPr/>
            </a:pPr>
            <a:fld id="{A2E6328B-F16A-40C3-AC0C-86B6FF254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448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4548911-29CD-4229-9AAC-EA0D030DB00D}" type="slidenum">
              <a:rPr lang="en-US" smtClean="0">
                <a:cs typeface="Arial" charset="0"/>
              </a:rPr>
              <a:pPr/>
              <a:t>1</a:t>
            </a:fld>
            <a:endParaRPr lang="en-US" smtClean="0">
              <a:cs typeface="Arial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2755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10" name="Isosceles Triangle 6"/>
          <p:cNvSpPr/>
          <p:nvPr/>
        </p:nvSpPr>
        <p:spPr>
          <a:xfrm rot="16200000">
            <a:off x="7553325" y="5254626"/>
            <a:ext cx="1893887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/>
          <a:lstStyle>
            <a:lvl1pPr algn="r"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1863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49913"/>
            <a:ext cx="5791200" cy="365125"/>
          </a:xfrm>
        </p:spPr>
        <p:txBody>
          <a:bodyPr tIns="0" bIns="0"/>
          <a:lstStyle>
            <a:lvl1pPr algn="r">
              <a:defRPr sz="11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3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1525" y="5753100"/>
            <a:ext cx="503238" cy="365125"/>
          </a:xfrm>
        </p:spPr>
        <p:txBody>
          <a:bodyPr anchor="ctr"/>
          <a:lstStyle>
            <a:lvl1pPr algn="ctr">
              <a:defRPr sz="13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8A7548C-3E5C-4615-BC67-AB2EB688A5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D0DC-7E00-4BAF-AB71-D76B64E9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C7B331-9198-4479-BA33-AEA651C294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400" y="6324600"/>
            <a:ext cx="5105400" cy="3048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9650D-3224-4C5E-B997-FD0DDFCE9E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5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075" y="6480175"/>
            <a:ext cx="213360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59263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1F2D0D-5938-4EDF-8E15-BBA9DD1B48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ight Triangle 8"/>
          <p:cNvSpPr/>
          <p:nvPr/>
        </p:nvSpPr>
        <p:spPr>
          <a:xfrm flipV="1">
            <a:off x="6350" y="6350"/>
            <a:ext cx="9131300" cy="6837363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/>
          </a:p>
        </p:txBody>
      </p:sp>
      <p:sp>
        <p:nvSpPr>
          <p:cNvPr id="5" name="Isosceles Triangle 7"/>
          <p:cNvSpPr/>
          <p:nvPr/>
        </p:nvSpPr>
        <p:spPr>
          <a:xfrm rot="5400000" flipV="1">
            <a:off x="7553325" y="309563"/>
            <a:ext cx="1893888" cy="1293812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10"/>
          <p:cNvCxnSpPr/>
          <p:nvPr/>
        </p:nvCxnSpPr>
        <p:spPr>
          <a:xfrm rot="10800000">
            <a:off x="6469063" y="9525"/>
            <a:ext cx="2673350" cy="1900238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9"/>
          <p:cNvCxnSpPr/>
          <p:nvPr/>
        </p:nvCxnSpPr>
        <p:spPr>
          <a:xfrm flipV="1"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/>
          <a:lstStyle>
            <a:lvl1pPr marL="0" algn="l">
              <a:buNone/>
              <a:defRPr sz="3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56425" y="6477000"/>
            <a:ext cx="2133600" cy="3048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5" y="6481763"/>
            <a:ext cx="4260850" cy="3000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0263" y="809625"/>
            <a:ext cx="503237" cy="30003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345AF0-5F36-49A7-8A31-386E0BC6D0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6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F473ED-0653-41AF-B3E4-77E2B363F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075" y="6481763"/>
            <a:ext cx="2130425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1763"/>
            <a:ext cx="4260850" cy="3016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838" y="6483350"/>
            <a:ext cx="503237" cy="301625"/>
          </a:xfrm>
        </p:spPr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fld id="{14EB5FE5-4473-41BC-ACB3-552AB17376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  <p:bldP spid="5" grpId="0" build="p" bldLvl="3" autoUpdateAnimBg="0"/>
      <p:bldP spid="6" grpId="0" build="p" bldLvl="3" autoUpdateAnimBg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805CF-9D20-46F1-AFA1-9B88F039F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5EC5-2381-4B10-963E-960702D9B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563" y="6556375"/>
            <a:ext cx="213360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063" y="6556375"/>
            <a:ext cx="5143500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5" y="6556375"/>
            <a:ext cx="503238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fld id="{DF0B2961-E63D-4298-987C-81FBFED832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700" y="6556375"/>
            <a:ext cx="2101850" cy="301625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69988" y="6557963"/>
            <a:ext cx="4948237" cy="301625"/>
          </a:xfrm>
        </p:spPr>
        <p:txBody>
          <a:bodyPr/>
          <a:lstStyle>
            <a:lvl1pPr>
              <a:defRPr sz="900" smtClean="0"/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6900" y="6556375"/>
            <a:ext cx="366713" cy="301625"/>
          </a:xfrm>
        </p:spPr>
        <p:txBody>
          <a:bodyPr/>
          <a:lstStyle>
            <a:lvl1pPr algn="ctr">
              <a:defRPr sz="900" smtClean="0"/>
            </a:lvl1pPr>
          </a:lstStyle>
          <a:p>
            <a:pPr>
              <a:defRPr/>
            </a:pPr>
            <a:fld id="{482DF7AF-13D6-40F6-BC28-CD3E9738AC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 autoUpdateAnimBg="0"/>
      <p:bldP spid="4" grpId="0" build="p" bldLvl="3" autoUpdateAnimBg="0"/>
    </p:bld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6350" y="14288"/>
            <a:ext cx="9131300" cy="6837362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6350"/>
            <a:ext cx="9137650" cy="6845300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9063" y="4948238"/>
            <a:ext cx="2673350" cy="1900237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8288"/>
            <a:ext cx="8229600" cy="1398587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882775"/>
            <a:ext cx="82296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075" y="6481763"/>
            <a:ext cx="2133600" cy="3016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763"/>
            <a:ext cx="4259263" cy="3016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Copyright © </a:t>
            </a:r>
            <a:r>
              <a:rPr lang="en-US" dirty="0" smtClean="0"/>
              <a:t>2015 </a:t>
            </a:r>
            <a:r>
              <a:rPr lang="en-US" dirty="0"/>
              <a:t>Pearson Education, Inc. Publishing as Prentice Hall</a:t>
            </a: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838" y="6481763"/>
            <a:ext cx="503237" cy="3016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 smtClean="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B3131B73-8532-497E-A725-7331CCA2A1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Text Box 26"/>
          <p:cNvSpPr txBox="1">
            <a:spLocks noChangeArrowheads="1"/>
          </p:cNvSpPr>
          <p:nvPr userDrawn="1"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57" r:id="rId6"/>
    <p:sldLayoutId id="2147483658" r:id="rId7"/>
    <p:sldLayoutId id="2147483666" r:id="rId8"/>
    <p:sldLayoutId id="2147483667" r:id="rId9"/>
    <p:sldLayoutId id="2147483659" r:id="rId10"/>
    <p:sldLayoutId id="2147483660" r:id="rId11"/>
    <p:sldLayoutId id="2147483668" r:id="rId12"/>
  </p:sldLayoutIdLst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 bldLvl="3" autoUpdateAnimBg="0"/>
    </p:bldLst>
  </p:timing>
  <p:hf sldNum="0" hdr="0" dt="0"/>
  <p:txStyles>
    <p:titleStyle>
      <a:lvl1pPr marL="484188" algn="l" rtl="0" fontAlgn="base">
        <a:spcBef>
          <a:spcPct val="0"/>
        </a:spcBef>
        <a:spcAft>
          <a:spcPct val="0"/>
        </a:spcAft>
        <a:defRPr sz="4200" kern="1200">
          <a:ln w="6350">
            <a:solidFill>
              <a:schemeClr val="accent1">
                <a:shade val="43000"/>
              </a:schemeClr>
            </a:solidFill>
          </a:ln>
          <a:solidFill>
            <a:srgbClr val="FF5C9C"/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2pPr>
      <a:lvl3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3pPr>
      <a:lvl4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4pPr>
      <a:lvl5pPr marL="4841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5pPr>
      <a:lvl6pPr marL="9413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6pPr>
      <a:lvl7pPr marL="13985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7pPr>
      <a:lvl8pPr marL="18557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8pPr>
      <a:lvl9pPr marL="2312988" algn="l" rtl="0" fontAlgn="base">
        <a:spcBef>
          <a:spcPct val="0"/>
        </a:spcBef>
        <a:spcAft>
          <a:spcPct val="0"/>
        </a:spcAft>
        <a:defRPr sz="4200">
          <a:solidFill>
            <a:srgbClr val="FF5C9C"/>
          </a:solidFill>
          <a:latin typeface="Century Gothic" pitchFamily="34" charset="0"/>
        </a:defRPr>
      </a:lvl9pPr>
    </p:titleStyle>
    <p:bodyStyle>
      <a:lvl1pPr marL="447675" indent="-3825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325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95000"/>
        <a:buFont typeface="Verdana" pitchFamily="34" charset="0"/>
        <a:buChar char="›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49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0955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09550" algn="l" rtl="0" fontAlgn="base">
        <a:spcBef>
          <a:spcPct val="20000"/>
        </a:spcBef>
        <a:spcAft>
          <a:spcPct val="0"/>
        </a:spcAft>
        <a:buClr>
          <a:srgbClr val="FF90B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505200"/>
            <a:ext cx="7086600" cy="1600200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sz="3600" b="1"/>
              <a:t>Chapter 8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/>
              <a:t>Designing the Human Interface</a:t>
            </a:r>
          </a:p>
        </p:txBody>
      </p:sp>
      <p:sp>
        <p:nvSpPr>
          <p:cNvPr id="16387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rIns="9144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95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8.1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12192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General Formatting Guidelines for Forms and Reports</a:t>
            </a:r>
          </a:p>
        </p:txBody>
      </p:sp>
      <p:sp>
        <p:nvSpPr>
          <p:cNvPr id="26626" name="Rectangle 1027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Highlighting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Use sparingly to draw user to or away from certain information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Blinking and audible tones should only be used to highlight critical information requiring user’s immediate attention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Methods should be consistently selected and used based upon level of importance of emphasized information</a:t>
            </a:r>
          </a:p>
        </p:txBody>
      </p:sp>
      <p:sp>
        <p:nvSpPr>
          <p:cNvPr id="266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19140" name="Text Box 1028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4ED6E4C8-81FB-4B18-B0EA-0B161E5887CC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68290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02F5301E-FEF9-408B-82C4-656674CCFD9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27651" name="Picture 3" descr="TBL08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247775"/>
            <a:ext cx="7620000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69314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A89F519C-4EC6-431F-B158-C7CF2D007B9D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017" y="81325"/>
            <a:ext cx="8091791" cy="5936093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General Formatting Guidelines for Forms and Reports (continued)</a:t>
            </a:r>
          </a:p>
        </p:txBody>
      </p:sp>
      <p:sp>
        <p:nvSpPr>
          <p:cNvPr id="2969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Displaying Text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Display text in mixed upper and lower case and use conventional punctuation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double spacing if space permits.  If not, place a blank line between paragraphs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Left-justify text and leave a ragged right margin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Do not hyphenate words between lines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Use abbreviations and acronyms only when they are widely understood by users and are significantly shorter than the full text</a:t>
            </a:r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558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7BCF78B0-7C00-44AE-878A-D168A368FF22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General Formatting Guidelines for Forms and Reports (continued)</a:t>
            </a:r>
          </a:p>
        </p:txBody>
      </p:sp>
      <p:sp>
        <p:nvSpPr>
          <p:cNvPr id="3072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Displaying Tables and Lists</a:t>
            </a:r>
          </a:p>
          <a:p>
            <a:pPr lvl="1"/>
            <a:r>
              <a:rPr lang="en-US" smtClean="0"/>
              <a:t>Labels</a:t>
            </a:r>
          </a:p>
          <a:p>
            <a:pPr lvl="2"/>
            <a:r>
              <a:rPr lang="en-US" smtClean="0"/>
              <a:t>All columns and rows should have meaningful labels</a:t>
            </a:r>
          </a:p>
          <a:p>
            <a:pPr lvl="2"/>
            <a:r>
              <a:rPr lang="en-US" smtClean="0"/>
              <a:t>Labels should be separated from other information by using highlighting</a:t>
            </a:r>
          </a:p>
          <a:p>
            <a:pPr lvl="2"/>
            <a:r>
              <a:rPr lang="en-US" smtClean="0"/>
              <a:t>Redisplay labels when the data extend beyond a single screen or page</a:t>
            </a:r>
          </a:p>
          <a:p>
            <a:pPr lvl="2">
              <a:buFont typeface="Wingdings" pitchFamily="2" charset="2"/>
              <a:buNone/>
            </a:pPr>
            <a:endParaRPr lang="en-US" smtClean="0"/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661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2605B0C9-FF27-4A51-85D1-31630DD0EEC6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7772400" cy="13716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General Formatting Guidelines for Forms and Reports (continued)</a:t>
            </a:r>
          </a:p>
        </p:txBody>
      </p:sp>
      <p:sp>
        <p:nvSpPr>
          <p:cNvPr id="24064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lnSpcReduction="10000"/>
          </a:bodyPr>
          <a:lstStyle/>
          <a:p>
            <a:pPr marL="533400" indent="-533400" fontAlgn="auto"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Displaying Tables and Lists (continued)</a:t>
            </a:r>
          </a:p>
          <a:p>
            <a:pPr marL="914400" lvl="1" indent="-457200" fontAlgn="auto">
              <a:spcAft>
                <a:spcPts val="0"/>
              </a:spcAft>
              <a:buFont typeface="Verdana"/>
              <a:buChar char="›"/>
              <a:defRPr/>
            </a:pPr>
            <a:r>
              <a:rPr lang="en-US" sz="2000"/>
              <a:t>Formatting columns, rows, and text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Sort in a meaningful order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Place a blank line between every 5 rows in long columns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Similar information displayed in multiple columns should be sorted vertically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Columns should have at least two spaces between them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Allow white space on printed reports for user to write notes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Use a single typeface, except for emphasis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Use same family of typefaces within and across displays and reports</a:t>
            </a:r>
          </a:p>
          <a:p>
            <a:pPr marL="1295400" lvl="2" indent="-381000" fontAlgn="auto">
              <a:spcAft>
                <a:spcPts val="0"/>
              </a:spcAft>
              <a:buFont typeface="Wingdings 2"/>
              <a:buChar char=""/>
              <a:defRPr/>
            </a:pPr>
            <a:r>
              <a:rPr lang="en-US" sz="1800"/>
              <a:t>Avoid overly fancy fonts</a:t>
            </a:r>
          </a:p>
          <a:p>
            <a:pPr marL="1295400" lvl="2" indent="-38100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2000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4064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D891398E-3218-405B-88C3-B054344E1850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General Formatting Guidelines for Forms and Reports (continued)</a:t>
            </a:r>
          </a:p>
        </p:txBody>
      </p:sp>
      <p:sp>
        <p:nvSpPr>
          <p:cNvPr id="327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z="2800" smtClean="0"/>
              <a:t>Displaying tables and lists (continued)</a:t>
            </a:r>
          </a:p>
          <a:p>
            <a:pPr lvl="1"/>
            <a:r>
              <a:rPr lang="en-US" sz="2400" smtClean="0"/>
              <a:t>Formatting numeric, textual, and alphanumeric data</a:t>
            </a:r>
          </a:p>
          <a:p>
            <a:pPr lvl="2"/>
            <a:r>
              <a:rPr lang="en-US" sz="2000" smtClean="0"/>
              <a:t>Right-justify </a:t>
            </a:r>
            <a:r>
              <a:rPr lang="en-US" sz="2000" i="1" smtClean="0"/>
              <a:t>numeric </a:t>
            </a:r>
            <a:r>
              <a:rPr lang="en-US" sz="2000" smtClean="0"/>
              <a:t>data and align columns by decimal points or other delimiter</a:t>
            </a:r>
          </a:p>
          <a:p>
            <a:pPr lvl="2"/>
            <a:r>
              <a:rPr lang="en-US" sz="2000" smtClean="0"/>
              <a:t>Left-justify </a:t>
            </a:r>
            <a:r>
              <a:rPr lang="en-US" sz="2000" i="1" smtClean="0"/>
              <a:t>textual </a:t>
            </a:r>
            <a:r>
              <a:rPr lang="en-US" sz="2000" smtClean="0"/>
              <a:t>data.  Use short line length, usually 30 to 40 characters per line</a:t>
            </a:r>
          </a:p>
          <a:p>
            <a:pPr lvl="2"/>
            <a:r>
              <a:rPr lang="en-US" sz="2000" smtClean="0"/>
              <a:t>Break long sequences of </a:t>
            </a:r>
            <a:r>
              <a:rPr lang="en-US" sz="2000" i="1" smtClean="0"/>
              <a:t>alphanumeric </a:t>
            </a:r>
            <a:r>
              <a:rPr lang="en-US" sz="2000" smtClean="0"/>
              <a:t>data into small groups of three to four characters each</a:t>
            </a:r>
            <a:endParaRPr lang="en-US" smtClean="0"/>
          </a:p>
        </p:txBody>
      </p:sp>
      <p:sp>
        <p:nvSpPr>
          <p:cNvPr id="327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763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352B2F6F-CF6C-4328-83C0-C375AA56C078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0338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D232B25A-6F95-4F50-BA04-8753AE150AF4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27034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9613" y="1219200"/>
            <a:ext cx="7812087" cy="4646613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1362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779DA073-8D4C-44C3-88E9-5F1708B6835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2791" y="286763"/>
            <a:ext cx="7315200" cy="5885437"/>
          </a:xfrm>
          <a:prstGeom prst="rect">
            <a:avLst/>
          </a:prstGeom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Interfaces and Dialogues</a:t>
            </a:r>
            <a:endParaRPr lang="en-US" sz="280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3584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Focus on how information is provided to and captured from users</a:t>
            </a:r>
          </a:p>
          <a:p>
            <a:pPr>
              <a:lnSpc>
                <a:spcPct val="90000"/>
              </a:lnSpc>
            </a:pPr>
            <a:r>
              <a:rPr lang="en-US" smtClean="0"/>
              <a:t>Dialogues are analogous to a conversation between two people</a:t>
            </a:r>
          </a:p>
          <a:p>
            <a:pPr>
              <a:lnSpc>
                <a:spcPct val="90000"/>
              </a:lnSpc>
            </a:pPr>
            <a:r>
              <a:rPr lang="en-US" smtClean="0"/>
              <a:t>A good human-computer interface provides a unifying structure for finding, viewing, and invoking the different components of a system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9E5881B6-E9B9-4334-B823-FB50D74894F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19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10668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</a:t>
            </a:r>
          </a:p>
        </p:txBody>
      </p:sp>
      <p:sp>
        <p:nvSpPr>
          <p:cNvPr id="1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lnSpcReduction="10000"/>
          </a:bodyPr>
          <a:lstStyle/>
          <a:p>
            <a:pPr marL="448056" indent="-384048" fontAlgn="auto">
              <a:spcAft>
                <a:spcPts val="0"/>
              </a:spcAft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Explain the process of designing forms and reports and the deliverables for their creation</a:t>
            </a:r>
          </a:p>
          <a:p>
            <a:pPr marL="448056" indent="-384048" fontAlgn="auto">
              <a:spcAft>
                <a:spcPts val="0"/>
              </a:spcAft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Apply the general guidelines for formatting forms and reports</a:t>
            </a:r>
          </a:p>
          <a:p>
            <a:pPr marL="448056" indent="-384048" fontAlgn="auto">
              <a:spcAft>
                <a:spcPts val="0"/>
              </a:spcAft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Learn how to effectively format text, tables, and lists</a:t>
            </a:r>
          </a:p>
          <a:p>
            <a:pPr marL="448056" indent="-384048" fontAlgn="auto">
              <a:spcAft>
                <a:spcPts val="0"/>
              </a:spcAft>
              <a:buClr>
                <a:srgbClr val="BA2212"/>
              </a:buClr>
              <a:buFont typeface="Wingdings" pitchFamily="2" charset="2"/>
              <a:buChar char="ü"/>
              <a:defRPr/>
            </a:pPr>
            <a:r>
              <a:rPr lang="en-US" sz="2800"/>
              <a:t>Explain the process of designing interfaces and dialogues and the deliverables for their creation</a:t>
            </a:r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8.2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 of Designing Interfaces and Dialogues</a:t>
            </a:r>
          </a:p>
        </p:txBody>
      </p:sp>
      <p:sp>
        <p:nvSpPr>
          <p:cNvPr id="3686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User-focused Activity</a:t>
            </a:r>
          </a:p>
          <a:p>
            <a:r>
              <a:rPr lang="en-US" smtClean="0"/>
              <a:t>Parallels Form and Report Design Process</a:t>
            </a:r>
          </a:p>
          <a:p>
            <a:r>
              <a:rPr lang="en-US" smtClean="0"/>
              <a:t>Employs Prototyping Methodology</a:t>
            </a:r>
          </a:p>
          <a:p>
            <a:pPr lvl="1"/>
            <a:r>
              <a:rPr lang="en-US" sz="2400" smtClean="0"/>
              <a:t>Collect information</a:t>
            </a:r>
          </a:p>
          <a:p>
            <a:pPr lvl="1"/>
            <a:r>
              <a:rPr lang="en-US" sz="2400" smtClean="0"/>
              <a:t>Construct prototype</a:t>
            </a:r>
          </a:p>
          <a:p>
            <a:pPr lvl="1"/>
            <a:r>
              <a:rPr lang="en-US" sz="2400" smtClean="0"/>
              <a:t>Assess usability</a:t>
            </a:r>
          </a:p>
          <a:p>
            <a:pPr lvl="1"/>
            <a:r>
              <a:rPr lang="en-US" sz="2400" smtClean="0"/>
              <a:t>Make refinements</a:t>
            </a:r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endParaRPr lang="en-US" smtClean="0"/>
          </a:p>
        </p:txBody>
      </p:sp>
      <p:sp>
        <p:nvSpPr>
          <p:cNvPr id="3686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457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41DFDFF3-B616-48E9-817F-F7E30CDB9CB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600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 of Designing Interfaces and Dialogues (continued)</a:t>
            </a:r>
          </a:p>
        </p:txBody>
      </p:sp>
      <p:sp>
        <p:nvSpPr>
          <p:cNvPr id="3789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800" smtClean="0"/>
              <a:t>Deliverables</a:t>
            </a:r>
          </a:p>
          <a:p>
            <a:pPr lvl="1"/>
            <a:r>
              <a:rPr lang="en-US" sz="2400" smtClean="0"/>
              <a:t>Design Specifications</a:t>
            </a:r>
          </a:p>
          <a:p>
            <a:pPr lvl="2"/>
            <a:r>
              <a:rPr lang="en-US" sz="2000" smtClean="0"/>
              <a:t>Narrative overview</a:t>
            </a:r>
          </a:p>
          <a:p>
            <a:pPr lvl="2"/>
            <a:r>
              <a:rPr lang="en-US" sz="2000" smtClean="0"/>
              <a:t>Sample design</a:t>
            </a:r>
          </a:p>
          <a:p>
            <a:pPr lvl="2"/>
            <a:r>
              <a:rPr lang="en-US" sz="2000" smtClean="0"/>
              <a:t>Testing and usability assessment</a:t>
            </a:r>
          </a:p>
          <a:p>
            <a:pPr lvl="2"/>
            <a:endParaRPr lang="en-US" smtClean="0"/>
          </a:p>
          <a:p>
            <a:pPr lvl="1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378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CFF460F9-9DB0-4F75-BA1E-A1F7019CD900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9906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Interfaces</a:t>
            </a:r>
          </a:p>
        </p:txBody>
      </p:sp>
      <p:sp>
        <p:nvSpPr>
          <p:cNvPr id="3891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mtClean="0"/>
              <a:t>Designing Layouts</a:t>
            </a:r>
          </a:p>
          <a:p>
            <a:pPr lvl="1"/>
            <a:r>
              <a:rPr lang="en-US" smtClean="0"/>
              <a:t>Standard formats similar to paper-based forms and reports should be used</a:t>
            </a:r>
          </a:p>
          <a:p>
            <a:pPr lvl="1"/>
            <a:r>
              <a:rPr lang="en-US" smtClean="0"/>
              <a:t>Screen navigation on data entry screens should be left-to-right, top-to-bottom as on paper forms</a:t>
            </a:r>
          </a:p>
          <a:p>
            <a:pPr lvl="1">
              <a:buFont typeface="Wingdings" pitchFamily="2" charset="2"/>
              <a:buNone/>
            </a:pPr>
            <a:endParaRPr lang="en-US" smtClean="0"/>
          </a:p>
          <a:p>
            <a:pPr lvl="1"/>
            <a:endParaRPr lang="en-US" smtClean="0"/>
          </a:p>
        </p:txBody>
      </p:sp>
      <p:sp>
        <p:nvSpPr>
          <p:cNvPr id="3891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068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82E52735-527D-4172-A4B3-824BF92A4FF1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8382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Layouts</a:t>
            </a:r>
          </a:p>
        </p:txBody>
      </p:sp>
      <p:sp>
        <p:nvSpPr>
          <p:cNvPr id="3993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Flexibility and consistency are primary design goals</a:t>
            </a:r>
          </a:p>
          <a:p>
            <a:pPr lvl="1"/>
            <a:r>
              <a:rPr lang="en-US" smtClean="0"/>
              <a:t>Users should be able to move freely between fields</a:t>
            </a:r>
          </a:p>
          <a:p>
            <a:pPr lvl="1"/>
            <a:r>
              <a:rPr lang="en-US" smtClean="0"/>
              <a:t>Data should not be permanently saved until the user explicitly requests this</a:t>
            </a:r>
          </a:p>
          <a:p>
            <a:pPr lvl="1"/>
            <a:r>
              <a:rPr lang="en-US" smtClean="0"/>
              <a:t>Each key and command should be assigned to one function</a:t>
            </a:r>
          </a:p>
        </p:txBody>
      </p:sp>
      <p:sp>
        <p:nvSpPr>
          <p:cNvPr id="3993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0787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D21AFB55-CAE8-467B-BE7F-317EB8E8D04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Structuring Data Entry</a:t>
            </a:r>
          </a:p>
        </p:txBody>
      </p:sp>
      <p:graphicFrame>
        <p:nvGraphicFramePr>
          <p:cNvPr id="252989" name="Group 61"/>
          <p:cNvGraphicFramePr>
            <a:graphicFrameLocks noGrp="1"/>
          </p:cNvGraphicFramePr>
          <p:nvPr>
            <p:ph type="tbl" idx="1"/>
          </p:nvPr>
        </p:nvGraphicFramePr>
        <p:xfrm>
          <a:off x="838200" y="1752600"/>
          <a:ext cx="7772400" cy="4145280"/>
        </p:xfrm>
        <a:graphic>
          <a:graphicData uri="http://schemas.openxmlformats.org/drawingml/2006/table">
            <a:tbl>
              <a:tblPr/>
              <a:tblGrid>
                <a:gridCol w="2057400"/>
                <a:gridCol w="5715000"/>
              </a:tblGrid>
              <a:tr h="685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Entry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Never require data that are already online or that can be computed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2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Always provide default values when appropriate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Units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Make clear the type of data units requested for entry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02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Replacement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Use character replacement when appropriate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Captioning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Always place a caption adjacent to fields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33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Format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formatting examples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49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Justify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Automatically justify data entries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6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Help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Provide context-sensitive help when appropriate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099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2990" name="Text Box 6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030D5AFF-3869-4277-9504-E5FF5A121A01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6858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Controlling Data Input</a:t>
            </a:r>
          </a:p>
        </p:txBody>
      </p:sp>
      <p:sp>
        <p:nvSpPr>
          <p:cNvPr id="4198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One objective of interface design is to reduce data-entry errors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Role of systems analyst is to anticipate user errors and design features into the system’s interfaces to avoid, detect, and correct data-entry mistakes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Table 8-9 describes types of data entry errors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Table 8-10 lists techniques used by system designers to detect errors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4198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4883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805ED80D-D629-43A4-8846-F0E73F7E0B3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2386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5D5BA343-C9A0-416A-8FDC-0044C2DD3F2D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43011" name="Picture 3" descr="TBL08_0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071688"/>
            <a:ext cx="7620000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3410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E8F80220-766A-4061-8132-6807AC2EF81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44035" name="Picture 3" descr="TBL08_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1638" y="571500"/>
            <a:ext cx="58007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609600"/>
            <a:ext cx="7772400" cy="762000"/>
          </a:xfrm>
        </p:spPr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Providing Feedback</a:t>
            </a:r>
          </a:p>
        </p:txBody>
      </p:sp>
      <p:sp>
        <p:nvSpPr>
          <p:cNvPr id="24985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572000"/>
          </a:xfrm>
        </p:spPr>
        <p:txBody>
          <a:bodyPr>
            <a:normAutofit lnSpcReduction="10000"/>
          </a:bodyPr>
          <a:lstStyle/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chemeClr val="accent1"/>
                </a:solidFill>
              </a:rPr>
              <a:t>1.   </a:t>
            </a:r>
            <a:r>
              <a:rPr lang="en-US" sz="2400" dirty="0" smtClean="0"/>
              <a:t>Status </a:t>
            </a:r>
            <a:r>
              <a:rPr lang="en-US" sz="2400" dirty="0"/>
              <a:t>Information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dirty="0"/>
              <a:t>Keeps users informed of what is going on in system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400" dirty="0"/>
              <a:t>Displaying status information is especially important if the operation takes longer than a second or two</a:t>
            </a:r>
            <a:endParaRPr lang="en-US" sz="2400" dirty="0" smtClean="0"/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FF388C"/>
                </a:solidFill>
              </a:rPr>
              <a:t>2.   </a:t>
            </a:r>
            <a:r>
              <a:rPr lang="en-US" sz="2400" dirty="0" smtClean="0"/>
              <a:t>Prompting </a:t>
            </a:r>
            <a:r>
              <a:rPr lang="en-US" sz="2400" dirty="0"/>
              <a:t>Cues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/>
              <a:t>Best to keep as specific as possible</a:t>
            </a:r>
            <a:endParaRPr lang="en-US" sz="2000" dirty="0" smtClean="0"/>
          </a:p>
          <a:p>
            <a:pPr marL="533400" indent="-533400" fontAlgn="auto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sz="2400" dirty="0" smtClean="0">
                <a:solidFill>
                  <a:srgbClr val="FF388C"/>
                </a:solidFill>
              </a:rPr>
              <a:t>3.   </a:t>
            </a:r>
            <a:r>
              <a:rPr lang="en-US" sz="2400" dirty="0" smtClean="0"/>
              <a:t>Error </a:t>
            </a:r>
            <a:r>
              <a:rPr lang="en-US" sz="2400" dirty="0"/>
              <a:t>and Warning Messages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/>
              <a:t>Messages should be specific and free of error codes and jargon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/>
              <a:t>User should be guided toward a result rather than scolded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/>
              <a:t>Use terms familiar to user</a:t>
            </a:r>
          </a:p>
          <a:p>
            <a:pPr marL="914400" lvl="1" indent="-457200" fontAlgn="auto">
              <a:lnSpc>
                <a:spcPct val="8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000" dirty="0"/>
              <a:t>Be consistent in format and placement of messages</a:t>
            </a:r>
            <a:endParaRPr lang="en-US" sz="2400" dirty="0"/>
          </a:p>
        </p:txBody>
      </p:sp>
      <p:sp>
        <p:nvSpPr>
          <p:cNvPr id="450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4986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51F6B117-114E-426F-A363-97DFA279B936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Providing Help</a:t>
            </a:r>
          </a:p>
        </p:txBody>
      </p:sp>
      <p:sp>
        <p:nvSpPr>
          <p:cNvPr id="460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Place yourself in user’s place when designing help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Guidelines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Simplicity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Help messages should be short and to the point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Organization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Information in help messages should be easily absorbed by users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Show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It is useful to explicitly provide examples to users on how to perform an operation</a:t>
            </a:r>
          </a:p>
        </p:txBody>
      </p:sp>
      <p:sp>
        <p:nvSpPr>
          <p:cNvPr id="460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395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9A27F5A0-90D2-4F23-A2DF-EA63DD804EC1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29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 (continued)</a:t>
            </a:r>
          </a:p>
        </p:txBody>
      </p:sp>
      <p:sp>
        <p:nvSpPr>
          <p:cNvPr id="1945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Discuss the general guidelines for interface design including:</a:t>
            </a:r>
          </a:p>
          <a:p>
            <a:pPr lvl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Layout and design</a:t>
            </a:r>
          </a:p>
          <a:p>
            <a:pPr lvl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Structuring data-entry fields</a:t>
            </a:r>
          </a:p>
          <a:p>
            <a:pPr lvl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Providing feedback</a:t>
            </a:r>
          </a:p>
          <a:p>
            <a:pPr lvl="1"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System help</a:t>
            </a:r>
          </a:p>
          <a:p>
            <a:pPr>
              <a:buClr>
                <a:srgbClr val="BA2212"/>
              </a:buCl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3107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DE4BF001-939F-4C31-9DC8-F5289DBDADF3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Providing Help (continued)</a:t>
            </a:r>
          </a:p>
        </p:txBody>
      </p:sp>
      <p:sp>
        <p:nvSpPr>
          <p:cNvPr id="471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r>
              <a:rPr lang="en-US" smtClean="0"/>
              <a:t>Context-Sensitive Help</a:t>
            </a:r>
          </a:p>
          <a:p>
            <a:pPr lvl="1"/>
            <a:r>
              <a:rPr lang="en-US" smtClean="0"/>
              <a:t>Enables user to get field-specific help</a:t>
            </a:r>
          </a:p>
          <a:p>
            <a:r>
              <a:rPr lang="en-US" smtClean="0"/>
              <a:t>Users should always be returned to where they were when requesting help</a:t>
            </a:r>
          </a:p>
          <a:p>
            <a:pPr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471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4980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5080CAE0-879E-4902-A25A-0EE7DC5F699A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30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4434" name="Text Box 1026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5A0844FA-AC47-4517-8E33-34876300F951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31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274436" name="Picture 10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762000"/>
            <a:ext cx="6985000" cy="5554663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chemeClr val="bg2"/>
            </a:outerShdw>
          </a:effectLst>
          <a:extLst/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Dialogues</a:t>
            </a:r>
          </a:p>
        </p:txBody>
      </p:sp>
      <p:sp>
        <p:nvSpPr>
          <p:cNvPr id="491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en-US" sz="2800" smtClean="0"/>
              <a:t>Dialogue</a:t>
            </a:r>
          </a:p>
          <a:p>
            <a:pPr marL="914400" lvl="1" indent="-457200">
              <a:lnSpc>
                <a:spcPct val="90000"/>
              </a:lnSpc>
            </a:pPr>
            <a:r>
              <a:rPr lang="en-US" sz="2400" smtClean="0"/>
              <a:t>Sequence in which information is displayed to and obtained from a user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Primary design guideline is consistency in sequence of actions, keystrokes, and terminology</a:t>
            </a:r>
          </a:p>
          <a:p>
            <a:pPr marL="533400" indent="-533400">
              <a:lnSpc>
                <a:spcPct val="90000"/>
              </a:lnSpc>
            </a:pPr>
            <a:r>
              <a:rPr lang="en-US" sz="2800" smtClean="0"/>
              <a:t>Three step process:</a:t>
            </a:r>
          </a:p>
          <a:p>
            <a:pPr marL="914400" lvl="1" indent="-457200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z="2400" smtClean="0">
                <a:solidFill>
                  <a:srgbClr val="FF388C"/>
                </a:solidFill>
              </a:rPr>
              <a:t>1.</a:t>
            </a:r>
            <a:r>
              <a:rPr lang="en-US" sz="2400" smtClean="0"/>
              <a:t>	Design the dialogue sequence</a:t>
            </a:r>
          </a:p>
          <a:p>
            <a:pPr marL="914400" lvl="1" indent="-457200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z="2400" smtClean="0">
                <a:solidFill>
                  <a:srgbClr val="FF388C"/>
                </a:solidFill>
              </a:rPr>
              <a:t>2.</a:t>
            </a:r>
            <a:r>
              <a:rPr lang="en-US" sz="2400" smtClean="0"/>
              <a:t>	Build a prototype</a:t>
            </a:r>
          </a:p>
          <a:p>
            <a:pPr marL="914400" lvl="1" indent="-457200">
              <a:lnSpc>
                <a:spcPct val="90000"/>
              </a:lnSpc>
              <a:buSzTx/>
              <a:buFont typeface="Wingdings" pitchFamily="2" charset="2"/>
              <a:buNone/>
            </a:pPr>
            <a:r>
              <a:rPr lang="en-US" sz="2400" smtClean="0">
                <a:solidFill>
                  <a:srgbClr val="FF388C"/>
                </a:solidFill>
              </a:rPr>
              <a:t>3.</a:t>
            </a:r>
            <a:r>
              <a:rPr lang="en-US" sz="2400" smtClean="0"/>
              <a:t>	Assess usability</a:t>
            </a:r>
          </a:p>
          <a:p>
            <a:pPr marL="533400" indent="-533400">
              <a:lnSpc>
                <a:spcPct val="90000"/>
              </a:lnSpc>
              <a:buSzTx/>
              <a:buFont typeface="Wingdings" pitchFamily="2" charset="2"/>
              <a:buNone/>
            </a:pPr>
            <a:endParaRPr lang="en-US" sz="2800" smtClean="0"/>
          </a:p>
          <a:p>
            <a:pPr marL="914400" lvl="1" indent="-457200">
              <a:lnSpc>
                <a:spcPct val="90000"/>
              </a:lnSpc>
            </a:pPr>
            <a:endParaRPr lang="en-US" sz="2400" smtClean="0"/>
          </a:p>
        </p:txBody>
      </p:sp>
      <p:sp>
        <p:nvSpPr>
          <p:cNvPr id="491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600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1C2CBE3F-328C-4DEB-BD98-CD8E39CE70D8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32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the Dialogue Sequence</a:t>
            </a:r>
          </a:p>
        </p:txBody>
      </p:sp>
      <p:sp>
        <p:nvSpPr>
          <p:cNvPr id="259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>
            <a:normAutofit fontScale="92500" lnSpcReduction="10000"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Define the sequence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Have a clear understanding of the user, task, technological, and environmental characteristics</a:t>
            </a:r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sz="2400"/>
              <a:t>Dialogue Diagram</a:t>
            </a:r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400"/>
              <a:t>A formal method for designing and representing human-computer dialogues using box and line diagrams</a:t>
            </a:r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sz="2400"/>
              <a:t>Consists of a box with three sections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/>
              <a:t>Top: Unique display reference number used by other displays for referencing dialogue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/>
              <a:t>Middle: Contains the name or description of the display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AutoNum type="arabicPeriod"/>
              <a:defRPr/>
            </a:pPr>
            <a:r>
              <a:rPr lang="en-US" sz="2000"/>
              <a:t>Bottom: Contains display reference numbers that can be accessed from the current display</a:t>
            </a:r>
          </a:p>
        </p:txBody>
      </p:sp>
      <p:sp>
        <p:nvSpPr>
          <p:cNvPr id="501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907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C560C342-1F60-4BED-B180-5CC970F0978D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33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5458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C33E682B-1E24-4F64-A6B1-F49EAFF9CCA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51203" name="Picture 3" descr="FIG08_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609600"/>
            <a:ext cx="6324600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533400"/>
            <a:ext cx="7772400" cy="1219200"/>
          </a:xfrm>
        </p:spPr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Dialogues:</a:t>
            </a:r>
            <a:b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Building Prototypes and Assessing Usability</a:t>
            </a:r>
          </a:p>
        </p:txBody>
      </p:sp>
      <p:sp>
        <p:nvSpPr>
          <p:cNvPr id="5222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2286000"/>
            <a:ext cx="7772400" cy="4419600"/>
          </a:xfrm>
        </p:spPr>
        <p:txBody>
          <a:bodyPr/>
          <a:lstStyle/>
          <a:p>
            <a:pPr marL="533400" indent="-533400"/>
            <a:r>
              <a:rPr lang="en-US" sz="2800" smtClean="0"/>
              <a:t>Activities often are optional </a:t>
            </a:r>
          </a:p>
          <a:p>
            <a:pPr marL="533400" indent="-533400"/>
            <a:r>
              <a:rPr lang="en-US" sz="2800" smtClean="0"/>
              <a:t>Task is simplified by using graphical design environment</a:t>
            </a:r>
          </a:p>
          <a:p>
            <a:pPr marL="533400" indent="-533400">
              <a:buFont typeface="Wingdings" pitchFamily="2" charset="2"/>
              <a:buNone/>
            </a:pPr>
            <a:endParaRPr lang="en-US" smtClean="0"/>
          </a:p>
          <a:p>
            <a:pPr marL="533400" indent="-533400"/>
            <a:endParaRPr lang="en-US" smtClean="0"/>
          </a:p>
          <a:p>
            <a:pPr marL="533400" indent="-533400">
              <a:buSzTx/>
              <a:buFont typeface="Wingdings" pitchFamily="2" charset="2"/>
              <a:buNone/>
            </a:pPr>
            <a:endParaRPr lang="en-US" smtClean="0"/>
          </a:p>
          <a:p>
            <a:pPr marL="914400" lvl="1" indent="-457200"/>
            <a:endParaRPr lang="en-US" smtClean="0"/>
          </a:p>
        </p:txBody>
      </p:sp>
      <p:sp>
        <p:nvSpPr>
          <p:cNvPr id="5222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80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78FAE728-0F21-4E16-BFC3-A1930D99FF1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76482" name="Text Box 2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9A4B45A0-1081-4B34-9123-5E22561F6CF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  <p:pic>
        <p:nvPicPr>
          <p:cNvPr id="53251" name="Picture 3" descr="FIG08_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62213" y="571500"/>
            <a:ext cx="421957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PVF </a:t>
            </a:r>
            <a:r>
              <a:rPr lang="en-US" sz="3200" dirty="0" err="1">
                <a:solidFill>
                  <a:schemeClr val="accent1">
                    <a:tint val="83000"/>
                    <a:satMod val="150000"/>
                  </a:schemeClr>
                </a:solidFill>
              </a:rPr>
              <a:t>WebStore</a:t>
            </a:r>
            <a: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:</a:t>
            </a:r>
            <a:b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the Human Interface at Pine Valley Furniture</a:t>
            </a:r>
          </a:p>
        </p:txBody>
      </p:sp>
      <p:sp>
        <p:nvSpPr>
          <p:cNvPr id="257027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905000"/>
            <a:ext cx="7772400" cy="4419600"/>
          </a:xfrm>
        </p:spPr>
        <p:txBody>
          <a:bodyPr>
            <a:normAutofit/>
          </a:bodyPr>
          <a:lstStyle/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Font typeface="Wingdings 2"/>
              <a:buChar char=""/>
              <a:defRPr/>
            </a:pPr>
            <a:r>
              <a:rPr lang="en-US" dirty="0"/>
              <a:t>Design Guidelines</a:t>
            </a:r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r>
              <a:rPr lang="en-US" dirty="0"/>
              <a:t>Navigation via cookie crumbs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A technique that uses a series of tabs on a Web page to show users where they are and where they have been in the site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Tabs are hyperlinks to allow users to move backward easily within the site</a:t>
            </a:r>
          </a:p>
          <a:p>
            <a:pPr marL="1295400" lvl="2" indent="-381000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Two important purposes:</a:t>
            </a:r>
          </a:p>
          <a:p>
            <a:pPr marL="1714500" lvl="3" indent="-342900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Allows users to navigate to a point previously visited</a:t>
            </a:r>
          </a:p>
          <a:p>
            <a:pPr marL="1714500" lvl="3" indent="-342900" fontAlgn="auto">
              <a:lnSpc>
                <a:spcPct val="90000"/>
              </a:lnSpc>
              <a:spcAft>
                <a:spcPts val="0"/>
              </a:spcAft>
              <a:buFont typeface="Wingdings 2"/>
              <a:buChar char=""/>
              <a:defRPr/>
            </a:pPr>
            <a:r>
              <a:rPr lang="en-US" dirty="0"/>
              <a:t>Shows users where they have been and how far they have gone from point of entry into site</a:t>
            </a:r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dirty="0"/>
          </a:p>
          <a:p>
            <a:pPr marL="533400" indent="-533400" fontAlgn="auto">
              <a:lnSpc>
                <a:spcPct val="90000"/>
              </a:lnSpc>
              <a:spcAft>
                <a:spcPts val="0"/>
              </a:spcAft>
              <a:buSzTx/>
              <a:buFont typeface="Wingdings" pitchFamily="2" charset="2"/>
              <a:buNone/>
              <a:defRPr/>
            </a:pPr>
            <a:endParaRPr lang="en-US" dirty="0"/>
          </a:p>
          <a:p>
            <a:pPr marL="914400" lvl="1" indent="-457200" fontAlgn="auto">
              <a:lnSpc>
                <a:spcPct val="90000"/>
              </a:lnSpc>
              <a:spcAft>
                <a:spcPts val="0"/>
              </a:spcAft>
              <a:buFont typeface="Verdana"/>
              <a:buChar char="›"/>
              <a:defRPr/>
            </a:pPr>
            <a:endParaRPr lang="en-US" dirty="0"/>
          </a:p>
        </p:txBody>
      </p:sp>
      <p:sp>
        <p:nvSpPr>
          <p:cNvPr id="5427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7028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15E1BAF6-6189-4B8D-8321-D631B6542FA3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</a:t>
            </a:r>
          </a:p>
        </p:txBody>
      </p:sp>
      <p:sp>
        <p:nvSpPr>
          <p:cNvPr id="5734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z="2800" smtClean="0"/>
              <a:t>Designing Forms and Reports</a:t>
            </a:r>
          </a:p>
          <a:p>
            <a:r>
              <a:rPr lang="en-US" sz="2800" smtClean="0"/>
              <a:t>General Guidelines for Designing Forms and Reports</a:t>
            </a:r>
          </a:p>
          <a:p>
            <a:r>
              <a:rPr lang="en-US" sz="2800" smtClean="0"/>
              <a:t>Formatting Text, Tables, and Lists</a:t>
            </a:r>
          </a:p>
          <a:p>
            <a:r>
              <a:rPr lang="en-US" sz="2800" smtClean="0"/>
              <a:t>Design Guidelines for Interfaces</a:t>
            </a:r>
          </a:p>
          <a:p>
            <a:pPr lvl="1"/>
            <a:r>
              <a:rPr lang="en-US" sz="2400" smtClean="0"/>
              <a:t>Layout design</a:t>
            </a:r>
          </a:p>
          <a:p>
            <a:pPr lvl="1"/>
            <a:r>
              <a:rPr lang="en-US" sz="2400" smtClean="0"/>
              <a:t>Structuring data-entry fields</a:t>
            </a:r>
          </a:p>
          <a:p>
            <a:pPr lvl="1"/>
            <a:r>
              <a:rPr lang="en-US" sz="2400" smtClean="0"/>
              <a:t>Providing feedback</a:t>
            </a:r>
          </a:p>
          <a:p>
            <a:pPr lvl="1"/>
            <a:r>
              <a:rPr lang="en-US" sz="2400" smtClean="0"/>
              <a:t>Designing help</a:t>
            </a:r>
          </a:p>
        </p:txBody>
      </p:sp>
      <p:sp>
        <p:nvSpPr>
          <p:cNvPr id="5734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3245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75F8D89B-119D-460A-A0CB-1D5DFB321F43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Summary (continued)</a:t>
            </a:r>
          </a:p>
        </p:txBody>
      </p:sp>
      <p:sp>
        <p:nvSpPr>
          <p:cNvPr id="5837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600200"/>
            <a:ext cx="7772400" cy="4419600"/>
          </a:xfrm>
        </p:spPr>
        <p:txBody>
          <a:bodyPr/>
          <a:lstStyle/>
          <a:p>
            <a:r>
              <a:rPr lang="en-US" smtClean="0"/>
              <a:t>Human-Computer Dialogue Design</a:t>
            </a:r>
          </a:p>
          <a:p>
            <a:r>
              <a:rPr lang="en-US" smtClean="0"/>
              <a:t>Interface Design Guidelines Unique to the Internet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5837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F133D125-EB57-42A3-BFBF-A5AFF0F9687F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39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Learning Objectives (continued)</a:t>
            </a:r>
          </a:p>
        </p:txBody>
      </p:sp>
      <p:sp>
        <p:nvSpPr>
          <p:cNvPr id="2048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Discuss the design of human-computer dialogues and the use of dialogue diagramming</a:t>
            </a:r>
          </a:p>
          <a:p>
            <a:pPr>
              <a:buClr>
                <a:srgbClr val="BA2212"/>
              </a:buClr>
              <a:buFont typeface="Wingdings" pitchFamily="2" charset="2"/>
              <a:buChar char="ü"/>
            </a:pPr>
            <a:r>
              <a:rPr lang="en-US" smtClean="0"/>
              <a:t>Explain interface design guidelines unique to the design of Internet-based electronic commerce systems</a:t>
            </a:r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25088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A8CED4CE-CF53-42F4-87A6-DF7921CB9482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4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Forms and Reports </a:t>
            </a:r>
          </a:p>
        </p:txBody>
      </p:sp>
      <p:sp>
        <p:nvSpPr>
          <p:cNvPr id="21506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524000"/>
            <a:ext cx="7772400" cy="4495800"/>
          </a:xfrm>
        </p:spPr>
        <p:txBody>
          <a:bodyPr/>
          <a:lstStyle/>
          <a:p>
            <a:pPr marL="533400" indent="-533400"/>
            <a:endParaRPr lang="en-US" sz="2800" smtClean="0"/>
          </a:p>
          <a:p>
            <a:pPr marL="533400" indent="-533400"/>
            <a:r>
              <a:rPr lang="en-US" sz="2800" smtClean="0"/>
              <a:t>System inputs and outputs are produced at the end of the analysis phase</a:t>
            </a:r>
          </a:p>
          <a:p>
            <a:pPr marL="914400" lvl="1" indent="-457200"/>
            <a:r>
              <a:rPr lang="en-US" sz="2400" smtClean="0"/>
              <a:t>Precise appearance is not necessarily defined during analysis phase</a:t>
            </a:r>
          </a:p>
          <a:p>
            <a:pPr marL="533400" indent="-533400"/>
            <a:r>
              <a:rPr lang="en-US" sz="2800" smtClean="0"/>
              <a:t>Forms and reports are integrally related to DFD and E-R diagrams</a:t>
            </a:r>
          </a:p>
          <a:p>
            <a:pPr marL="533400" indent="-533400">
              <a:buFont typeface="Wingdings" pitchFamily="2" charset="2"/>
              <a:buNone/>
            </a:pPr>
            <a:endParaRPr lang="en-US" sz="2800" smtClean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89445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A088B21E-BC8C-4C29-B3B7-B241E77C42E9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5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Designing Forms and Reports</a:t>
            </a:r>
            <a:b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Key Concepts</a:t>
            </a:r>
          </a:p>
        </p:txBody>
      </p:sp>
      <p:sp>
        <p:nvSpPr>
          <p:cNvPr id="22530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533400" indent="-533400"/>
            <a:r>
              <a:rPr lang="en-US" sz="2400" smtClean="0"/>
              <a:t>Form</a:t>
            </a:r>
          </a:p>
          <a:p>
            <a:pPr marL="914400" lvl="1" indent="-457200"/>
            <a:r>
              <a:rPr lang="en-US" sz="2000" smtClean="0"/>
              <a:t>A business document that contains some predefined data and may include some areas where additional data are to be filled in</a:t>
            </a:r>
          </a:p>
          <a:p>
            <a:pPr marL="914400" lvl="1" indent="-457200"/>
            <a:r>
              <a:rPr lang="en-US" sz="2000" smtClean="0"/>
              <a:t>An instance of a form is typically based on one database record</a:t>
            </a:r>
          </a:p>
          <a:p>
            <a:pPr marL="533400" indent="-533400"/>
            <a:r>
              <a:rPr lang="en-US" sz="2400" smtClean="0"/>
              <a:t>Report</a:t>
            </a:r>
          </a:p>
          <a:p>
            <a:pPr marL="914400" lvl="1" indent="-457200"/>
            <a:r>
              <a:rPr lang="en-US" sz="2000" smtClean="0"/>
              <a:t>A business document that contains only predefined data</a:t>
            </a:r>
          </a:p>
          <a:p>
            <a:pPr marL="914400" lvl="1" indent="-457200"/>
            <a:r>
              <a:rPr lang="en-US" sz="2000" smtClean="0"/>
              <a:t>A passive document for reading or viewing data</a:t>
            </a:r>
          </a:p>
          <a:p>
            <a:pPr marL="914400" lvl="1" indent="-457200"/>
            <a:r>
              <a:rPr lang="en-US" sz="2000" smtClean="0"/>
              <a:t>Typically contains data from many database records or transactions</a:t>
            </a:r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0469" name="Text Box 5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A2DE346C-BC3C-48EE-94D1-5343CE8857BB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6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 of Designing Forms and Reports</a:t>
            </a:r>
          </a:p>
        </p:txBody>
      </p:sp>
      <p:sp>
        <p:nvSpPr>
          <p:cNvPr id="23554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838200" y="1447800"/>
            <a:ext cx="7772400" cy="4572000"/>
          </a:xfrm>
        </p:spPr>
        <p:txBody>
          <a:bodyPr/>
          <a:lstStyle/>
          <a:p>
            <a:r>
              <a:rPr lang="en-US" sz="2800" smtClean="0"/>
              <a:t>User Focused Activity</a:t>
            </a:r>
          </a:p>
          <a:p>
            <a:r>
              <a:rPr lang="en-US" sz="2800" smtClean="0"/>
              <a:t>Follows a Prototyping Approach</a:t>
            </a:r>
          </a:p>
          <a:p>
            <a:r>
              <a:rPr lang="en-US" sz="2800" smtClean="0"/>
              <a:t>Requirements Determination:</a:t>
            </a:r>
          </a:p>
          <a:p>
            <a:pPr lvl="1"/>
            <a:r>
              <a:rPr lang="en-US" sz="2400" smtClean="0"/>
              <a:t>Who will use the form or report?</a:t>
            </a:r>
          </a:p>
          <a:p>
            <a:pPr lvl="1"/>
            <a:r>
              <a:rPr lang="en-US" sz="2400" smtClean="0"/>
              <a:t>What is the purpose of the form or report?</a:t>
            </a:r>
          </a:p>
          <a:p>
            <a:pPr lvl="1"/>
            <a:r>
              <a:rPr lang="en-US" sz="2400" smtClean="0"/>
              <a:t>When is the report needed or used?</a:t>
            </a:r>
          </a:p>
          <a:p>
            <a:pPr lvl="1"/>
            <a:r>
              <a:rPr lang="en-US" sz="2400" smtClean="0"/>
              <a:t>Where does the form or report need to be delivered and used?</a:t>
            </a:r>
          </a:p>
          <a:p>
            <a:pPr lvl="1"/>
            <a:r>
              <a:rPr lang="en-US" sz="2400" smtClean="0"/>
              <a:t>How many people need to use or view the form or report?</a:t>
            </a:r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1492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A6E320BF-09CC-455D-8B24-CDDDAA6B9C87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7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84632" fontAlgn="auto">
              <a:spcAft>
                <a:spcPts val="0"/>
              </a:spcAft>
              <a:defRPr/>
            </a:pPr>
            <a:r>
              <a:rPr lang="en-US" sz="4000">
                <a:solidFill>
                  <a:schemeClr val="accent1">
                    <a:tint val="83000"/>
                    <a:satMod val="150000"/>
                  </a:schemeClr>
                </a:solidFill>
              </a:rPr>
              <a:t>The Process of Designing Forms and Reports (continued)</a:t>
            </a:r>
          </a:p>
        </p:txBody>
      </p:sp>
      <p:sp>
        <p:nvSpPr>
          <p:cNvPr id="24578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762000" y="1600200"/>
            <a:ext cx="7772400" cy="4114800"/>
          </a:xfrm>
        </p:spPr>
        <p:txBody>
          <a:bodyPr/>
          <a:lstStyle/>
          <a:p>
            <a:r>
              <a:rPr lang="en-US" smtClean="0"/>
              <a:t>Prototyping</a:t>
            </a:r>
          </a:p>
          <a:p>
            <a:pPr lvl="1"/>
            <a:r>
              <a:rPr lang="en-US" smtClean="0"/>
              <a:t>Initial prototype is designed from requirements</a:t>
            </a:r>
          </a:p>
          <a:p>
            <a:pPr lvl="1"/>
            <a:r>
              <a:rPr lang="en-US" smtClean="0"/>
              <a:t>Users review prototype design and either accept the design or request changes</a:t>
            </a:r>
          </a:p>
          <a:p>
            <a:pPr lvl="1"/>
            <a:r>
              <a:rPr lang="en-US" smtClean="0"/>
              <a:t>If changes are requested, the construction-evaluation-request cycle is repeated until the design is accepted</a:t>
            </a:r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2516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BCC4C1EB-C06D-4121-B2A6-7B94E74BD1CC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8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484632" fontAlgn="auto">
              <a:spcAft>
                <a:spcPts val="0"/>
              </a:spcAft>
              <a:defRPr/>
            </a:pPr>
            <a:r>
              <a:rPr lang="en-US">
                <a:solidFill>
                  <a:schemeClr val="accent1">
                    <a:tint val="83000"/>
                    <a:satMod val="150000"/>
                  </a:schemeClr>
                </a:solidFill>
              </a:rPr>
              <a:t>Deliverables and Outcome</a:t>
            </a:r>
          </a:p>
        </p:txBody>
      </p:sp>
      <p:sp>
        <p:nvSpPr>
          <p:cNvPr id="25602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idx="1"/>
          </p:nvPr>
        </p:nvSpPr>
        <p:spPr>
          <a:xfrm>
            <a:off x="457200" y="1882775"/>
            <a:ext cx="8229600" cy="4572000"/>
          </a:xfrm>
        </p:spPr>
        <p:txBody>
          <a:bodyPr/>
          <a:lstStyle/>
          <a:p>
            <a:pPr marL="609600" indent="-609600"/>
            <a:r>
              <a:rPr lang="en-US" smtClean="0"/>
              <a:t>Design specifications are major deliverables and contain three sections</a:t>
            </a:r>
          </a:p>
          <a:p>
            <a:pPr marL="990600" lvl="1" indent="-533400">
              <a:buSzTx/>
              <a:buFont typeface="Wingdings" pitchFamily="2" charset="2"/>
              <a:buAutoNum type="arabicPeriod"/>
            </a:pPr>
            <a:r>
              <a:rPr lang="en-US" smtClean="0"/>
              <a:t>Narrative overview</a:t>
            </a:r>
          </a:p>
          <a:p>
            <a:pPr marL="990600" lvl="1" indent="-533400">
              <a:buSzTx/>
              <a:buFont typeface="Wingdings" pitchFamily="2" charset="2"/>
              <a:buAutoNum type="arabicPeriod"/>
            </a:pPr>
            <a:r>
              <a:rPr lang="en-US" smtClean="0"/>
              <a:t>Sample design</a:t>
            </a:r>
          </a:p>
          <a:p>
            <a:pPr marL="990600" lvl="1" indent="-533400">
              <a:buSzTx/>
              <a:buFont typeface="Wingdings" pitchFamily="2" charset="2"/>
              <a:buAutoNum type="arabicPeriod"/>
            </a:pPr>
            <a:r>
              <a:rPr lang="en-US" smtClean="0"/>
              <a:t>Testing and usability assessment</a:t>
            </a:r>
          </a:p>
          <a:p>
            <a:pPr marL="990600" lvl="1" indent="-533400">
              <a:buFont typeface="Wingdings" pitchFamily="2" charset="2"/>
              <a:buNone/>
            </a:pPr>
            <a:endParaRPr lang="en-US" smtClean="0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en-US" dirty="0">
                <a:cs typeface="Arial" charset="0"/>
              </a:rPr>
              <a:t>Copyright © </a:t>
            </a:r>
            <a:r>
              <a:rPr lang="en-US" dirty="0" smtClean="0">
                <a:cs typeface="Arial" charset="0"/>
              </a:rPr>
              <a:t>2015 </a:t>
            </a:r>
            <a:r>
              <a:rPr lang="en-US" dirty="0">
                <a:cs typeface="Arial" charset="0"/>
              </a:rPr>
              <a:t>Pearson Education, Inc. Publishing as Prentice Hall</a:t>
            </a:r>
          </a:p>
        </p:txBody>
      </p:sp>
      <p:sp>
        <p:nvSpPr>
          <p:cNvPr id="194564" name="Text Box 4"/>
          <p:cNvSpPr txBox="1">
            <a:spLocks noChangeArrowheads="1"/>
          </p:cNvSpPr>
          <p:nvPr/>
        </p:nvSpPr>
        <p:spPr bwMode="auto">
          <a:xfrm>
            <a:off x="228600" y="6172200"/>
            <a:ext cx="609600" cy="336550"/>
          </a:xfrm>
          <a:prstGeom prst="rect">
            <a:avLst/>
          </a:prstGeom>
          <a:noFill/>
          <a:ln>
            <a:noFill/>
          </a:ln>
          <a:effectLst>
            <a:outerShdw dist="45791" dir="2021404" algn="ctr" rotWithShape="0">
              <a:srgbClr val="9999FF"/>
            </a:outerShdw>
          </a:effectLst>
          <a:extLst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1600">
                <a:solidFill>
                  <a:schemeClr val="tx1"/>
                </a:solidFill>
                <a:cs typeface="+mn-cs"/>
              </a:rPr>
              <a:t>8.</a:t>
            </a:r>
            <a:fld id="{CA08FAD6-DF60-4D8E-86AB-46B2E0762A25}" type="slidenum">
              <a:rPr lang="en-US" sz="1600">
                <a:solidFill>
                  <a:schemeClr val="tx1"/>
                </a:solidFill>
                <a:cs typeface="+mn-cs"/>
              </a:rPr>
              <a:pPr algn="ctr" eaLnBrk="0" hangingPunct="0">
                <a:defRPr/>
              </a:pPr>
              <a:t>9</a:t>
            </a:fld>
            <a:endParaRPr lang="en-US" sz="1600">
              <a:solidFill>
                <a:schemeClr val="tx1"/>
              </a:solidFill>
              <a:cs typeface="+mn-cs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3632</TotalTime>
  <Words>1877</Words>
  <Application>Microsoft Office PowerPoint</Application>
  <PresentationFormat>On-screen Show (4:3)</PresentationFormat>
  <Paragraphs>278</Paragraphs>
  <Slides>39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6" baseType="lpstr">
      <vt:lpstr>Arial</vt:lpstr>
      <vt:lpstr>Century Gothic</vt:lpstr>
      <vt:lpstr>Tahoma</vt:lpstr>
      <vt:lpstr>Verdana</vt:lpstr>
      <vt:lpstr>Wingdings</vt:lpstr>
      <vt:lpstr>Wingdings 2</vt:lpstr>
      <vt:lpstr>Verve</vt:lpstr>
      <vt:lpstr>PowerPoint Presentation</vt:lpstr>
      <vt:lpstr>Learning Objectives</vt:lpstr>
      <vt:lpstr>Learning Objectives (continued)</vt:lpstr>
      <vt:lpstr>Learning Objectives (continued)</vt:lpstr>
      <vt:lpstr>Designing Forms and Reports </vt:lpstr>
      <vt:lpstr>Designing Forms and Reports Key Concepts</vt:lpstr>
      <vt:lpstr>The Process of Designing Forms and Reports</vt:lpstr>
      <vt:lpstr>The Process of Designing Forms and Reports (continued)</vt:lpstr>
      <vt:lpstr>Deliverables and Outcome</vt:lpstr>
      <vt:lpstr>General Formatting Guidelines for Forms and Reports</vt:lpstr>
      <vt:lpstr>PowerPoint Presentation</vt:lpstr>
      <vt:lpstr>PowerPoint Presentation</vt:lpstr>
      <vt:lpstr>General Formatting Guidelines for Forms and Reports (continued)</vt:lpstr>
      <vt:lpstr>General Formatting Guidelines for Forms and Reports (continued)</vt:lpstr>
      <vt:lpstr>General Formatting Guidelines for Forms and Reports (continued)</vt:lpstr>
      <vt:lpstr>General Formatting Guidelines for Forms and Reports (continued)</vt:lpstr>
      <vt:lpstr>PowerPoint Presentation</vt:lpstr>
      <vt:lpstr>PowerPoint Presentation</vt:lpstr>
      <vt:lpstr>Designing Interfaces and Dialogues</vt:lpstr>
      <vt:lpstr>The Process of Designing Interfaces and Dialogues</vt:lpstr>
      <vt:lpstr>The Process of Designing Interfaces and Dialogues (continued)</vt:lpstr>
      <vt:lpstr>Designing Interfaces</vt:lpstr>
      <vt:lpstr>Designing Layouts</vt:lpstr>
      <vt:lpstr>Structuring Data Entry</vt:lpstr>
      <vt:lpstr>Controlling Data Input</vt:lpstr>
      <vt:lpstr>PowerPoint Presentation</vt:lpstr>
      <vt:lpstr>PowerPoint Presentation</vt:lpstr>
      <vt:lpstr>Providing Feedback</vt:lpstr>
      <vt:lpstr>Providing Help</vt:lpstr>
      <vt:lpstr>Providing Help (continued)</vt:lpstr>
      <vt:lpstr>PowerPoint Presentation</vt:lpstr>
      <vt:lpstr>Designing Dialogues</vt:lpstr>
      <vt:lpstr>Designing the Dialogue Sequence</vt:lpstr>
      <vt:lpstr>PowerPoint Presentation</vt:lpstr>
      <vt:lpstr>Designing Dialogues: Building Prototypes and Assessing Usability</vt:lpstr>
      <vt:lpstr>PowerPoint Presentation</vt:lpstr>
      <vt:lpstr>PVF WebStore: Designing the Human Interface at Pine Valley Furniture</vt:lpstr>
      <vt:lpstr>Summary</vt:lpstr>
      <vt:lpstr>Summary (continued)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8</dc:title>
  <dc:creator>John Russo</dc:creator>
  <cp:lastModifiedBy>Seokwoo Song</cp:lastModifiedBy>
  <cp:revision>104</cp:revision>
  <cp:lastPrinted>1601-01-01T00:00:00Z</cp:lastPrinted>
  <dcterms:created xsi:type="dcterms:W3CDTF">2011-07-26T15:58:09Z</dcterms:created>
  <dcterms:modified xsi:type="dcterms:W3CDTF">2017-03-17T19:05:36Z</dcterms:modified>
</cp:coreProperties>
</file>