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9"/>
  </p:notesMasterIdLst>
  <p:handoutMasterIdLst>
    <p:handoutMasterId r:id="rId30"/>
  </p:handoutMasterIdLst>
  <p:sldIdLst>
    <p:sldId id="313" r:id="rId2"/>
    <p:sldId id="257" r:id="rId3"/>
    <p:sldId id="259" r:id="rId4"/>
    <p:sldId id="261" r:id="rId5"/>
    <p:sldId id="262" r:id="rId6"/>
    <p:sldId id="264" r:id="rId7"/>
    <p:sldId id="265" r:id="rId8"/>
    <p:sldId id="300" r:id="rId9"/>
    <p:sldId id="298" r:id="rId10"/>
    <p:sldId id="267" r:id="rId11"/>
    <p:sldId id="302" r:id="rId12"/>
    <p:sldId id="270" r:id="rId13"/>
    <p:sldId id="271" r:id="rId14"/>
    <p:sldId id="272" r:id="rId15"/>
    <p:sldId id="274" r:id="rId16"/>
    <p:sldId id="305" r:id="rId17"/>
    <p:sldId id="279" r:id="rId18"/>
    <p:sldId id="306" r:id="rId19"/>
    <p:sldId id="280" r:id="rId20"/>
    <p:sldId id="283" r:id="rId21"/>
    <p:sldId id="285" r:id="rId22"/>
    <p:sldId id="307" r:id="rId23"/>
    <p:sldId id="308" r:id="rId24"/>
    <p:sldId id="288" r:id="rId25"/>
    <p:sldId id="292" r:id="rId26"/>
    <p:sldId id="310" r:id="rId27"/>
    <p:sldId id="295" r:id="rId28"/>
  </p:sldIdLst>
  <p:sldSz cx="12192000" cy="6858000"/>
  <p:notesSz cx="6858000" cy="9144000"/>
  <p:defaultTextStyle>
    <a:defPPr>
      <a:defRPr lang="en-US"/>
    </a:defPPr>
    <a:lvl1pPr algn="l" rtl="0" fontAlgn="base">
      <a:spcBef>
        <a:spcPct val="0"/>
      </a:spcBef>
      <a:spcAft>
        <a:spcPct val="0"/>
      </a:spcAft>
      <a:defRPr sz="4400" kern="1200">
        <a:solidFill>
          <a:schemeClr val="tx2"/>
        </a:solidFill>
        <a:latin typeface="Arial" charset="0"/>
        <a:ea typeface="+mn-ea"/>
        <a:cs typeface="Arial" charset="0"/>
      </a:defRPr>
    </a:lvl1pPr>
    <a:lvl2pPr marL="457200" algn="l" rtl="0" fontAlgn="base">
      <a:spcBef>
        <a:spcPct val="0"/>
      </a:spcBef>
      <a:spcAft>
        <a:spcPct val="0"/>
      </a:spcAft>
      <a:defRPr sz="4400" kern="1200">
        <a:solidFill>
          <a:schemeClr val="tx2"/>
        </a:solidFill>
        <a:latin typeface="Arial" charset="0"/>
        <a:ea typeface="+mn-ea"/>
        <a:cs typeface="Arial" charset="0"/>
      </a:defRPr>
    </a:lvl2pPr>
    <a:lvl3pPr marL="914400" algn="l" rtl="0" fontAlgn="base">
      <a:spcBef>
        <a:spcPct val="0"/>
      </a:spcBef>
      <a:spcAft>
        <a:spcPct val="0"/>
      </a:spcAft>
      <a:defRPr sz="4400" kern="1200">
        <a:solidFill>
          <a:schemeClr val="tx2"/>
        </a:solidFill>
        <a:latin typeface="Arial" charset="0"/>
        <a:ea typeface="+mn-ea"/>
        <a:cs typeface="Arial" charset="0"/>
      </a:defRPr>
    </a:lvl3pPr>
    <a:lvl4pPr marL="1371600" algn="l" rtl="0" fontAlgn="base">
      <a:spcBef>
        <a:spcPct val="0"/>
      </a:spcBef>
      <a:spcAft>
        <a:spcPct val="0"/>
      </a:spcAft>
      <a:defRPr sz="4400" kern="1200">
        <a:solidFill>
          <a:schemeClr val="tx2"/>
        </a:solidFill>
        <a:latin typeface="Arial" charset="0"/>
        <a:ea typeface="+mn-ea"/>
        <a:cs typeface="Arial" charset="0"/>
      </a:defRPr>
    </a:lvl4pPr>
    <a:lvl5pPr marL="1828800" algn="l" rtl="0" fontAlgn="base">
      <a:spcBef>
        <a:spcPct val="0"/>
      </a:spcBef>
      <a:spcAft>
        <a:spcPct val="0"/>
      </a:spcAft>
      <a:defRPr sz="4400" kern="1200">
        <a:solidFill>
          <a:schemeClr val="tx2"/>
        </a:solidFill>
        <a:latin typeface="Arial" charset="0"/>
        <a:ea typeface="+mn-ea"/>
        <a:cs typeface="Arial" charset="0"/>
      </a:defRPr>
    </a:lvl5pPr>
    <a:lvl6pPr marL="2286000" algn="l" defTabSz="914400" rtl="0" eaLnBrk="1" latinLnBrk="0" hangingPunct="1">
      <a:defRPr sz="4400" kern="1200">
        <a:solidFill>
          <a:schemeClr val="tx2"/>
        </a:solidFill>
        <a:latin typeface="Arial" charset="0"/>
        <a:ea typeface="+mn-ea"/>
        <a:cs typeface="Arial" charset="0"/>
      </a:defRPr>
    </a:lvl6pPr>
    <a:lvl7pPr marL="2743200" algn="l" defTabSz="914400" rtl="0" eaLnBrk="1" latinLnBrk="0" hangingPunct="1">
      <a:defRPr sz="4400" kern="1200">
        <a:solidFill>
          <a:schemeClr val="tx2"/>
        </a:solidFill>
        <a:latin typeface="Arial" charset="0"/>
        <a:ea typeface="+mn-ea"/>
        <a:cs typeface="Arial" charset="0"/>
      </a:defRPr>
    </a:lvl7pPr>
    <a:lvl8pPr marL="3200400" algn="l" defTabSz="914400" rtl="0" eaLnBrk="1" latinLnBrk="0" hangingPunct="1">
      <a:defRPr sz="4400" kern="1200">
        <a:solidFill>
          <a:schemeClr val="tx2"/>
        </a:solidFill>
        <a:latin typeface="Arial" charset="0"/>
        <a:ea typeface="+mn-ea"/>
        <a:cs typeface="Arial" charset="0"/>
      </a:defRPr>
    </a:lvl8pPr>
    <a:lvl9pPr marL="3657600" algn="l" defTabSz="914400" rtl="0" eaLnBrk="1" latinLnBrk="0" hangingPunct="1">
      <a:defRPr sz="4400" kern="1200">
        <a:solidFill>
          <a:schemeClr val="tx2"/>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912"/>
    <a:srgbClr val="BA2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85" autoAdjust="0"/>
  </p:normalViewPr>
  <p:slideViewPr>
    <p:cSldViewPr>
      <p:cViewPr varScale="1">
        <p:scale>
          <a:sx n="94" d="100"/>
          <a:sy n="94" d="100"/>
        </p:scale>
        <p:origin x="42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14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961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spcBef>
                <a:spcPct val="20000"/>
              </a:spcBef>
              <a:buClr>
                <a:schemeClr val="hlink"/>
              </a:buClr>
              <a:buSzPct val="110000"/>
              <a:buFont typeface="Wingdings" pitchFamily="2" charset="2"/>
              <a:buBlip>
                <a:blip r:embed="rId2"/>
              </a:buBlip>
              <a:defRPr sz="1200">
                <a:solidFill>
                  <a:schemeClr val="tx1"/>
                </a:solidFill>
                <a:cs typeface="+mn-cs"/>
              </a:defRPr>
            </a:lvl1pPr>
          </a:lstStyle>
          <a:p>
            <a:pPr>
              <a:defRPr/>
            </a:pPr>
            <a:endParaRPr lang="en-US"/>
          </a:p>
        </p:txBody>
      </p:sp>
      <p:sp>
        <p:nvSpPr>
          <p:cNvPr id="239619" name="Rectangle 3"/>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20000"/>
              </a:spcBef>
              <a:buClr>
                <a:schemeClr val="hlink"/>
              </a:buClr>
              <a:buSzPct val="110000"/>
              <a:buFont typeface="Wingdings" pitchFamily="2" charset="2"/>
              <a:buBlip>
                <a:blip r:embed="rId2"/>
              </a:buBlip>
              <a:defRPr sz="1200">
                <a:solidFill>
                  <a:schemeClr val="tx1"/>
                </a:solidFill>
                <a:cs typeface="+mn-cs"/>
              </a:defRPr>
            </a:lvl1pPr>
          </a:lstStyle>
          <a:p>
            <a:pPr>
              <a:defRPr/>
            </a:pPr>
            <a:endParaRPr lang="en-US"/>
          </a:p>
        </p:txBody>
      </p:sp>
      <p:sp>
        <p:nvSpPr>
          <p:cNvPr id="239620" name="Rectangle 4"/>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spcBef>
                <a:spcPct val="20000"/>
              </a:spcBef>
              <a:buClr>
                <a:schemeClr val="hlink"/>
              </a:buClr>
              <a:buSzPct val="110000"/>
              <a:buFont typeface="Wingdings" pitchFamily="2" charset="2"/>
              <a:buBlip>
                <a:blip r:embed="rId2"/>
              </a:buBlip>
              <a:defRPr sz="1200">
                <a:solidFill>
                  <a:schemeClr val="tx1"/>
                </a:solidFill>
                <a:cs typeface="+mn-cs"/>
              </a:defRPr>
            </a:lvl1pPr>
          </a:lstStyle>
          <a:p>
            <a:pPr>
              <a:defRPr/>
            </a:pPr>
            <a:endParaRPr lang="en-US"/>
          </a:p>
        </p:txBody>
      </p:sp>
      <p:sp>
        <p:nvSpPr>
          <p:cNvPr id="239621" name="Rectangle 5"/>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20000"/>
              </a:spcBef>
              <a:buClr>
                <a:schemeClr val="hlink"/>
              </a:buClr>
              <a:buSzPct val="110000"/>
              <a:buFont typeface="Wingdings" pitchFamily="2" charset="2"/>
              <a:buBlip>
                <a:blip r:embed="rId2"/>
              </a:buBlip>
              <a:defRPr sz="1200">
                <a:solidFill>
                  <a:schemeClr val="tx1"/>
                </a:solidFill>
                <a:cs typeface="+mn-cs"/>
              </a:defRPr>
            </a:lvl1pPr>
          </a:lstStyle>
          <a:p>
            <a:pPr>
              <a:defRPr/>
            </a:pPr>
            <a:fld id="{8CD93E37-6318-408C-88B9-1284F92C300A}" type="slidenum">
              <a:rPr lang="en-US"/>
              <a:pPr>
                <a:defRPr/>
              </a:pPr>
              <a:t>‹#›</a:t>
            </a:fld>
            <a:endParaRPr lang="en-US"/>
          </a:p>
        </p:txBody>
      </p:sp>
    </p:spTree>
    <p:extLst>
      <p:ext uri="{BB962C8B-B14F-4D97-AF65-F5344CB8AC3E}">
        <p14:creationId xmlns:p14="http://schemas.microsoft.com/office/powerpoint/2010/main" val="1978611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Tahoma" pitchFamily="34" charset="0"/>
                <a:cs typeface="+mn-cs"/>
              </a:defRPr>
            </a:lvl1pPr>
          </a:lstStyle>
          <a:p>
            <a:pPr>
              <a:defRPr/>
            </a:pPr>
            <a:endParaRPr lang="en-US"/>
          </a:p>
        </p:txBody>
      </p:sp>
      <p:sp>
        <p:nvSpPr>
          <p:cNvPr id="48131"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Tahoma" pitchFamily="34"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Tahoma" pitchFamily="34" charset="0"/>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Tahoma" pitchFamily="34" charset="0"/>
                <a:cs typeface="+mn-cs"/>
              </a:defRPr>
            </a:lvl1pPr>
          </a:lstStyle>
          <a:p>
            <a:pPr>
              <a:defRPr/>
            </a:pPr>
            <a:fld id="{92756F58-A309-4726-A97A-BC06243BB083}" type="slidenum">
              <a:rPr lang="en-US"/>
              <a:pPr>
                <a:defRPr/>
              </a:pPr>
              <a:t>‹#›</a:t>
            </a:fld>
            <a:endParaRPr lang="en-US"/>
          </a:p>
        </p:txBody>
      </p:sp>
    </p:spTree>
    <p:extLst>
      <p:ext uri="{BB962C8B-B14F-4D97-AF65-F5344CB8AC3E}">
        <p14:creationId xmlns:p14="http://schemas.microsoft.com/office/powerpoint/2010/main" val="17751153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8AF467CD-296B-408A-A6FC-768D2523AB64}" type="slidenum">
              <a:rPr lang="en-US" smtClean="0">
                <a:cs typeface="Arial" charset="0"/>
              </a:rPr>
              <a:pPr/>
              <a:t>1</a:t>
            </a:fld>
            <a:endParaRPr lang="en-US" smtClean="0">
              <a:cs typeface="Arial" charset="0"/>
            </a:endParaRPr>
          </a:p>
        </p:txBody>
      </p:sp>
      <p:sp>
        <p:nvSpPr>
          <p:cNvPr id="17410" name="Rectangle 2"/>
          <p:cNvSpPr>
            <a:spLocks noGrp="1" noRot="1" noChangeAspect="1" noChangeArrowheads="1" noTextEdit="1"/>
          </p:cNvSpPr>
          <p:nvPr>
            <p:ph type="sldImg"/>
          </p:nvPr>
        </p:nvSpPr>
        <p:spPr>
          <a:xfrm>
            <a:off x="381000" y="685800"/>
            <a:ext cx="6096000" cy="3429000"/>
          </a:xfrm>
          <a:ln/>
        </p:spPr>
      </p:sp>
      <p:sp>
        <p:nvSpPr>
          <p:cNvPr id="17411"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030943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a:defRPr/>
            </a:pPr>
            <a:fld id="{84E92EB2-B6A3-4684-B073-5E9129E0F39D}" type="slidenum">
              <a:rPr lang="en-US" smtClean="0"/>
              <a:pPr>
                <a:defRPr/>
              </a:pPr>
              <a:t>‹#›</a:t>
            </a:fld>
            <a:endParaRPr lang="en-US"/>
          </a:p>
        </p:txBody>
      </p:sp>
      <p:sp>
        <p:nvSpPr>
          <p:cNvPr id="8" name="Text Box 26"/>
          <p:cNvSpPr txBox="1">
            <a:spLocks noChangeArrowheads="1"/>
          </p:cNvSpPr>
          <p:nvPr userDrawn="1"/>
        </p:nvSpPr>
        <p:spPr bwMode="auto">
          <a:xfrm>
            <a:off x="304800" y="6172200"/>
            <a:ext cx="812800" cy="336550"/>
          </a:xfrm>
          <a:prstGeom prst="rect">
            <a:avLst/>
          </a:prstGeom>
          <a:noFill/>
          <a:ln>
            <a:noFill/>
          </a:ln>
          <a:effectLst>
            <a:outerShdw dist="45791" dir="2021404" algn="ctr" rotWithShape="0">
              <a:srgbClr val="9999FF"/>
            </a:outerShdw>
          </a:effectLst>
          <a:extLst/>
        </p:spPr>
        <p:txBody>
          <a:bodyPr>
            <a:spAutoFit/>
          </a:bodyPr>
          <a:lstStyle/>
          <a:p>
            <a:pPr algn="ctr">
              <a:spcBef>
                <a:spcPct val="50000"/>
              </a:spcBef>
              <a:defRPr/>
            </a:pPr>
            <a:endParaRPr lang="en-US" sz="1600">
              <a:solidFill>
                <a:schemeClr val="tx1"/>
              </a:solidFill>
              <a:cs typeface="+mn-cs"/>
            </a:endParaRPr>
          </a:p>
        </p:txBody>
      </p:sp>
    </p:spTree>
    <p:extLst>
      <p:ext uri="{BB962C8B-B14F-4D97-AF65-F5344CB8AC3E}">
        <p14:creationId xmlns:p14="http://schemas.microsoft.com/office/powerpoint/2010/main" val="3174637695"/>
      </p:ext>
    </p:extLst>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2F2F3816-9E4F-41F1-8794-65C2E9C9D510}" type="slidenum">
              <a:rPr lang="en-US" smtClean="0"/>
              <a:pPr>
                <a:defRPr/>
              </a:pPr>
              <a:t>‹#›</a:t>
            </a:fld>
            <a:endParaRPr lang="en-US"/>
          </a:p>
        </p:txBody>
      </p:sp>
    </p:spTree>
    <p:extLst>
      <p:ext uri="{BB962C8B-B14F-4D97-AF65-F5344CB8AC3E}">
        <p14:creationId xmlns:p14="http://schemas.microsoft.com/office/powerpoint/2010/main" val="3441458219"/>
      </p:ext>
    </p:extLst>
  </p:cSld>
  <p:clrMapOvr>
    <a:masterClrMapping/>
  </p:clrMapOvr>
  <p:timing>
    <p:tnLst>
      <p:par>
        <p:cTn id="1" dur="indefinite" restart="never" nodeType="tmRoot"/>
      </p:par>
    </p:tnLst>
  </p:timing>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2F2F3816-9E4F-41F1-8794-65C2E9C9D510}" type="slidenum">
              <a:rPr lang="en-US" smtClean="0"/>
              <a:pPr>
                <a:defRPr/>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5437464"/>
      </p:ext>
    </p:extLst>
  </p:cSld>
  <p:clrMapOvr>
    <a:masterClrMapping/>
  </p:clrMapOvr>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2F2F3816-9E4F-41F1-8794-65C2E9C9D510}" type="slidenum">
              <a:rPr lang="en-US" smtClean="0"/>
              <a:pPr>
                <a:defRPr/>
              </a:pPr>
              <a:t>‹#›</a:t>
            </a:fld>
            <a:endParaRPr lang="en-US"/>
          </a:p>
        </p:txBody>
      </p:sp>
    </p:spTree>
    <p:extLst>
      <p:ext uri="{BB962C8B-B14F-4D97-AF65-F5344CB8AC3E}">
        <p14:creationId xmlns:p14="http://schemas.microsoft.com/office/powerpoint/2010/main" val="3155408879"/>
      </p:ext>
    </p:extLst>
  </p:cSld>
  <p:clrMapOvr>
    <a:masterClrMapping/>
  </p:clrMapOvr>
  <p:timing>
    <p:tnLst>
      <p:par>
        <p:cT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2F2F3816-9E4F-41F1-8794-65C2E9C9D510}" type="slidenum">
              <a:rPr lang="en-US" smtClean="0"/>
              <a:pPr>
                <a:defRPr/>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5817927"/>
      </p:ext>
    </p:extLst>
  </p:cSld>
  <p:clrMapOvr>
    <a:masterClrMapping/>
  </p:clrMapOvr>
  <p:timing>
    <p:tnLst>
      <p:par>
        <p:cTn id="1" dur="indefinite" restart="never" nodeType="tmRoot"/>
      </p:par>
    </p:tnLst>
  </p:timing>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2F2F3816-9E4F-41F1-8794-65C2E9C9D510}" type="slidenum">
              <a:rPr lang="en-US" smtClean="0"/>
              <a:pPr>
                <a:defRPr/>
              </a:pPr>
              <a:t>‹#›</a:t>
            </a:fld>
            <a:endParaRPr lang="en-US"/>
          </a:p>
        </p:txBody>
      </p:sp>
    </p:spTree>
    <p:extLst>
      <p:ext uri="{BB962C8B-B14F-4D97-AF65-F5344CB8AC3E}">
        <p14:creationId xmlns:p14="http://schemas.microsoft.com/office/powerpoint/2010/main" val="2604319115"/>
      </p:ext>
    </p:extLst>
  </p:cSld>
  <p:clrMapOvr>
    <a:masterClrMapping/>
  </p:clrMapOvr>
  <p:timing>
    <p:tnLst>
      <p:par>
        <p:cTn id="1" dur="indefinite" restart="never" nodeType="tmRoot"/>
      </p:par>
    </p:tnLst>
  </p:timing>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BC6C631-A83B-479F-8122-CAFA012D47E6}" type="slidenum">
              <a:rPr lang="en-US" smtClean="0"/>
              <a:pPr>
                <a:defRPr/>
              </a:pPr>
              <a:t>‹#›</a:t>
            </a:fld>
            <a:endParaRPr lang="en-US"/>
          </a:p>
        </p:txBody>
      </p:sp>
    </p:spTree>
    <p:extLst>
      <p:ext uri="{BB962C8B-B14F-4D97-AF65-F5344CB8AC3E}">
        <p14:creationId xmlns:p14="http://schemas.microsoft.com/office/powerpoint/2010/main" val="2265849371"/>
      </p:ext>
    </p:extLst>
  </p:cSld>
  <p:clrMapOvr>
    <a:masterClrMapping/>
  </p:clrMapOvr>
  <p:transition>
    <p:zoom/>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B16D9484-C20F-4041-80EE-5E13F9BF5E7A}" type="slidenum">
              <a:rPr lang="en-US" smtClean="0"/>
              <a:pPr>
                <a:defRPr/>
              </a:pPr>
              <a:t>‹#›</a:t>
            </a:fld>
            <a:endParaRPr lang="en-US"/>
          </a:p>
        </p:txBody>
      </p:sp>
    </p:spTree>
    <p:extLst>
      <p:ext uri="{BB962C8B-B14F-4D97-AF65-F5344CB8AC3E}">
        <p14:creationId xmlns:p14="http://schemas.microsoft.com/office/powerpoint/2010/main" val="2603019606"/>
      </p:ext>
    </p:extLst>
  </p:cSld>
  <p:clrMapOvr>
    <a:masterClrMapping/>
  </p:clrMapOvr>
  <p:transition>
    <p:zoom/>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showMasterPhAnim="0" type="clipArtAndTx">
  <p:cSld name="Title, Clip Art and Text">
    <p:spTree>
      <p:nvGrpSpPr>
        <p:cNvPr id="1" name=""/>
        <p:cNvGrpSpPr/>
        <p:nvPr/>
      </p:nvGrpSpPr>
      <p:grpSpPr>
        <a:xfrm>
          <a:off x="0" y="0"/>
          <a:ext cx="0" cy="0"/>
          <a:chOff x="0" y="0"/>
          <a:chExt cx="0" cy="0"/>
        </a:xfrm>
      </p:grpSpPr>
      <p:sp>
        <p:nvSpPr>
          <p:cNvPr id="8" name="Text Box 26"/>
          <p:cNvSpPr txBox="1">
            <a:spLocks noChangeArrowheads="1"/>
          </p:cNvSpPr>
          <p:nvPr userDrawn="1"/>
        </p:nvSpPr>
        <p:spPr bwMode="auto">
          <a:xfrm>
            <a:off x="304800" y="6172200"/>
            <a:ext cx="812800" cy="336550"/>
          </a:xfrm>
          <a:prstGeom prst="rect">
            <a:avLst/>
          </a:prstGeom>
          <a:noFill/>
          <a:ln>
            <a:noFill/>
          </a:ln>
          <a:effectLst>
            <a:outerShdw dist="45791" dir="2021404" algn="ctr" rotWithShape="0">
              <a:srgbClr val="9999FF"/>
            </a:outerShdw>
          </a:effectLst>
          <a:extLst/>
        </p:spPr>
        <p:txBody>
          <a:bodyPr>
            <a:spAutoFit/>
          </a:bodyPr>
          <a:lstStyle/>
          <a:p>
            <a:pPr algn="ctr">
              <a:spcBef>
                <a:spcPct val="50000"/>
              </a:spcBef>
              <a:defRPr/>
            </a:pPr>
            <a:endParaRPr lang="en-US" sz="1600">
              <a:solidFill>
                <a:schemeClr val="tx1"/>
              </a:solidFill>
              <a:cs typeface="+mn-cs"/>
            </a:endParaRPr>
          </a:p>
        </p:txBody>
      </p:sp>
      <p:sp>
        <p:nvSpPr>
          <p:cNvPr id="2" name="Title 1"/>
          <p:cNvSpPr>
            <a:spLocks noGrp="1"/>
          </p:cNvSpPr>
          <p:nvPr>
            <p:ph type="title"/>
          </p:nvPr>
        </p:nvSpPr>
        <p:spPr>
          <a:xfrm>
            <a:off x="812800" y="304800"/>
            <a:ext cx="103632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17600" y="1905000"/>
            <a:ext cx="5080000" cy="4114800"/>
          </a:xfrm>
        </p:spPr>
        <p:txBody>
          <a:bodyPr>
            <a:normAutofit/>
          </a:bodyPr>
          <a:lstStyle/>
          <a:p>
            <a:pPr lvl="0"/>
            <a:endParaRPr lang="en-US" noProof="0"/>
          </a:p>
        </p:txBody>
      </p:sp>
      <p:sp>
        <p:nvSpPr>
          <p:cNvPr id="4" name="Text Placeholder 3"/>
          <p:cNvSpPr>
            <a:spLocks noGrp="1"/>
          </p:cNvSpPr>
          <p:nvPr>
            <p:ph type="body" sz="half" idx="2"/>
          </p:nvPr>
        </p:nvSpPr>
        <p:spPr>
          <a:xfrm>
            <a:off x="6400800" y="19050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a:xfrm>
            <a:off x="914400" y="6248400"/>
            <a:ext cx="2540000" cy="457200"/>
          </a:xfrm>
        </p:spPr>
        <p:txBody>
          <a:bodyPr/>
          <a:lstStyle>
            <a:lvl1pPr>
              <a:defRPr/>
            </a:lvl1pPr>
          </a:lstStyle>
          <a:p>
            <a:pPr>
              <a:defRPr/>
            </a:pPr>
            <a:endParaRPr lang="en-US"/>
          </a:p>
        </p:txBody>
      </p:sp>
      <p:sp>
        <p:nvSpPr>
          <p:cNvPr id="10" name="Footer Placeholder 5"/>
          <p:cNvSpPr>
            <a:spLocks noGrp="1"/>
          </p:cNvSpPr>
          <p:nvPr>
            <p:ph type="ftr" sz="quarter" idx="11"/>
          </p:nvPr>
        </p:nvSpPr>
        <p:spPr>
          <a:xfrm>
            <a:off x="2844800" y="6324600"/>
            <a:ext cx="6604000" cy="304800"/>
          </a:xfrm>
        </p:spPr>
        <p:txBody>
          <a:bodyPr/>
          <a:lstStyle>
            <a:lvl1pPr>
              <a:defRPr smtClean="0"/>
            </a:lvl1pPr>
          </a:lstStyle>
          <a:p>
            <a:pPr>
              <a:defRPr/>
            </a:pPr>
            <a:r>
              <a:rPr lang="en-US" dirty="0" smtClean="0"/>
              <a:t>Copyright © 2015 Pearson Education, Inc. Publishing as Prentice Hall</a:t>
            </a:r>
            <a:endParaRPr lang="en-US" dirty="0"/>
          </a:p>
        </p:txBody>
      </p:sp>
      <p:sp>
        <p:nvSpPr>
          <p:cNvPr id="11" name="Slide Number Placeholder 6"/>
          <p:cNvSpPr>
            <a:spLocks noGrp="1"/>
          </p:cNvSpPr>
          <p:nvPr>
            <p:ph type="sldNum" sz="quarter" idx="12"/>
          </p:nvPr>
        </p:nvSpPr>
        <p:spPr>
          <a:xfrm>
            <a:off x="8737600" y="6248400"/>
            <a:ext cx="2540000" cy="457200"/>
          </a:xfrm>
        </p:spPr>
        <p:txBody>
          <a:bodyPr/>
          <a:lstStyle>
            <a:lvl1pPr>
              <a:defRPr/>
            </a:lvl1pPr>
          </a:lstStyle>
          <a:p>
            <a:pPr>
              <a:defRPr/>
            </a:pPr>
            <a:fld id="{35795431-07D5-407E-8058-EDD02B582210}" type="slidenum">
              <a:rPr lang="en-US"/>
              <a:pPr>
                <a:defRPr/>
              </a:pPr>
              <a:t>‹#›</a:t>
            </a:fld>
            <a:endParaRPr lang="en-US"/>
          </a:p>
        </p:txBody>
      </p:sp>
    </p:spTree>
    <p:extLst>
      <p:ext uri="{BB962C8B-B14F-4D97-AF65-F5344CB8AC3E}">
        <p14:creationId xmlns:p14="http://schemas.microsoft.com/office/powerpoint/2010/main" val="3592689131"/>
      </p:ext>
    </p:extLst>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582A485-2FE1-4B99-B421-5F8F9A75ADD0}" type="slidenum">
              <a:rPr lang="en-US" smtClean="0"/>
              <a:pPr>
                <a:defRPr/>
              </a:pPr>
              <a:t>‹#›</a:t>
            </a:fld>
            <a:endParaRPr lang="en-US"/>
          </a:p>
        </p:txBody>
      </p:sp>
      <p:sp>
        <p:nvSpPr>
          <p:cNvPr id="9" name="Text Box 26"/>
          <p:cNvSpPr txBox="1">
            <a:spLocks noChangeArrowheads="1"/>
          </p:cNvSpPr>
          <p:nvPr userDrawn="1"/>
        </p:nvSpPr>
        <p:spPr bwMode="auto">
          <a:xfrm>
            <a:off x="304800" y="6172200"/>
            <a:ext cx="812800" cy="336550"/>
          </a:xfrm>
          <a:prstGeom prst="rect">
            <a:avLst/>
          </a:prstGeom>
          <a:noFill/>
          <a:ln>
            <a:noFill/>
          </a:ln>
          <a:effectLst>
            <a:outerShdw dist="45791" dir="2021404" algn="ctr" rotWithShape="0">
              <a:srgbClr val="9999FF"/>
            </a:outerShdw>
          </a:effectLst>
          <a:extLst/>
        </p:spPr>
        <p:txBody>
          <a:bodyPr>
            <a:spAutoFit/>
          </a:bodyPr>
          <a:lstStyle/>
          <a:p>
            <a:pPr algn="ctr">
              <a:spcBef>
                <a:spcPct val="50000"/>
              </a:spcBef>
              <a:defRPr/>
            </a:pPr>
            <a:endParaRPr lang="en-US" sz="1600">
              <a:solidFill>
                <a:schemeClr val="tx1"/>
              </a:solidFill>
              <a:cs typeface="+mn-cs"/>
            </a:endParaRPr>
          </a:p>
        </p:txBody>
      </p:sp>
    </p:spTree>
    <p:extLst>
      <p:ext uri="{BB962C8B-B14F-4D97-AF65-F5344CB8AC3E}">
        <p14:creationId xmlns:p14="http://schemas.microsoft.com/office/powerpoint/2010/main" val="489666579"/>
      </p:ext>
    </p:extLst>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D912DABB-29A1-4AB4-A4A0-5013744A237F}" type="slidenum">
              <a:rPr lang="en-US" smtClean="0"/>
              <a:pPr>
                <a:defRPr/>
              </a:pPr>
              <a:t>‹#›</a:t>
            </a:fld>
            <a:endParaRPr lang="en-US"/>
          </a:p>
        </p:txBody>
      </p:sp>
    </p:spTree>
    <p:extLst>
      <p:ext uri="{BB962C8B-B14F-4D97-AF65-F5344CB8AC3E}">
        <p14:creationId xmlns:p14="http://schemas.microsoft.com/office/powerpoint/2010/main" val="3555681111"/>
      </p:ext>
    </p:extLst>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D456A837-19C1-4412-B4C7-58318791EC0F}" type="slidenum">
              <a:rPr lang="en-US" smtClean="0"/>
              <a:pPr>
                <a:defRPr/>
              </a:pPr>
              <a:t>‹#›</a:t>
            </a:fld>
            <a:endParaRPr lang="en-US"/>
          </a:p>
        </p:txBody>
      </p:sp>
      <p:sp>
        <p:nvSpPr>
          <p:cNvPr id="9" name="Text Box 26"/>
          <p:cNvSpPr txBox="1">
            <a:spLocks noChangeArrowheads="1"/>
          </p:cNvSpPr>
          <p:nvPr userDrawn="1"/>
        </p:nvSpPr>
        <p:spPr bwMode="auto">
          <a:xfrm>
            <a:off x="304800" y="6172200"/>
            <a:ext cx="812800" cy="336550"/>
          </a:xfrm>
          <a:prstGeom prst="rect">
            <a:avLst/>
          </a:prstGeom>
          <a:noFill/>
          <a:ln>
            <a:noFill/>
          </a:ln>
          <a:effectLst>
            <a:outerShdw dist="45791" dir="2021404" algn="ctr" rotWithShape="0">
              <a:srgbClr val="9999FF"/>
            </a:outerShdw>
          </a:effectLst>
          <a:extLst/>
        </p:spPr>
        <p:txBody>
          <a:bodyPr>
            <a:spAutoFit/>
          </a:bodyPr>
          <a:lstStyle/>
          <a:p>
            <a:pPr algn="ctr">
              <a:spcBef>
                <a:spcPct val="50000"/>
              </a:spcBef>
              <a:defRPr/>
            </a:pPr>
            <a:endParaRPr lang="en-US" sz="1600">
              <a:solidFill>
                <a:schemeClr val="tx1"/>
              </a:solidFill>
              <a:cs typeface="+mn-cs"/>
            </a:endParaRPr>
          </a:p>
        </p:txBody>
      </p:sp>
    </p:spTree>
    <p:extLst>
      <p:ext uri="{BB962C8B-B14F-4D97-AF65-F5344CB8AC3E}">
        <p14:creationId xmlns:p14="http://schemas.microsoft.com/office/powerpoint/2010/main" val="1424827928"/>
      </p:ext>
    </p:extLst>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546EF071-1E3A-4D18-8EFE-1EEDA13458C7}" type="slidenum">
              <a:rPr lang="en-US" smtClean="0"/>
              <a:pPr>
                <a:defRPr/>
              </a:pPr>
              <a:t>‹#›</a:t>
            </a:fld>
            <a:endParaRPr lang="en-US"/>
          </a:p>
        </p:txBody>
      </p:sp>
    </p:spTree>
    <p:extLst>
      <p:ext uri="{BB962C8B-B14F-4D97-AF65-F5344CB8AC3E}">
        <p14:creationId xmlns:p14="http://schemas.microsoft.com/office/powerpoint/2010/main" val="1113629099"/>
      </p:ext>
    </p:extLst>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98BFD71A-E31A-4F22-BFA5-9DEE1A6BA21B}" type="slidenum">
              <a:rPr lang="en-US" smtClean="0"/>
              <a:pPr>
                <a:defRPr/>
              </a:pPr>
              <a:t>‹#›</a:t>
            </a:fld>
            <a:endParaRPr lang="en-US"/>
          </a:p>
        </p:txBody>
      </p:sp>
    </p:spTree>
    <p:extLst>
      <p:ext uri="{BB962C8B-B14F-4D97-AF65-F5344CB8AC3E}">
        <p14:creationId xmlns:p14="http://schemas.microsoft.com/office/powerpoint/2010/main" val="2460691459"/>
      </p:ext>
    </p:extLst>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23980F4B-77E1-48DA-8CE0-365E436D9677}" type="slidenum">
              <a:rPr lang="en-US" smtClean="0"/>
              <a:pPr>
                <a:defRPr/>
              </a:pPr>
              <a:t>‹#›</a:t>
            </a:fld>
            <a:endParaRPr lang="en-US"/>
          </a:p>
        </p:txBody>
      </p:sp>
    </p:spTree>
    <p:extLst>
      <p:ext uri="{BB962C8B-B14F-4D97-AF65-F5344CB8AC3E}">
        <p14:creationId xmlns:p14="http://schemas.microsoft.com/office/powerpoint/2010/main" val="4019134843"/>
      </p:ext>
    </p:extLst>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3A69DFF7-7F66-4715-8D3B-BF2B082D0426}" type="slidenum">
              <a:rPr lang="en-US" smtClean="0"/>
              <a:pPr>
                <a:defRPr/>
              </a:pPr>
              <a:t>‹#›</a:t>
            </a:fld>
            <a:endParaRPr lang="en-US"/>
          </a:p>
        </p:txBody>
      </p:sp>
    </p:spTree>
    <p:extLst>
      <p:ext uri="{BB962C8B-B14F-4D97-AF65-F5344CB8AC3E}">
        <p14:creationId xmlns:p14="http://schemas.microsoft.com/office/powerpoint/2010/main" val="2255860496"/>
      </p:ext>
    </p:extLst>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 2015 Pearson Education, Inc. Publishing as Prentice Hall</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6998DF95-81D8-44E4-B298-B7C3A1E762AD}" type="slidenum">
              <a:rPr lang="en-US" smtClean="0"/>
              <a:pPr>
                <a:defRPr/>
              </a:pPr>
              <a:t>‹#›</a:t>
            </a:fld>
            <a:endParaRPr lang="en-US"/>
          </a:p>
        </p:txBody>
      </p:sp>
    </p:spTree>
    <p:extLst>
      <p:ext uri="{BB962C8B-B14F-4D97-AF65-F5344CB8AC3E}">
        <p14:creationId xmlns:p14="http://schemas.microsoft.com/office/powerpoint/2010/main" val="944701936"/>
      </p:ext>
    </p:extLst>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6000">
              <a:schemeClr val="bg2">
                <a:tint val="90000"/>
                <a:lumMod val="120000"/>
              </a:schemeClr>
            </a:gs>
            <a:gs pos="0">
              <a:schemeClr val="accent4">
                <a:lumMod val="40000"/>
                <a:lumOff val="60000"/>
              </a:schemeClr>
            </a:gs>
            <a:gs pos="8000">
              <a:schemeClr val="accent4">
                <a:lumMod val="20000"/>
                <a:lumOff val="80000"/>
              </a:schemeClr>
            </a:gs>
            <a:gs pos="16000">
              <a:schemeClr val="accent4">
                <a:lumMod val="20000"/>
                <a:lumOff val="8000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smtClean="0"/>
              <a:t>Copyright © 2015 Pearson Education, Inc. Publishing as Prentice Hall</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a:defRPr/>
            </a:pPr>
            <a:fld id="{2F2F3816-9E4F-41F1-8794-65C2E9C9D510}" type="slidenum">
              <a:rPr lang="en-US" smtClean="0"/>
              <a:pPr>
                <a:defRPr/>
              </a:pPr>
              <a:t>‹#›</a:t>
            </a:fld>
            <a:endParaRPr lang="en-US"/>
          </a:p>
        </p:txBody>
      </p:sp>
      <p:sp>
        <p:nvSpPr>
          <p:cNvPr id="36" name="Text Box 26"/>
          <p:cNvSpPr txBox="1">
            <a:spLocks noChangeArrowheads="1"/>
          </p:cNvSpPr>
          <p:nvPr userDrawn="1"/>
        </p:nvSpPr>
        <p:spPr bwMode="auto">
          <a:xfrm>
            <a:off x="304800" y="6172200"/>
            <a:ext cx="812800" cy="336550"/>
          </a:xfrm>
          <a:prstGeom prst="rect">
            <a:avLst/>
          </a:prstGeom>
          <a:noFill/>
          <a:ln>
            <a:noFill/>
          </a:ln>
          <a:effectLst>
            <a:outerShdw dist="45791" dir="2021404" algn="ctr" rotWithShape="0">
              <a:srgbClr val="9999FF"/>
            </a:outerShdw>
          </a:effectLst>
          <a:extLst/>
        </p:spPr>
        <p:txBody>
          <a:bodyPr>
            <a:spAutoFit/>
          </a:bodyPr>
          <a:lstStyle/>
          <a:p>
            <a:pPr algn="ctr">
              <a:spcBef>
                <a:spcPct val="50000"/>
              </a:spcBef>
              <a:defRPr/>
            </a:pPr>
            <a:endParaRPr lang="en-US" sz="1600">
              <a:solidFill>
                <a:schemeClr val="tx1"/>
              </a:solidFill>
              <a:cs typeface="+mn-cs"/>
            </a:endParaRPr>
          </a:p>
        </p:txBody>
      </p:sp>
    </p:spTree>
    <p:extLst>
      <p:ext uri="{BB962C8B-B14F-4D97-AF65-F5344CB8AC3E}">
        <p14:creationId xmlns:p14="http://schemas.microsoft.com/office/powerpoint/2010/main" val="225179590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ransition>
    <p:zoom/>
  </p:transition>
  <p:timing>
    <p:tnLst>
      <p:par>
        <p:cTn id="1" dur="indefinite" restart="never" nodeType="tmRoot"/>
      </p:par>
    </p:tnLst>
  </p:timing>
  <p:hf sldNum="0"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5"/>
          <p:cNvSpPr>
            <a:spLocks noGrp="1" noChangeArrowheads="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59076"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a:spcBef>
                <a:spcPct val="50000"/>
              </a:spcBef>
              <a:defRPr/>
            </a:pPr>
            <a:r>
              <a:rPr lang="en-US" sz="1600">
                <a:solidFill>
                  <a:schemeClr val="tx1"/>
                </a:solidFill>
                <a:cs typeface="+mn-cs"/>
              </a:rPr>
              <a:t>6.1</a:t>
            </a:r>
          </a:p>
        </p:txBody>
      </p:sp>
      <p:sp>
        <p:nvSpPr>
          <p:cNvPr id="2" name="Title 1"/>
          <p:cNvSpPr>
            <a:spLocks noGrp="1"/>
          </p:cNvSpPr>
          <p:nvPr>
            <p:ph type="ctrTitle"/>
          </p:nvPr>
        </p:nvSpPr>
        <p:spPr>
          <a:xfrm>
            <a:off x="1828800" y="2209800"/>
            <a:ext cx="8915399" cy="2262781"/>
          </a:xfrm>
        </p:spPr>
        <p:txBody>
          <a:bodyPr>
            <a:normAutofit fontScale="90000"/>
          </a:bodyPr>
          <a:lstStyle/>
          <a:p>
            <a:pPr>
              <a:defRPr/>
            </a:pPr>
            <a:r>
              <a:rPr lang="en-US" sz="8800" b="1" dirty="0"/>
              <a:t>Chapter 6 </a:t>
            </a:r>
            <a:br>
              <a:rPr lang="en-US" sz="8800" b="1" dirty="0"/>
            </a:br>
            <a:r>
              <a:rPr lang="en-US" sz="4000" b="1" dirty="0"/>
              <a:t>Structuring System Requirements:</a:t>
            </a:r>
            <a:br>
              <a:rPr lang="en-US" sz="4000" b="1" dirty="0"/>
            </a:br>
            <a:r>
              <a:rPr lang="en-US" sz="4000" b="1" dirty="0"/>
              <a:t>Process Modeling</a:t>
            </a:r>
            <a:br>
              <a:rPr lang="en-US" sz="4000" b="1" dirty="0"/>
            </a:br>
            <a:endParaRPr lang="en-US" sz="4000" dirty="0"/>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2539138" y="8034"/>
            <a:ext cx="8911687" cy="1280890"/>
          </a:xfrm>
        </p:spPr>
        <p:txBody>
          <a:bodyPr/>
          <a:lstStyle/>
          <a:p>
            <a:pPr marL="484632">
              <a:defRPr/>
            </a:pPr>
            <a:r>
              <a:rPr lang="en-US" dirty="0">
                <a:solidFill>
                  <a:schemeClr val="accent1">
                    <a:tint val="83000"/>
                    <a:satMod val="150000"/>
                  </a:schemeClr>
                </a:solidFill>
              </a:rPr>
              <a:t>Developing DFDs: </a:t>
            </a:r>
            <a:br>
              <a:rPr lang="en-US" dirty="0">
                <a:solidFill>
                  <a:schemeClr val="accent1">
                    <a:tint val="83000"/>
                    <a:satMod val="150000"/>
                  </a:schemeClr>
                </a:solidFill>
              </a:rPr>
            </a:br>
            <a:r>
              <a:rPr lang="en-US" dirty="0">
                <a:solidFill>
                  <a:schemeClr val="accent1">
                    <a:tint val="83000"/>
                    <a:satMod val="150000"/>
                  </a:schemeClr>
                </a:solidFill>
              </a:rPr>
              <a:t>An Example</a:t>
            </a:r>
          </a:p>
        </p:txBody>
      </p:sp>
      <p:sp>
        <p:nvSpPr>
          <p:cNvPr id="30722" name="Rectangle 3" descr="Rectangle: Click to edit Master text styles&#10;Second level&#10;Third level&#10;Fourth level&#10;Fifth level"/>
          <p:cNvSpPr>
            <a:spLocks noGrp="1" noChangeArrowheads="1"/>
          </p:cNvSpPr>
          <p:nvPr>
            <p:ph idx="1"/>
          </p:nvPr>
        </p:nvSpPr>
        <p:spPr>
          <a:xfrm>
            <a:off x="152400" y="1236871"/>
            <a:ext cx="8915400" cy="3777622"/>
          </a:xfrm>
        </p:spPr>
        <p:txBody>
          <a:bodyPr/>
          <a:lstStyle/>
          <a:p>
            <a:r>
              <a:rPr lang="en-US" dirty="0" smtClean="0"/>
              <a:t>Hoosier Burger’s Automated Food Ordering System</a:t>
            </a:r>
          </a:p>
          <a:p>
            <a:r>
              <a:rPr lang="en-US" dirty="0" smtClean="0"/>
              <a:t>Context Diagram (Figure 6-5) contains no data stores</a:t>
            </a:r>
          </a:p>
        </p:txBody>
      </p:sp>
      <p:sp>
        <p:nvSpPr>
          <p:cNvPr id="30723"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197636"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3D8BCD67-1BE6-4C86-8A05-3FC109E8F866}" type="slidenum">
              <a:rPr lang="en-US" sz="1600">
                <a:solidFill>
                  <a:schemeClr val="tx1"/>
                </a:solidFill>
                <a:cs typeface="+mn-cs"/>
              </a:rPr>
              <a:pPr algn="ctr" eaLnBrk="0" hangingPunct="0">
                <a:defRPr/>
              </a:pPr>
              <a:t>10</a:t>
            </a:fld>
            <a:endParaRPr lang="en-US" sz="1600">
              <a:solidFill>
                <a:schemeClr val="tx1"/>
              </a:solidFill>
              <a:cs typeface="+mn-cs"/>
            </a:endParaRPr>
          </a:p>
        </p:txBody>
      </p:sp>
      <p:pic>
        <p:nvPicPr>
          <p:cNvPr id="6" name="Picture 5"/>
          <p:cNvPicPr>
            <a:picLocks noChangeAspect="1"/>
          </p:cNvPicPr>
          <p:nvPr/>
        </p:nvPicPr>
        <p:blipFill>
          <a:blip r:embed="rId2"/>
          <a:stretch>
            <a:fillRect/>
          </a:stretch>
        </p:blipFill>
        <p:spPr>
          <a:xfrm>
            <a:off x="2057400" y="2083435"/>
            <a:ext cx="8477250" cy="4410075"/>
          </a:xfrm>
          <a:prstGeom prst="rect">
            <a:avLst/>
          </a:prstGeom>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2592925" y="0"/>
            <a:ext cx="8911687" cy="1280890"/>
          </a:xfrm>
        </p:spPr>
        <p:txBody>
          <a:bodyPr/>
          <a:lstStyle/>
          <a:p>
            <a:pPr marL="484632">
              <a:defRPr/>
            </a:pPr>
            <a:r>
              <a:rPr lang="en-US" dirty="0">
                <a:solidFill>
                  <a:schemeClr val="accent1">
                    <a:tint val="83000"/>
                    <a:satMod val="150000"/>
                  </a:schemeClr>
                </a:solidFill>
              </a:rPr>
              <a:t>Developing DFDs: </a:t>
            </a:r>
            <a:br>
              <a:rPr lang="en-US" dirty="0">
                <a:solidFill>
                  <a:schemeClr val="accent1">
                    <a:tint val="83000"/>
                    <a:satMod val="150000"/>
                  </a:schemeClr>
                </a:solidFill>
              </a:rPr>
            </a:br>
            <a:r>
              <a:rPr lang="en-US" dirty="0">
                <a:solidFill>
                  <a:schemeClr val="accent1">
                    <a:tint val="83000"/>
                    <a:satMod val="150000"/>
                  </a:schemeClr>
                </a:solidFill>
              </a:rPr>
              <a:t>An Example (continued)</a:t>
            </a:r>
          </a:p>
        </p:txBody>
      </p:sp>
      <p:sp>
        <p:nvSpPr>
          <p:cNvPr id="32770" name="Rectangle 3" descr="Rectangle: Click to edit Master text styles&#10;Second level&#10;Third level&#10;Fourth level&#10;Fifth level"/>
          <p:cNvSpPr>
            <a:spLocks noGrp="1" noChangeArrowheads="1"/>
          </p:cNvSpPr>
          <p:nvPr>
            <p:ph idx="1"/>
          </p:nvPr>
        </p:nvSpPr>
        <p:spPr>
          <a:xfrm>
            <a:off x="-102326" y="1066800"/>
            <a:ext cx="11580812" cy="3777622"/>
          </a:xfrm>
        </p:spPr>
        <p:txBody>
          <a:bodyPr/>
          <a:lstStyle/>
          <a:p>
            <a:r>
              <a:rPr lang="en-US" dirty="0" smtClean="0"/>
              <a:t>Next step is to expand the context diagram to show the breakdown of processes (Figure 6-6)</a:t>
            </a:r>
          </a:p>
          <a:p>
            <a:pPr>
              <a:buFont typeface="Wingdings" pitchFamily="2" charset="2"/>
              <a:buNone/>
            </a:pPr>
            <a:endParaRPr lang="en-US" dirty="0" smtClean="0"/>
          </a:p>
        </p:txBody>
      </p:sp>
      <p:sp>
        <p:nvSpPr>
          <p:cNvPr id="32771"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5" name="Text Box 3"/>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dirty="0">
                <a:solidFill>
                  <a:schemeClr val="tx1"/>
                </a:solidFill>
                <a:cs typeface="+mn-cs"/>
              </a:rPr>
              <a:t>6.</a:t>
            </a:r>
            <a:fld id="{E79EFD51-8A74-4B87-9708-1DA2682E7A80}" type="slidenum">
              <a:rPr lang="en-US" sz="1600">
                <a:solidFill>
                  <a:schemeClr val="tx1"/>
                </a:solidFill>
                <a:cs typeface="+mn-cs"/>
              </a:rPr>
              <a:pPr algn="ctr" eaLnBrk="0" hangingPunct="0">
                <a:defRPr/>
              </a:pPr>
              <a:t>11</a:t>
            </a:fld>
            <a:endParaRPr lang="en-US" sz="1600" dirty="0">
              <a:solidFill>
                <a:schemeClr val="tx1"/>
              </a:solidFill>
              <a:cs typeface="+mn-cs"/>
            </a:endParaRPr>
          </a:p>
        </p:txBody>
      </p:sp>
      <p:pic>
        <p:nvPicPr>
          <p:cNvPr id="6" name="Picture 5"/>
          <p:cNvPicPr>
            <a:picLocks noChangeAspect="1"/>
          </p:cNvPicPr>
          <p:nvPr/>
        </p:nvPicPr>
        <p:blipFill>
          <a:blip r:embed="rId2"/>
          <a:stretch>
            <a:fillRect/>
          </a:stretch>
        </p:blipFill>
        <p:spPr>
          <a:xfrm>
            <a:off x="2092234" y="1418450"/>
            <a:ext cx="7800975" cy="5402539"/>
          </a:xfrm>
          <a:prstGeom prst="rect">
            <a:avLst/>
          </a:prstGeom>
        </p:spPr>
      </p:pic>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2053046" y="237862"/>
            <a:ext cx="8911687" cy="1280890"/>
          </a:xfrm>
        </p:spPr>
        <p:txBody>
          <a:bodyPr>
            <a:normAutofit/>
          </a:bodyPr>
          <a:lstStyle/>
          <a:p>
            <a:pPr marL="484632">
              <a:defRPr/>
            </a:pPr>
            <a:r>
              <a:rPr lang="en-US" sz="4000" dirty="0">
                <a:solidFill>
                  <a:schemeClr val="accent1">
                    <a:tint val="83000"/>
                    <a:satMod val="150000"/>
                  </a:schemeClr>
                </a:solidFill>
              </a:rPr>
              <a:t>Data-Flow Diagramming Rules</a:t>
            </a:r>
          </a:p>
        </p:txBody>
      </p:sp>
      <p:sp>
        <p:nvSpPr>
          <p:cNvPr id="34818" name="Rectangle 3" descr="Rectangle: Click to edit Master text styles&#10;Second level&#10;Third level&#10;Fourth level&#10;Fifth level"/>
          <p:cNvSpPr>
            <a:spLocks noGrp="1" noChangeArrowheads="1"/>
          </p:cNvSpPr>
          <p:nvPr>
            <p:ph idx="1"/>
          </p:nvPr>
        </p:nvSpPr>
        <p:spPr>
          <a:xfrm>
            <a:off x="609600" y="1371600"/>
            <a:ext cx="8915400" cy="3777622"/>
          </a:xfrm>
        </p:spPr>
        <p:txBody>
          <a:bodyPr>
            <a:normAutofit/>
          </a:bodyPr>
          <a:lstStyle/>
          <a:p>
            <a:r>
              <a:rPr lang="en-US" sz="2400" dirty="0" smtClean="0">
                <a:latin typeface="Arial" panose="020B0604020202020204" pitchFamily="34" charset="0"/>
                <a:cs typeface="Arial" panose="020B0604020202020204" pitchFamily="34" charset="0"/>
              </a:rPr>
              <a:t>Basic rules that apply to all DFDs:</a:t>
            </a:r>
          </a:p>
          <a:p>
            <a:pPr lvl="1"/>
            <a:r>
              <a:rPr lang="en-US" sz="2400" dirty="0" smtClean="0">
                <a:latin typeface="Arial" panose="020B0604020202020204" pitchFamily="34" charset="0"/>
                <a:cs typeface="Arial" panose="020B0604020202020204" pitchFamily="34" charset="0"/>
              </a:rPr>
              <a:t>Inputs to a process are always different than outputs</a:t>
            </a:r>
          </a:p>
          <a:p>
            <a:pPr lvl="1"/>
            <a:r>
              <a:rPr lang="en-US" sz="2400" dirty="0" smtClean="0">
                <a:latin typeface="Arial" panose="020B0604020202020204" pitchFamily="34" charset="0"/>
                <a:cs typeface="Arial" panose="020B0604020202020204" pitchFamily="34" charset="0"/>
              </a:rPr>
              <a:t>Objects always have a unique name</a:t>
            </a:r>
          </a:p>
          <a:p>
            <a:pPr lvl="2"/>
            <a:r>
              <a:rPr lang="en-US" sz="2400" dirty="0" smtClean="0">
                <a:latin typeface="Arial" panose="020B0604020202020204" pitchFamily="34" charset="0"/>
                <a:cs typeface="Arial" panose="020B0604020202020204" pitchFamily="34" charset="0"/>
              </a:rPr>
              <a:t>In order to keep the diagram uncluttered, you can repeat data stores and data flows on a diagram</a:t>
            </a:r>
          </a:p>
        </p:txBody>
      </p:sp>
      <p:sp>
        <p:nvSpPr>
          <p:cNvPr id="34819"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00708"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31545898-FA07-4FA7-BA44-6B0C2D9C09D4}" type="slidenum">
              <a:rPr lang="en-US" sz="1600">
                <a:solidFill>
                  <a:schemeClr val="tx1"/>
                </a:solidFill>
                <a:cs typeface="+mn-cs"/>
              </a:rPr>
              <a:pPr algn="ctr" eaLnBrk="0" hangingPunct="0">
                <a:defRPr/>
              </a:pPr>
              <a:t>12</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1066800" y="73293"/>
            <a:ext cx="10515600" cy="1280890"/>
          </a:xfrm>
        </p:spPr>
        <p:txBody>
          <a:bodyPr>
            <a:normAutofit fontScale="90000"/>
          </a:bodyPr>
          <a:lstStyle/>
          <a:p>
            <a:pPr>
              <a:defRPr/>
            </a:pPr>
            <a:r>
              <a:rPr lang="en-US" sz="4000" dirty="0">
                <a:solidFill>
                  <a:schemeClr val="accent1">
                    <a:tint val="83000"/>
                    <a:satMod val="150000"/>
                  </a:schemeClr>
                </a:solidFill>
              </a:rPr>
              <a:t>Data-Flow Diagramming Rules </a:t>
            </a:r>
            <a:r>
              <a:rPr lang="en-US" sz="4000" dirty="0" smtClean="0">
                <a:solidFill>
                  <a:schemeClr val="accent1">
                    <a:tint val="83000"/>
                    <a:satMod val="150000"/>
                  </a:schemeClr>
                </a:solidFill>
              </a:rPr>
              <a:t>(see </a:t>
            </a:r>
            <a:r>
              <a:rPr lang="en-US" sz="4000" dirty="0" err="1" smtClean="0">
                <a:solidFill>
                  <a:schemeClr val="accent1">
                    <a:tint val="83000"/>
                    <a:satMod val="150000"/>
                  </a:schemeClr>
                </a:solidFill>
              </a:rPr>
              <a:t>pg</a:t>
            </a:r>
            <a:r>
              <a:rPr lang="en-US" sz="4000" dirty="0" smtClean="0">
                <a:solidFill>
                  <a:schemeClr val="accent1">
                    <a:tint val="83000"/>
                    <a:satMod val="150000"/>
                  </a:schemeClr>
                </a:solidFill>
              </a:rPr>
              <a:t> 165)</a:t>
            </a:r>
            <a:endParaRPr lang="en-US" sz="4000" dirty="0">
              <a:solidFill>
                <a:schemeClr val="accent1">
                  <a:tint val="83000"/>
                  <a:satMod val="150000"/>
                </a:schemeClr>
              </a:solidFill>
            </a:endParaRPr>
          </a:p>
        </p:txBody>
      </p:sp>
      <p:sp>
        <p:nvSpPr>
          <p:cNvPr id="201731" name="Rectangle 3" descr="Rectangle: Click to edit Master text styles&#10;Second level&#10;Third level&#10;Fourth level&#10;Fifth level"/>
          <p:cNvSpPr>
            <a:spLocks noGrp="1" noChangeArrowheads="1"/>
          </p:cNvSpPr>
          <p:nvPr>
            <p:ph sz="half" idx="1"/>
          </p:nvPr>
        </p:nvSpPr>
        <p:spPr>
          <a:xfrm>
            <a:off x="838200" y="1349829"/>
            <a:ext cx="3429000" cy="4267200"/>
          </a:xfrm>
        </p:spPr>
        <p:txBody>
          <a:bodyPr>
            <a:normAutofit fontScale="92500"/>
          </a:bodyPr>
          <a:lstStyle/>
          <a:p>
            <a:pPr marL="533400" indent="-533400">
              <a:lnSpc>
                <a:spcPct val="80000"/>
              </a:lnSpc>
              <a:buFont typeface="Wingdings 2"/>
              <a:buChar char=""/>
              <a:defRPr/>
            </a:pPr>
            <a:r>
              <a:rPr lang="en-US" sz="2800" b="1" dirty="0"/>
              <a:t>Process</a:t>
            </a:r>
          </a:p>
          <a:p>
            <a:pPr marL="914400" lvl="1" indent="-457200">
              <a:lnSpc>
                <a:spcPct val="80000"/>
              </a:lnSpc>
              <a:buSzPct val="110000"/>
              <a:buFont typeface="Wingdings" pitchFamily="2" charset="2"/>
              <a:buAutoNum type="alphaUcPeriod"/>
              <a:defRPr/>
            </a:pPr>
            <a:r>
              <a:rPr lang="en-US" sz="2200" dirty="0"/>
              <a:t>No process can have only outputs (a miracle)</a:t>
            </a:r>
          </a:p>
          <a:p>
            <a:pPr marL="914400" lvl="1" indent="-457200">
              <a:lnSpc>
                <a:spcPct val="80000"/>
              </a:lnSpc>
              <a:buSzPct val="110000"/>
              <a:buFont typeface="Wingdings" pitchFamily="2" charset="2"/>
              <a:buAutoNum type="alphaUcPeriod"/>
              <a:defRPr/>
            </a:pPr>
            <a:r>
              <a:rPr lang="en-US" sz="2200" dirty="0"/>
              <a:t>No process can have only inputs (black hole)</a:t>
            </a:r>
          </a:p>
          <a:p>
            <a:pPr marL="914400" lvl="1" indent="-457200">
              <a:lnSpc>
                <a:spcPct val="80000"/>
              </a:lnSpc>
              <a:buSzPct val="110000"/>
              <a:buFont typeface="Wingdings" pitchFamily="2" charset="2"/>
              <a:buAutoNum type="alphaUcPeriod"/>
              <a:defRPr/>
            </a:pPr>
            <a:r>
              <a:rPr lang="en-US" sz="2200" dirty="0"/>
              <a:t>A process has a verb phrase label</a:t>
            </a:r>
          </a:p>
        </p:txBody>
      </p:sp>
      <p:sp>
        <p:nvSpPr>
          <p:cNvPr id="201733" name="Rectangle 5" descr="Rectangle: Click to edit Master text styles&#10;Second level&#10;Third level&#10;Fourth level&#10;Fifth level"/>
          <p:cNvSpPr>
            <a:spLocks noGrp="1" noChangeArrowheads="1"/>
          </p:cNvSpPr>
          <p:nvPr>
            <p:ph sz="half" idx="2"/>
          </p:nvPr>
        </p:nvSpPr>
        <p:spPr>
          <a:xfrm>
            <a:off x="4572000" y="1349829"/>
            <a:ext cx="3352800" cy="4114800"/>
          </a:xfrm>
        </p:spPr>
        <p:txBody>
          <a:bodyPr>
            <a:normAutofit fontScale="92500"/>
          </a:bodyPr>
          <a:lstStyle/>
          <a:p>
            <a:pPr marL="457200" indent="-457200">
              <a:lnSpc>
                <a:spcPct val="80000"/>
              </a:lnSpc>
              <a:buFont typeface="Wingdings 2"/>
              <a:buChar char=""/>
              <a:defRPr/>
            </a:pPr>
            <a:r>
              <a:rPr lang="en-US" sz="2800" b="1" dirty="0"/>
              <a:t>Data Store</a:t>
            </a:r>
          </a:p>
          <a:p>
            <a:pPr marL="838200" lvl="1" indent="-381000">
              <a:lnSpc>
                <a:spcPct val="80000"/>
              </a:lnSpc>
              <a:buSzPct val="110000"/>
              <a:buFont typeface="Wingdings" pitchFamily="2" charset="2"/>
              <a:buAutoNum type="alphaUcPeriod" startAt="4"/>
              <a:defRPr/>
            </a:pPr>
            <a:r>
              <a:rPr lang="en-US" sz="2200" dirty="0"/>
              <a:t>Data cannot be moved from one store to another</a:t>
            </a:r>
          </a:p>
          <a:p>
            <a:pPr marL="838200" lvl="1" indent="-381000">
              <a:lnSpc>
                <a:spcPct val="80000"/>
              </a:lnSpc>
              <a:buSzPct val="110000"/>
              <a:buFont typeface="Wingdings" pitchFamily="2" charset="2"/>
              <a:buAutoNum type="alphaUcPeriod" startAt="4"/>
              <a:defRPr/>
            </a:pPr>
            <a:r>
              <a:rPr lang="en-US" sz="2200" dirty="0"/>
              <a:t>Data cannot move from an outside source to a data store</a:t>
            </a:r>
          </a:p>
          <a:p>
            <a:pPr marL="838200" lvl="1" indent="-381000">
              <a:lnSpc>
                <a:spcPct val="80000"/>
              </a:lnSpc>
              <a:buSzPct val="110000"/>
              <a:buFont typeface="Wingdings" pitchFamily="2" charset="2"/>
              <a:buAutoNum type="alphaUcPeriod" startAt="4"/>
              <a:defRPr/>
            </a:pPr>
            <a:r>
              <a:rPr lang="en-US" sz="2200" dirty="0"/>
              <a:t>Data cannot move directly from a data store to a data sink</a:t>
            </a:r>
          </a:p>
          <a:p>
            <a:pPr marL="838200" lvl="1" indent="-381000">
              <a:lnSpc>
                <a:spcPct val="80000"/>
              </a:lnSpc>
              <a:buSzPct val="110000"/>
              <a:buFont typeface="Wingdings" pitchFamily="2" charset="2"/>
              <a:buAutoNum type="alphaUcPeriod" startAt="4"/>
              <a:defRPr/>
            </a:pPr>
            <a:r>
              <a:rPr lang="en-US" sz="2200" dirty="0"/>
              <a:t>Data store has a noun phrase label</a:t>
            </a:r>
          </a:p>
        </p:txBody>
      </p:sp>
      <p:sp>
        <p:nvSpPr>
          <p:cNvPr id="35844" name="Footer Placeholder 5"/>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01732"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A9CE838A-15DA-48FD-9019-A60E197F4F3B}" type="slidenum">
              <a:rPr lang="en-US" sz="1600">
                <a:solidFill>
                  <a:schemeClr val="tx1"/>
                </a:solidFill>
                <a:cs typeface="+mn-cs"/>
              </a:rPr>
              <a:pPr algn="ctr" eaLnBrk="0" hangingPunct="0">
                <a:defRPr/>
              </a:pPr>
              <a:t>13</a:t>
            </a:fld>
            <a:endParaRPr lang="en-US" sz="1600">
              <a:solidFill>
                <a:schemeClr val="tx1"/>
              </a:solidFill>
              <a:cs typeface="+mn-cs"/>
            </a:endParaRPr>
          </a:p>
        </p:txBody>
      </p:sp>
      <p:sp>
        <p:nvSpPr>
          <p:cNvPr id="201734" name="Rectangle 6" descr="Rectangle: Click to edit Master text styles&#10;Second level&#10;Third level&#10;Fourth level&#10;Fifth level"/>
          <p:cNvSpPr>
            <a:spLocks noChangeArrowheads="1"/>
          </p:cNvSpPr>
          <p:nvPr/>
        </p:nvSpPr>
        <p:spPr bwMode="auto">
          <a:xfrm>
            <a:off x="8382000" y="1295400"/>
            <a:ext cx="3048000" cy="4114800"/>
          </a:xfrm>
          <a:prstGeom prst="rect">
            <a:avLst/>
          </a:prstGeom>
          <a:noFill/>
          <a:ln>
            <a:noFill/>
          </a:ln>
          <a:effectLst/>
          <a:extLst/>
        </p:spPr>
        <p:txBody>
          <a:bodyPr/>
          <a:lstStyle/>
          <a:p>
            <a:pPr marL="533400" indent="-533400">
              <a:spcBef>
                <a:spcPct val="20000"/>
              </a:spcBef>
              <a:buClr>
                <a:schemeClr val="accent1"/>
              </a:buClr>
              <a:buSzPct val="100000"/>
              <a:buFont typeface="Wingdings" charset="2"/>
              <a:buChar char=""/>
              <a:defRPr/>
            </a:pPr>
            <a:r>
              <a:rPr lang="en-US" sz="2400" b="1" dirty="0">
                <a:solidFill>
                  <a:schemeClr val="tx1"/>
                </a:solidFill>
                <a:latin typeface="+mj-lt"/>
                <a:cs typeface="+mn-cs"/>
              </a:rPr>
              <a:t>Source/Sink</a:t>
            </a:r>
          </a:p>
          <a:p>
            <a:pPr marL="990600" lvl="1" indent="-533400">
              <a:spcBef>
                <a:spcPct val="20000"/>
              </a:spcBef>
              <a:buClr>
                <a:schemeClr val="accent1"/>
              </a:buClr>
              <a:buSzPct val="100000"/>
              <a:defRPr/>
            </a:pPr>
            <a:r>
              <a:rPr lang="en-US" sz="1900" dirty="0">
                <a:solidFill>
                  <a:schemeClr val="tx1">
                    <a:lumMod val="75000"/>
                    <a:lumOff val="25000"/>
                  </a:schemeClr>
                </a:solidFill>
                <a:latin typeface="+mn-lt"/>
                <a:cs typeface="+mn-cs"/>
              </a:rPr>
              <a:t>H.    Data cannot move directly from a source to a sink</a:t>
            </a:r>
          </a:p>
          <a:p>
            <a:pPr marL="914400" lvl="1" indent="-457200">
              <a:spcBef>
                <a:spcPct val="20000"/>
              </a:spcBef>
              <a:buClr>
                <a:schemeClr val="tx1"/>
              </a:buClr>
              <a:buSzPct val="110000"/>
              <a:defRPr/>
            </a:pPr>
            <a:r>
              <a:rPr lang="en-US" sz="1900" dirty="0">
                <a:solidFill>
                  <a:schemeClr val="tx1">
                    <a:lumMod val="75000"/>
                    <a:lumOff val="25000"/>
                  </a:schemeClr>
                </a:solidFill>
                <a:latin typeface="+mn-lt"/>
                <a:cs typeface="+mn-cs"/>
              </a:rPr>
              <a:t>I.      A source/sink has a noun phrase label</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228600" y="0"/>
            <a:ext cx="11352211" cy="1280890"/>
          </a:xfrm>
        </p:spPr>
        <p:txBody>
          <a:bodyPr>
            <a:normAutofit/>
          </a:bodyPr>
          <a:lstStyle/>
          <a:p>
            <a:pPr>
              <a:defRPr/>
            </a:pPr>
            <a:r>
              <a:rPr lang="en-US" sz="4000" dirty="0">
                <a:solidFill>
                  <a:schemeClr val="accent1">
                    <a:tint val="83000"/>
                    <a:satMod val="150000"/>
                  </a:schemeClr>
                </a:solidFill>
              </a:rPr>
              <a:t>Data-Flow Diagramming Rules (continued)</a:t>
            </a:r>
          </a:p>
        </p:txBody>
      </p:sp>
      <p:sp>
        <p:nvSpPr>
          <p:cNvPr id="202757" name="Rectangle 5" descr="Rectangle: Click to edit Master text styles&#10;Second level&#10;Third level&#10;Fourth level&#10;Fifth level"/>
          <p:cNvSpPr>
            <a:spLocks noGrp="1" noChangeArrowheads="1"/>
          </p:cNvSpPr>
          <p:nvPr>
            <p:ph sz="half" idx="1"/>
          </p:nvPr>
        </p:nvSpPr>
        <p:spPr>
          <a:xfrm>
            <a:off x="533400" y="838200"/>
            <a:ext cx="9601200" cy="5181600"/>
          </a:xfrm>
        </p:spPr>
        <p:txBody>
          <a:bodyPr>
            <a:normAutofit/>
          </a:bodyPr>
          <a:lstStyle/>
          <a:p>
            <a:pPr marL="533400" indent="-533400">
              <a:lnSpc>
                <a:spcPct val="90000"/>
              </a:lnSpc>
              <a:buFont typeface="Wingdings 2"/>
              <a:buChar char=""/>
              <a:defRPr/>
            </a:pPr>
            <a:r>
              <a:rPr lang="en-US" sz="2400" b="1" dirty="0"/>
              <a:t>Data Flow</a:t>
            </a:r>
          </a:p>
          <a:p>
            <a:pPr marL="914400" lvl="1" indent="-457200">
              <a:lnSpc>
                <a:spcPct val="90000"/>
              </a:lnSpc>
              <a:buSzPct val="110000"/>
              <a:buFont typeface="Wingdings" pitchFamily="2" charset="2"/>
              <a:buAutoNum type="alphaUcPeriod" startAt="10"/>
              <a:defRPr/>
            </a:pPr>
            <a:r>
              <a:rPr lang="en-US" sz="2200" dirty="0"/>
              <a:t>A data flow has only one direction of flow between symbols</a:t>
            </a:r>
          </a:p>
          <a:p>
            <a:pPr marL="914400" lvl="1" indent="-457200">
              <a:lnSpc>
                <a:spcPct val="90000"/>
              </a:lnSpc>
              <a:buSzPct val="110000"/>
              <a:buFont typeface="Wingdings" pitchFamily="2" charset="2"/>
              <a:buAutoNum type="alphaUcPeriod" startAt="10"/>
              <a:defRPr/>
            </a:pPr>
            <a:r>
              <a:rPr lang="en-US" sz="2200" dirty="0"/>
              <a:t>A fork means that exactly the same data go from a common location to two or more processes, data stores, or sources/sinks</a:t>
            </a:r>
          </a:p>
          <a:p>
            <a:pPr marL="914400" lvl="1" indent="-457200">
              <a:lnSpc>
                <a:spcPct val="90000"/>
              </a:lnSpc>
              <a:buSzPct val="110000"/>
              <a:buFont typeface="Wingdings" pitchFamily="2" charset="2"/>
              <a:buAutoNum type="alphaUcPeriod" startAt="10"/>
              <a:defRPr/>
            </a:pPr>
            <a:r>
              <a:rPr lang="en-US" sz="2200" dirty="0"/>
              <a:t>A join means that exactly the same data come from any two or more different processes, data stores or sources/sinks to a common location</a:t>
            </a:r>
          </a:p>
          <a:p>
            <a:pPr marL="914400" lvl="1" indent="-457200">
              <a:lnSpc>
                <a:spcPct val="90000"/>
              </a:lnSpc>
              <a:buSzPct val="110000"/>
              <a:buFont typeface="Wingdings" pitchFamily="2" charset="2"/>
              <a:buAutoNum type="alphaUcPeriod" startAt="10"/>
              <a:defRPr/>
            </a:pPr>
            <a:r>
              <a:rPr lang="en-US" sz="2200" dirty="0"/>
              <a:t>A data flow cannot go directly back to the same process it leaves</a:t>
            </a:r>
          </a:p>
          <a:p>
            <a:pPr marL="914400" lvl="1" indent="-457200">
              <a:lnSpc>
                <a:spcPct val="90000"/>
              </a:lnSpc>
              <a:buSzPct val="110000"/>
              <a:buFont typeface="Wingdings" pitchFamily="2" charset="2"/>
              <a:buAutoNum type="alphaUcPeriod" startAt="10"/>
              <a:defRPr/>
            </a:pPr>
            <a:r>
              <a:rPr lang="en-US" sz="2200" dirty="0"/>
              <a:t>A data flow to a data store means update</a:t>
            </a:r>
          </a:p>
          <a:p>
            <a:pPr marL="914400" lvl="1" indent="-457200">
              <a:lnSpc>
                <a:spcPct val="90000"/>
              </a:lnSpc>
              <a:buSzPct val="110000"/>
              <a:buFont typeface="Wingdings" pitchFamily="2" charset="2"/>
              <a:buAutoNum type="alphaUcPeriod" startAt="10"/>
              <a:defRPr/>
            </a:pPr>
            <a:r>
              <a:rPr lang="en-US" sz="2200" dirty="0"/>
              <a:t>A data flow from a data store means retrieve or use</a:t>
            </a:r>
          </a:p>
          <a:p>
            <a:pPr marL="914400" lvl="1" indent="-457200">
              <a:lnSpc>
                <a:spcPct val="90000"/>
              </a:lnSpc>
              <a:buSzPct val="110000"/>
              <a:buFont typeface="Wingdings" pitchFamily="2" charset="2"/>
              <a:buAutoNum type="alphaUcPeriod" startAt="10"/>
              <a:defRPr/>
            </a:pPr>
            <a:r>
              <a:rPr lang="en-US" sz="2200" dirty="0"/>
              <a:t>A data flow has a noun phrase label</a:t>
            </a:r>
          </a:p>
        </p:txBody>
      </p:sp>
      <p:sp>
        <p:nvSpPr>
          <p:cNvPr id="36867" name="Footer Placeholder 5"/>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02756"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E95A2491-139F-4AE1-988C-D5634C855E28}" type="slidenum">
              <a:rPr lang="en-US" sz="1600">
                <a:solidFill>
                  <a:schemeClr val="tx1"/>
                </a:solidFill>
                <a:cs typeface="+mn-cs"/>
              </a:rPr>
              <a:pPr algn="ctr" eaLnBrk="0" hangingPunct="0">
                <a:defRPr/>
              </a:pPr>
              <a:t>14</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1943367" y="99972"/>
            <a:ext cx="8911687" cy="1280890"/>
          </a:xfrm>
        </p:spPr>
        <p:txBody>
          <a:bodyPr/>
          <a:lstStyle/>
          <a:p>
            <a:pPr marL="484632">
              <a:defRPr/>
            </a:pPr>
            <a:r>
              <a:rPr lang="en-US" dirty="0">
                <a:solidFill>
                  <a:schemeClr val="accent1">
                    <a:tint val="83000"/>
                    <a:satMod val="150000"/>
                  </a:schemeClr>
                </a:solidFill>
              </a:rPr>
              <a:t>Decomposition of DFDs</a:t>
            </a:r>
          </a:p>
        </p:txBody>
      </p:sp>
      <p:sp>
        <p:nvSpPr>
          <p:cNvPr id="37890" name="Rectangle 3" descr="Rectangle: Click to edit Master text styles&#10;Second level&#10;Third level&#10;Fourth level&#10;Fifth level"/>
          <p:cNvSpPr>
            <a:spLocks noGrp="1" noChangeArrowheads="1"/>
          </p:cNvSpPr>
          <p:nvPr>
            <p:ph idx="1"/>
          </p:nvPr>
        </p:nvSpPr>
        <p:spPr>
          <a:xfrm>
            <a:off x="838200" y="1066800"/>
            <a:ext cx="11201400" cy="4495800"/>
          </a:xfrm>
        </p:spPr>
        <p:txBody>
          <a:bodyPr>
            <a:normAutofit/>
          </a:bodyPr>
          <a:lstStyle/>
          <a:p>
            <a:r>
              <a:rPr lang="en-US" sz="2800" dirty="0"/>
              <a:t>Functional Decomposition</a:t>
            </a:r>
          </a:p>
          <a:p>
            <a:pPr lvl="1"/>
            <a:r>
              <a:rPr lang="en-US" sz="2400" dirty="0"/>
              <a:t>Act of going from one single system to many component processes</a:t>
            </a:r>
          </a:p>
          <a:p>
            <a:pPr lvl="1"/>
            <a:r>
              <a:rPr lang="en-US" sz="2400" dirty="0"/>
              <a:t>Repetitive procedure</a:t>
            </a:r>
          </a:p>
          <a:p>
            <a:pPr lvl="1"/>
            <a:r>
              <a:rPr lang="en-US" sz="2400" dirty="0"/>
              <a:t>Lowest level is called a primitive DFD</a:t>
            </a:r>
          </a:p>
          <a:p>
            <a:r>
              <a:rPr lang="en-US" sz="2800" dirty="0"/>
              <a:t>Level-n Diagrams</a:t>
            </a:r>
          </a:p>
          <a:p>
            <a:pPr lvl="1"/>
            <a:r>
              <a:rPr lang="en-US" sz="2400" dirty="0"/>
              <a:t>A DFD that is the result of </a:t>
            </a:r>
            <a:r>
              <a:rPr lang="en-US" sz="2400" i="1" dirty="0"/>
              <a:t>n</a:t>
            </a:r>
            <a:r>
              <a:rPr lang="en-US" sz="2400" dirty="0"/>
              <a:t> nested decompositions of a series of </a:t>
            </a:r>
            <a:r>
              <a:rPr lang="en-US" sz="2400" dirty="0" err="1"/>
              <a:t>subprocesses</a:t>
            </a:r>
            <a:r>
              <a:rPr lang="en-US" sz="2400" dirty="0"/>
              <a:t> from a process on a level-0 diagram</a:t>
            </a:r>
          </a:p>
          <a:p>
            <a:pPr lvl="1">
              <a:buFont typeface="Wingdings" pitchFamily="2" charset="2"/>
              <a:buNone/>
            </a:pPr>
            <a:endParaRPr lang="en-US" sz="2400" dirty="0"/>
          </a:p>
        </p:txBody>
      </p:sp>
      <p:sp>
        <p:nvSpPr>
          <p:cNvPr id="37891"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04804"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0440127A-A2FD-414D-85A9-C4BB76D30C50}" type="slidenum">
              <a:rPr lang="en-US" sz="1600">
                <a:solidFill>
                  <a:schemeClr val="tx1"/>
                </a:solidFill>
                <a:cs typeface="+mn-cs"/>
              </a:rPr>
              <a:pPr algn="ctr" eaLnBrk="0" hangingPunct="0">
                <a:defRPr/>
              </a:pPr>
              <a:t>15</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0882" name="Rectangle 1026"/>
          <p:cNvSpPr>
            <a:spLocks noGrp="1" noChangeArrowheads="1"/>
          </p:cNvSpPr>
          <p:nvPr>
            <p:ph type="title"/>
          </p:nvPr>
        </p:nvSpPr>
        <p:spPr/>
        <p:txBody>
          <a:bodyPr>
            <a:normAutofit fontScale="90000"/>
          </a:bodyPr>
          <a:lstStyle/>
          <a:p>
            <a:pPr marL="484632">
              <a:defRPr/>
            </a:pPr>
            <a:r>
              <a:rPr lang="en-US">
                <a:solidFill>
                  <a:schemeClr val="accent1">
                    <a:tint val="83000"/>
                    <a:satMod val="150000"/>
                  </a:schemeClr>
                </a:solidFill>
              </a:rPr>
              <a:t>Balancing DFDs</a:t>
            </a:r>
            <a:br>
              <a:rPr lang="en-US">
                <a:solidFill>
                  <a:schemeClr val="accent1">
                    <a:tint val="83000"/>
                    <a:satMod val="150000"/>
                  </a:schemeClr>
                </a:solidFill>
              </a:rPr>
            </a:br>
            <a:r>
              <a:rPr lang="en-US">
                <a:solidFill>
                  <a:schemeClr val="accent1">
                    <a:tint val="83000"/>
                    <a:satMod val="150000"/>
                  </a:schemeClr>
                </a:solidFill>
              </a:rPr>
              <a:t>An Unbalanced Example</a:t>
            </a:r>
          </a:p>
        </p:txBody>
      </p:sp>
      <p:sp>
        <p:nvSpPr>
          <p:cNvPr id="40962" name="Rectangle 1028" descr="Rectangle: Click to edit Master text styles&#10;Second level&#10;Third level&#10;Fourth level&#10;Fifth level"/>
          <p:cNvSpPr>
            <a:spLocks noGrp="1" noChangeArrowheads="1"/>
          </p:cNvSpPr>
          <p:nvPr>
            <p:ph type="body" sz="half" idx="2"/>
          </p:nvPr>
        </p:nvSpPr>
        <p:spPr>
          <a:xfrm>
            <a:off x="6629400" y="304800"/>
            <a:ext cx="5638800" cy="5867400"/>
          </a:xfrm>
        </p:spPr>
        <p:txBody>
          <a:bodyPr>
            <a:normAutofit/>
          </a:bodyPr>
          <a:lstStyle/>
          <a:p>
            <a:pPr>
              <a:lnSpc>
                <a:spcPct val="90000"/>
              </a:lnSpc>
            </a:pPr>
            <a:r>
              <a:rPr lang="en-US" sz="2800" dirty="0"/>
              <a:t>When decomposing a DFD, you must conserve inputs to and outputs from a process at the next level of decomposition</a:t>
            </a:r>
          </a:p>
          <a:p>
            <a:pPr lvl="1">
              <a:lnSpc>
                <a:spcPct val="90000"/>
              </a:lnSpc>
            </a:pPr>
            <a:r>
              <a:rPr lang="en-US" sz="2400" dirty="0"/>
              <a:t>This is called balancing</a:t>
            </a:r>
          </a:p>
          <a:p>
            <a:pPr lvl="1"/>
            <a:endParaRPr lang="en-US" sz="2400" dirty="0" smtClean="0"/>
          </a:p>
          <a:p>
            <a:pPr lvl="1"/>
            <a:r>
              <a:rPr lang="en-US" sz="2400" dirty="0" smtClean="0"/>
              <a:t>In </a:t>
            </a:r>
            <a:r>
              <a:rPr lang="en-US" sz="2400" dirty="0"/>
              <a:t>context diagram, we have one input to the system, A and one output, B</a:t>
            </a:r>
          </a:p>
          <a:p>
            <a:pPr lvl="1"/>
            <a:r>
              <a:rPr lang="en-US" sz="2400" dirty="0"/>
              <a:t>Level-0 diagram has one additional data flow, C</a:t>
            </a:r>
          </a:p>
          <a:p>
            <a:pPr lvl="1"/>
            <a:r>
              <a:rPr lang="en-US" sz="2400" dirty="0"/>
              <a:t>These DFDs are not balanced</a:t>
            </a:r>
          </a:p>
          <a:p>
            <a:pPr>
              <a:buFont typeface="Wingdings" pitchFamily="2" charset="2"/>
              <a:buNone/>
            </a:pPr>
            <a:endParaRPr lang="en-US" sz="2800" dirty="0"/>
          </a:p>
        </p:txBody>
      </p:sp>
      <p:sp>
        <p:nvSpPr>
          <p:cNvPr id="40963" name="Footer Placeholder 5"/>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50888" name="Text Box 1032"/>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4E85C93B-0E23-4600-A3FE-B5FC6517C150}" type="slidenum">
              <a:rPr lang="en-US" sz="1600">
                <a:solidFill>
                  <a:schemeClr val="tx1"/>
                </a:solidFill>
                <a:cs typeface="+mn-cs"/>
              </a:rPr>
              <a:pPr algn="ctr" eaLnBrk="0" hangingPunct="0">
                <a:defRPr/>
              </a:pPr>
              <a:t>16</a:t>
            </a:fld>
            <a:endParaRPr lang="en-US" sz="1600">
              <a:solidFill>
                <a:schemeClr val="tx1"/>
              </a:solidFill>
              <a:cs typeface="+mn-cs"/>
            </a:endParaRPr>
          </a:p>
        </p:txBody>
      </p:sp>
      <p:pic>
        <p:nvPicPr>
          <p:cNvPr id="40965" name="Picture 1034"/>
          <p:cNvPicPr>
            <a:picLocks noChangeAspect="1" noChangeArrowheads="1"/>
          </p:cNvPicPr>
          <p:nvPr/>
        </p:nvPicPr>
        <p:blipFill>
          <a:blip r:embed="rId2"/>
          <a:srcRect/>
          <a:stretch>
            <a:fillRect/>
          </a:stretch>
        </p:blipFill>
        <p:spPr bwMode="auto">
          <a:xfrm>
            <a:off x="2286000" y="1905000"/>
            <a:ext cx="4495800" cy="3632200"/>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pPr marL="484632">
              <a:defRPr/>
            </a:pPr>
            <a:r>
              <a:rPr lang="en-US">
                <a:solidFill>
                  <a:schemeClr val="accent1">
                    <a:tint val="83000"/>
                    <a:satMod val="150000"/>
                  </a:schemeClr>
                </a:solidFill>
              </a:rPr>
              <a:t>Balancing DFDs</a:t>
            </a:r>
          </a:p>
        </p:txBody>
      </p:sp>
      <p:sp>
        <p:nvSpPr>
          <p:cNvPr id="41986" name="Rectangle 3" descr="Rectangle: Click to edit Master text styles&#10;Second level&#10;Third level&#10;Fourth level&#10;Fifth level"/>
          <p:cNvSpPr>
            <a:spLocks noGrp="1" noChangeArrowheads="1"/>
          </p:cNvSpPr>
          <p:nvPr>
            <p:ph idx="1"/>
          </p:nvPr>
        </p:nvSpPr>
        <p:spPr>
          <a:xfrm>
            <a:off x="1337213" y="1120271"/>
            <a:ext cx="8915400" cy="3777622"/>
          </a:xfrm>
        </p:spPr>
        <p:txBody>
          <a:bodyPr/>
          <a:lstStyle/>
          <a:p>
            <a:r>
              <a:rPr lang="en-US" dirty="0" smtClean="0"/>
              <a:t>We can split a data flow into separate data flows on a lower level diagram</a:t>
            </a:r>
          </a:p>
        </p:txBody>
      </p:sp>
      <p:sp>
        <p:nvSpPr>
          <p:cNvPr id="41987"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09924"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8F14FB51-FB5A-4C0C-81D7-55C26EB05457}" type="slidenum">
              <a:rPr lang="en-US" sz="1600">
                <a:solidFill>
                  <a:schemeClr val="tx1"/>
                </a:solidFill>
                <a:cs typeface="+mn-cs"/>
              </a:rPr>
              <a:pPr algn="ctr" eaLnBrk="0" hangingPunct="0">
                <a:defRPr/>
              </a:pPr>
              <a:t>17</a:t>
            </a:fld>
            <a:endParaRPr lang="en-US" sz="1600">
              <a:solidFill>
                <a:schemeClr val="tx1"/>
              </a:solidFill>
              <a:cs typeface="+mn-cs"/>
            </a:endParaRPr>
          </a:p>
        </p:txBody>
      </p:sp>
      <p:pic>
        <p:nvPicPr>
          <p:cNvPr id="2" name="Picture 1"/>
          <p:cNvPicPr>
            <a:picLocks noChangeAspect="1"/>
          </p:cNvPicPr>
          <p:nvPr/>
        </p:nvPicPr>
        <p:blipFill>
          <a:blip r:embed="rId2"/>
          <a:stretch>
            <a:fillRect/>
          </a:stretch>
        </p:blipFill>
        <p:spPr>
          <a:xfrm>
            <a:off x="1447800" y="2025321"/>
            <a:ext cx="8096250" cy="2847125"/>
          </a:xfrm>
          <a:prstGeom prst="rect">
            <a:avLst/>
          </a:prstGeom>
        </p:spPr>
      </p:pic>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1906" name="Rectangle 2050"/>
          <p:cNvSpPr>
            <a:spLocks noGrp="1" noChangeArrowheads="1"/>
          </p:cNvSpPr>
          <p:nvPr>
            <p:ph type="title"/>
          </p:nvPr>
        </p:nvSpPr>
        <p:spPr>
          <a:xfrm>
            <a:off x="304800" y="0"/>
            <a:ext cx="11352212" cy="1280890"/>
          </a:xfrm>
        </p:spPr>
        <p:txBody>
          <a:bodyPr>
            <a:normAutofit/>
          </a:bodyPr>
          <a:lstStyle/>
          <a:p>
            <a:pPr marL="484632">
              <a:defRPr/>
            </a:pPr>
            <a:r>
              <a:rPr lang="en-US" dirty="0">
                <a:solidFill>
                  <a:schemeClr val="accent1">
                    <a:tint val="83000"/>
                    <a:satMod val="150000"/>
                  </a:schemeClr>
                </a:solidFill>
              </a:rPr>
              <a:t>Balancing DFDs</a:t>
            </a:r>
            <a:br>
              <a:rPr lang="en-US" dirty="0">
                <a:solidFill>
                  <a:schemeClr val="accent1">
                    <a:tint val="83000"/>
                    <a:satMod val="150000"/>
                  </a:schemeClr>
                </a:solidFill>
              </a:rPr>
            </a:br>
            <a:r>
              <a:rPr lang="en-US" dirty="0">
                <a:solidFill>
                  <a:schemeClr val="accent1">
                    <a:tint val="83000"/>
                    <a:satMod val="150000"/>
                  </a:schemeClr>
                </a:solidFill>
              </a:rPr>
              <a:t>Four Additional Advanced Rules</a:t>
            </a:r>
          </a:p>
        </p:txBody>
      </p:sp>
      <p:pic>
        <p:nvPicPr>
          <p:cNvPr id="43010" name="Picture 2054"/>
          <p:cNvPicPr>
            <a:picLocks noGrp="1" noChangeAspect="1" noChangeArrowheads="1"/>
          </p:cNvPicPr>
          <p:nvPr>
            <p:ph idx="1"/>
          </p:nvPr>
        </p:nvPicPr>
        <p:blipFill>
          <a:blip r:embed="rId2"/>
          <a:srcRect/>
          <a:stretch>
            <a:fillRect/>
          </a:stretch>
        </p:blipFill>
        <p:spPr>
          <a:xfrm>
            <a:off x="685800" y="1393388"/>
            <a:ext cx="10181157" cy="5312212"/>
          </a:xfrm>
        </p:spPr>
      </p:pic>
      <p:sp>
        <p:nvSpPr>
          <p:cNvPr id="43011"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51909" name="Text Box 2053"/>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3F67BD3E-1580-49D0-8A8A-C322BA34AE75}" type="slidenum">
              <a:rPr lang="en-US" sz="1600">
                <a:solidFill>
                  <a:schemeClr val="tx1"/>
                </a:solidFill>
                <a:cs typeface="+mn-cs"/>
              </a:rPr>
              <a:pPr algn="ctr" eaLnBrk="0" hangingPunct="0">
                <a:defRPr/>
              </a:pPr>
              <a:t>18</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2381794" y="152400"/>
            <a:ext cx="8911687" cy="1280890"/>
          </a:xfrm>
        </p:spPr>
        <p:txBody>
          <a:bodyPr/>
          <a:lstStyle/>
          <a:p>
            <a:pPr marL="484632">
              <a:defRPr/>
            </a:pPr>
            <a:r>
              <a:rPr lang="en-US" dirty="0">
                <a:solidFill>
                  <a:schemeClr val="accent1">
                    <a:tint val="83000"/>
                    <a:satMod val="150000"/>
                  </a:schemeClr>
                </a:solidFill>
              </a:rPr>
              <a:t>Guidelines for Drawing DFDs</a:t>
            </a:r>
          </a:p>
        </p:txBody>
      </p:sp>
      <p:sp>
        <p:nvSpPr>
          <p:cNvPr id="44034" name="Rectangle 3" descr="Rectangle: Click to edit Master text styles&#10;Second level&#10;Third level&#10;Fourth level&#10;Fifth level"/>
          <p:cNvSpPr>
            <a:spLocks noGrp="1" noChangeArrowheads="1"/>
          </p:cNvSpPr>
          <p:nvPr>
            <p:ph idx="1"/>
          </p:nvPr>
        </p:nvSpPr>
        <p:spPr>
          <a:xfrm>
            <a:off x="838200" y="1143000"/>
            <a:ext cx="10666412" cy="4768222"/>
          </a:xfrm>
        </p:spPr>
        <p:txBody>
          <a:bodyPr>
            <a:normAutofit fontScale="92500" lnSpcReduction="10000"/>
          </a:bodyPr>
          <a:lstStyle/>
          <a:p>
            <a:pPr marL="609600" indent="-609600">
              <a:lnSpc>
                <a:spcPct val="80000"/>
              </a:lnSpc>
              <a:buFont typeface="Wingdings" pitchFamily="2" charset="2"/>
              <a:buAutoNum type="arabicPeriod"/>
            </a:pPr>
            <a:r>
              <a:rPr lang="en-US" sz="2000" b="1" dirty="0" smtClean="0">
                <a:latin typeface="Arial" panose="020B0604020202020204" pitchFamily="34" charset="0"/>
                <a:cs typeface="Arial" panose="020B0604020202020204" pitchFamily="34" charset="0"/>
              </a:rPr>
              <a:t>Completeness</a:t>
            </a:r>
          </a:p>
          <a:p>
            <a:pPr marL="990600" lvl="1" indent="-533400">
              <a:lnSpc>
                <a:spcPct val="80000"/>
              </a:lnSpc>
            </a:pPr>
            <a:r>
              <a:rPr lang="en-US" sz="2000" dirty="0" smtClean="0">
                <a:latin typeface="Arial" panose="020B0604020202020204" pitchFamily="34" charset="0"/>
                <a:cs typeface="Arial" panose="020B0604020202020204" pitchFamily="34" charset="0"/>
              </a:rPr>
              <a:t>DFD must include all components necessary for the system</a:t>
            </a:r>
          </a:p>
          <a:p>
            <a:pPr marL="990600" lvl="1" indent="-533400">
              <a:lnSpc>
                <a:spcPct val="80000"/>
              </a:lnSpc>
            </a:pPr>
            <a:r>
              <a:rPr lang="en-US" sz="2000" dirty="0" smtClean="0">
                <a:latin typeface="Arial" panose="020B0604020202020204" pitchFamily="34" charset="0"/>
                <a:cs typeface="Arial" panose="020B0604020202020204" pitchFamily="34" charset="0"/>
              </a:rPr>
              <a:t>Each component must be fully described in the project dictionary or CASE repository</a:t>
            </a:r>
          </a:p>
          <a:p>
            <a:pPr marL="609600" indent="-609600">
              <a:lnSpc>
                <a:spcPct val="80000"/>
              </a:lnSpc>
              <a:buFont typeface="Wingdings" pitchFamily="2" charset="2"/>
              <a:buAutoNum type="arabicPeriod"/>
            </a:pPr>
            <a:r>
              <a:rPr lang="en-US" sz="2000" b="1" dirty="0" smtClean="0">
                <a:latin typeface="Arial" panose="020B0604020202020204" pitchFamily="34" charset="0"/>
                <a:cs typeface="Arial" panose="020B0604020202020204" pitchFamily="34" charset="0"/>
              </a:rPr>
              <a:t>Consistency</a:t>
            </a:r>
          </a:p>
          <a:p>
            <a:pPr marL="990600" lvl="1" indent="-533400">
              <a:lnSpc>
                <a:spcPct val="80000"/>
              </a:lnSpc>
            </a:pPr>
            <a:r>
              <a:rPr lang="en-US" sz="2000" dirty="0" smtClean="0">
                <a:latin typeface="Arial" panose="020B0604020202020204" pitchFamily="34" charset="0"/>
                <a:cs typeface="Arial" panose="020B0604020202020204" pitchFamily="34" charset="0"/>
              </a:rPr>
              <a:t>The extent to which information contained on one level of a set of nested DFDs is also included on other levels</a:t>
            </a:r>
          </a:p>
          <a:p>
            <a:pPr marL="609600" indent="-609600">
              <a:lnSpc>
                <a:spcPct val="80000"/>
              </a:lnSpc>
              <a:buFont typeface="Wingdings" pitchFamily="2" charset="2"/>
              <a:buAutoNum type="arabicPeriod" startAt="3"/>
            </a:pPr>
            <a:r>
              <a:rPr lang="en-US" sz="2000" b="1" dirty="0" smtClean="0">
                <a:latin typeface="Arial" panose="020B0604020202020204" pitchFamily="34" charset="0"/>
                <a:cs typeface="Arial" panose="020B0604020202020204" pitchFamily="34" charset="0"/>
              </a:rPr>
              <a:t>Timing Considerations</a:t>
            </a:r>
            <a:endParaRPr lang="en-US" sz="2000" b="1" dirty="0">
              <a:latin typeface="Arial" panose="020B0604020202020204" pitchFamily="34" charset="0"/>
              <a:cs typeface="Arial" panose="020B0604020202020204" pitchFamily="34" charset="0"/>
            </a:endParaRPr>
          </a:p>
          <a:p>
            <a:pPr marL="990600" lvl="1" indent="-533400">
              <a:lnSpc>
                <a:spcPct val="80000"/>
              </a:lnSpc>
            </a:pPr>
            <a:r>
              <a:rPr lang="en-US" sz="2000" dirty="0">
                <a:latin typeface="Arial" panose="020B0604020202020204" pitchFamily="34" charset="0"/>
                <a:cs typeface="Arial" panose="020B0604020202020204" pitchFamily="34" charset="0"/>
              </a:rPr>
              <a:t>Time is not represented well on DFDs</a:t>
            </a:r>
          </a:p>
          <a:p>
            <a:pPr marL="990600" lvl="1" indent="-533400">
              <a:lnSpc>
                <a:spcPct val="80000"/>
              </a:lnSpc>
            </a:pPr>
            <a:r>
              <a:rPr lang="en-US" sz="2000" dirty="0">
                <a:latin typeface="Arial" panose="020B0604020202020204" pitchFamily="34" charset="0"/>
                <a:cs typeface="Arial" panose="020B0604020202020204" pitchFamily="34" charset="0"/>
              </a:rPr>
              <a:t>Best to draw DFDs as if the system has never started and will never stop</a:t>
            </a:r>
          </a:p>
          <a:p>
            <a:pPr marL="609600" indent="-609600">
              <a:lnSpc>
                <a:spcPct val="80000"/>
              </a:lnSpc>
              <a:buFont typeface="Wingdings" pitchFamily="2" charset="2"/>
              <a:buAutoNum type="arabicPeriod" startAt="3"/>
            </a:pPr>
            <a:r>
              <a:rPr lang="en-US" sz="2000" b="1" dirty="0">
                <a:latin typeface="Arial" panose="020B0604020202020204" pitchFamily="34" charset="0"/>
                <a:cs typeface="Arial" panose="020B0604020202020204" pitchFamily="34" charset="0"/>
              </a:rPr>
              <a:t>Iterative </a:t>
            </a:r>
            <a:r>
              <a:rPr lang="en-US" sz="2000" b="1" dirty="0" smtClean="0">
                <a:latin typeface="Arial" panose="020B0604020202020204" pitchFamily="34" charset="0"/>
                <a:cs typeface="Arial" panose="020B0604020202020204" pitchFamily="34" charset="0"/>
              </a:rPr>
              <a:t>Nature of drawing DFDs</a:t>
            </a:r>
            <a:endParaRPr lang="en-US" sz="2000" b="1" dirty="0">
              <a:latin typeface="Arial" panose="020B0604020202020204" pitchFamily="34" charset="0"/>
              <a:cs typeface="Arial" panose="020B0604020202020204" pitchFamily="34" charset="0"/>
            </a:endParaRPr>
          </a:p>
          <a:p>
            <a:pPr marL="990600" lvl="1" indent="-533400">
              <a:lnSpc>
                <a:spcPct val="80000"/>
              </a:lnSpc>
            </a:pPr>
            <a:r>
              <a:rPr lang="en-US" sz="2000" dirty="0">
                <a:latin typeface="Arial" panose="020B0604020202020204" pitchFamily="34" charset="0"/>
                <a:cs typeface="Arial" panose="020B0604020202020204" pitchFamily="34" charset="0"/>
              </a:rPr>
              <a:t>Analyst should expect to redraw diagram several times before reaching the closest approximation to the system being </a:t>
            </a:r>
            <a:r>
              <a:rPr lang="en-US" sz="2000" dirty="0" smtClean="0">
                <a:latin typeface="Arial" panose="020B0604020202020204" pitchFamily="34" charset="0"/>
                <a:cs typeface="Arial" panose="020B0604020202020204" pitchFamily="34" charset="0"/>
              </a:rPr>
              <a:t>modeled</a:t>
            </a:r>
          </a:p>
          <a:p>
            <a:pPr marL="609600" indent="-609600">
              <a:lnSpc>
                <a:spcPct val="80000"/>
              </a:lnSpc>
              <a:buFont typeface="Wingdings" pitchFamily="2" charset="2"/>
              <a:buAutoNum type="arabicPeriod" startAt="5"/>
            </a:pPr>
            <a:r>
              <a:rPr lang="en-US" sz="2100" b="1" dirty="0" smtClean="0">
                <a:latin typeface="Arial" panose="020B0604020202020204" pitchFamily="34" charset="0"/>
                <a:cs typeface="Arial" panose="020B0604020202020204" pitchFamily="34" charset="0"/>
              </a:rPr>
              <a:t>Drawing Primitive </a:t>
            </a:r>
            <a:r>
              <a:rPr lang="en-US" sz="2100" b="1" dirty="0">
                <a:latin typeface="Arial" panose="020B0604020202020204" pitchFamily="34" charset="0"/>
                <a:cs typeface="Arial" panose="020B0604020202020204" pitchFamily="34" charset="0"/>
              </a:rPr>
              <a:t>DFDs</a:t>
            </a:r>
          </a:p>
          <a:p>
            <a:pPr marL="990600" lvl="1" indent="-533400">
              <a:lnSpc>
                <a:spcPct val="80000"/>
              </a:lnSpc>
            </a:pPr>
            <a:r>
              <a:rPr lang="en-US" sz="2100" dirty="0">
                <a:latin typeface="Arial" panose="020B0604020202020204" pitchFamily="34" charset="0"/>
                <a:cs typeface="Arial" panose="020B0604020202020204" pitchFamily="34" charset="0"/>
              </a:rPr>
              <a:t>Lowest logical level of decomposition</a:t>
            </a:r>
          </a:p>
          <a:p>
            <a:pPr marL="990600" lvl="1" indent="-533400">
              <a:lnSpc>
                <a:spcPct val="80000"/>
              </a:lnSpc>
            </a:pPr>
            <a:r>
              <a:rPr lang="en-US" sz="2100" dirty="0">
                <a:latin typeface="Arial" panose="020B0604020202020204" pitchFamily="34" charset="0"/>
                <a:cs typeface="Arial" panose="020B0604020202020204" pitchFamily="34" charset="0"/>
              </a:rPr>
              <a:t>Decision has to be made when to stop decomposition</a:t>
            </a:r>
          </a:p>
          <a:p>
            <a:pPr marL="590550" indent="-533400">
              <a:lnSpc>
                <a:spcPct val="80000"/>
              </a:lnSpc>
            </a:pPr>
            <a:endParaRPr lang="en-US" sz="2100" dirty="0"/>
          </a:p>
          <a:p>
            <a:pPr marL="590550" indent="-533400">
              <a:lnSpc>
                <a:spcPct val="80000"/>
              </a:lnSpc>
            </a:pPr>
            <a:endParaRPr lang="en-US" sz="2100" dirty="0"/>
          </a:p>
        </p:txBody>
      </p:sp>
      <p:sp>
        <p:nvSpPr>
          <p:cNvPr id="44035"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10948"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17146A6D-B990-42D9-9887-7B0CAD117A57}" type="slidenum">
              <a:rPr lang="en-US" sz="1600">
                <a:solidFill>
                  <a:schemeClr val="tx1"/>
                </a:solidFill>
                <a:cs typeface="+mn-cs"/>
              </a:rPr>
              <a:pPr algn="ctr" eaLnBrk="0" hangingPunct="0">
                <a:defRPr/>
              </a:pPr>
              <a:t>19</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marL="484632">
              <a:defRPr/>
            </a:pPr>
            <a:r>
              <a:rPr lang="en-US">
                <a:solidFill>
                  <a:schemeClr val="accent1">
                    <a:tint val="83000"/>
                    <a:satMod val="150000"/>
                  </a:schemeClr>
                </a:solidFill>
              </a:rPr>
              <a:t>Learning Objectives</a:t>
            </a:r>
          </a:p>
        </p:txBody>
      </p:sp>
      <p:sp>
        <p:nvSpPr>
          <p:cNvPr id="18434" name="Rectangle 3" descr="Rectangle: Click to edit Master text styles&#10;Second level&#10;Third level&#10;Fourth level&#10;Fifth level"/>
          <p:cNvSpPr>
            <a:spLocks noGrp="1" noChangeArrowheads="1"/>
          </p:cNvSpPr>
          <p:nvPr>
            <p:ph idx="1"/>
          </p:nvPr>
        </p:nvSpPr>
        <p:spPr>
          <a:xfrm>
            <a:off x="1676400" y="1676400"/>
            <a:ext cx="8915400" cy="3777622"/>
          </a:xfrm>
        </p:spPr>
        <p:txBody>
          <a:bodyPr>
            <a:normAutofit/>
          </a:bodyPr>
          <a:lstStyle/>
          <a:p>
            <a:pPr>
              <a:lnSpc>
                <a:spcPct val="90000"/>
              </a:lnSpc>
              <a:buClr>
                <a:srgbClr val="BA2212"/>
              </a:buClr>
              <a:buFont typeface="Wingdings" pitchFamily="2" charset="2"/>
              <a:buChar char="ü"/>
            </a:pPr>
            <a:r>
              <a:rPr lang="en-US" sz="2400" dirty="0" smtClean="0"/>
              <a:t>Explain process modeling</a:t>
            </a:r>
          </a:p>
          <a:p>
            <a:pPr>
              <a:lnSpc>
                <a:spcPct val="90000"/>
              </a:lnSpc>
              <a:buClr>
                <a:srgbClr val="BA2212"/>
              </a:buClr>
              <a:buFont typeface="Wingdings" pitchFamily="2" charset="2"/>
              <a:buChar char="ü"/>
            </a:pPr>
            <a:r>
              <a:rPr lang="en-US" sz="2400" dirty="0" smtClean="0"/>
              <a:t>Discuss data-flow diagramming mechanics, definitions, and rules </a:t>
            </a:r>
          </a:p>
          <a:p>
            <a:pPr>
              <a:lnSpc>
                <a:spcPct val="90000"/>
              </a:lnSpc>
              <a:buClr>
                <a:srgbClr val="BA2212"/>
              </a:buClr>
              <a:buFont typeface="Wingdings" pitchFamily="2" charset="2"/>
              <a:buChar char="ü"/>
            </a:pPr>
            <a:r>
              <a:rPr lang="en-US" sz="2400" dirty="0" smtClean="0"/>
              <a:t>Discuss balancing data-flow diagrams</a:t>
            </a:r>
          </a:p>
          <a:p>
            <a:pPr>
              <a:lnSpc>
                <a:spcPct val="90000"/>
              </a:lnSpc>
              <a:buClr>
                <a:srgbClr val="BA2212"/>
              </a:buClr>
              <a:buFont typeface="Wingdings" pitchFamily="2" charset="2"/>
              <a:buChar char="ü"/>
            </a:pPr>
            <a:r>
              <a:rPr lang="en-US" sz="2400" dirty="0" smtClean="0"/>
              <a:t>Discuss the use of data-flow diagrams as analysis tools </a:t>
            </a:r>
          </a:p>
          <a:p>
            <a:pPr>
              <a:lnSpc>
                <a:spcPct val="90000"/>
              </a:lnSpc>
              <a:buClr>
                <a:srgbClr val="BA2212"/>
              </a:buClr>
              <a:buFont typeface="Wingdings" pitchFamily="2" charset="2"/>
              <a:buChar char="ü"/>
            </a:pPr>
            <a:r>
              <a:rPr lang="en-US" sz="2400" dirty="0" smtClean="0"/>
              <a:t>Examine decision tables used to represent process logic</a:t>
            </a:r>
          </a:p>
        </p:txBody>
      </p:sp>
      <p:sp>
        <p:nvSpPr>
          <p:cNvPr id="18435"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1028"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6.2</a:t>
            </a: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228600" y="0"/>
            <a:ext cx="11657012" cy="914400"/>
          </a:xfrm>
        </p:spPr>
        <p:txBody>
          <a:bodyPr>
            <a:normAutofit/>
          </a:bodyPr>
          <a:lstStyle/>
          <a:p>
            <a:pPr marL="484632">
              <a:defRPr/>
            </a:pPr>
            <a:r>
              <a:rPr lang="en-US" sz="4000" dirty="0">
                <a:solidFill>
                  <a:schemeClr val="accent1">
                    <a:tint val="83000"/>
                    <a:satMod val="150000"/>
                  </a:schemeClr>
                </a:solidFill>
              </a:rPr>
              <a:t>Guidelines for Drawing DFDs (continued)</a:t>
            </a:r>
          </a:p>
        </p:txBody>
      </p:sp>
      <p:sp>
        <p:nvSpPr>
          <p:cNvPr id="47106" name="Rectangle 3" descr="Rectangle: Click to edit Master text styles&#10;Second level&#10;Third level&#10;Fourth level&#10;Fifth level"/>
          <p:cNvSpPr>
            <a:spLocks noGrp="1" noChangeArrowheads="1"/>
          </p:cNvSpPr>
          <p:nvPr>
            <p:ph idx="1"/>
          </p:nvPr>
        </p:nvSpPr>
        <p:spPr>
          <a:xfrm>
            <a:off x="152400" y="838200"/>
            <a:ext cx="11352212" cy="5073022"/>
          </a:xfrm>
        </p:spPr>
        <p:txBody>
          <a:bodyPr>
            <a:normAutofit/>
          </a:bodyPr>
          <a:lstStyle/>
          <a:p>
            <a:r>
              <a:rPr lang="en-US" sz="2400" dirty="0" smtClean="0"/>
              <a:t>Rules for stopping decomposition- when do you have a primitive DFD:</a:t>
            </a:r>
          </a:p>
          <a:p>
            <a:pPr lvl="1"/>
            <a:r>
              <a:rPr lang="en-US" sz="2400" dirty="0" smtClean="0"/>
              <a:t>When each process has been reduced to a</a:t>
            </a:r>
            <a:r>
              <a:rPr lang="en-US" sz="2400" b="1" dirty="0" smtClean="0"/>
              <a:t> single </a:t>
            </a:r>
            <a:r>
              <a:rPr lang="en-US" sz="2400" dirty="0" smtClean="0"/>
              <a:t>decision, calculation or database operation</a:t>
            </a:r>
          </a:p>
          <a:p>
            <a:pPr lvl="1"/>
            <a:r>
              <a:rPr lang="en-US" sz="2400" dirty="0" smtClean="0"/>
              <a:t>When each data store represents data about a </a:t>
            </a:r>
            <a:r>
              <a:rPr lang="en-US" sz="2400" b="1" dirty="0" smtClean="0"/>
              <a:t>single entity</a:t>
            </a:r>
          </a:p>
          <a:p>
            <a:pPr lvl="1"/>
            <a:r>
              <a:rPr lang="en-US" sz="2400" dirty="0" smtClean="0"/>
              <a:t>When the system </a:t>
            </a:r>
            <a:r>
              <a:rPr lang="en-US" sz="2400" b="1" dirty="0" smtClean="0"/>
              <a:t>user</a:t>
            </a:r>
            <a:r>
              <a:rPr lang="en-US" sz="2400" dirty="0" smtClean="0"/>
              <a:t> does not care to see any more detail</a:t>
            </a:r>
          </a:p>
          <a:p>
            <a:pPr lvl="1"/>
            <a:r>
              <a:rPr lang="en-US" sz="2400" dirty="0"/>
              <a:t>When every data flow does </a:t>
            </a:r>
            <a:r>
              <a:rPr lang="en-US" sz="2400" b="1" dirty="0"/>
              <a:t>not need to be split</a:t>
            </a:r>
            <a:r>
              <a:rPr lang="en-US" sz="2400" dirty="0"/>
              <a:t> further to show that data are handled in various ways</a:t>
            </a:r>
          </a:p>
          <a:p>
            <a:pPr lvl="1"/>
            <a:r>
              <a:rPr lang="en-US" sz="2400" dirty="0"/>
              <a:t>When you believe that you have shown each </a:t>
            </a:r>
            <a:r>
              <a:rPr lang="en-US" sz="2400" b="1" dirty="0"/>
              <a:t>business form </a:t>
            </a:r>
            <a:r>
              <a:rPr lang="en-US" sz="2400" dirty="0"/>
              <a:t>or </a:t>
            </a:r>
            <a:r>
              <a:rPr lang="en-US" sz="2400" b="1" dirty="0"/>
              <a:t>transaction</a:t>
            </a:r>
            <a:r>
              <a:rPr lang="en-US" sz="2400" dirty="0"/>
              <a:t>, </a:t>
            </a:r>
            <a:r>
              <a:rPr lang="en-US" sz="2400" b="1" dirty="0"/>
              <a:t>online display </a:t>
            </a:r>
            <a:r>
              <a:rPr lang="en-US" sz="2400" dirty="0"/>
              <a:t>and </a:t>
            </a:r>
            <a:r>
              <a:rPr lang="en-US" sz="2400" b="1" dirty="0"/>
              <a:t>report</a:t>
            </a:r>
            <a:r>
              <a:rPr lang="en-US" sz="2400" dirty="0"/>
              <a:t> as a </a:t>
            </a:r>
            <a:r>
              <a:rPr lang="en-US" sz="2400" b="1" dirty="0"/>
              <a:t>single data flow</a:t>
            </a:r>
          </a:p>
          <a:p>
            <a:pPr lvl="1"/>
            <a:r>
              <a:rPr lang="en-US" sz="2400" dirty="0"/>
              <a:t>When you believe that there is a </a:t>
            </a:r>
            <a:r>
              <a:rPr lang="en-US" sz="2400" b="1" dirty="0"/>
              <a:t>separate process </a:t>
            </a:r>
            <a:r>
              <a:rPr lang="en-US" sz="2400" dirty="0"/>
              <a:t>for each choice on </a:t>
            </a:r>
            <a:r>
              <a:rPr lang="en-US" sz="2400" b="1" dirty="0"/>
              <a:t>all lowest-level</a:t>
            </a:r>
            <a:r>
              <a:rPr lang="en-US" sz="2400" dirty="0"/>
              <a:t> menu options</a:t>
            </a:r>
          </a:p>
          <a:p>
            <a:pPr lvl="1"/>
            <a:endParaRPr lang="en-US" sz="2400" dirty="0" smtClean="0"/>
          </a:p>
        </p:txBody>
      </p:sp>
      <p:sp>
        <p:nvSpPr>
          <p:cNvPr id="47107"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14020"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AC80C522-140C-479C-8442-15456ED54115}" type="slidenum">
              <a:rPr lang="en-US" sz="1600">
                <a:solidFill>
                  <a:schemeClr val="tx1"/>
                </a:solidFill>
                <a:cs typeface="+mn-cs"/>
              </a:rPr>
              <a:pPr algn="ctr" eaLnBrk="0" hangingPunct="0">
                <a:defRPr/>
              </a:pPr>
              <a:t>20</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marL="484632">
              <a:defRPr/>
            </a:pPr>
            <a:r>
              <a:rPr lang="en-US" dirty="0">
                <a:solidFill>
                  <a:schemeClr val="accent1">
                    <a:tint val="83000"/>
                    <a:satMod val="150000"/>
                  </a:schemeClr>
                </a:solidFill>
              </a:rPr>
              <a:t>Using DFDs as </a:t>
            </a:r>
            <a:r>
              <a:rPr lang="en-US" b="1" dirty="0">
                <a:solidFill>
                  <a:schemeClr val="accent1">
                    <a:tint val="83000"/>
                    <a:satMod val="150000"/>
                  </a:schemeClr>
                </a:solidFill>
              </a:rPr>
              <a:t>Analysis Tools</a:t>
            </a:r>
          </a:p>
        </p:txBody>
      </p:sp>
      <p:sp>
        <p:nvSpPr>
          <p:cNvPr id="49154" name="Rectangle 3" descr="Rectangle: Click to edit Master text styles&#10;Second level&#10;Third level&#10;Fourth level&#10;Fifth level"/>
          <p:cNvSpPr>
            <a:spLocks noGrp="1" noChangeArrowheads="1"/>
          </p:cNvSpPr>
          <p:nvPr>
            <p:ph idx="1"/>
          </p:nvPr>
        </p:nvSpPr>
        <p:spPr>
          <a:xfrm>
            <a:off x="1752600" y="1828800"/>
            <a:ext cx="8915400" cy="3777622"/>
          </a:xfrm>
        </p:spPr>
        <p:txBody>
          <a:bodyPr>
            <a:normAutofit/>
          </a:bodyPr>
          <a:lstStyle/>
          <a:p>
            <a:r>
              <a:rPr lang="en-US" sz="2400" dirty="0" smtClean="0"/>
              <a:t>Gap Analysis</a:t>
            </a:r>
          </a:p>
          <a:p>
            <a:pPr lvl="1"/>
            <a:r>
              <a:rPr lang="en-US" sz="2400" dirty="0" smtClean="0"/>
              <a:t>The process of discovering discrepancies between two or more sets of data-flow diagrams or discrepancies within a single DFD</a:t>
            </a:r>
          </a:p>
          <a:p>
            <a:r>
              <a:rPr lang="en-US" sz="2400" dirty="0" smtClean="0"/>
              <a:t>Inefficiencies in a system can often be identified through DFDs</a:t>
            </a:r>
          </a:p>
        </p:txBody>
      </p:sp>
      <p:sp>
        <p:nvSpPr>
          <p:cNvPr id="49155"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16068"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FE21A4E9-95D8-4D67-AB95-876E548B2BED}" type="slidenum">
              <a:rPr lang="en-US" sz="1600">
                <a:solidFill>
                  <a:schemeClr val="tx1"/>
                </a:solidFill>
                <a:cs typeface="+mn-cs"/>
              </a:rPr>
              <a:pPr algn="ctr" eaLnBrk="0" hangingPunct="0">
                <a:defRPr/>
              </a:pPr>
              <a:t>21</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normAutofit fontScale="90000"/>
          </a:bodyPr>
          <a:lstStyle/>
          <a:p>
            <a:pPr marL="484632">
              <a:defRPr/>
            </a:pPr>
            <a:r>
              <a:rPr lang="en-US" dirty="0">
                <a:solidFill>
                  <a:schemeClr val="accent1">
                    <a:tint val="83000"/>
                    <a:satMod val="150000"/>
                  </a:schemeClr>
                </a:solidFill>
              </a:rPr>
              <a:t>Using DFDs in Business Process Reengineering</a:t>
            </a:r>
          </a:p>
        </p:txBody>
      </p:sp>
      <p:pic>
        <p:nvPicPr>
          <p:cNvPr id="3" name="Online Image Placeholder 2"/>
          <p:cNvPicPr>
            <a:picLocks noGrp="1" noChangeAspect="1"/>
          </p:cNvPicPr>
          <p:nvPr>
            <p:ph type="clipArt" sz="half" idx="1"/>
          </p:nvPr>
        </p:nvPicPr>
        <p:blipFill>
          <a:blip r:embed="rId2"/>
          <a:stretch>
            <a:fillRect/>
          </a:stretch>
        </p:blipFill>
        <p:spPr>
          <a:xfrm>
            <a:off x="-304800" y="1150818"/>
            <a:ext cx="8711006" cy="4469428"/>
          </a:xfrm>
          <a:prstGeom prst="rect">
            <a:avLst/>
          </a:prstGeom>
        </p:spPr>
      </p:pic>
      <p:sp>
        <p:nvSpPr>
          <p:cNvPr id="50179" name="Rectangle 4" descr="Rectangle: Click to edit Master text styles&#10;Second level&#10;Third level&#10;Fourth level&#10;Fifth level"/>
          <p:cNvSpPr>
            <a:spLocks noGrp="1" noChangeArrowheads="1"/>
          </p:cNvSpPr>
          <p:nvPr>
            <p:ph type="body" sz="half" idx="2"/>
          </p:nvPr>
        </p:nvSpPr>
        <p:spPr>
          <a:xfrm>
            <a:off x="8229600" y="1150818"/>
            <a:ext cx="3327400" cy="5021381"/>
          </a:xfrm>
        </p:spPr>
        <p:txBody>
          <a:bodyPr/>
          <a:lstStyle/>
          <a:p>
            <a:r>
              <a:rPr lang="en-US" sz="2800" dirty="0"/>
              <a:t>Example: IBM Credit</a:t>
            </a:r>
          </a:p>
          <a:p>
            <a:r>
              <a:rPr lang="en-US" sz="2800" dirty="0"/>
              <a:t>Credit approval process is required six days </a:t>
            </a:r>
            <a:r>
              <a:rPr lang="en-US" sz="2800" dirty="0" smtClean="0"/>
              <a:t>– (before </a:t>
            </a:r>
            <a:r>
              <a:rPr lang="en-US" sz="2800" dirty="0"/>
              <a:t>Business Process </a:t>
            </a:r>
            <a:r>
              <a:rPr lang="en-US" sz="2800" dirty="0" smtClean="0"/>
              <a:t>Reengineering) </a:t>
            </a:r>
            <a:r>
              <a:rPr lang="en-US" sz="2800" dirty="0"/>
              <a:t>(see Fig 6-13)</a:t>
            </a:r>
          </a:p>
          <a:p>
            <a:endParaRPr lang="en-US" sz="2800" dirty="0"/>
          </a:p>
          <a:p>
            <a:endParaRPr lang="en-US" sz="2800" dirty="0"/>
          </a:p>
        </p:txBody>
      </p:sp>
      <p:sp>
        <p:nvSpPr>
          <p:cNvPr id="50180" name="Footer Placeholder 5"/>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52935" name="Text Box 7"/>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14EBAF7C-09FF-436A-9013-DD5C19287312}" type="slidenum">
              <a:rPr lang="en-US" sz="1600">
                <a:solidFill>
                  <a:schemeClr val="tx1"/>
                </a:solidFill>
                <a:cs typeface="+mn-cs"/>
              </a:rPr>
              <a:pPr algn="ctr" eaLnBrk="0" hangingPunct="0">
                <a:defRPr/>
              </a:pPr>
              <a:t>22</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normAutofit fontScale="90000"/>
          </a:bodyPr>
          <a:lstStyle/>
          <a:p>
            <a:pPr marL="484632">
              <a:defRPr/>
            </a:pPr>
            <a:r>
              <a:rPr lang="en-US" sz="4000">
                <a:solidFill>
                  <a:schemeClr val="accent1">
                    <a:tint val="83000"/>
                    <a:satMod val="150000"/>
                  </a:schemeClr>
                </a:solidFill>
              </a:rPr>
              <a:t>Using DFDs in Business Process Reengineering (continued</a:t>
            </a:r>
            <a:r>
              <a:rPr lang="en-US">
                <a:solidFill>
                  <a:schemeClr val="accent1">
                    <a:tint val="83000"/>
                    <a:satMod val="150000"/>
                  </a:schemeClr>
                </a:solidFill>
              </a:rPr>
              <a:t>)</a:t>
            </a:r>
          </a:p>
        </p:txBody>
      </p:sp>
      <p:pic>
        <p:nvPicPr>
          <p:cNvPr id="3" name="Online Image Placeholder 2"/>
          <p:cNvPicPr>
            <a:picLocks noGrp="1" noChangeAspect="1"/>
          </p:cNvPicPr>
          <p:nvPr>
            <p:ph type="clipArt" sz="half" idx="1"/>
          </p:nvPr>
        </p:nvPicPr>
        <p:blipFill>
          <a:blip r:embed="rId2"/>
          <a:stretch>
            <a:fillRect/>
          </a:stretch>
        </p:blipFill>
        <p:spPr>
          <a:xfrm>
            <a:off x="0" y="1622528"/>
            <a:ext cx="7848600" cy="5032998"/>
          </a:xfrm>
          <a:prstGeom prst="rect">
            <a:avLst/>
          </a:prstGeom>
        </p:spPr>
      </p:pic>
      <p:sp>
        <p:nvSpPr>
          <p:cNvPr id="51203" name="Rectangle 4" descr="Rectangle: Click to edit Master text styles&#10;Second level&#10;Third level&#10;Fourth level&#10;Fifth level"/>
          <p:cNvSpPr>
            <a:spLocks noGrp="1" noChangeArrowheads="1"/>
          </p:cNvSpPr>
          <p:nvPr>
            <p:ph type="body" sz="half" idx="2"/>
          </p:nvPr>
        </p:nvSpPr>
        <p:spPr>
          <a:xfrm>
            <a:off x="8077200" y="1828800"/>
            <a:ext cx="4013200" cy="4114800"/>
          </a:xfrm>
        </p:spPr>
        <p:txBody>
          <a:bodyPr/>
          <a:lstStyle/>
          <a:p>
            <a:r>
              <a:rPr lang="en-US" sz="2800" dirty="0"/>
              <a:t>After Business Reprocess Engineering, IBM was able to process 100 times the number of transactions in the same amount of time</a:t>
            </a:r>
          </a:p>
          <a:p>
            <a:endParaRPr lang="en-US" sz="2800" dirty="0"/>
          </a:p>
        </p:txBody>
      </p:sp>
      <p:sp>
        <p:nvSpPr>
          <p:cNvPr id="51204" name="Footer Placeholder 5"/>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53959" name="Text Box 7"/>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422C14CD-1D2E-49A9-8EDD-044E45254113}" type="slidenum">
              <a:rPr lang="en-US" sz="1600">
                <a:solidFill>
                  <a:schemeClr val="tx1"/>
                </a:solidFill>
                <a:cs typeface="+mn-cs"/>
              </a:rPr>
              <a:pPr algn="ctr" eaLnBrk="0" hangingPunct="0">
                <a:defRPr/>
              </a:pPr>
              <a:t>23</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1447800" y="152400"/>
            <a:ext cx="8911687" cy="1280890"/>
          </a:xfrm>
        </p:spPr>
        <p:txBody>
          <a:bodyPr/>
          <a:lstStyle/>
          <a:p>
            <a:pPr marL="484632">
              <a:defRPr/>
            </a:pPr>
            <a:r>
              <a:rPr lang="en-US" dirty="0">
                <a:solidFill>
                  <a:schemeClr val="accent1">
                    <a:tint val="83000"/>
                    <a:satMod val="150000"/>
                  </a:schemeClr>
                </a:solidFill>
              </a:rPr>
              <a:t>Logic Modeling</a:t>
            </a:r>
          </a:p>
        </p:txBody>
      </p:sp>
      <p:sp>
        <p:nvSpPr>
          <p:cNvPr id="52226" name="Rectangle 3" descr="Rectangle: Click to edit Master text styles&#10;Second level&#10;Third level&#10;Fourth level&#10;Fifth level"/>
          <p:cNvSpPr>
            <a:spLocks noGrp="1" noChangeArrowheads="1"/>
          </p:cNvSpPr>
          <p:nvPr>
            <p:ph idx="1"/>
          </p:nvPr>
        </p:nvSpPr>
        <p:spPr>
          <a:xfrm>
            <a:off x="457200" y="1295400"/>
            <a:ext cx="11047412" cy="4615822"/>
          </a:xfrm>
        </p:spPr>
        <p:txBody>
          <a:bodyPr>
            <a:normAutofit/>
          </a:bodyPr>
          <a:lstStyle/>
          <a:p>
            <a:r>
              <a:rPr lang="en-US" sz="2400" dirty="0" smtClean="0">
                <a:latin typeface="Arial" panose="020B0604020202020204" pitchFamily="34" charset="0"/>
                <a:cs typeface="Arial" panose="020B0604020202020204" pitchFamily="34" charset="0"/>
              </a:rPr>
              <a:t>Data-flow diagrams do not show the logic inside the processes</a:t>
            </a:r>
          </a:p>
          <a:p>
            <a:r>
              <a:rPr lang="en-US" sz="2400" dirty="0" smtClean="0">
                <a:latin typeface="Arial" panose="020B0604020202020204" pitchFamily="34" charset="0"/>
                <a:cs typeface="Arial" panose="020B0604020202020204" pitchFamily="34" charset="0"/>
              </a:rPr>
              <a:t>Logic modeling involves representing internal structure and functionality of processes depicted on a DFD</a:t>
            </a:r>
          </a:p>
          <a:p>
            <a:r>
              <a:rPr lang="en-US" sz="2400" dirty="0" smtClean="0">
                <a:latin typeface="Arial" panose="020B0604020202020204" pitchFamily="34" charset="0"/>
                <a:cs typeface="Arial" panose="020B0604020202020204" pitchFamily="34" charset="0"/>
              </a:rPr>
              <a:t>Utilizes Decision Tables</a:t>
            </a:r>
          </a:p>
          <a:p>
            <a:r>
              <a:rPr lang="en-US" sz="2400" dirty="0" smtClean="0">
                <a:latin typeface="Arial" panose="020B0604020202020204" pitchFamily="34" charset="0"/>
                <a:cs typeface="Arial" panose="020B0604020202020204" pitchFamily="34" charset="0"/>
              </a:rPr>
              <a:t>Decision Table is…</a:t>
            </a:r>
          </a:p>
          <a:p>
            <a:pPr lvl="1"/>
            <a:r>
              <a:rPr lang="en-US" sz="2000" dirty="0"/>
              <a:t>A matrix representation of the logic of a decision</a:t>
            </a:r>
          </a:p>
          <a:p>
            <a:pPr lvl="1"/>
            <a:r>
              <a:rPr lang="en-US" sz="2000" dirty="0"/>
              <a:t>Specifies the possible conditions and the resulting actions</a:t>
            </a:r>
          </a:p>
          <a:p>
            <a:pPr lvl="1"/>
            <a:r>
              <a:rPr lang="en-US" sz="2000" dirty="0"/>
              <a:t>Best used for complicated decision logic</a:t>
            </a:r>
          </a:p>
          <a:p>
            <a:pPr lvl="1"/>
            <a:endParaRPr lang="en-US" sz="2200" dirty="0" smtClean="0">
              <a:latin typeface="Arial" panose="020B0604020202020204" pitchFamily="34" charset="0"/>
              <a:cs typeface="Arial" panose="020B0604020202020204" pitchFamily="34" charset="0"/>
            </a:endParaRPr>
          </a:p>
        </p:txBody>
      </p:sp>
      <p:sp>
        <p:nvSpPr>
          <p:cNvPr id="52227"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25284"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FC388247-2CAC-4E54-AFFF-667361AC73BE}" type="slidenum">
              <a:rPr lang="en-US" sz="1600">
                <a:solidFill>
                  <a:schemeClr val="tx1"/>
                </a:solidFill>
                <a:cs typeface="+mn-cs"/>
              </a:rPr>
              <a:pPr algn="ctr" eaLnBrk="0" hangingPunct="0">
                <a:defRPr/>
              </a:pPr>
              <a:t>24</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9378" name="Rectangle 1026"/>
          <p:cNvSpPr>
            <a:spLocks noGrp="1" noChangeArrowheads="1"/>
          </p:cNvSpPr>
          <p:nvPr>
            <p:ph type="title"/>
          </p:nvPr>
        </p:nvSpPr>
        <p:spPr>
          <a:xfrm>
            <a:off x="304800" y="304800"/>
            <a:ext cx="11538500" cy="743476"/>
          </a:xfrm>
        </p:spPr>
        <p:txBody>
          <a:bodyPr/>
          <a:lstStyle/>
          <a:p>
            <a:pPr marL="484632">
              <a:defRPr/>
            </a:pPr>
            <a:r>
              <a:rPr lang="en-US" dirty="0">
                <a:solidFill>
                  <a:schemeClr val="accent1">
                    <a:tint val="83000"/>
                    <a:satMod val="150000"/>
                  </a:schemeClr>
                </a:solidFill>
              </a:rPr>
              <a:t>Modeling Logic </a:t>
            </a:r>
            <a:r>
              <a:rPr lang="en-US" dirty="0" smtClean="0">
                <a:solidFill>
                  <a:schemeClr val="accent1">
                    <a:tint val="83000"/>
                    <a:satMod val="150000"/>
                  </a:schemeClr>
                </a:solidFill>
              </a:rPr>
              <a:t>with Decision Tables</a:t>
            </a:r>
            <a:endParaRPr lang="en-US" dirty="0">
              <a:solidFill>
                <a:schemeClr val="accent1">
                  <a:tint val="83000"/>
                  <a:satMod val="150000"/>
                </a:schemeClr>
              </a:solidFill>
            </a:endParaRPr>
          </a:p>
        </p:txBody>
      </p:sp>
      <p:sp>
        <p:nvSpPr>
          <p:cNvPr id="54274" name="Rectangle 1027" descr="Rectangle: Click to edit Master text styles&#10;Second level&#10;Third level&#10;Fourth level&#10;Fifth level"/>
          <p:cNvSpPr>
            <a:spLocks noGrp="1" noChangeArrowheads="1"/>
          </p:cNvSpPr>
          <p:nvPr>
            <p:ph idx="1"/>
          </p:nvPr>
        </p:nvSpPr>
        <p:spPr>
          <a:xfrm>
            <a:off x="457200" y="1143000"/>
            <a:ext cx="11047412" cy="4768222"/>
          </a:xfrm>
        </p:spPr>
        <p:txBody>
          <a:bodyPr>
            <a:normAutofit fontScale="92500" lnSpcReduction="10000"/>
          </a:bodyPr>
          <a:lstStyle/>
          <a:p>
            <a:r>
              <a:rPr lang="en-US" sz="2400" dirty="0" smtClean="0"/>
              <a:t>Decision Table- Consists of three parts:</a:t>
            </a:r>
          </a:p>
          <a:p>
            <a:pPr lvl="1"/>
            <a:r>
              <a:rPr lang="en-US" sz="2400" b="1" dirty="0" smtClean="0"/>
              <a:t>Condition stubs</a:t>
            </a:r>
            <a:r>
              <a:rPr lang="en-US" sz="2400" b="1" dirty="0"/>
              <a:t> </a:t>
            </a:r>
            <a:r>
              <a:rPr lang="en-US" sz="2400" b="1" dirty="0" smtClean="0"/>
              <a:t>- </a:t>
            </a:r>
            <a:r>
              <a:rPr lang="en-US" sz="2000" dirty="0" smtClean="0"/>
              <a:t>Lists condition relevant to decision</a:t>
            </a:r>
          </a:p>
          <a:p>
            <a:pPr lvl="1"/>
            <a:r>
              <a:rPr lang="en-US" sz="2400" b="1" dirty="0" smtClean="0"/>
              <a:t>Action stubs - </a:t>
            </a:r>
            <a:r>
              <a:rPr lang="en-US" sz="2000" dirty="0" smtClean="0"/>
              <a:t>Actions that result for a given set of conditions</a:t>
            </a:r>
          </a:p>
          <a:p>
            <a:pPr lvl="1"/>
            <a:r>
              <a:rPr lang="en-US" sz="2400" b="1" dirty="0" smtClean="0"/>
              <a:t>Rules - </a:t>
            </a:r>
            <a:r>
              <a:rPr lang="en-US" sz="2000" dirty="0" smtClean="0"/>
              <a:t>Specify which actions are to be followed for a given set of conditions</a:t>
            </a:r>
          </a:p>
          <a:p>
            <a:pPr marL="448056" indent="-384048">
              <a:lnSpc>
                <a:spcPct val="90000"/>
              </a:lnSpc>
              <a:buFont typeface="Wingdings 2"/>
              <a:buChar char=""/>
              <a:defRPr/>
            </a:pPr>
            <a:r>
              <a:rPr lang="en-US" sz="2200" dirty="0"/>
              <a:t>Indifferent Condition</a:t>
            </a:r>
          </a:p>
          <a:p>
            <a:pPr marL="822960" lvl="1">
              <a:lnSpc>
                <a:spcPct val="90000"/>
              </a:lnSpc>
              <a:buFont typeface="Verdana"/>
              <a:buChar char="›"/>
              <a:defRPr/>
            </a:pPr>
            <a:r>
              <a:rPr lang="en-US" sz="2200" dirty="0"/>
              <a:t>Condition whose </a:t>
            </a:r>
            <a:r>
              <a:rPr lang="en-US" sz="2200" b="1" dirty="0"/>
              <a:t>value does not affect which action </a:t>
            </a:r>
            <a:r>
              <a:rPr lang="en-US" sz="2200" dirty="0"/>
              <a:t>is taken for </a:t>
            </a:r>
            <a:r>
              <a:rPr lang="en-US" sz="2200" b="1" dirty="0"/>
              <a:t>two or more </a:t>
            </a:r>
            <a:r>
              <a:rPr lang="en-US" sz="2200" dirty="0"/>
              <a:t>rules</a:t>
            </a:r>
          </a:p>
          <a:p>
            <a:pPr marL="448056" indent="-384048">
              <a:lnSpc>
                <a:spcPct val="90000"/>
              </a:lnSpc>
              <a:buFont typeface="Wingdings 2"/>
              <a:buChar char=""/>
              <a:defRPr/>
            </a:pPr>
            <a:r>
              <a:rPr lang="en-US" sz="2200" dirty="0"/>
              <a:t>Standard procedure for creating decision tables:</a:t>
            </a:r>
          </a:p>
          <a:p>
            <a:pPr marL="822960" lvl="1">
              <a:lnSpc>
                <a:spcPct val="90000"/>
              </a:lnSpc>
              <a:buFont typeface="Verdana"/>
              <a:buChar char="›"/>
              <a:defRPr/>
            </a:pPr>
            <a:r>
              <a:rPr lang="en-US" sz="2200" dirty="0"/>
              <a:t>Name the conditions and values each condition can assume</a:t>
            </a:r>
          </a:p>
          <a:p>
            <a:pPr marL="822960" lvl="1">
              <a:lnSpc>
                <a:spcPct val="90000"/>
              </a:lnSpc>
              <a:buFont typeface="Verdana"/>
              <a:buChar char="›"/>
              <a:defRPr/>
            </a:pPr>
            <a:r>
              <a:rPr lang="en-US" sz="2200" dirty="0"/>
              <a:t>Name all possible actions that can occur</a:t>
            </a:r>
          </a:p>
          <a:p>
            <a:pPr marL="822960" lvl="1">
              <a:lnSpc>
                <a:spcPct val="90000"/>
              </a:lnSpc>
              <a:buFont typeface="Verdana"/>
              <a:buChar char="›"/>
              <a:defRPr/>
            </a:pPr>
            <a:r>
              <a:rPr lang="en-US" sz="2200" dirty="0"/>
              <a:t>List all possible rules</a:t>
            </a:r>
          </a:p>
          <a:p>
            <a:pPr marL="822960" lvl="1">
              <a:lnSpc>
                <a:spcPct val="90000"/>
              </a:lnSpc>
              <a:buFont typeface="Verdana"/>
              <a:buChar char="›"/>
              <a:defRPr/>
            </a:pPr>
            <a:r>
              <a:rPr lang="en-US" sz="2200" dirty="0"/>
              <a:t>Define the actions for each rule (See Figure 6-17)</a:t>
            </a:r>
          </a:p>
          <a:p>
            <a:pPr marL="822960" lvl="1">
              <a:lnSpc>
                <a:spcPct val="90000"/>
              </a:lnSpc>
              <a:buFont typeface="Verdana"/>
              <a:buChar char="›"/>
              <a:defRPr/>
            </a:pPr>
            <a:r>
              <a:rPr lang="en-US" sz="2200" dirty="0"/>
              <a:t>Simplify the decision table (See Figure 6-18)</a:t>
            </a:r>
          </a:p>
          <a:p>
            <a:endParaRPr lang="en-US" sz="2200" dirty="0" smtClean="0"/>
          </a:p>
          <a:p>
            <a:pPr>
              <a:buFont typeface="Wingdings" pitchFamily="2" charset="2"/>
              <a:buNone/>
            </a:pPr>
            <a:endParaRPr lang="en-US" dirty="0" smtClean="0"/>
          </a:p>
        </p:txBody>
      </p:sp>
      <p:sp>
        <p:nvSpPr>
          <p:cNvPr id="54275"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29380" name="Text Box 1028"/>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E2490404-6425-4A2D-AE70-2AA6B27F0CEA}" type="slidenum">
              <a:rPr lang="en-US" sz="1600">
                <a:solidFill>
                  <a:schemeClr val="tx1"/>
                </a:solidFill>
                <a:cs typeface="+mn-cs"/>
              </a:rPr>
              <a:pPr algn="ctr" eaLnBrk="0" hangingPunct="0">
                <a:defRPr/>
              </a:pPr>
              <a:t>25</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Footer Placeholder 2"/>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56003" name="Text Box 3"/>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2D40C396-E55F-4565-B02A-D93B8CB4BBF2}" type="slidenum">
              <a:rPr lang="en-US" sz="1600">
                <a:solidFill>
                  <a:schemeClr val="tx1"/>
                </a:solidFill>
                <a:cs typeface="+mn-cs"/>
              </a:rPr>
              <a:pPr algn="ctr" eaLnBrk="0" hangingPunct="0">
                <a:defRPr/>
              </a:pPr>
              <a:t>26</a:t>
            </a:fld>
            <a:endParaRPr lang="en-US" sz="1600">
              <a:solidFill>
                <a:schemeClr val="tx1"/>
              </a:solidFill>
              <a:cs typeface="+mn-cs"/>
            </a:endParaRPr>
          </a:p>
        </p:txBody>
      </p:sp>
      <p:pic>
        <p:nvPicPr>
          <p:cNvPr id="2" name="Picture 1"/>
          <p:cNvPicPr>
            <a:picLocks noChangeAspect="1"/>
          </p:cNvPicPr>
          <p:nvPr/>
        </p:nvPicPr>
        <p:blipFill>
          <a:blip r:embed="rId2"/>
          <a:stretch>
            <a:fillRect/>
          </a:stretch>
        </p:blipFill>
        <p:spPr>
          <a:xfrm>
            <a:off x="261568" y="226052"/>
            <a:ext cx="10711232" cy="6250932"/>
          </a:xfrm>
          <a:prstGeom prst="rect">
            <a:avLst/>
          </a:prstGeom>
        </p:spPr>
      </p:pic>
      <p:sp>
        <p:nvSpPr>
          <p:cNvPr id="3" name="TextBox 2"/>
          <p:cNvSpPr txBox="1"/>
          <p:nvPr/>
        </p:nvSpPr>
        <p:spPr>
          <a:xfrm>
            <a:off x="1828800" y="3352800"/>
            <a:ext cx="1752600" cy="707886"/>
          </a:xfrm>
          <a:prstGeom prst="rect">
            <a:avLst/>
          </a:prstGeom>
          <a:noFill/>
        </p:spPr>
        <p:txBody>
          <a:bodyPr wrap="square" rtlCol="0">
            <a:spAutoFit/>
          </a:bodyPr>
          <a:lstStyle/>
          <a:p>
            <a:r>
              <a:rPr lang="en-US" sz="2000" dirty="0" smtClean="0"/>
              <a:t>Action Stubs</a:t>
            </a:r>
            <a:r>
              <a:rPr lang="en-US" sz="2000" dirty="0" smtClean="0">
                <a:sym typeface="Wingdings" panose="05000000000000000000" pitchFamily="2" charset="2"/>
              </a:rPr>
              <a:t></a:t>
            </a:r>
            <a:endParaRPr lang="en-US" sz="2000" dirty="0"/>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2514600" y="201769"/>
            <a:ext cx="8911687" cy="1280890"/>
          </a:xfrm>
        </p:spPr>
        <p:txBody>
          <a:bodyPr/>
          <a:lstStyle/>
          <a:p>
            <a:pPr marL="484632">
              <a:defRPr/>
            </a:pPr>
            <a:r>
              <a:rPr lang="en-US" dirty="0">
                <a:solidFill>
                  <a:schemeClr val="accent1">
                    <a:tint val="83000"/>
                    <a:satMod val="150000"/>
                  </a:schemeClr>
                </a:solidFill>
              </a:rPr>
              <a:t>Summary</a:t>
            </a:r>
          </a:p>
        </p:txBody>
      </p:sp>
      <p:sp>
        <p:nvSpPr>
          <p:cNvPr id="60418" name="Rectangle 3" descr="Rectangle: Click to edit Master text styles&#10;Second level&#10;Third level&#10;Fourth level&#10;Fifth level"/>
          <p:cNvSpPr>
            <a:spLocks noGrp="1" noChangeArrowheads="1"/>
          </p:cNvSpPr>
          <p:nvPr>
            <p:ph idx="1"/>
          </p:nvPr>
        </p:nvSpPr>
        <p:spPr>
          <a:xfrm>
            <a:off x="1306874" y="1600200"/>
            <a:ext cx="8915400" cy="3777622"/>
          </a:xfrm>
        </p:spPr>
        <p:txBody>
          <a:bodyPr>
            <a:normAutofit lnSpcReduction="10000"/>
          </a:bodyPr>
          <a:lstStyle/>
          <a:p>
            <a:pPr>
              <a:lnSpc>
                <a:spcPct val="90000"/>
              </a:lnSpc>
            </a:pPr>
            <a:r>
              <a:rPr lang="en-US" sz="2400" dirty="0"/>
              <a:t>Data-flow Diagrams (DFD)</a:t>
            </a:r>
          </a:p>
          <a:p>
            <a:pPr lvl="1">
              <a:lnSpc>
                <a:spcPct val="90000"/>
              </a:lnSpc>
            </a:pPr>
            <a:r>
              <a:rPr lang="en-US" sz="2000" dirty="0"/>
              <a:t>Symbols</a:t>
            </a:r>
          </a:p>
          <a:p>
            <a:pPr lvl="1">
              <a:lnSpc>
                <a:spcPct val="90000"/>
              </a:lnSpc>
            </a:pPr>
            <a:r>
              <a:rPr lang="en-US" sz="2000" dirty="0"/>
              <a:t>Rules for creating</a:t>
            </a:r>
          </a:p>
          <a:p>
            <a:pPr lvl="1">
              <a:lnSpc>
                <a:spcPct val="90000"/>
              </a:lnSpc>
            </a:pPr>
            <a:r>
              <a:rPr lang="en-US" sz="2000" dirty="0"/>
              <a:t>Decomposition</a:t>
            </a:r>
          </a:p>
          <a:p>
            <a:pPr lvl="1">
              <a:lnSpc>
                <a:spcPct val="90000"/>
              </a:lnSpc>
            </a:pPr>
            <a:r>
              <a:rPr lang="en-US" sz="2000" dirty="0"/>
              <a:t>Balancing</a:t>
            </a:r>
          </a:p>
          <a:p>
            <a:pPr>
              <a:lnSpc>
                <a:spcPct val="90000"/>
              </a:lnSpc>
            </a:pPr>
            <a:r>
              <a:rPr lang="en-US" sz="2400" dirty="0"/>
              <a:t>DFDs for Analysis</a:t>
            </a:r>
          </a:p>
          <a:p>
            <a:pPr>
              <a:lnSpc>
                <a:spcPct val="90000"/>
              </a:lnSpc>
            </a:pPr>
            <a:r>
              <a:rPr lang="en-US" sz="2400" dirty="0"/>
              <a:t>DFDs for Business Process Reengineering (BPR)</a:t>
            </a:r>
          </a:p>
          <a:p>
            <a:pPr>
              <a:lnSpc>
                <a:spcPct val="90000"/>
              </a:lnSpc>
            </a:pPr>
            <a:r>
              <a:rPr lang="en-US" sz="2400" dirty="0"/>
              <a:t>Logic Modeling</a:t>
            </a:r>
          </a:p>
          <a:p>
            <a:pPr lvl="1">
              <a:lnSpc>
                <a:spcPct val="90000"/>
              </a:lnSpc>
            </a:pPr>
            <a:r>
              <a:rPr lang="en-US" sz="2000" dirty="0"/>
              <a:t>Decision </a:t>
            </a:r>
            <a:r>
              <a:rPr lang="en-US" sz="2000" dirty="0" smtClean="0"/>
              <a:t>Tables</a:t>
            </a:r>
            <a:endParaRPr lang="en-US" sz="2000" dirty="0"/>
          </a:p>
        </p:txBody>
      </p:sp>
      <p:sp>
        <p:nvSpPr>
          <p:cNvPr id="60419"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32452"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A77CAB99-E88D-4F8E-984C-8A836B213EFA}" type="slidenum">
              <a:rPr lang="en-US" sz="1600">
                <a:solidFill>
                  <a:schemeClr val="tx1"/>
                </a:solidFill>
                <a:cs typeface="+mn-cs"/>
              </a:rPr>
              <a:pPr algn="ctr" eaLnBrk="0" hangingPunct="0">
                <a:defRPr/>
              </a:pPr>
              <a:t>27</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2438400" y="381000"/>
            <a:ext cx="8911687" cy="1280890"/>
          </a:xfrm>
        </p:spPr>
        <p:txBody>
          <a:bodyPr/>
          <a:lstStyle/>
          <a:p>
            <a:pPr marL="484632">
              <a:defRPr/>
            </a:pPr>
            <a:r>
              <a:rPr lang="en-US" dirty="0">
                <a:solidFill>
                  <a:schemeClr val="accent1">
                    <a:tint val="83000"/>
                    <a:satMod val="150000"/>
                  </a:schemeClr>
                </a:solidFill>
              </a:rPr>
              <a:t>Process Modeling</a:t>
            </a:r>
          </a:p>
        </p:txBody>
      </p:sp>
      <p:sp>
        <p:nvSpPr>
          <p:cNvPr id="19458" name="Rectangle 3" descr="Rectangle: Click to edit Master text styles&#10;Second level&#10;Third level&#10;Fourth level&#10;Fifth level"/>
          <p:cNvSpPr>
            <a:spLocks noGrp="1" noChangeArrowheads="1"/>
          </p:cNvSpPr>
          <p:nvPr>
            <p:ph idx="1"/>
          </p:nvPr>
        </p:nvSpPr>
        <p:spPr>
          <a:xfrm>
            <a:off x="990600" y="1524000"/>
            <a:ext cx="9752012" cy="4463422"/>
          </a:xfrm>
        </p:spPr>
        <p:txBody>
          <a:bodyPr>
            <a:normAutofit lnSpcReduction="10000"/>
          </a:bodyPr>
          <a:lstStyle/>
          <a:p>
            <a:pPr>
              <a:lnSpc>
                <a:spcPct val="90000"/>
              </a:lnSpc>
            </a:pPr>
            <a:r>
              <a:rPr lang="en-US" sz="2400" dirty="0" smtClean="0">
                <a:latin typeface="Arial" panose="020B0604020202020204" pitchFamily="34" charset="0"/>
                <a:cs typeface="Arial" panose="020B0604020202020204" pitchFamily="34" charset="0"/>
              </a:rPr>
              <a:t>Graphically represents the processes that capture, manipulate, store, and distribute data between a system and its environment and among system components</a:t>
            </a:r>
          </a:p>
          <a:p>
            <a:pPr>
              <a:lnSpc>
                <a:spcPct val="90000"/>
              </a:lnSpc>
            </a:pPr>
            <a:r>
              <a:rPr lang="en-US" sz="2400" dirty="0" smtClean="0">
                <a:latin typeface="Arial" panose="020B0604020202020204" pitchFamily="34" charset="0"/>
                <a:cs typeface="Arial" panose="020B0604020202020204" pitchFamily="34" charset="0"/>
              </a:rPr>
              <a:t>Data-flow Diagrams (DFD)</a:t>
            </a:r>
          </a:p>
          <a:p>
            <a:pPr lvl="1">
              <a:lnSpc>
                <a:spcPct val="90000"/>
              </a:lnSpc>
            </a:pPr>
            <a:r>
              <a:rPr lang="en-US" sz="2400" dirty="0" smtClean="0">
                <a:latin typeface="Arial" panose="020B0604020202020204" pitchFamily="34" charset="0"/>
                <a:cs typeface="Arial" panose="020B0604020202020204" pitchFamily="34" charset="0"/>
              </a:rPr>
              <a:t>Graphically illustrate movement of data between external entities and the processes and data stores within a system</a:t>
            </a:r>
          </a:p>
          <a:p>
            <a:r>
              <a:rPr lang="en-US" sz="2400" dirty="0">
                <a:latin typeface="Arial" panose="020B0604020202020204" pitchFamily="34" charset="0"/>
                <a:cs typeface="Arial" panose="020B0604020202020204" pitchFamily="34" charset="0"/>
              </a:rPr>
              <a:t>Modeling a System’s Process</a:t>
            </a:r>
          </a:p>
          <a:p>
            <a:pPr lvl="1"/>
            <a:r>
              <a:rPr lang="en-US" sz="2400" dirty="0">
                <a:latin typeface="Arial" panose="020B0604020202020204" pitchFamily="34" charset="0"/>
                <a:cs typeface="Arial" panose="020B0604020202020204" pitchFamily="34" charset="0"/>
              </a:rPr>
              <a:t>Utilize information gathered during requirements determination</a:t>
            </a:r>
          </a:p>
          <a:p>
            <a:pPr lvl="1"/>
            <a:r>
              <a:rPr lang="en-US" sz="2400" dirty="0">
                <a:latin typeface="Arial" panose="020B0604020202020204" pitchFamily="34" charset="0"/>
                <a:cs typeface="Arial" panose="020B0604020202020204" pitchFamily="34" charset="0"/>
              </a:rPr>
              <a:t>Structure of the data is also modeled in addition to the processes</a:t>
            </a:r>
          </a:p>
          <a:p>
            <a:r>
              <a:rPr lang="en-US" sz="2400" dirty="0">
                <a:latin typeface="Arial" panose="020B0604020202020204" pitchFamily="34" charset="0"/>
                <a:cs typeface="Arial" panose="020B0604020202020204" pitchFamily="34" charset="0"/>
              </a:rPr>
              <a:t>Deliverables and Outcomes</a:t>
            </a:r>
          </a:p>
          <a:p>
            <a:pPr lvl="1"/>
            <a:r>
              <a:rPr lang="en-US" sz="2400" dirty="0">
                <a:latin typeface="Arial" panose="020B0604020202020204" pitchFamily="34" charset="0"/>
                <a:cs typeface="Arial" panose="020B0604020202020204" pitchFamily="34" charset="0"/>
              </a:rPr>
              <a:t>Set of coherent, interrelated data-flow diagrams</a:t>
            </a:r>
          </a:p>
          <a:p>
            <a:pPr>
              <a:lnSpc>
                <a:spcPct val="90000"/>
              </a:lnSpc>
            </a:pPr>
            <a:endParaRPr lang="en-US" sz="2400" dirty="0">
              <a:latin typeface="Arial" panose="020B0604020202020204" pitchFamily="34" charset="0"/>
              <a:cs typeface="Arial" panose="020B0604020202020204" pitchFamily="34" charset="0"/>
            </a:endParaRPr>
          </a:p>
        </p:txBody>
      </p:sp>
      <p:sp>
        <p:nvSpPr>
          <p:cNvPr id="19459"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189445" name="Text Box 5"/>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A71C123B-AF6D-479E-9CBA-88B1D3405BC8}" type="slidenum">
              <a:rPr lang="en-US" sz="1600">
                <a:solidFill>
                  <a:schemeClr val="tx1"/>
                </a:solidFill>
                <a:cs typeface="+mn-cs"/>
              </a:rPr>
              <a:pPr algn="ctr" eaLnBrk="0" hangingPunct="0">
                <a:defRPr/>
              </a:pPr>
              <a:t>3</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marL="484632">
              <a:defRPr/>
            </a:pPr>
            <a:r>
              <a:rPr lang="en-US">
                <a:solidFill>
                  <a:schemeClr val="accent1">
                    <a:tint val="83000"/>
                    <a:satMod val="150000"/>
                  </a:schemeClr>
                </a:solidFill>
              </a:rPr>
              <a:t>Process Modeling (continued)</a:t>
            </a:r>
          </a:p>
        </p:txBody>
      </p:sp>
      <p:sp>
        <p:nvSpPr>
          <p:cNvPr id="21506" name="Rectangle 3" descr="Rectangle: Click to edit Master text styles&#10;Second level&#10;Third level&#10;Fourth level&#10;Fifth level"/>
          <p:cNvSpPr>
            <a:spLocks noGrp="1" noChangeArrowheads="1"/>
          </p:cNvSpPr>
          <p:nvPr>
            <p:ph idx="1"/>
          </p:nvPr>
        </p:nvSpPr>
        <p:spPr>
          <a:xfrm>
            <a:off x="1066800" y="1447800"/>
            <a:ext cx="8915400" cy="3777622"/>
          </a:xfrm>
        </p:spPr>
        <p:txBody>
          <a:bodyPr>
            <a:noAutofit/>
          </a:bodyPr>
          <a:lstStyle/>
          <a:p>
            <a:pPr>
              <a:lnSpc>
                <a:spcPct val="90000"/>
              </a:lnSpc>
            </a:pPr>
            <a:r>
              <a:rPr lang="en-US" sz="2400" dirty="0" smtClean="0">
                <a:latin typeface="Arial" panose="020B0604020202020204" pitchFamily="34" charset="0"/>
                <a:cs typeface="Arial" panose="020B0604020202020204" pitchFamily="34" charset="0"/>
              </a:rPr>
              <a:t>Deliverables and Outcomes (continued)</a:t>
            </a:r>
          </a:p>
          <a:p>
            <a:pPr lvl="1">
              <a:lnSpc>
                <a:spcPct val="90000"/>
              </a:lnSpc>
            </a:pPr>
            <a:r>
              <a:rPr lang="en-US" sz="2400" dirty="0" smtClean="0">
                <a:latin typeface="Arial" panose="020B0604020202020204" pitchFamily="34" charset="0"/>
                <a:cs typeface="Arial" panose="020B0604020202020204" pitchFamily="34" charset="0"/>
              </a:rPr>
              <a:t>Context data-flow diagram (DFD)</a:t>
            </a:r>
          </a:p>
          <a:p>
            <a:pPr lvl="2">
              <a:lnSpc>
                <a:spcPct val="90000"/>
              </a:lnSpc>
            </a:pPr>
            <a:r>
              <a:rPr lang="en-US" sz="2400" dirty="0" smtClean="0">
                <a:latin typeface="Arial" panose="020B0604020202020204" pitchFamily="34" charset="0"/>
                <a:cs typeface="Arial" panose="020B0604020202020204" pitchFamily="34" charset="0"/>
              </a:rPr>
              <a:t>Scope of system</a:t>
            </a:r>
          </a:p>
          <a:p>
            <a:pPr lvl="1">
              <a:lnSpc>
                <a:spcPct val="90000"/>
              </a:lnSpc>
            </a:pPr>
            <a:r>
              <a:rPr lang="en-US" sz="2400" dirty="0" smtClean="0">
                <a:latin typeface="Arial" panose="020B0604020202020204" pitchFamily="34" charset="0"/>
                <a:cs typeface="Arial" panose="020B0604020202020204" pitchFamily="34" charset="0"/>
              </a:rPr>
              <a:t>DFDs of current system</a:t>
            </a:r>
          </a:p>
          <a:p>
            <a:pPr lvl="2">
              <a:lnSpc>
                <a:spcPct val="90000"/>
              </a:lnSpc>
            </a:pPr>
            <a:r>
              <a:rPr lang="en-US" sz="2400" dirty="0" smtClean="0">
                <a:latin typeface="Arial" panose="020B0604020202020204" pitchFamily="34" charset="0"/>
                <a:cs typeface="Arial" panose="020B0604020202020204" pitchFamily="34" charset="0"/>
              </a:rPr>
              <a:t>Enable analysts to understand current system</a:t>
            </a:r>
          </a:p>
          <a:p>
            <a:pPr lvl="1">
              <a:lnSpc>
                <a:spcPct val="90000"/>
              </a:lnSpc>
            </a:pPr>
            <a:r>
              <a:rPr lang="en-US" sz="2400" dirty="0" smtClean="0">
                <a:latin typeface="Arial" panose="020B0604020202020204" pitchFamily="34" charset="0"/>
                <a:cs typeface="Arial" panose="020B0604020202020204" pitchFamily="34" charset="0"/>
              </a:rPr>
              <a:t>DFDs of new logical system</a:t>
            </a:r>
          </a:p>
          <a:p>
            <a:pPr lvl="2">
              <a:lnSpc>
                <a:spcPct val="90000"/>
              </a:lnSpc>
            </a:pPr>
            <a:r>
              <a:rPr lang="en-US" sz="2400" dirty="0" smtClean="0">
                <a:latin typeface="Arial" panose="020B0604020202020204" pitchFamily="34" charset="0"/>
                <a:cs typeface="Arial" panose="020B0604020202020204" pitchFamily="34" charset="0"/>
              </a:rPr>
              <a:t>Technology independent</a:t>
            </a:r>
          </a:p>
          <a:p>
            <a:pPr lvl="2">
              <a:lnSpc>
                <a:spcPct val="90000"/>
              </a:lnSpc>
            </a:pPr>
            <a:r>
              <a:rPr lang="en-US" sz="2400" dirty="0" smtClean="0">
                <a:latin typeface="Arial" panose="020B0604020202020204" pitchFamily="34" charset="0"/>
                <a:cs typeface="Arial" panose="020B0604020202020204" pitchFamily="34" charset="0"/>
              </a:rPr>
              <a:t>Show data flows, structure and functional requirements of new system</a:t>
            </a:r>
          </a:p>
        </p:txBody>
      </p:sp>
      <p:sp>
        <p:nvSpPr>
          <p:cNvPr id="21507"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191492"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E3CD98D5-A519-43BF-84B5-AD49384116EF}" type="slidenum">
              <a:rPr lang="en-US" sz="1600">
                <a:solidFill>
                  <a:schemeClr val="tx1"/>
                </a:solidFill>
                <a:cs typeface="+mn-cs"/>
              </a:rPr>
              <a:pPr algn="ctr" eaLnBrk="0" hangingPunct="0">
                <a:defRPr/>
              </a:pPr>
              <a:t>4</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marL="484632">
              <a:defRPr/>
            </a:pPr>
            <a:r>
              <a:rPr lang="en-US">
                <a:solidFill>
                  <a:schemeClr val="accent1">
                    <a:tint val="83000"/>
                    <a:satMod val="150000"/>
                  </a:schemeClr>
                </a:solidFill>
              </a:rPr>
              <a:t>Process Modeling (continued)</a:t>
            </a:r>
          </a:p>
        </p:txBody>
      </p:sp>
      <p:sp>
        <p:nvSpPr>
          <p:cNvPr id="22530" name="Rectangle 3" descr="Rectangle: Click to edit Master text styles&#10;Second level&#10;Third level&#10;Fourth level&#10;Fifth level"/>
          <p:cNvSpPr>
            <a:spLocks noGrp="1" noChangeArrowheads="1"/>
          </p:cNvSpPr>
          <p:nvPr>
            <p:ph idx="1"/>
          </p:nvPr>
        </p:nvSpPr>
        <p:spPr>
          <a:xfrm>
            <a:off x="15240" y="1447800"/>
            <a:ext cx="6309360" cy="3777622"/>
          </a:xfrm>
        </p:spPr>
        <p:txBody>
          <a:bodyPr>
            <a:normAutofit lnSpcReduction="10000"/>
          </a:bodyPr>
          <a:lstStyle/>
          <a:p>
            <a:r>
              <a:rPr lang="en-US" sz="2400" dirty="0" smtClean="0">
                <a:latin typeface="Arial" panose="020B0604020202020204" pitchFamily="34" charset="0"/>
                <a:cs typeface="Arial" panose="020B0604020202020204" pitchFamily="34" charset="0"/>
              </a:rPr>
              <a:t>Deliverables and Outcomes (continued)</a:t>
            </a:r>
          </a:p>
          <a:p>
            <a:pPr lvl="1"/>
            <a:r>
              <a:rPr lang="en-US" sz="2400" dirty="0" smtClean="0">
                <a:latin typeface="Arial" panose="020B0604020202020204" pitchFamily="34" charset="0"/>
                <a:cs typeface="Arial" panose="020B0604020202020204" pitchFamily="34" charset="0"/>
              </a:rPr>
              <a:t>Project dictionary and CASE repository</a:t>
            </a:r>
          </a:p>
          <a:p>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Data-flow Diagramming Mechanics</a:t>
            </a:r>
          </a:p>
          <a:p>
            <a:pPr lvl="1"/>
            <a:r>
              <a:rPr lang="en-US" sz="2400" dirty="0" smtClean="0">
                <a:latin typeface="Arial" panose="020B0604020202020204" pitchFamily="34" charset="0"/>
                <a:cs typeface="Arial" panose="020B0604020202020204" pitchFamily="34" charset="0"/>
              </a:rPr>
              <a:t>Four symbols are used</a:t>
            </a:r>
          </a:p>
          <a:p>
            <a:pPr lvl="2"/>
            <a:r>
              <a:rPr lang="en-US" sz="2400" dirty="0" smtClean="0">
                <a:latin typeface="Arial" panose="020B0604020202020204" pitchFamily="34" charset="0"/>
                <a:cs typeface="Arial" panose="020B0604020202020204" pitchFamily="34" charset="0"/>
              </a:rPr>
              <a:t>See Figure 6-3</a:t>
            </a:r>
          </a:p>
          <a:p>
            <a:pPr lvl="1"/>
            <a:r>
              <a:rPr lang="en-US" sz="2400" dirty="0" smtClean="0">
                <a:latin typeface="Arial" panose="020B0604020202020204" pitchFamily="34" charset="0"/>
                <a:cs typeface="Arial" panose="020B0604020202020204" pitchFamily="34" charset="0"/>
              </a:rPr>
              <a:t>Developed by </a:t>
            </a:r>
            <a:r>
              <a:rPr lang="en-US" sz="2400" dirty="0" err="1" smtClean="0">
                <a:latin typeface="Arial" panose="020B0604020202020204" pitchFamily="34" charset="0"/>
                <a:cs typeface="Arial" panose="020B0604020202020204" pitchFamily="34" charset="0"/>
              </a:rPr>
              <a:t>Gane</a:t>
            </a:r>
            <a:r>
              <a:rPr lang="en-US" sz="2400" dirty="0" smtClean="0">
                <a:latin typeface="Arial" panose="020B0604020202020204" pitchFamily="34" charset="0"/>
                <a:cs typeface="Arial" panose="020B0604020202020204" pitchFamily="34" charset="0"/>
              </a:rPr>
              <a:t> and </a:t>
            </a:r>
            <a:r>
              <a:rPr lang="en-US" sz="2400" dirty="0" err="1" smtClean="0">
                <a:latin typeface="Arial" panose="020B0604020202020204" pitchFamily="34" charset="0"/>
                <a:cs typeface="Arial" panose="020B0604020202020204" pitchFamily="34" charset="0"/>
              </a:rPr>
              <a:t>Sarson</a:t>
            </a:r>
            <a:endParaRPr lang="en-US" sz="2400" dirty="0" smtClean="0">
              <a:latin typeface="Arial" panose="020B0604020202020204" pitchFamily="34" charset="0"/>
              <a:cs typeface="Arial" panose="020B0604020202020204" pitchFamily="34" charset="0"/>
            </a:endParaRPr>
          </a:p>
          <a:p>
            <a:pPr lvl="1">
              <a:buFont typeface="Wingdings" pitchFamily="2" charset="2"/>
              <a:buNone/>
            </a:pPr>
            <a:endParaRPr lang="en-US" dirty="0" smtClean="0"/>
          </a:p>
          <a:p>
            <a:pPr lvl="1">
              <a:buFont typeface="Wingdings" pitchFamily="2" charset="2"/>
              <a:buNone/>
            </a:pPr>
            <a:endParaRPr lang="en-US" dirty="0" smtClean="0"/>
          </a:p>
        </p:txBody>
      </p:sp>
      <p:sp>
        <p:nvSpPr>
          <p:cNvPr id="22531"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192516"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A543175F-3216-4671-BC54-6C7B58155147}" type="slidenum">
              <a:rPr lang="en-US" sz="1600">
                <a:solidFill>
                  <a:schemeClr val="tx1"/>
                </a:solidFill>
                <a:cs typeface="+mn-cs"/>
              </a:rPr>
              <a:pPr algn="ctr" eaLnBrk="0" hangingPunct="0">
                <a:defRPr/>
              </a:pPr>
              <a:t>5</a:t>
            </a:fld>
            <a:endParaRPr lang="en-US" sz="1600">
              <a:solidFill>
                <a:schemeClr val="tx1"/>
              </a:solidFill>
              <a:cs typeface="+mn-cs"/>
            </a:endParaRPr>
          </a:p>
        </p:txBody>
      </p:sp>
      <p:pic>
        <p:nvPicPr>
          <p:cNvPr id="6" name="Picture 5"/>
          <p:cNvPicPr>
            <a:picLocks noChangeAspect="1"/>
          </p:cNvPicPr>
          <p:nvPr/>
        </p:nvPicPr>
        <p:blipFill>
          <a:blip r:embed="rId2"/>
          <a:stretch>
            <a:fillRect/>
          </a:stretch>
        </p:blipFill>
        <p:spPr>
          <a:xfrm>
            <a:off x="6781800" y="1267514"/>
            <a:ext cx="8261610" cy="4627347"/>
          </a:xfrm>
          <a:prstGeom prst="rect">
            <a:avLst/>
          </a:prstGeom>
        </p:spPr>
      </p:pic>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1905000" y="152400"/>
            <a:ext cx="8911687" cy="1280890"/>
          </a:xfrm>
        </p:spPr>
        <p:txBody>
          <a:bodyPr/>
          <a:lstStyle/>
          <a:p>
            <a:pPr marL="484632">
              <a:defRPr/>
            </a:pPr>
            <a:r>
              <a:rPr lang="en-US" dirty="0">
                <a:solidFill>
                  <a:schemeClr val="accent1">
                    <a:tint val="83000"/>
                    <a:satMod val="150000"/>
                  </a:schemeClr>
                </a:solidFill>
              </a:rPr>
              <a:t>Data-Flow Diagramming Mechanics</a:t>
            </a:r>
          </a:p>
        </p:txBody>
      </p:sp>
      <p:sp>
        <p:nvSpPr>
          <p:cNvPr id="24578" name="Rectangle 3" descr="Rectangle: Click to edit Master text styles&#10;Second level&#10;Third level&#10;Fourth level&#10;Fifth level"/>
          <p:cNvSpPr>
            <a:spLocks noGrp="1" noChangeArrowheads="1"/>
          </p:cNvSpPr>
          <p:nvPr>
            <p:ph idx="1"/>
          </p:nvPr>
        </p:nvSpPr>
        <p:spPr>
          <a:xfrm>
            <a:off x="228600" y="1219200"/>
            <a:ext cx="11276012" cy="4692022"/>
          </a:xfrm>
        </p:spPr>
        <p:txBody>
          <a:bodyPr>
            <a:normAutofit fontScale="85000" lnSpcReduction="20000"/>
          </a:bodyPr>
          <a:lstStyle/>
          <a:p>
            <a:r>
              <a:rPr lang="en-US" sz="2400" b="1" dirty="0" smtClean="0">
                <a:latin typeface="Arial" panose="020B0604020202020204" pitchFamily="34" charset="0"/>
                <a:cs typeface="Arial" panose="020B0604020202020204" pitchFamily="34" charset="0"/>
              </a:rPr>
              <a:t>Data Flow</a:t>
            </a:r>
          </a:p>
          <a:p>
            <a:pPr lvl="1"/>
            <a:r>
              <a:rPr lang="en-US" sz="2400" dirty="0" smtClean="0">
                <a:latin typeface="Arial" panose="020B0604020202020204" pitchFamily="34" charset="0"/>
                <a:cs typeface="Arial" panose="020B0604020202020204" pitchFamily="34" charset="0"/>
              </a:rPr>
              <a:t>Depicts data that are in motion and moving as a unit from one place to another in the system</a:t>
            </a:r>
          </a:p>
          <a:p>
            <a:pPr lvl="1"/>
            <a:r>
              <a:rPr lang="en-US" sz="2400" dirty="0" smtClean="0">
                <a:latin typeface="Arial" panose="020B0604020202020204" pitchFamily="34" charset="0"/>
                <a:cs typeface="Arial" panose="020B0604020202020204" pitchFamily="34" charset="0"/>
              </a:rPr>
              <a:t>Drawn as an arrow</a:t>
            </a:r>
          </a:p>
          <a:p>
            <a:pPr lvl="1"/>
            <a:r>
              <a:rPr lang="en-US" sz="2400" dirty="0" smtClean="0">
                <a:latin typeface="Arial" panose="020B0604020202020204" pitchFamily="34" charset="0"/>
                <a:cs typeface="Arial" panose="020B0604020202020204" pitchFamily="34" charset="0"/>
              </a:rPr>
              <a:t>Select a meaningful name to represent the data</a:t>
            </a:r>
          </a:p>
          <a:p>
            <a:r>
              <a:rPr lang="en-US" sz="2400" b="1" dirty="0">
                <a:latin typeface="Arial" panose="020B0604020202020204" pitchFamily="34" charset="0"/>
                <a:cs typeface="Arial" panose="020B0604020202020204" pitchFamily="34" charset="0"/>
              </a:rPr>
              <a:t>Data Store</a:t>
            </a:r>
          </a:p>
          <a:p>
            <a:pPr lvl="1"/>
            <a:r>
              <a:rPr lang="en-US" sz="2400" dirty="0">
                <a:latin typeface="Arial" panose="020B0604020202020204" pitchFamily="34" charset="0"/>
                <a:cs typeface="Arial" panose="020B0604020202020204" pitchFamily="34" charset="0"/>
              </a:rPr>
              <a:t>Depicts data at rest</a:t>
            </a:r>
          </a:p>
          <a:p>
            <a:pPr lvl="1"/>
            <a:r>
              <a:rPr lang="en-US" sz="2400" dirty="0">
                <a:latin typeface="Arial" panose="020B0604020202020204" pitchFamily="34" charset="0"/>
                <a:cs typeface="Arial" panose="020B0604020202020204" pitchFamily="34" charset="0"/>
              </a:rPr>
              <a:t>May represent data in</a:t>
            </a:r>
          </a:p>
          <a:p>
            <a:pPr lvl="2"/>
            <a:r>
              <a:rPr lang="en-US" sz="2400" dirty="0">
                <a:latin typeface="Arial" panose="020B0604020202020204" pitchFamily="34" charset="0"/>
                <a:cs typeface="Arial" panose="020B0604020202020204" pitchFamily="34" charset="0"/>
              </a:rPr>
              <a:t>File folder</a:t>
            </a:r>
          </a:p>
          <a:p>
            <a:pPr lvl="2"/>
            <a:r>
              <a:rPr lang="en-US" sz="2400" dirty="0">
                <a:latin typeface="Arial" panose="020B0604020202020204" pitchFamily="34" charset="0"/>
                <a:cs typeface="Arial" panose="020B0604020202020204" pitchFamily="34" charset="0"/>
              </a:rPr>
              <a:t>Computer-based file</a:t>
            </a:r>
          </a:p>
          <a:p>
            <a:pPr lvl="2"/>
            <a:r>
              <a:rPr lang="en-US" sz="2400" dirty="0">
                <a:latin typeface="Arial" panose="020B0604020202020204" pitchFamily="34" charset="0"/>
                <a:cs typeface="Arial" panose="020B0604020202020204" pitchFamily="34" charset="0"/>
              </a:rPr>
              <a:t>Notebook</a:t>
            </a:r>
          </a:p>
          <a:p>
            <a:pPr lvl="1"/>
            <a:r>
              <a:rPr lang="en-US" sz="2400" dirty="0">
                <a:latin typeface="Arial" panose="020B0604020202020204" pitchFamily="34" charset="0"/>
                <a:cs typeface="Arial" panose="020B0604020202020204" pitchFamily="34" charset="0"/>
              </a:rPr>
              <a:t>Drawn as a rectangle with the right vertical line missing</a:t>
            </a:r>
          </a:p>
          <a:p>
            <a:pPr lvl="1"/>
            <a:r>
              <a:rPr lang="en-US" sz="2400" dirty="0">
                <a:latin typeface="Arial" panose="020B0604020202020204" pitchFamily="34" charset="0"/>
                <a:cs typeface="Arial" panose="020B0604020202020204" pitchFamily="34" charset="0"/>
              </a:rPr>
              <a:t>Label includes name of the store as well as the number</a:t>
            </a:r>
          </a:p>
          <a:p>
            <a:endParaRPr lang="en-US" sz="2600" dirty="0" smtClean="0">
              <a:latin typeface="Arial" panose="020B0604020202020204" pitchFamily="34" charset="0"/>
              <a:cs typeface="Arial" panose="020B0604020202020204" pitchFamily="34" charset="0"/>
            </a:endParaRPr>
          </a:p>
          <a:p>
            <a:pPr lvl="1">
              <a:buFont typeface="Wingdings" pitchFamily="2" charset="2"/>
              <a:buNone/>
            </a:pPr>
            <a:endParaRPr lang="en-US" dirty="0" smtClean="0"/>
          </a:p>
        </p:txBody>
      </p:sp>
      <p:sp>
        <p:nvSpPr>
          <p:cNvPr id="24579"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194564" name="Text Box 4"/>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C026ACB1-EA25-4F2B-8613-BBE43458C54C}" type="slidenum">
              <a:rPr lang="en-US" sz="1600">
                <a:solidFill>
                  <a:schemeClr val="tx1"/>
                </a:solidFill>
                <a:cs typeface="+mn-cs"/>
              </a:rPr>
              <a:pPr algn="ctr" eaLnBrk="0" hangingPunct="0">
                <a:defRPr/>
              </a:pPr>
              <a:t>6</a:t>
            </a:fld>
            <a:endParaRPr lang="en-US" sz="1600">
              <a:solidFill>
                <a:schemeClr val="tx1"/>
              </a:solidFill>
              <a:cs typeface="+mn-cs"/>
            </a:endParaRPr>
          </a:p>
        </p:txBody>
      </p:sp>
      <p:pic>
        <p:nvPicPr>
          <p:cNvPr id="6" name="Picture 5"/>
          <p:cNvPicPr>
            <a:picLocks noChangeAspect="1"/>
          </p:cNvPicPr>
          <p:nvPr/>
        </p:nvPicPr>
        <p:blipFill>
          <a:blip r:embed="rId2"/>
          <a:stretch>
            <a:fillRect/>
          </a:stretch>
        </p:blipFill>
        <p:spPr>
          <a:xfrm>
            <a:off x="9144000" y="2133600"/>
            <a:ext cx="8261610" cy="4627347"/>
          </a:xfrm>
          <a:prstGeom prst="rect">
            <a:avLst/>
          </a:prstGeom>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1752600" y="0"/>
            <a:ext cx="8911687" cy="1280890"/>
          </a:xfrm>
        </p:spPr>
        <p:txBody>
          <a:bodyPr/>
          <a:lstStyle/>
          <a:p>
            <a:pPr marL="484632">
              <a:defRPr/>
            </a:pPr>
            <a:r>
              <a:rPr lang="en-US" dirty="0">
                <a:solidFill>
                  <a:schemeClr val="accent1">
                    <a:tint val="83000"/>
                    <a:satMod val="150000"/>
                  </a:schemeClr>
                </a:solidFill>
              </a:rPr>
              <a:t>Data-Flow Diagramming Mechanics (continued)</a:t>
            </a:r>
          </a:p>
        </p:txBody>
      </p:sp>
      <p:sp>
        <p:nvSpPr>
          <p:cNvPr id="26626" name="Rectangle 3" descr="Rectangle: Click to edit Master text styles&#10;Second level&#10;Third level&#10;Fourth level&#10;Fifth level"/>
          <p:cNvSpPr>
            <a:spLocks noGrp="1" noChangeArrowheads="1"/>
          </p:cNvSpPr>
          <p:nvPr>
            <p:ph idx="1"/>
          </p:nvPr>
        </p:nvSpPr>
        <p:spPr>
          <a:xfrm>
            <a:off x="-15240" y="990600"/>
            <a:ext cx="9677400" cy="4158622"/>
          </a:xfrm>
        </p:spPr>
        <p:txBody>
          <a:bodyPr>
            <a:noAutofit/>
          </a:bodyPr>
          <a:lstStyle/>
          <a:p>
            <a:r>
              <a:rPr lang="en-US" sz="2400" dirty="0" smtClean="0">
                <a:latin typeface="Arial" panose="020B0604020202020204" pitchFamily="34" charset="0"/>
                <a:cs typeface="Arial" panose="020B0604020202020204" pitchFamily="34" charset="0"/>
              </a:rPr>
              <a:t>Process</a:t>
            </a:r>
          </a:p>
          <a:p>
            <a:pPr lvl="1"/>
            <a:r>
              <a:rPr lang="en-US" sz="2400" dirty="0" smtClean="0">
                <a:latin typeface="Arial" panose="020B0604020202020204" pitchFamily="34" charset="0"/>
                <a:cs typeface="Arial" panose="020B0604020202020204" pitchFamily="34" charset="0"/>
              </a:rPr>
              <a:t>Depicts work or actions performed on data so that they are transformed, stored, or distributed</a:t>
            </a:r>
          </a:p>
          <a:p>
            <a:pPr lvl="1"/>
            <a:r>
              <a:rPr lang="en-US" sz="2400" dirty="0" smtClean="0">
                <a:latin typeface="Arial" panose="020B0604020202020204" pitchFamily="34" charset="0"/>
                <a:cs typeface="Arial" panose="020B0604020202020204" pitchFamily="34" charset="0"/>
              </a:rPr>
              <a:t>Drawn as a rectangle with rounded corners</a:t>
            </a:r>
          </a:p>
          <a:p>
            <a:pPr lvl="1"/>
            <a:r>
              <a:rPr lang="en-US" sz="2400" dirty="0" smtClean="0">
                <a:latin typeface="Arial" panose="020B0604020202020204" pitchFamily="34" charset="0"/>
                <a:cs typeface="Arial" panose="020B0604020202020204" pitchFamily="34" charset="0"/>
              </a:rPr>
              <a:t>Number of process as well as names are recorded</a:t>
            </a:r>
          </a:p>
          <a:p>
            <a:r>
              <a:rPr lang="en-US" sz="2400" dirty="0">
                <a:latin typeface="Arial" panose="020B0604020202020204" pitchFamily="34" charset="0"/>
                <a:cs typeface="Arial" panose="020B0604020202020204" pitchFamily="34" charset="0"/>
              </a:rPr>
              <a:t>Source/Sink</a:t>
            </a:r>
          </a:p>
          <a:p>
            <a:pPr lvl="1"/>
            <a:r>
              <a:rPr lang="en-US" sz="2400" dirty="0">
                <a:latin typeface="Arial" panose="020B0604020202020204" pitchFamily="34" charset="0"/>
                <a:cs typeface="Arial" panose="020B0604020202020204" pitchFamily="34" charset="0"/>
              </a:rPr>
              <a:t>Depicts the origin and/or destination of the data</a:t>
            </a:r>
          </a:p>
          <a:p>
            <a:pPr lvl="1"/>
            <a:r>
              <a:rPr lang="en-US" sz="2400" dirty="0">
                <a:latin typeface="Arial" panose="020B0604020202020204" pitchFamily="34" charset="0"/>
                <a:cs typeface="Arial" panose="020B0604020202020204" pitchFamily="34" charset="0"/>
              </a:rPr>
              <a:t>Sometimes referred to as an external entity</a:t>
            </a:r>
          </a:p>
          <a:p>
            <a:pPr lvl="1"/>
            <a:r>
              <a:rPr lang="en-US" sz="2400" dirty="0">
                <a:latin typeface="Arial" panose="020B0604020202020204" pitchFamily="34" charset="0"/>
                <a:cs typeface="Arial" panose="020B0604020202020204" pitchFamily="34" charset="0"/>
              </a:rPr>
              <a:t>Drawn as a square symbol</a:t>
            </a:r>
          </a:p>
          <a:p>
            <a:pPr lvl="1"/>
            <a:r>
              <a:rPr lang="en-US" sz="2400" dirty="0">
                <a:latin typeface="Arial" panose="020B0604020202020204" pitchFamily="34" charset="0"/>
                <a:cs typeface="Arial" panose="020B0604020202020204" pitchFamily="34" charset="0"/>
              </a:rPr>
              <a:t>Name states what the external agent is</a:t>
            </a:r>
          </a:p>
          <a:p>
            <a:pPr lvl="1"/>
            <a:r>
              <a:rPr lang="en-US" sz="2400" dirty="0">
                <a:latin typeface="Arial" panose="020B0604020202020204" pitchFamily="34" charset="0"/>
                <a:cs typeface="Arial" panose="020B0604020202020204" pitchFamily="34" charset="0"/>
              </a:rPr>
              <a:t>Because they are external, many characteristics are not of interest to us</a:t>
            </a:r>
          </a:p>
          <a:p>
            <a:endParaRPr lang="en-US" sz="2400" dirty="0" smtClean="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9144000" y="2133600"/>
            <a:ext cx="8261610" cy="4627347"/>
          </a:xfrm>
          <a:prstGeom prst="rect">
            <a:avLst/>
          </a:prstGeom>
        </p:spPr>
      </p:pic>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Footer Placeholder 2"/>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46787" name="Text Box 3"/>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0BF3C7B2-F59C-4DDE-8F04-E336DE652D86}" type="slidenum">
              <a:rPr lang="en-US" sz="1600">
                <a:solidFill>
                  <a:schemeClr val="tx1"/>
                </a:solidFill>
                <a:cs typeface="+mn-cs"/>
              </a:rPr>
              <a:pPr algn="ctr" eaLnBrk="0" hangingPunct="0">
                <a:defRPr/>
              </a:pPr>
              <a:t>8</a:t>
            </a:fld>
            <a:endParaRPr lang="en-US" sz="1600">
              <a:solidFill>
                <a:schemeClr val="tx1"/>
              </a:solidFill>
              <a:cs typeface="+mn-cs"/>
            </a:endParaRPr>
          </a:p>
        </p:txBody>
      </p:sp>
      <p:pic>
        <p:nvPicPr>
          <p:cNvPr id="5" name="Picture 4"/>
          <p:cNvPicPr>
            <a:picLocks noChangeAspect="1"/>
          </p:cNvPicPr>
          <p:nvPr/>
        </p:nvPicPr>
        <p:blipFill>
          <a:blip r:embed="rId2"/>
          <a:stretch>
            <a:fillRect/>
          </a:stretch>
        </p:blipFill>
        <p:spPr>
          <a:xfrm>
            <a:off x="304800" y="143815"/>
            <a:ext cx="8686800" cy="6727502"/>
          </a:xfrm>
          <a:prstGeom prst="rect">
            <a:avLst/>
          </a:prstGeom>
        </p:spPr>
      </p:pic>
      <p:pic>
        <p:nvPicPr>
          <p:cNvPr id="6" name="Picture 5"/>
          <p:cNvPicPr>
            <a:picLocks noChangeAspect="1"/>
          </p:cNvPicPr>
          <p:nvPr/>
        </p:nvPicPr>
        <p:blipFill>
          <a:blip r:embed="rId3"/>
          <a:stretch>
            <a:fillRect/>
          </a:stretch>
        </p:blipFill>
        <p:spPr>
          <a:xfrm>
            <a:off x="8610600" y="685800"/>
            <a:ext cx="8261610" cy="4627347"/>
          </a:xfrm>
          <a:prstGeom prst="rect">
            <a:avLst/>
          </a:prstGeom>
        </p:spPr>
      </p:pic>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0642" name="Rectangle 1026"/>
          <p:cNvSpPr>
            <a:spLocks noGrp="1" noChangeArrowheads="1"/>
          </p:cNvSpPr>
          <p:nvPr>
            <p:ph type="title"/>
          </p:nvPr>
        </p:nvSpPr>
        <p:spPr>
          <a:xfrm>
            <a:off x="1943367" y="152400"/>
            <a:ext cx="8911687" cy="1280890"/>
          </a:xfrm>
        </p:spPr>
        <p:txBody>
          <a:bodyPr/>
          <a:lstStyle/>
          <a:p>
            <a:pPr marL="484632">
              <a:defRPr/>
            </a:pPr>
            <a:r>
              <a:rPr lang="en-US" dirty="0">
                <a:solidFill>
                  <a:schemeClr val="accent1">
                    <a:tint val="83000"/>
                    <a:satMod val="150000"/>
                  </a:schemeClr>
                </a:solidFill>
              </a:rPr>
              <a:t>Data-Flow Diagramming Definitions</a:t>
            </a:r>
          </a:p>
        </p:txBody>
      </p:sp>
      <p:sp>
        <p:nvSpPr>
          <p:cNvPr id="29698" name="Rectangle 1027" descr="Rectangle: Click to edit Master text styles&#10;Second level&#10;Third level&#10;Fourth level&#10;Fifth level"/>
          <p:cNvSpPr>
            <a:spLocks noGrp="1" noChangeArrowheads="1"/>
          </p:cNvSpPr>
          <p:nvPr>
            <p:ph idx="1"/>
          </p:nvPr>
        </p:nvSpPr>
        <p:spPr>
          <a:xfrm>
            <a:off x="533400" y="1219200"/>
            <a:ext cx="8915400" cy="3777622"/>
          </a:xfrm>
        </p:spPr>
        <p:txBody>
          <a:bodyPr>
            <a:noAutofit/>
          </a:bodyPr>
          <a:lstStyle/>
          <a:p>
            <a:r>
              <a:rPr lang="en-US" sz="2400" dirty="0">
                <a:latin typeface="Arial" panose="020B0604020202020204" pitchFamily="34" charset="0"/>
                <a:cs typeface="Arial" panose="020B0604020202020204" pitchFamily="34" charset="0"/>
              </a:rPr>
              <a:t>Context Diagram</a:t>
            </a:r>
          </a:p>
          <a:p>
            <a:pPr lvl="1"/>
            <a:r>
              <a:rPr lang="en-US" sz="2400" dirty="0">
                <a:latin typeface="Arial" panose="020B0604020202020204" pitchFamily="34" charset="0"/>
                <a:cs typeface="Arial" panose="020B0604020202020204" pitchFamily="34" charset="0"/>
              </a:rPr>
              <a:t>A data-flow diagram of the scope of an organizational system that shows the system boundaries, external entities that interact with the system and the major information flows between the entities and the system</a:t>
            </a:r>
          </a:p>
          <a:p>
            <a:r>
              <a:rPr lang="en-US" sz="2400" dirty="0">
                <a:latin typeface="Arial" panose="020B0604020202020204" pitchFamily="34" charset="0"/>
                <a:cs typeface="Arial" panose="020B0604020202020204" pitchFamily="34" charset="0"/>
              </a:rPr>
              <a:t>Level-O Diagram</a:t>
            </a:r>
          </a:p>
          <a:p>
            <a:pPr lvl="1"/>
            <a:r>
              <a:rPr lang="en-US" sz="2400" dirty="0">
                <a:latin typeface="Arial" panose="020B0604020202020204" pitchFamily="34" charset="0"/>
                <a:cs typeface="Arial" panose="020B0604020202020204" pitchFamily="34" charset="0"/>
              </a:rPr>
              <a:t>A data-flow diagram that represents a system’s major processes, data flows, and data stores at a higher level</a:t>
            </a:r>
          </a:p>
        </p:txBody>
      </p:sp>
      <p:sp>
        <p:nvSpPr>
          <p:cNvPr id="29699" name="Footer Placeholder 4"/>
          <p:cNvSpPr>
            <a:spLocks noGrp="1"/>
          </p:cNvSpPr>
          <p:nvPr>
            <p:ph type="ftr" sz="quarter" idx="11"/>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r>
              <a:rPr lang="en-US" dirty="0">
                <a:cs typeface="Arial" charset="0"/>
              </a:rPr>
              <a:t>Copyright © </a:t>
            </a:r>
            <a:r>
              <a:rPr lang="en-US" dirty="0" smtClean="0">
                <a:cs typeface="Arial" charset="0"/>
              </a:rPr>
              <a:t>2015 </a:t>
            </a:r>
            <a:r>
              <a:rPr lang="en-US" dirty="0">
                <a:cs typeface="Arial" charset="0"/>
              </a:rPr>
              <a:t>Pearson Education, Inc. Publishing as Prentice Hall</a:t>
            </a:r>
          </a:p>
        </p:txBody>
      </p:sp>
      <p:sp>
        <p:nvSpPr>
          <p:cNvPr id="240644" name="Text Box 1028"/>
          <p:cNvSpPr txBox="1">
            <a:spLocks noChangeArrowheads="1"/>
          </p:cNvSpPr>
          <p:nvPr/>
        </p:nvSpPr>
        <p:spPr bwMode="auto">
          <a:xfrm>
            <a:off x="1752600" y="6172200"/>
            <a:ext cx="609600" cy="336550"/>
          </a:xfrm>
          <a:prstGeom prst="rect">
            <a:avLst/>
          </a:prstGeom>
          <a:noFill/>
          <a:ln>
            <a:noFill/>
          </a:ln>
          <a:effectLst>
            <a:outerShdw dist="45791" dir="2021404" algn="ctr" rotWithShape="0">
              <a:srgbClr val="9999FF"/>
            </a:outerShdw>
          </a:effectLst>
          <a:extLst/>
        </p:spPr>
        <p:txBody>
          <a:bodyPr>
            <a:spAutoFit/>
          </a:bodyPr>
          <a:lstStyle/>
          <a:p>
            <a:pPr algn="ctr" eaLnBrk="0" hangingPunct="0">
              <a:defRPr/>
            </a:pPr>
            <a:r>
              <a:rPr lang="en-US" sz="1600">
                <a:solidFill>
                  <a:schemeClr val="tx1"/>
                </a:solidFill>
                <a:cs typeface="+mn-cs"/>
              </a:rPr>
              <a:t>6.</a:t>
            </a:r>
            <a:fld id="{E30FD6C8-3045-42FB-A3F2-8F10931FDEC2}" type="slidenum">
              <a:rPr lang="en-US" sz="1600">
                <a:solidFill>
                  <a:schemeClr val="tx1"/>
                </a:solidFill>
                <a:cs typeface="+mn-cs"/>
              </a:rPr>
              <a:pPr algn="ctr" eaLnBrk="0" hangingPunct="0">
                <a:defRPr/>
              </a:pPr>
              <a:t>9</a:t>
            </a:fld>
            <a:endParaRPr lang="en-US" sz="1600">
              <a:solidFill>
                <a:schemeClr val="tx1"/>
              </a:solidFill>
              <a:cs typeface="+mn-cs"/>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2732</TotalTime>
  <Words>1690</Words>
  <Application>Microsoft Office PowerPoint</Application>
  <PresentationFormat>Widescreen</PresentationFormat>
  <Paragraphs>228</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Century Gothic</vt:lpstr>
      <vt:lpstr>Tahoma</vt:lpstr>
      <vt:lpstr>Verdana</vt:lpstr>
      <vt:lpstr>Wingdings</vt:lpstr>
      <vt:lpstr>Wingdings 2</vt:lpstr>
      <vt:lpstr>Wingdings 3</vt:lpstr>
      <vt:lpstr>Wisp</vt:lpstr>
      <vt:lpstr>Chapter 6  Structuring System Requirements: Process Modeling </vt:lpstr>
      <vt:lpstr>Learning Objectives</vt:lpstr>
      <vt:lpstr>Process Modeling</vt:lpstr>
      <vt:lpstr>Process Modeling (continued)</vt:lpstr>
      <vt:lpstr>Process Modeling (continued)</vt:lpstr>
      <vt:lpstr>Data-Flow Diagramming Mechanics</vt:lpstr>
      <vt:lpstr>Data-Flow Diagramming Mechanics (continued)</vt:lpstr>
      <vt:lpstr>PowerPoint Presentation</vt:lpstr>
      <vt:lpstr>Data-Flow Diagramming Definitions</vt:lpstr>
      <vt:lpstr>Developing DFDs:  An Example</vt:lpstr>
      <vt:lpstr>Developing DFDs:  An Example (continued)</vt:lpstr>
      <vt:lpstr>Data-Flow Diagramming Rules</vt:lpstr>
      <vt:lpstr>Data-Flow Diagramming Rules (see pg 165)</vt:lpstr>
      <vt:lpstr>Data-Flow Diagramming Rules (continued)</vt:lpstr>
      <vt:lpstr>Decomposition of DFDs</vt:lpstr>
      <vt:lpstr>Balancing DFDs An Unbalanced Example</vt:lpstr>
      <vt:lpstr>Balancing DFDs</vt:lpstr>
      <vt:lpstr>Balancing DFDs Four Additional Advanced Rules</vt:lpstr>
      <vt:lpstr>Guidelines for Drawing DFDs</vt:lpstr>
      <vt:lpstr>Guidelines for Drawing DFDs (continued)</vt:lpstr>
      <vt:lpstr>Using DFDs as Analysis Tools</vt:lpstr>
      <vt:lpstr>Using DFDs in Business Process Reengineering</vt:lpstr>
      <vt:lpstr>Using DFDs in Business Process Reengineering (continued)</vt:lpstr>
      <vt:lpstr>Logic Modeling</vt:lpstr>
      <vt:lpstr>Modeling Logic with Decision Tables</vt:lpstr>
      <vt:lpstr>PowerPoint Presentation</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John Russo</dc:creator>
  <cp:lastModifiedBy>Seokwoo Song</cp:lastModifiedBy>
  <cp:revision>106</cp:revision>
  <cp:lastPrinted>1601-01-01T00:00:00Z</cp:lastPrinted>
  <dcterms:created xsi:type="dcterms:W3CDTF">2011-07-26T15:53:33Z</dcterms:created>
  <dcterms:modified xsi:type="dcterms:W3CDTF">2017-02-24T23:30:49Z</dcterms:modified>
</cp:coreProperties>
</file>