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0"/>
  </p:notesMasterIdLst>
  <p:sldIdLst>
    <p:sldId id="290" r:id="rId2"/>
    <p:sldId id="257" r:id="rId3"/>
    <p:sldId id="258" r:id="rId4"/>
    <p:sldId id="293" r:id="rId5"/>
    <p:sldId id="259" r:id="rId6"/>
    <p:sldId id="260" r:id="rId7"/>
    <p:sldId id="261" r:id="rId8"/>
    <p:sldId id="299" r:id="rId9"/>
    <p:sldId id="294" r:id="rId10"/>
    <p:sldId id="262" r:id="rId11"/>
    <p:sldId id="263" r:id="rId12"/>
    <p:sldId id="284" r:id="rId13"/>
    <p:sldId id="266" r:id="rId14"/>
    <p:sldId id="295" r:id="rId15"/>
    <p:sldId id="267" r:id="rId16"/>
    <p:sldId id="268" r:id="rId17"/>
    <p:sldId id="288" r:id="rId18"/>
    <p:sldId id="271" r:id="rId19"/>
    <p:sldId id="296" r:id="rId20"/>
    <p:sldId id="291" r:id="rId21"/>
    <p:sldId id="273" r:id="rId22"/>
    <p:sldId id="297" r:id="rId23"/>
    <p:sldId id="274" r:id="rId24"/>
    <p:sldId id="275" r:id="rId25"/>
    <p:sldId id="276" r:id="rId26"/>
    <p:sldId id="289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912"/>
    <a:srgbClr val="BA2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85" autoAdjust="0"/>
  </p:normalViewPr>
  <p:slideViewPr>
    <p:cSldViewPr>
      <p:cViewPr varScale="1">
        <p:scale>
          <a:sx n="94" d="100"/>
          <a:sy n="94" d="100"/>
        </p:scale>
        <p:origin x="13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49363188-FF62-4CC2-B456-E17EF5EE4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37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F91810-3C2C-4334-8031-6B0F63A60727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617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U-PPT-titlespring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" y="271593"/>
            <a:ext cx="8630845" cy="1995159"/>
          </a:xfrm>
          <a:prstGeom prst="rect">
            <a:avLst/>
          </a:prstGeom>
        </p:spPr>
      </p:pic>
      <p:pic>
        <p:nvPicPr>
          <p:cNvPr id="5" name="Picture 5" descr="C:\Users\spetty\Desktop\wsustack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0499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0179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3922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97EE6-B25F-4397-916C-98AA7722D3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74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91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9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4488E-3954-44E7-B272-4A486E5954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148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60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  <a:prstGeom prst="rect">
            <a:avLst/>
          </a:prstGeom>
        </p:spPr>
        <p:txBody>
          <a:bodyPr tIns="0" bIns="0"/>
          <a:lstStyle>
            <a:lvl1pPr algn="r">
              <a:defRPr sz="1100" smtClean="0"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8A64E4-E039-4B15-9E96-25153997F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69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27629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229601" cy="4445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pPr>
              <a:defRPr/>
            </a:pPr>
            <a:fld id="{99B4B2AC-81E1-4DF9-BAE9-6C7E31C612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Box 26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2064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52F28-7FDD-4F0F-8D37-4894325B69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590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CBB4-7289-4094-A23F-45402D072E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26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33952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SU PPT 2nd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2855"/>
            <a:ext cx="4040188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3655"/>
            <a:ext cx="4040188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2855"/>
            <a:ext cx="4041775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3655"/>
            <a:ext cx="4041775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6569F-BA22-4C99-A484-8269250546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686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688E2-C451-4B5E-84CF-BA8AB738C8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3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A656C-B847-456D-BE0B-85990A18DA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21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01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39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47BD0-0BF7-41CC-9DCB-C241C141B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040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1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C7EF1-EFE5-4CCD-B9E3-0D9D16D34E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9664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2013\University Communications\Assets\PowerPoint Templates\WSU PPT foot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" y="12107"/>
            <a:ext cx="9142571" cy="6857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petty\Desktop\WSU_InstSig_horiz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61" y="6191887"/>
            <a:ext cx="3429000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EF2071-635A-4679-8A86-F6489BB4C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26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42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>
    <p:zoom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7RHjwmVGh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AEnaGG8Ot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5_h1VuwD6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XNu0VBVCU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2590800"/>
            <a:ext cx="7086600" cy="1600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/>
              <a:t>Chapter 5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Determining System Requirements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5.1</a:t>
            </a:r>
          </a:p>
        </p:txBody>
      </p:sp>
      <p:pic>
        <p:nvPicPr>
          <p:cNvPr id="2050" name="Picture 2" descr="http://www.isorequirements.com/Customer_Foc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350139"/>
            <a:ext cx="19335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Method 1: Interview</a:t>
            </a:r>
            <a:endParaRPr lang="en-US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2800" dirty="0" smtClean="0"/>
              <a:t>Interviewing and Listening</a:t>
            </a:r>
          </a:p>
          <a:p>
            <a:pPr lvl="1"/>
            <a:r>
              <a:rPr lang="en-US" sz="2400" dirty="0" smtClean="0"/>
              <a:t>Gather </a:t>
            </a:r>
            <a:r>
              <a:rPr lang="en-US" sz="2400" b="1" dirty="0" smtClean="0"/>
              <a:t>facts</a:t>
            </a:r>
            <a:r>
              <a:rPr lang="en-US" sz="2400" dirty="0" smtClean="0"/>
              <a:t>, </a:t>
            </a:r>
            <a:r>
              <a:rPr lang="en-US" sz="2400" b="1" dirty="0" smtClean="0"/>
              <a:t>opinions</a:t>
            </a:r>
            <a:r>
              <a:rPr lang="en-US" sz="2400" dirty="0" smtClean="0"/>
              <a:t>, and </a:t>
            </a:r>
            <a:r>
              <a:rPr lang="en-US" sz="2400" b="1" dirty="0" smtClean="0"/>
              <a:t>speculations</a:t>
            </a:r>
          </a:p>
          <a:p>
            <a:pPr lvl="1"/>
            <a:r>
              <a:rPr lang="en-US" sz="2400" dirty="0" smtClean="0"/>
              <a:t>Observe </a:t>
            </a:r>
            <a:r>
              <a:rPr lang="en-US" sz="2400" b="1" dirty="0" smtClean="0"/>
              <a:t>body language </a:t>
            </a:r>
            <a:r>
              <a:rPr lang="en-US" sz="2400" dirty="0" smtClean="0"/>
              <a:t>and </a:t>
            </a:r>
            <a:r>
              <a:rPr lang="en-US" sz="2400" b="1" dirty="0" smtClean="0"/>
              <a:t>emotions</a:t>
            </a:r>
          </a:p>
          <a:p>
            <a:pPr lvl="1"/>
            <a:r>
              <a:rPr lang="en-US" sz="2400" dirty="0" smtClean="0"/>
              <a:t>Guidelines</a:t>
            </a:r>
          </a:p>
          <a:p>
            <a:pPr lvl="2"/>
            <a:r>
              <a:rPr lang="en-US" sz="2000" dirty="0" smtClean="0"/>
              <a:t>Plan the interview</a:t>
            </a:r>
          </a:p>
          <a:p>
            <a:pPr lvl="3"/>
            <a:r>
              <a:rPr lang="en-US" sz="1800" dirty="0" smtClean="0"/>
              <a:t>Checklist</a:t>
            </a:r>
          </a:p>
          <a:p>
            <a:pPr lvl="3"/>
            <a:r>
              <a:rPr lang="en-US" sz="1800" dirty="0" smtClean="0"/>
              <a:t>Appointment</a:t>
            </a:r>
          </a:p>
          <a:p>
            <a:pPr lvl="2"/>
            <a:r>
              <a:rPr lang="en-US" sz="2000" dirty="0" smtClean="0"/>
              <a:t>Be neutral</a:t>
            </a:r>
          </a:p>
          <a:p>
            <a:pPr lvl="2"/>
            <a:r>
              <a:rPr lang="en-US" sz="2000" dirty="0" smtClean="0"/>
              <a:t>Listen and take notes</a:t>
            </a:r>
          </a:p>
          <a:p>
            <a:pPr lvl="2"/>
            <a:r>
              <a:rPr lang="en-US" sz="2000" dirty="0" smtClean="0"/>
              <a:t>Seek a diverse view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81763"/>
            <a:ext cx="4259263" cy="300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cs typeface="Arial" charset="0"/>
              </a:rPr>
              <a:t>Copyright © </a:t>
            </a:r>
            <a:r>
              <a:rPr lang="en-US" dirty="0" smtClean="0">
                <a:cs typeface="Arial" charset="0"/>
              </a:rPr>
              <a:t>2015 </a:t>
            </a:r>
            <a:r>
              <a:rPr lang="en-US" dirty="0">
                <a:cs typeface="Arial" charset="0"/>
              </a:rPr>
              <a:t>Pearson Education, Inc. Publishing as Prentice Hall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7BB35B61-DDC9-45FC-9C61-5E8CA7A9616D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10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Traditional Methods for Determining Requirements (continued)</a:t>
            </a:r>
          </a:p>
        </p:txBody>
      </p:sp>
      <p:sp>
        <p:nvSpPr>
          <p:cNvPr id="166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63800"/>
            <a:ext cx="7772400" cy="4343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Interviewing (Continued)</a:t>
            </a:r>
          </a:p>
          <a:p>
            <a:pPr marL="822960" lvl="1" fontAlgn="auto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Interview Questions</a:t>
            </a:r>
          </a:p>
          <a:p>
            <a:pPr marL="1106424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Open-Ended</a:t>
            </a:r>
          </a:p>
          <a:p>
            <a:pPr lvl="3" indent="-21031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No pre-specified answers</a:t>
            </a:r>
          </a:p>
          <a:p>
            <a:pPr lvl="3" indent="-21031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Used to probe for unanticipated answers</a:t>
            </a:r>
          </a:p>
          <a:p>
            <a:pPr marL="1106424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Close-Ended</a:t>
            </a:r>
          </a:p>
          <a:p>
            <a:pPr lvl="3" indent="-21031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Respondent is asked to choose from a set of specified responses</a:t>
            </a:r>
          </a:p>
          <a:p>
            <a:pPr lvl="3" indent="-21031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Work well when the popular answers to questions are known</a:t>
            </a:r>
          </a:p>
          <a:p>
            <a:pPr lvl="3" indent="-21031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Do not require a long period of time, and can cover a greater number of topics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E92EF204-5AE3-4F07-8B16-F7FADCFAB24E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11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0B53BE18-15BA-43E3-9E9B-6DC09CAA13F9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12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0262"/>
            <a:ext cx="6629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Using an interview guide can be helpful</a:t>
            </a:r>
            <a:endParaRPr lang="en-US" sz="3200" dirty="0"/>
          </a:p>
        </p:txBody>
      </p:sp>
      <p:pic>
        <p:nvPicPr>
          <p:cNvPr id="5122" name="Picture 2" descr="http://www.picgifs.com/clip-art/activities/interviewing/clip-art-interviewing-414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42" y="2057400"/>
            <a:ext cx="33528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36621" y="6074858"/>
            <a:ext cx="87469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Should you use pre-written questions? </a:t>
            </a:r>
            <a:endParaRPr lang="en-US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2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Method 2: Observing</a:t>
            </a:r>
            <a:endParaRPr lang="en-US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199" y="990600"/>
            <a:ext cx="8229601" cy="47244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Directly Observing Users</a:t>
            </a:r>
          </a:p>
          <a:p>
            <a:pPr lvl="1"/>
            <a:r>
              <a:rPr lang="en-US" dirty="0" smtClean="0"/>
              <a:t>Serves as a good method to supplement interviews</a:t>
            </a:r>
          </a:p>
          <a:p>
            <a:pPr lvl="1"/>
            <a:r>
              <a:rPr lang="en-US" dirty="0" smtClean="0"/>
              <a:t>Often difficult to obtain unbiased data</a:t>
            </a:r>
          </a:p>
          <a:p>
            <a:pPr lvl="2"/>
            <a:r>
              <a:rPr lang="en-US" dirty="0" smtClean="0"/>
              <a:t>People often work differently when being observed (Hawthorne affect)</a:t>
            </a:r>
          </a:p>
          <a:p>
            <a:pPr lvl="2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D047AF72-E4EC-4369-A80F-67EC773F9DD3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13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6148" name="Picture 4" descr="http://www.cruxcatalyst.com/wp-content/uploads/observed-probability-beli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75811"/>
            <a:ext cx="50006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7RHjwmVGh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" y="914400"/>
            <a:ext cx="8890000" cy="500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152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Hawthorne Studies……….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731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610601" cy="1126067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Method 3: Study/Analyze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969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87681" y="1334336"/>
            <a:ext cx="8229601" cy="48378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2800" dirty="0" smtClean="0"/>
              <a:t>Study Business Documents- Policies, Procedures </a:t>
            </a:r>
            <a:r>
              <a:rPr lang="en-US" sz="2800" dirty="0"/>
              <a:t>and Other Documents</a:t>
            </a:r>
            <a:endParaRPr lang="en-US" sz="2800" dirty="0" smtClean="0"/>
          </a:p>
          <a:p>
            <a:r>
              <a:rPr lang="en-US" sz="2800" dirty="0" smtClean="0"/>
              <a:t>Types of Information to Be Discovered:</a:t>
            </a:r>
          </a:p>
          <a:p>
            <a:pPr lvl="1"/>
            <a:r>
              <a:rPr lang="en-US" sz="2400" b="1" dirty="0" smtClean="0"/>
              <a:t>Problems</a:t>
            </a:r>
            <a:r>
              <a:rPr lang="en-US" sz="2400" dirty="0" smtClean="0"/>
              <a:t> with existing system</a:t>
            </a:r>
          </a:p>
          <a:p>
            <a:pPr lvl="1"/>
            <a:r>
              <a:rPr lang="en-US" sz="2400" b="1" dirty="0" smtClean="0"/>
              <a:t>Opportunity</a:t>
            </a:r>
            <a:r>
              <a:rPr lang="en-US" sz="2400" dirty="0" smtClean="0"/>
              <a:t> to meet new need</a:t>
            </a:r>
          </a:p>
          <a:p>
            <a:pPr lvl="1"/>
            <a:r>
              <a:rPr lang="en-US" sz="2400" dirty="0" smtClean="0"/>
              <a:t>Organizational </a:t>
            </a:r>
            <a:r>
              <a:rPr lang="en-US" sz="2400" b="1" dirty="0" smtClean="0"/>
              <a:t>direction</a:t>
            </a:r>
          </a:p>
          <a:p>
            <a:pPr lvl="1"/>
            <a:r>
              <a:rPr lang="en-US" sz="2400" dirty="0" smtClean="0"/>
              <a:t>Title and names of </a:t>
            </a:r>
            <a:r>
              <a:rPr lang="en-US" sz="2400" b="1" dirty="0" smtClean="0"/>
              <a:t>key individuals</a:t>
            </a:r>
          </a:p>
          <a:p>
            <a:pPr lvl="1"/>
            <a:r>
              <a:rPr lang="en-US" sz="2400" b="1" dirty="0" smtClean="0"/>
              <a:t>Values</a:t>
            </a:r>
            <a:r>
              <a:rPr lang="en-US" sz="2400" dirty="0" smtClean="0"/>
              <a:t> of organization</a:t>
            </a:r>
          </a:p>
          <a:p>
            <a:pPr lvl="1"/>
            <a:r>
              <a:rPr lang="en-US" sz="2400" dirty="0" smtClean="0"/>
              <a:t>Special information processing circumstances</a:t>
            </a:r>
          </a:p>
          <a:p>
            <a:pPr lvl="1"/>
            <a:r>
              <a:rPr lang="en-US" sz="2400" b="1" dirty="0" smtClean="0"/>
              <a:t>Rules</a:t>
            </a:r>
            <a:r>
              <a:rPr lang="en-US" sz="2400" dirty="0" smtClean="0"/>
              <a:t> for processing data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2415FCA6-3BD9-4EE8-BCC8-24BA703D1DC2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15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Modern Methods for Determining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Requirements- Method 1: JAD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2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" y="1447800"/>
            <a:ext cx="9067800" cy="5410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/>
              <a:t>Joint Application Design (JAD</a:t>
            </a:r>
            <a:r>
              <a:rPr lang="en-US" sz="2800" dirty="0"/>
              <a:t>)</a:t>
            </a:r>
          </a:p>
          <a:p>
            <a:pPr marL="822960" lvl="1" fontAlgn="auto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/>
              <a:t>Bri</a:t>
            </a:r>
            <a:r>
              <a:rPr lang="en-US" sz="2600" dirty="0"/>
              <a:t>ngs together key users, managers, and systems analysts</a:t>
            </a:r>
          </a:p>
          <a:p>
            <a:pPr marL="822960" lvl="1" fontAlgn="auto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600" dirty="0"/>
              <a:t>Purpose: </a:t>
            </a:r>
            <a:r>
              <a:rPr lang="en-US" sz="2600" b="1" dirty="0"/>
              <a:t>collect system requirements simultaneously from key people</a:t>
            </a:r>
          </a:p>
          <a:p>
            <a:pPr marL="822960" lvl="1" fontAlgn="auto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sz="2600" dirty="0"/>
              <a:t>Conducted </a:t>
            </a:r>
            <a:r>
              <a:rPr lang="en-US" sz="2600" dirty="0" smtClean="0"/>
              <a:t>off-site</a:t>
            </a:r>
          </a:p>
          <a:p>
            <a:pPr lvl="1"/>
            <a:r>
              <a:rPr lang="en-US" b="1" dirty="0"/>
              <a:t>End </a:t>
            </a:r>
            <a:r>
              <a:rPr lang="en-US" b="1" dirty="0" smtClean="0"/>
              <a:t>Result: </a:t>
            </a:r>
            <a:r>
              <a:rPr lang="en-US" dirty="0" smtClean="0"/>
              <a:t>Documentation </a:t>
            </a:r>
            <a:r>
              <a:rPr lang="en-US" dirty="0"/>
              <a:t>detailing </a:t>
            </a:r>
            <a:r>
              <a:rPr lang="en-US" b="1" dirty="0" smtClean="0"/>
              <a:t>Existing system </a:t>
            </a:r>
            <a:r>
              <a:rPr lang="en-US" dirty="0" smtClean="0"/>
              <a:t>and Features </a:t>
            </a:r>
            <a:r>
              <a:rPr lang="en-US" dirty="0"/>
              <a:t>of a </a:t>
            </a:r>
            <a:r>
              <a:rPr lang="en-US" b="1" dirty="0"/>
              <a:t>replacement </a:t>
            </a:r>
            <a:r>
              <a:rPr lang="en-US" b="1" dirty="0" smtClean="0"/>
              <a:t>system</a:t>
            </a:r>
          </a:p>
          <a:p>
            <a:pPr>
              <a:lnSpc>
                <a:spcPct val="90000"/>
              </a:lnSpc>
            </a:pPr>
            <a:r>
              <a:rPr lang="en-US" sz="2600" b="1" dirty="0"/>
              <a:t>Participants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Session leader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Users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Managers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Sponsor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Systems analysts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Scribe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IS staff</a:t>
            </a:r>
          </a:p>
          <a:p>
            <a:pPr lvl="1"/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771605"/>
            <a:ext cx="4146885" cy="310644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cs typeface="Arial" charset="0"/>
              </a:rPr>
              <a:t>Copyright © </a:t>
            </a:r>
            <a:r>
              <a:rPr lang="en-US" dirty="0" smtClean="0">
                <a:cs typeface="Arial" charset="0"/>
              </a:rPr>
              <a:t>2015 </a:t>
            </a:r>
            <a:r>
              <a:rPr lang="en-US" dirty="0">
                <a:cs typeface="Arial" charset="0"/>
              </a:rPr>
              <a:t>Pearson Education, Inc. Publishing as Prentice Hall</a:t>
            </a:r>
          </a:p>
        </p:txBody>
      </p:sp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3AF13412-5241-412E-83E1-1F6ED899E14A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17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03626"/>
            <a:ext cx="8915400" cy="668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Modern Method 2: Prototyping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58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0" y="1202268"/>
            <a:ext cx="8915400" cy="55795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/>
              <a:t>Prototyping</a:t>
            </a:r>
          </a:p>
          <a:p>
            <a:pPr marL="822960" lvl="1" fontAlgn="auto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Repetitive process</a:t>
            </a:r>
          </a:p>
          <a:p>
            <a:pPr marL="822960" lvl="1" fontAlgn="auto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Rudimentary version of system is built</a:t>
            </a:r>
          </a:p>
          <a:p>
            <a:pPr marL="822960" lvl="1" fontAlgn="auto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Replaces or augments SDLC</a:t>
            </a:r>
          </a:p>
          <a:p>
            <a:pPr marL="822960" lvl="1" fontAlgn="auto">
              <a:lnSpc>
                <a:spcPct val="90000"/>
              </a:lnSpc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Goal: </a:t>
            </a:r>
            <a:r>
              <a:rPr lang="en-US" b="1" dirty="0"/>
              <a:t>to develop concrete specifications for ultimate </a:t>
            </a:r>
            <a:r>
              <a:rPr lang="en-US" b="1" dirty="0" smtClean="0"/>
              <a:t>system</a:t>
            </a:r>
            <a:endParaRPr lang="en-US" dirty="0" smtClean="0"/>
          </a:p>
          <a:p>
            <a:r>
              <a:rPr lang="en-US" sz="2800" dirty="0" smtClean="0"/>
              <a:t>User quickly converts requirements to </a:t>
            </a:r>
            <a:r>
              <a:rPr lang="en-US" sz="2800" b="1" dirty="0" smtClean="0"/>
              <a:t>working version </a:t>
            </a:r>
            <a:r>
              <a:rPr lang="en-US" sz="2800" dirty="0" smtClean="0"/>
              <a:t>of system</a:t>
            </a:r>
          </a:p>
          <a:p>
            <a:r>
              <a:rPr lang="en-US" sz="2800" dirty="0" smtClean="0"/>
              <a:t>Once the user sees requirements converted to system, will ask for </a:t>
            </a:r>
            <a:r>
              <a:rPr lang="en-US" sz="2800" b="1" dirty="0" smtClean="0"/>
              <a:t>modifications</a:t>
            </a:r>
            <a:r>
              <a:rPr lang="en-US" sz="2800" dirty="0" smtClean="0"/>
              <a:t> or will generate </a:t>
            </a:r>
            <a:r>
              <a:rPr lang="en-US" sz="2800" b="1" dirty="0" smtClean="0"/>
              <a:t>additional requests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  <a:cs typeface="+mn-cs"/>
              </a:rPr>
              <a:t>5.</a:t>
            </a:r>
            <a:fld id="{C357E734-AD1D-472F-B3B7-C9307B506C3D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18</a:t>
            </a:fld>
            <a:endParaRPr lang="en-US" sz="16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EnaGG8Ot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762000"/>
            <a:ext cx="8551333" cy="481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3400" y="152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Evolutionary Prototyping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354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Learning Objectives</a:t>
            </a:r>
          </a:p>
        </p:txBody>
      </p:sp>
      <p:sp>
        <p:nvSpPr>
          <p:cNvPr id="163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524001"/>
            <a:ext cx="8229601" cy="3810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dirty="0" smtClean="0"/>
              <a:t>Describe options for designing and conducting interviews</a:t>
            </a:r>
          </a:p>
          <a:p>
            <a:pPr>
              <a:lnSpc>
                <a:spcPct val="9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dirty="0" smtClean="0"/>
              <a:t>Discuss planning an interview to determine system requirements</a:t>
            </a:r>
          </a:p>
          <a:p>
            <a:pPr>
              <a:lnSpc>
                <a:spcPct val="9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dirty="0" smtClean="0"/>
              <a:t>Explain advantages and disadvantages of observing workers and analyzing business documents to determine requirements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5.2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210" y="-274358"/>
            <a:ext cx="8229600" cy="927629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Prototyping (continued)</a:t>
            </a:r>
          </a:p>
        </p:txBody>
      </p:sp>
      <p:sp>
        <p:nvSpPr>
          <p:cNvPr id="3686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4063" y="653271"/>
            <a:ext cx="9135979" cy="618066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Most useful when: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User requests are </a:t>
            </a:r>
            <a:r>
              <a:rPr lang="en-US" b="1" dirty="0" smtClean="0"/>
              <a:t>not clear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</a:t>
            </a:r>
            <a:r>
              <a:rPr lang="en-US" b="1" dirty="0" smtClean="0"/>
              <a:t>w users </a:t>
            </a:r>
            <a:r>
              <a:rPr lang="en-US" dirty="0" smtClean="0"/>
              <a:t>are involved in the system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Designs are complex </a:t>
            </a:r>
            <a:r>
              <a:rPr lang="en-US" dirty="0" smtClean="0"/>
              <a:t>and require concrete form to evaluate fully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History of </a:t>
            </a:r>
            <a:r>
              <a:rPr lang="en-US" b="1" dirty="0" smtClean="0"/>
              <a:t>communication problems </a:t>
            </a:r>
            <a:r>
              <a:rPr lang="en-US" dirty="0" smtClean="0"/>
              <a:t>between analysts and users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Tools are readily available to build prototype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  <a:cs typeface="+mn-cs"/>
              </a:rPr>
              <a:t>5.</a:t>
            </a:r>
            <a:fld id="{0D6A1F14-B5F3-4926-AC20-0B06100B4BEB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20</a:t>
            </a:fld>
            <a:endParaRPr lang="en-US" sz="160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7170" name="Picture 2" descr="https://media-mediatemple.netdna-ssl.com/wp-content/uploads/2010/05/prototype-review-ref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3352800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"/>
            <a:ext cx="8229600" cy="914400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Prototyping (continued)</a:t>
            </a:r>
          </a:p>
        </p:txBody>
      </p:sp>
      <p:sp>
        <p:nvSpPr>
          <p:cNvPr id="378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" y="914400"/>
            <a:ext cx="9144000" cy="50292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 smtClean="0"/>
              <a:t>Drawbacks</a:t>
            </a:r>
          </a:p>
          <a:p>
            <a:pPr lvl="1"/>
            <a:r>
              <a:rPr lang="en-US" dirty="0" smtClean="0"/>
              <a:t>Tendency to </a:t>
            </a:r>
            <a:r>
              <a:rPr lang="en-US" b="1" dirty="0" smtClean="0"/>
              <a:t>avoid formal documentation</a:t>
            </a:r>
          </a:p>
          <a:p>
            <a:pPr lvl="1"/>
            <a:r>
              <a:rPr lang="en-US" b="1" dirty="0" smtClean="0"/>
              <a:t>Difficult to adapt </a:t>
            </a:r>
            <a:r>
              <a:rPr lang="en-US" dirty="0" smtClean="0"/>
              <a:t>to more general user audience</a:t>
            </a:r>
          </a:p>
          <a:p>
            <a:pPr lvl="1"/>
            <a:r>
              <a:rPr lang="en-US" b="1" dirty="0" smtClean="0"/>
              <a:t>Sharing data </a:t>
            </a:r>
            <a:r>
              <a:rPr lang="en-US" dirty="0" smtClean="0"/>
              <a:t>with other systems is often </a:t>
            </a:r>
            <a:r>
              <a:rPr lang="en-US" b="1" dirty="0" smtClean="0"/>
              <a:t>not considered</a:t>
            </a:r>
          </a:p>
          <a:p>
            <a:pPr lvl="1"/>
            <a:r>
              <a:rPr lang="en-US" dirty="0" smtClean="0"/>
              <a:t>Systems Development Life Cycle (SDLC) </a:t>
            </a:r>
            <a:r>
              <a:rPr lang="en-US" b="1" dirty="0" smtClean="0"/>
              <a:t>checks</a:t>
            </a:r>
            <a:r>
              <a:rPr lang="en-US" dirty="0" smtClean="0"/>
              <a:t> are often </a:t>
            </a:r>
            <a:r>
              <a:rPr lang="en-US" b="1" dirty="0" smtClean="0"/>
              <a:t>bypassed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6FFBAFC1-7AA4-48C0-860F-695A03B67B32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21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8194" name="Picture 2" descr="https://www.d.umn.edu/~gshute/softeng/new/process/images/prototype-centr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13" y="3733801"/>
            <a:ext cx="63468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Google used prototyping for </a:t>
            </a:r>
            <a:r>
              <a:rPr lang="en-US" sz="3200" dirty="0" err="1" smtClean="0"/>
              <a:t>GoogleGlass</a:t>
            </a:r>
            <a:endParaRPr lang="en-US" sz="3200" dirty="0"/>
          </a:p>
        </p:txBody>
      </p:sp>
      <p:pic>
        <p:nvPicPr>
          <p:cNvPr id="4" name="d5_h1VuwD6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066800"/>
            <a:ext cx="8525933" cy="479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3060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1041401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 different approach- Business Process 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Reengineering (BPR)</a:t>
            </a:r>
          </a:p>
        </p:txBody>
      </p:sp>
      <p:sp>
        <p:nvSpPr>
          <p:cNvPr id="389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854200"/>
            <a:ext cx="8229601" cy="38862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Search for and implementation of </a:t>
            </a:r>
            <a:r>
              <a:rPr lang="en-US" sz="2800" b="1" dirty="0" smtClean="0"/>
              <a:t>radical change </a:t>
            </a:r>
            <a:r>
              <a:rPr lang="en-US" sz="2800" dirty="0" smtClean="0"/>
              <a:t>in </a:t>
            </a:r>
            <a:r>
              <a:rPr lang="en-US" sz="2800" b="1" dirty="0" smtClean="0"/>
              <a:t>business processes </a:t>
            </a:r>
            <a:r>
              <a:rPr lang="en-US" sz="2800" dirty="0" smtClean="0"/>
              <a:t>to achieve breakthrough improvements in products and services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Goals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Reorganize</a:t>
            </a:r>
            <a:r>
              <a:rPr lang="en-US" sz="2400" dirty="0" smtClean="0"/>
              <a:t> complete flow of data in major sections of an organization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Eliminate</a:t>
            </a:r>
            <a:r>
              <a:rPr lang="en-US" sz="2400" dirty="0" smtClean="0"/>
              <a:t> unnecessary steps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Combine</a:t>
            </a:r>
            <a:r>
              <a:rPr lang="en-US" sz="2400" dirty="0" smtClean="0"/>
              <a:t> steps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Become </a:t>
            </a:r>
            <a:r>
              <a:rPr lang="en-US" sz="2400" b="1" dirty="0" smtClean="0"/>
              <a:t>more responsive </a:t>
            </a:r>
            <a:r>
              <a:rPr lang="en-US" sz="2400" dirty="0" smtClean="0"/>
              <a:t>to future change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3781ECB3-72C8-4AC9-B56A-A44EFC27F1EC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23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Business Process Reengineering (BPR) (continued)</a:t>
            </a:r>
          </a:p>
        </p:txBody>
      </p:sp>
      <p:sp>
        <p:nvSpPr>
          <p:cNvPr id="399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1" y="1498600"/>
            <a:ext cx="9067800" cy="46735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Identification of processes to reengineer</a:t>
            </a:r>
          </a:p>
          <a:p>
            <a:pPr lvl="1"/>
            <a:r>
              <a:rPr lang="en-US" dirty="0" smtClean="0"/>
              <a:t>Structured Processes vs. Dynamic Processes</a:t>
            </a:r>
          </a:p>
          <a:p>
            <a:pPr lvl="2"/>
            <a:r>
              <a:rPr lang="en-US" b="1" dirty="0" smtClean="0"/>
              <a:t>Structured</a:t>
            </a:r>
            <a:r>
              <a:rPr lang="en-US" dirty="0" smtClean="0"/>
              <a:t>-Well defined, encounter frequently, formalized</a:t>
            </a:r>
          </a:p>
          <a:p>
            <a:pPr lvl="2"/>
            <a:r>
              <a:rPr lang="en-US" b="1" dirty="0" smtClean="0"/>
              <a:t>Dynamic</a:t>
            </a:r>
            <a:r>
              <a:rPr lang="en-US" dirty="0" smtClean="0"/>
              <a:t>- Fluid, changing, no formalized procedure</a:t>
            </a:r>
          </a:p>
          <a:p>
            <a:pPr lvl="1"/>
            <a:r>
              <a:rPr lang="en-US" dirty="0" smtClean="0"/>
              <a:t>Key business processes</a:t>
            </a:r>
          </a:p>
          <a:p>
            <a:pPr lvl="2"/>
            <a:r>
              <a:rPr lang="en-US" dirty="0" smtClean="0"/>
              <a:t>Set of activities designed to produce specific output for a particular customer or market</a:t>
            </a:r>
          </a:p>
          <a:p>
            <a:pPr lvl="2"/>
            <a:r>
              <a:rPr lang="en-US" dirty="0" smtClean="0"/>
              <a:t>Focused on customers and outcome</a:t>
            </a:r>
          </a:p>
          <a:p>
            <a:pPr lvl="2"/>
            <a:r>
              <a:rPr lang="en-US" dirty="0" smtClean="0"/>
              <a:t>Same techniques are used as were used for requirements determination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5A1F5953-2430-4D65-A857-F95E84D03A02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24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accent1">
                    <a:tint val="83000"/>
                    <a:satMod val="150000"/>
                  </a:schemeClr>
                </a:solidFill>
              </a:rPr>
              <a:t>Business Process Reengineering (BPR) (continued)</a:t>
            </a:r>
          </a:p>
        </p:txBody>
      </p:sp>
      <p:sp>
        <p:nvSpPr>
          <p:cNvPr id="409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" y="1202268"/>
            <a:ext cx="9144000" cy="55795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2800" dirty="0" smtClean="0"/>
              <a:t>Identify specific activities that can be improved through BPR</a:t>
            </a:r>
          </a:p>
          <a:p>
            <a:r>
              <a:rPr lang="en-US" sz="2800" dirty="0" smtClean="0"/>
              <a:t>Can take advantage of </a:t>
            </a:r>
            <a:r>
              <a:rPr lang="en-US" sz="2800" b="1" dirty="0" smtClean="0"/>
              <a:t>Disruptive Technologies</a:t>
            </a:r>
          </a:p>
          <a:p>
            <a:pPr lvl="1"/>
            <a:r>
              <a:rPr lang="en-US" dirty="0" smtClean="0"/>
              <a:t>Technologies that enable the breaking of long-held business rules that inhibit organizations from making radical business changes</a:t>
            </a:r>
            <a:endParaRPr lang="en-US" dirty="0"/>
          </a:p>
          <a:p>
            <a:pPr marL="627063" indent="-287338">
              <a:buFont typeface="Arial" pitchFamily="34" charset="0"/>
              <a:buChar char="•"/>
              <a:defRPr/>
            </a:pPr>
            <a:r>
              <a:rPr lang="en-US" sz="2800" dirty="0"/>
              <a:t>The process is </a:t>
            </a:r>
            <a:r>
              <a:rPr lang="en-US" sz="2800" b="1" dirty="0"/>
              <a:t>difficult</a:t>
            </a:r>
            <a:r>
              <a:rPr lang="en-US" sz="2800" dirty="0"/>
              <a:t>, </a:t>
            </a:r>
            <a:r>
              <a:rPr lang="en-US" sz="2800" b="1" dirty="0"/>
              <a:t>slow</a:t>
            </a:r>
            <a:r>
              <a:rPr lang="en-US" sz="2800" dirty="0"/>
              <a:t>, and exceedingly </a:t>
            </a:r>
            <a:r>
              <a:rPr lang="en-US" sz="2800" b="1" dirty="0"/>
              <a:t>expensive</a:t>
            </a:r>
            <a:r>
              <a:rPr lang="en-US" sz="2800" dirty="0"/>
              <a:t>  </a:t>
            </a:r>
          </a:p>
          <a:p>
            <a:pPr marL="627063" indent="-287338">
              <a:buFont typeface="Arial" pitchFamily="34" charset="0"/>
              <a:buChar char="•"/>
              <a:defRPr/>
            </a:pPr>
            <a:r>
              <a:rPr lang="en-US" sz="2800" b="1" dirty="0"/>
              <a:t>Key</a:t>
            </a:r>
            <a:r>
              <a:rPr lang="en-US" sz="2800" dirty="0"/>
              <a:t> </a:t>
            </a:r>
            <a:r>
              <a:rPr lang="en-US" sz="2800" b="1" dirty="0"/>
              <a:t>personnel</a:t>
            </a:r>
            <a:r>
              <a:rPr lang="en-US" sz="2800" dirty="0"/>
              <a:t> determine how best to use new technology </a:t>
            </a:r>
          </a:p>
          <a:p>
            <a:pPr marL="627063" indent="-287338">
              <a:buFont typeface="Arial" pitchFamily="34" charset="0"/>
              <a:buChar char="•"/>
              <a:defRPr/>
            </a:pPr>
            <a:r>
              <a:rPr lang="en-US" sz="2800" dirty="0"/>
              <a:t>Requires high-level and </a:t>
            </a:r>
            <a:r>
              <a:rPr lang="en-US" sz="2800" b="1" dirty="0"/>
              <a:t>expensive</a:t>
            </a:r>
            <a:r>
              <a:rPr lang="en-US" sz="2800" dirty="0"/>
              <a:t> </a:t>
            </a:r>
            <a:r>
              <a:rPr lang="en-US" sz="2800" b="1" dirty="0"/>
              <a:t>skills</a:t>
            </a:r>
            <a:r>
              <a:rPr lang="en-US" sz="2800" dirty="0"/>
              <a:t> and </a:t>
            </a:r>
            <a:r>
              <a:rPr lang="en-US" sz="2800" b="1" dirty="0"/>
              <a:t>considerable</a:t>
            </a:r>
            <a:r>
              <a:rPr lang="en-US" sz="2800" dirty="0"/>
              <a:t> </a:t>
            </a:r>
            <a:r>
              <a:rPr lang="en-US" sz="2800" b="1" dirty="0"/>
              <a:t>time</a:t>
            </a:r>
          </a:p>
          <a:p>
            <a:endParaRPr lang="en-US" sz="2800" dirty="0" smtClean="0"/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52B817AB-89D9-4FFF-840E-70902622857A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25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3F328A1D-9E73-4FF1-B720-1FA61C457C67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26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8881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Summary</a:t>
            </a:r>
          </a:p>
        </p:txBody>
      </p:sp>
      <p:sp>
        <p:nvSpPr>
          <p:cNvPr id="430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199" y="1498601"/>
            <a:ext cx="8229601" cy="3911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Open-ended and close-ended questions</a:t>
            </a:r>
          </a:p>
          <a:p>
            <a:pPr lvl="1"/>
            <a:r>
              <a:rPr lang="en-US" dirty="0" smtClean="0"/>
              <a:t>Preparation is key</a:t>
            </a:r>
          </a:p>
          <a:p>
            <a:r>
              <a:rPr lang="en-US" dirty="0" smtClean="0"/>
              <a:t>Other means of gathering requirements are:</a:t>
            </a:r>
          </a:p>
          <a:p>
            <a:pPr lvl="1"/>
            <a:r>
              <a:rPr lang="en-US" dirty="0" smtClean="0"/>
              <a:t>Observing workers</a:t>
            </a:r>
          </a:p>
          <a:p>
            <a:pPr lvl="1"/>
            <a:r>
              <a:rPr lang="en-US" dirty="0" smtClean="0"/>
              <a:t>Analyzing business documents</a:t>
            </a:r>
          </a:p>
          <a:p>
            <a:pPr lvl="1"/>
            <a:endParaRPr lang="en-US" dirty="0" smtClean="0"/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D140A17E-7D81-468E-8881-CF5D83C3B0EA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27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Summary (continued)</a:t>
            </a:r>
          </a:p>
        </p:txBody>
      </p:sp>
      <p:sp>
        <p:nvSpPr>
          <p:cNvPr id="440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Joint Application Design (JAD)</a:t>
            </a:r>
          </a:p>
          <a:p>
            <a:r>
              <a:rPr lang="en-US" dirty="0" smtClean="0"/>
              <a:t>Prototyping</a:t>
            </a:r>
          </a:p>
          <a:p>
            <a:r>
              <a:rPr lang="en-US" dirty="0" smtClean="0"/>
              <a:t>Business Process Reengineering (BPR)</a:t>
            </a:r>
          </a:p>
          <a:p>
            <a:pPr lvl="1"/>
            <a:r>
              <a:rPr lang="en-US" dirty="0" smtClean="0"/>
              <a:t>Disruptive technologies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34FDB155-7E12-4E2C-BC5E-1F81B7C03135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28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000">
                <a:solidFill>
                  <a:schemeClr val="accent1">
                    <a:tint val="83000"/>
                    <a:satMod val="150000"/>
                  </a:schemeClr>
                </a:solidFill>
              </a:rPr>
              <a:t>Learning Objectives (continued)</a:t>
            </a:r>
          </a:p>
        </p:txBody>
      </p:sp>
      <p:sp>
        <p:nvSpPr>
          <p:cNvPr id="174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199" y="1498601"/>
            <a:ext cx="8229601" cy="41402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dirty="0" smtClean="0"/>
              <a:t>Learn about Joint Application Design (JAD) and Prototyping</a:t>
            </a:r>
          </a:p>
          <a:p>
            <a:pPr>
              <a:lnSpc>
                <a:spcPct val="9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dirty="0" smtClean="0"/>
              <a:t>Discuss appropriate methods to elicit system requests</a:t>
            </a:r>
          </a:p>
          <a:p>
            <a:pPr>
              <a:lnSpc>
                <a:spcPct val="9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dirty="0" smtClean="0"/>
              <a:t>Explain Business Process                  Reengineering (BPR)</a:t>
            </a:r>
          </a:p>
          <a:p>
            <a:pPr>
              <a:lnSpc>
                <a:spcPct val="9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dirty="0" smtClean="0"/>
              <a:t>Examine requirements determination for Internet applications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47C8151D-9703-42BE-BE82-4CCEB69A1F6C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3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of Systems Analysis Phase in SDLC</a:t>
            </a:r>
            <a:endParaRPr lang="en-US" dirty="0"/>
          </a:p>
        </p:txBody>
      </p:sp>
      <p:pic>
        <p:nvPicPr>
          <p:cNvPr id="1026" name="Picture 2" descr="http://ironbark.xtelco.com.au/subjects/IS/IS2011/images/Fig01-2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202266"/>
            <a:ext cx="5616221" cy="33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676400"/>
            <a:ext cx="4343400" cy="31700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Focus: Determining how a current information system functions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181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If you encounter a system you have never used before, how do you find out how it works/what it does?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2160034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Performing Requirements Determination	</a:t>
            </a:r>
          </a:p>
        </p:txBody>
      </p:sp>
      <p:sp>
        <p:nvSpPr>
          <p:cNvPr id="184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199" y="1498601"/>
            <a:ext cx="8229601" cy="3606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Gather information on what system should do from many sources</a:t>
            </a:r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Forms</a:t>
            </a:r>
          </a:p>
          <a:p>
            <a:pPr lvl="1"/>
            <a:r>
              <a:rPr lang="en-US" dirty="0" smtClean="0"/>
              <a:t>Procedures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4CA71FA8-BB23-4661-B891-20D86B85FADA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5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1026" name="Picture 2" descr="http://www.clker.com/cliparts/r/0/O/0/X/O/image-of-person-sspeck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1082782" cy="14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gfns.org/wp-content/uploads/magnifieddoc-300x2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44" y="3294381"/>
            <a:ext cx="1717675" cy="137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conshock.com/img_jpg/VISTA/project_managment/jpg/256/procedure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4106863"/>
            <a:ext cx="175577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8478"/>
            <a:ext cx="8229600" cy="927629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Performing Requirements Determination (continued)	</a:t>
            </a:r>
          </a:p>
        </p:txBody>
      </p:sp>
      <p:sp>
        <p:nvSpPr>
          <p:cNvPr id="194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1" y="1202268"/>
            <a:ext cx="7467600" cy="474133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Characteristics for Gathering Requirements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Impertinence</a:t>
            </a:r>
            <a:r>
              <a:rPr lang="en-US" sz="2400" dirty="0" smtClean="0"/>
              <a:t>	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Question everything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Impartiality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Find the best organizational solution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Relaxation of constraints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Assume anything is possible and eliminate the infeasible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Attention to detail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Every fact must fit with every other fact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Reframing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View the organization in new ways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086A6583-6052-40E1-81CB-F255C5D89EC9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6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2050" name="Picture 2" descr="http://thepapist.org/wp-content/uploads/2015/09/ques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3276600" cy="2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Deliverables and Outcomes</a:t>
            </a:r>
          </a:p>
        </p:txBody>
      </p:sp>
      <p:sp>
        <p:nvSpPr>
          <p:cNvPr id="204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199" y="1498601"/>
            <a:ext cx="8229601" cy="4064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2800" dirty="0" smtClean="0"/>
              <a:t>Types of Deliverables:</a:t>
            </a:r>
          </a:p>
          <a:p>
            <a:pPr lvl="1"/>
            <a:r>
              <a:rPr lang="en-US" sz="2400" dirty="0" smtClean="0"/>
              <a:t>Information collected from users (</a:t>
            </a:r>
            <a:r>
              <a:rPr lang="en-US" sz="2400" b="1" dirty="0" smtClean="0"/>
              <a:t>transcripts</a:t>
            </a:r>
            <a:r>
              <a:rPr lang="en-US" sz="2400" dirty="0" smtClean="0"/>
              <a:t>, </a:t>
            </a:r>
            <a:r>
              <a:rPr lang="en-US" sz="2400" b="1" dirty="0" smtClean="0"/>
              <a:t>notes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Existing documents and files (</a:t>
            </a:r>
            <a:r>
              <a:rPr lang="en-US" sz="2400" b="1" dirty="0" smtClean="0"/>
              <a:t>training manuals, etc.)</a:t>
            </a:r>
            <a:endParaRPr lang="en-US" sz="2400" dirty="0" smtClean="0"/>
          </a:p>
          <a:p>
            <a:pPr lvl="1"/>
            <a:r>
              <a:rPr lang="en-US" sz="2400" dirty="0" smtClean="0"/>
              <a:t>Computer-based information (</a:t>
            </a:r>
            <a:r>
              <a:rPr lang="en-US" sz="2400" b="1" dirty="0" smtClean="0"/>
              <a:t>reports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Understanding of organizational components</a:t>
            </a:r>
          </a:p>
          <a:p>
            <a:pPr lvl="2"/>
            <a:r>
              <a:rPr lang="en-US" sz="2000" dirty="0" smtClean="0"/>
              <a:t>Business objective</a:t>
            </a:r>
          </a:p>
          <a:p>
            <a:pPr lvl="2"/>
            <a:r>
              <a:rPr lang="en-US" sz="2000" dirty="0" smtClean="0"/>
              <a:t>Information needs</a:t>
            </a:r>
          </a:p>
          <a:p>
            <a:pPr lvl="2"/>
            <a:r>
              <a:rPr lang="en-US" sz="2000" dirty="0" smtClean="0"/>
              <a:t>Rules of data processing</a:t>
            </a:r>
          </a:p>
          <a:p>
            <a:pPr lvl="2"/>
            <a:r>
              <a:rPr lang="en-US" sz="2000" dirty="0" smtClean="0"/>
              <a:t>Key events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8F20B25F-C285-4AA9-BC89-A6F968C1CCD7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7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3076" name="Picture 4" descr="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672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How to do it?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229601" cy="5181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2800" dirty="0" smtClean="0"/>
              <a:t>Interview</a:t>
            </a:r>
          </a:p>
          <a:p>
            <a:pPr lvl="1"/>
            <a:r>
              <a:rPr lang="en-US" dirty="0" smtClean="0"/>
              <a:t>Interview individuals involved, users, managers, programmers</a:t>
            </a:r>
          </a:p>
          <a:p>
            <a:r>
              <a:rPr lang="en-US" sz="2800" dirty="0" smtClean="0"/>
              <a:t>Observe</a:t>
            </a:r>
          </a:p>
          <a:p>
            <a:pPr lvl="1"/>
            <a:r>
              <a:rPr lang="en-US" dirty="0" smtClean="0"/>
              <a:t>Watch users of the system</a:t>
            </a:r>
          </a:p>
          <a:p>
            <a:pPr lvl="2"/>
            <a:r>
              <a:rPr lang="en-US" sz="2800" dirty="0" smtClean="0"/>
              <a:t>How is it used? When is it used? </a:t>
            </a:r>
            <a:endParaRPr lang="en-US" sz="2800" dirty="0" smtClean="0"/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2800" dirty="0" smtClean="0"/>
              <a:t>Study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en-US" dirty="0" smtClean="0"/>
              <a:t>Study </a:t>
            </a:r>
            <a:r>
              <a:rPr lang="en-US" dirty="0" smtClean="0"/>
              <a:t>Business Documents</a:t>
            </a:r>
          </a:p>
          <a:p>
            <a:pPr marL="1257300" lvl="2">
              <a:buFont typeface="Arial" panose="020B0604020202020204" pitchFamily="34" charset="0"/>
              <a:buChar char="•"/>
            </a:pPr>
            <a:r>
              <a:rPr lang="en-US" sz="2800" dirty="0" smtClean="0"/>
              <a:t>Training manuals, policy manuals</a:t>
            </a:r>
          </a:p>
          <a:p>
            <a:pPr lvl="2"/>
            <a:r>
              <a:rPr lang="en-US" sz="2800" dirty="0"/>
              <a:t>	</a:t>
            </a:r>
            <a:r>
              <a:rPr lang="en-US" sz="2800" dirty="0" smtClean="0"/>
              <a:t>		</a:t>
            </a:r>
          </a:p>
          <a:p>
            <a:pPr lvl="1"/>
            <a:endParaRPr lang="en-US" dirty="0" smtClean="0"/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5.</a:t>
            </a:r>
            <a:fld id="{8F20B25F-C285-4AA9-BC89-A6F968C1CCD7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8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4098" name="Picture 2" descr="http://images.clipartpanda.com/study-clipart-boy_studying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86" y="2502164"/>
            <a:ext cx="2530213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211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XNu0VBVCU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0566" y="914400"/>
            <a:ext cx="8542867" cy="4805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762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always easy….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224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U-f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U-fall" id="{1220E6DD-6406-42EE-8C63-63AD3AB19F5C}" vid="{1814DBBF-D48F-476A-A48E-A580BAF5714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WSU-fall</Template>
  <TotalTime>1792</TotalTime>
  <Words>899</Words>
  <Application>Microsoft Office PowerPoint</Application>
  <PresentationFormat>On-screen Show (4:3)</PresentationFormat>
  <Paragraphs>189</Paragraphs>
  <Slides>28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Tahoma</vt:lpstr>
      <vt:lpstr>Verdana</vt:lpstr>
      <vt:lpstr>Wingdings</vt:lpstr>
      <vt:lpstr>Wingdings 2</vt:lpstr>
      <vt:lpstr>WSU-fall</vt:lpstr>
      <vt:lpstr>PowerPoint Presentation</vt:lpstr>
      <vt:lpstr>Learning Objectives</vt:lpstr>
      <vt:lpstr>Learning Objectives (continued)</vt:lpstr>
      <vt:lpstr>Part of Systems Analysis Phase in SDLC</vt:lpstr>
      <vt:lpstr>Performing Requirements Determination </vt:lpstr>
      <vt:lpstr>Performing Requirements Determination (continued) </vt:lpstr>
      <vt:lpstr>Deliverables and Outcomes</vt:lpstr>
      <vt:lpstr>How to do it? </vt:lpstr>
      <vt:lpstr>PowerPoint Presentation</vt:lpstr>
      <vt:lpstr>Method 1: Interview</vt:lpstr>
      <vt:lpstr>Traditional Methods for Determining Requirements (continued)</vt:lpstr>
      <vt:lpstr>PowerPoint Presentation</vt:lpstr>
      <vt:lpstr>Method 2: Observing</vt:lpstr>
      <vt:lpstr>PowerPoint Presentation</vt:lpstr>
      <vt:lpstr>Method 3: Study/Analyze</vt:lpstr>
      <vt:lpstr>Modern Methods for Determining Requirements- Method 1: JAD</vt:lpstr>
      <vt:lpstr>PowerPoint Presentation</vt:lpstr>
      <vt:lpstr>Modern Method 2: Prototyping</vt:lpstr>
      <vt:lpstr>PowerPoint Presentation</vt:lpstr>
      <vt:lpstr>Prototyping (continued)</vt:lpstr>
      <vt:lpstr>Prototyping (continued)</vt:lpstr>
      <vt:lpstr>How Google used prototyping for GoogleGlass</vt:lpstr>
      <vt:lpstr>A different approach- Business Process Reengineering (BPR)</vt:lpstr>
      <vt:lpstr>Business Process Reengineering (BPR) (continued)</vt:lpstr>
      <vt:lpstr>Business Process Reengineering (BPR) (continued)</vt:lpstr>
      <vt:lpstr>PowerPoint Presentation</vt:lpstr>
      <vt:lpstr>Summary</vt:lpstr>
      <vt:lpstr>Summary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John Russo</dc:creator>
  <cp:lastModifiedBy>Seokwoo Song</cp:lastModifiedBy>
  <cp:revision>93</cp:revision>
  <cp:lastPrinted>1601-01-01T00:00:00Z</cp:lastPrinted>
  <dcterms:created xsi:type="dcterms:W3CDTF">2011-07-19T16:30:56Z</dcterms:created>
  <dcterms:modified xsi:type="dcterms:W3CDTF">2017-02-03T20:49:53Z</dcterms:modified>
</cp:coreProperties>
</file>