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8" r:id="rId2"/>
    <p:sldMasterId id="2147483696" r:id="rId3"/>
  </p:sldMasterIdLst>
  <p:notesMasterIdLst>
    <p:notesMasterId r:id="rId25"/>
  </p:notesMasterIdLst>
  <p:handoutMasterIdLst>
    <p:handoutMasterId r:id="rId26"/>
  </p:handoutMasterIdLst>
  <p:sldIdLst>
    <p:sldId id="301" r:id="rId4"/>
    <p:sldId id="357" r:id="rId5"/>
    <p:sldId id="358" r:id="rId6"/>
    <p:sldId id="360" r:id="rId7"/>
    <p:sldId id="362" r:id="rId8"/>
    <p:sldId id="364" r:id="rId9"/>
    <p:sldId id="365" r:id="rId10"/>
    <p:sldId id="366" r:id="rId11"/>
    <p:sldId id="367" r:id="rId12"/>
    <p:sldId id="369" r:id="rId13"/>
    <p:sldId id="376" r:id="rId14"/>
    <p:sldId id="378" r:id="rId15"/>
    <p:sldId id="379" r:id="rId16"/>
    <p:sldId id="380" r:id="rId17"/>
    <p:sldId id="381" r:id="rId18"/>
    <p:sldId id="382" r:id="rId19"/>
    <p:sldId id="383" r:id="rId20"/>
    <p:sldId id="389" r:id="rId21"/>
    <p:sldId id="390" r:id="rId22"/>
    <p:sldId id="391" r:id="rId23"/>
    <p:sldId id="39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C7B0"/>
    <a:srgbClr val="960E0E"/>
    <a:srgbClr val="730B0B"/>
    <a:srgbClr val="DCBFA4"/>
    <a:srgbClr val="080912"/>
    <a:srgbClr val="BA2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737" autoAdjust="0"/>
  </p:normalViewPr>
  <p:slideViewPr>
    <p:cSldViewPr>
      <p:cViewPr varScale="1">
        <p:scale>
          <a:sx n="94" d="100"/>
          <a:sy n="94" d="100"/>
        </p:scale>
        <p:origin x="13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30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7AC4C98-C2A1-4759-B533-22437A7FA247}" type="datetimeFigureOut">
              <a:rPr lang="en-US"/>
              <a:pPr>
                <a:defRPr/>
              </a:pPr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116305-447C-46AA-AAF4-15085F04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10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B17E8A1A-D0DE-4DDD-8440-1CBA7D0C0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13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B4C03A-28A6-4BA5-BC3B-E6D303145471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078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3BC3-3518-4AC1-A913-816A27FA9643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75B5-F235-40F2-8D4C-C397A35CC187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5E1F-CD2D-47D4-871C-2FB87CC29610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D5A8-BDCD-471F-9E43-58A6D2411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D1BD-8EF7-4920-AAD3-32C99BA4F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4C0A-DBD2-446D-AB11-B610747FC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2428-2321-423C-9446-8A9943C19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A232-34CA-48D1-9EC9-E6CB8808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9019-D326-4B03-8C10-3FEFE1518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9AAE-E023-48C3-B060-D028C0AD4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3645-AEC5-4418-8455-751B62818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DF91-C7F6-4EE7-A153-35DF9D7B03C5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95B3-4A68-4413-B9CD-DDBCD097D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1B73-8807-4AF6-A4E0-36DBAE6EB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282F5-4E77-42E2-A8A3-E60B5E650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SU-PPT-titlespring2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3" y="271593"/>
            <a:ext cx="8630845" cy="1995159"/>
          </a:xfrm>
          <a:prstGeom prst="rect">
            <a:avLst/>
          </a:prstGeom>
        </p:spPr>
      </p:pic>
      <p:pic>
        <p:nvPicPr>
          <p:cNvPr id="5" name="Picture 5" descr="C:\Users\spetty\Desktop\wsustack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90499"/>
            <a:ext cx="2400300" cy="150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322" y="509549"/>
            <a:ext cx="5093477" cy="1470025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17899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27629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229601" cy="4445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90931" cy="365125"/>
          </a:xfrm>
        </p:spPr>
        <p:txBody>
          <a:bodyPr/>
          <a:lstStyle/>
          <a:p>
            <a:pPr>
              <a:defRPr/>
            </a:pPr>
            <a:fld id="{949E32D2-7D32-4F2C-B713-F49B1FA5B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1047"/>
          <p:cNvSpPr txBox="1">
            <a:spLocks noChangeArrowheads="1"/>
          </p:cNvSpPr>
          <p:nvPr userDrawn="1"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16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21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Copyright © 2015 Pearson Education, Inc. Publishing as Prentice Hall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692F2-A91B-4802-AEC3-8B398EC00D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27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2857"/>
            <a:ext cx="4038600" cy="4150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2857"/>
            <a:ext cx="4038600" cy="4150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Copyright © 2015 Pearson Education, Inc. Publishing as Prentice Hall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0C495-0C45-442F-B603-F3C2C3E9E7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1047"/>
          <p:cNvSpPr txBox="1">
            <a:spLocks noChangeArrowheads="1"/>
          </p:cNvSpPr>
          <p:nvPr userDrawn="1"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16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753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SU PPT 2nd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2855"/>
            <a:ext cx="4040188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3655"/>
            <a:ext cx="4040188" cy="3684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2855"/>
            <a:ext cx="4041775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3655"/>
            <a:ext cx="4041775" cy="3684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CE03B-9458-4D70-BD86-DEA58E7FD6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899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Copyright © 2015 Pearson Education, Inc. Publishing as Prentice Hall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534F-ACF9-4BB5-861C-66140BDD96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063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Copyright © 2015 Pearson Education, Inc. Publishing as Prentice Hall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09470-90CB-4E31-A5FF-D9D4145571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1047"/>
          <p:cNvSpPr txBox="1">
            <a:spLocks noChangeArrowheads="1"/>
          </p:cNvSpPr>
          <p:nvPr userDrawn="1"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16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901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0D7F-E071-402D-8544-24F94911FB83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016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39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Copyright © 2015 Pearson Education, Inc. Publishing as Prentice Hall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ABA33-54DA-4779-A65A-2614F18EF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66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16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Copyright © 2015 Pearson Education, Inc. Publishing as Prentice Hall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5E357-7B8E-4F1F-BB27-6242F33D8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39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3922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Copyright © 2015 Pearson Education, Inc. Publishing as Prentice Hall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6E5FC-B3B5-429F-B6FF-5357AC280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131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91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9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Copyright © 2015 Pearson Education, Inc. Publishing as Prentice Hall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EB864-3A20-4512-988A-1AB9903EB0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460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D312-2DD8-44CB-A9E0-4C2FB095A088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2B8C-38C2-497B-A676-6306203EED60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CDFB-681D-4DCE-AFC4-619D3F345938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5D3A-E84E-4ECD-A5EF-625AD4180AA3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80-8E6A-4824-8B1C-8A57F8114265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97B9-6AFC-4681-AD10-16A779A802F5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26"/>
          <p:cNvSpPr txBox="1">
            <a:spLocks noChangeArrowheads="1"/>
          </p:cNvSpPr>
          <p:nvPr userDrawn="1"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600">
              <a:solidFill>
                <a:schemeClr val="tx1"/>
              </a:solidFill>
              <a:cs typeface="+mn-cs"/>
            </a:endParaRPr>
          </a:p>
        </p:txBody>
      </p:sp>
      <p:sp>
        <p:nvSpPr>
          <p:cNvPr id="12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1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011863"/>
            <a:ext cx="5791200" cy="365125"/>
          </a:xfrm>
          <a:prstGeom prst="rect">
            <a:avLst/>
          </a:prstGeom>
        </p:spPr>
        <p:txBody>
          <a:bodyPr vert="horz" tIns="0" bIns="0" anchor="t"/>
          <a:lstStyle>
            <a:lvl1pPr algn="r"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371600" y="5649913"/>
            <a:ext cx="5791200" cy="365125"/>
          </a:xfrm>
          <a:prstGeom prst="rect">
            <a:avLst/>
          </a:prstGeom>
        </p:spPr>
        <p:txBody>
          <a:bodyPr vert="horz" tIns="0" bIns="0" anchor="b"/>
          <a:lstStyle>
            <a:lvl1pPr algn="r">
              <a:defRPr sz="11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18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391525" y="5753100"/>
            <a:ext cx="503238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3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A1B3E6E-4182-4944-9A7D-0CC7D2116490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zoom/>
  </p:transition>
  <p:timing>
    <p:tnLst>
      <p:par>
        <p:cTn id="1" dur="indefinite" restart="never" nodeType="tmRoot"/>
      </p:par>
    </p:tnLst>
  </p:timing>
  <p:hf sldNum="0" hdr="0" dt="0"/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5pPr>
      <a:lvl6pPr marL="20574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6pPr>
      <a:lvl7pPr marL="25146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7pPr>
      <a:lvl8pPr marL="29718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8pPr>
      <a:lvl9pPr marL="34290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26"/>
          <p:cNvSpPr txBox="1">
            <a:spLocks noChangeArrowheads="1"/>
          </p:cNvSpPr>
          <p:nvPr userDrawn="1"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600">
              <a:solidFill>
                <a:schemeClr val="tx1"/>
              </a:solidFill>
              <a:cs typeface="+mn-cs"/>
            </a:endParaRPr>
          </a:p>
        </p:txBody>
      </p:sp>
      <p:sp>
        <p:nvSpPr>
          <p:cNvPr id="2355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0037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D3C8C47D-9EB6-4452-A6AD-6C0702439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zoom/>
  </p:transition>
  <p:timing>
    <p:tnLst>
      <p:par>
        <p:cTn id="1" dur="indefinite" restart="never" nodeType="tmRoot"/>
      </p:par>
    </p:tnLst>
  </p:timing>
  <p:hf sldNum="0" hdr="0" dt="0"/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5pPr>
      <a:lvl6pPr marL="20574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6pPr>
      <a:lvl7pPr marL="25146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7pPr>
      <a:lvl8pPr marL="29718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8pPr>
      <a:lvl9pPr marL="34290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334">
              <a:schemeClr val="accent4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2013\University Communications\Assets\PowerPoint Templates\WSU PPT footer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" y="12107"/>
            <a:ext cx="9142571" cy="6857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petty\Desktop\WSU_InstSig_horiz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61" y="6191887"/>
            <a:ext cx="3429000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55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356350"/>
            <a:ext cx="435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241FFF-C9CA-44C5-A107-0E136B0A5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1047"/>
          <p:cNvSpPr txBox="1">
            <a:spLocks noChangeArrowheads="1"/>
          </p:cNvSpPr>
          <p:nvPr userDrawn="1"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16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io.gov.nl.ca/OCIO/pmo/plan.html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cefulbreeze.com/Project/BPP.htm" TargetMode="External"/><Relationship Id="rId2" Type="http://schemas.openxmlformats.org/officeDocument/2006/relationships/hyperlink" Target="Project-Management-Plan.doc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Project%20Scope%20Statement.do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4294967295"/>
          </p:nvPr>
        </p:nvSpPr>
        <p:spPr>
          <a:xfrm>
            <a:off x="4376737" y="4419600"/>
            <a:ext cx="4777995" cy="1600200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marR="36576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b="1" kern="1200" dirty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Chapter </a:t>
            </a:r>
            <a:r>
              <a:rPr lang="en-US" sz="3600" b="1" dirty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4</a:t>
            </a:r>
            <a:r>
              <a:rPr lang="en-US" sz="3600" b="1" kern="1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endParaRPr lang="en-US" sz="3600" b="1" kern="1200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L="0" marR="36576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kern="1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Systems Planning and Selection</a:t>
            </a:r>
            <a:endParaRPr lang="en-US" b="1" kern="1200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>
                <a:solidFill>
                  <a:prstClr val="black"/>
                </a:solidFill>
              </a:rPr>
              <a:t>2.1</a:t>
            </a:r>
          </a:p>
        </p:txBody>
      </p:sp>
      <p:pic>
        <p:nvPicPr>
          <p:cNvPr id="6146" name="Picture 2" descr="http://www.alten.com/wp-content/uploads/sites/2/2013/12/Computer_Ind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840464"/>
            <a:ext cx="4681537" cy="319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469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1" cy="432435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Assessing Economic Feasibility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(Costs)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072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-114300" y="707073"/>
            <a:ext cx="9258300" cy="6303327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Determine Costs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Tangible Costs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Can easily be measured in dollars—Example</a:t>
            </a:r>
            <a:r>
              <a:rPr lang="en-US" dirty="0"/>
              <a:t>?</a:t>
            </a:r>
            <a:r>
              <a:rPr lang="en-US" dirty="0" smtClean="0"/>
              <a:t> What tangible costs for developing our new app? 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Intangible costs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Cannot be easily measured in dollars—Example? What intangible costs for developing our new app?</a:t>
            </a:r>
          </a:p>
          <a:p>
            <a:pPr lvl="1">
              <a:spcBef>
                <a:spcPts val="0"/>
              </a:spcBef>
            </a:pPr>
            <a:r>
              <a:rPr lang="en-US" sz="2400" b="1" dirty="0"/>
              <a:t>One-Time </a:t>
            </a:r>
            <a:r>
              <a:rPr lang="en-US" sz="2400" b="1" dirty="0" smtClean="0"/>
              <a:t>Costs vs. Recurring Costs</a:t>
            </a:r>
            <a:endParaRPr lang="en-US" dirty="0"/>
          </a:p>
          <a:p>
            <a:pPr lvl="2"/>
            <a:r>
              <a:rPr lang="en-US" dirty="0" smtClean="0"/>
              <a:t> 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4D43B29C-2381-4814-885E-022D66824C2C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10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7268" y="4157683"/>
            <a:ext cx="6172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lnSpc>
                <a:spcPct val="80000"/>
              </a:lnSpc>
            </a:pPr>
            <a:r>
              <a:rPr lang="en-US" sz="2000" b="1" dirty="0" smtClean="0"/>
              <a:t>Recurring Costs</a:t>
            </a:r>
          </a:p>
          <a:p>
            <a:pPr lvl="3">
              <a:lnSpc>
                <a:spcPct val="80000"/>
              </a:lnSpc>
            </a:pPr>
            <a:endParaRPr lang="en-US" sz="2000" b="1" dirty="0" smtClean="0"/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Application software maintenance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Incremental data storage expense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Incremental communications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New software and hardware releases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Consumable supplies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371600" y="4099560"/>
            <a:ext cx="6164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lnSpc>
                <a:spcPct val="80000"/>
              </a:lnSpc>
            </a:pPr>
            <a:r>
              <a:rPr lang="en-US" sz="2000" b="1" dirty="0" smtClean="0"/>
              <a:t>One-Time Costs</a:t>
            </a:r>
          </a:p>
          <a:p>
            <a:pPr lvl="3">
              <a:lnSpc>
                <a:spcPct val="80000"/>
              </a:lnSpc>
            </a:pPr>
            <a:endParaRPr lang="en-US" sz="2000" b="1" dirty="0" smtClean="0"/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System development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New hardware and software purchases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User training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Site preparation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Data or system conversion</a:t>
            </a:r>
          </a:p>
        </p:txBody>
      </p:sp>
    </p:spTree>
    <p:extLst>
      <p:ext uri="{BB962C8B-B14F-4D97-AF65-F5344CB8AC3E}">
        <p14:creationId xmlns:p14="http://schemas.microsoft.com/office/powerpoint/2010/main" val="25075748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676400" y="12192"/>
            <a:ext cx="11887200" cy="927629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Building the Baseline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Project 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Plan</a:t>
            </a:r>
          </a:p>
        </p:txBody>
      </p:sp>
      <p:sp>
        <p:nvSpPr>
          <p:cNvPr id="3789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" y="762000"/>
            <a:ext cx="8991600" cy="60960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Assures that customer and development group have a </a:t>
            </a:r>
            <a:r>
              <a:rPr lang="en-US" b="1" dirty="0" smtClean="0"/>
              <a:t>complete understanding </a:t>
            </a:r>
            <a:r>
              <a:rPr lang="en-US" dirty="0" smtClean="0"/>
              <a:t>of the proposed </a:t>
            </a:r>
            <a:r>
              <a:rPr lang="en-US" b="1" dirty="0" smtClean="0"/>
              <a:t>system and requirements</a:t>
            </a:r>
          </a:p>
          <a:p>
            <a:pPr lvl="1"/>
            <a:r>
              <a:rPr lang="en-US" dirty="0" smtClean="0"/>
              <a:t>Provides sponsoring organization with a clear idea of</a:t>
            </a:r>
            <a:r>
              <a:rPr lang="en-US" b="1" dirty="0" smtClean="0"/>
              <a:t> scope</a:t>
            </a:r>
            <a:r>
              <a:rPr lang="en-US" dirty="0" smtClean="0"/>
              <a:t>,</a:t>
            </a:r>
            <a:r>
              <a:rPr lang="en-US" b="1" dirty="0" smtClean="0"/>
              <a:t> benefits </a:t>
            </a:r>
            <a:r>
              <a:rPr lang="en-US" dirty="0" smtClean="0"/>
              <a:t>and</a:t>
            </a:r>
            <a:r>
              <a:rPr lang="en-US" b="1" dirty="0" smtClean="0"/>
              <a:t> duration </a:t>
            </a:r>
            <a:r>
              <a:rPr lang="en-US" dirty="0" smtClean="0"/>
              <a:t>of project</a:t>
            </a:r>
          </a:p>
          <a:p>
            <a:r>
              <a:rPr lang="en-US" b="1" dirty="0"/>
              <a:t>Four</a:t>
            </a:r>
            <a:r>
              <a:rPr lang="en-US" dirty="0"/>
              <a:t> Sections of a Baseline Project Plan:</a:t>
            </a:r>
          </a:p>
          <a:p>
            <a:pPr lvl="1"/>
            <a:r>
              <a:rPr lang="en-US" b="1" dirty="0"/>
              <a:t>Introduction</a:t>
            </a:r>
          </a:p>
          <a:p>
            <a:pPr lvl="1"/>
            <a:r>
              <a:rPr lang="en-US" b="1" dirty="0"/>
              <a:t>System description</a:t>
            </a:r>
          </a:p>
          <a:p>
            <a:pPr lvl="1"/>
            <a:r>
              <a:rPr lang="en-US" b="1" dirty="0"/>
              <a:t>Feasibility assessment</a:t>
            </a:r>
          </a:p>
          <a:p>
            <a:pPr lvl="1"/>
            <a:r>
              <a:rPr lang="en-US" b="1" dirty="0"/>
              <a:t>Management issues</a:t>
            </a:r>
          </a:p>
          <a:p>
            <a:pPr lvl="1"/>
            <a:endParaRPr lang="en-US" dirty="0" smtClean="0"/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7CCAB19B-0711-49A1-B5A9-DAC05076F04A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11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9565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Building the Baseline </a:t>
            </a:r>
            <a:b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Project Plan (continued)</a:t>
            </a:r>
          </a:p>
        </p:txBody>
      </p:sp>
      <p:sp>
        <p:nvSpPr>
          <p:cNvPr id="3993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289425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 smtClean="0"/>
              <a:t>Introduction</a:t>
            </a:r>
          </a:p>
          <a:p>
            <a:pPr lvl="1"/>
            <a:r>
              <a:rPr lang="en-US" dirty="0" smtClean="0"/>
              <a:t>Brief overview</a:t>
            </a:r>
          </a:p>
          <a:p>
            <a:pPr lvl="1"/>
            <a:r>
              <a:rPr lang="en-US" dirty="0" smtClean="0"/>
              <a:t>Recommended course of action</a:t>
            </a:r>
          </a:p>
          <a:p>
            <a:pPr lvl="1"/>
            <a:r>
              <a:rPr lang="en-US" dirty="0" smtClean="0"/>
              <a:t>Project scope defined</a:t>
            </a:r>
          </a:p>
          <a:p>
            <a:pPr lvl="2"/>
            <a:r>
              <a:rPr lang="en-US" dirty="0" smtClean="0"/>
              <a:t>Units affected</a:t>
            </a:r>
          </a:p>
          <a:p>
            <a:pPr lvl="2"/>
            <a:r>
              <a:rPr lang="en-US" dirty="0" smtClean="0"/>
              <a:t>Interaction with other systems</a:t>
            </a:r>
          </a:p>
          <a:p>
            <a:pPr lvl="2"/>
            <a:r>
              <a:rPr lang="en-US" dirty="0" smtClean="0"/>
              <a:t>Range of system capabilities</a:t>
            </a:r>
          </a:p>
          <a:p>
            <a:pPr lvl="1"/>
            <a:endParaRPr lang="en-US" dirty="0" smtClean="0"/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34DB1BCD-77F5-4BAC-A095-D1BE2B273BD9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12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84054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Building the Baseline </a:t>
            </a:r>
            <a:b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Project Plan (continued)</a:t>
            </a:r>
          </a:p>
        </p:txBody>
      </p:sp>
      <p:sp>
        <p:nvSpPr>
          <p:cNvPr id="409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720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 smtClean="0"/>
              <a:t>System Description</a:t>
            </a:r>
          </a:p>
          <a:p>
            <a:pPr lvl="1"/>
            <a:r>
              <a:rPr lang="en-US" dirty="0" smtClean="0"/>
              <a:t>Outline of possible alternative solutions</a:t>
            </a:r>
          </a:p>
          <a:p>
            <a:pPr lvl="1"/>
            <a:r>
              <a:rPr lang="en-US" dirty="0" smtClean="0"/>
              <a:t>Narrative format</a:t>
            </a:r>
          </a:p>
          <a:p>
            <a:r>
              <a:rPr lang="en-US" b="1" dirty="0" smtClean="0"/>
              <a:t>Feasibility Assessment</a:t>
            </a:r>
          </a:p>
          <a:p>
            <a:pPr lvl="1"/>
            <a:r>
              <a:rPr lang="en-US" dirty="0" smtClean="0"/>
              <a:t>Project costs and benefits</a:t>
            </a:r>
          </a:p>
          <a:p>
            <a:pPr lvl="1"/>
            <a:r>
              <a:rPr lang="en-US" dirty="0" smtClean="0"/>
              <a:t>Technical difficulties</a:t>
            </a:r>
          </a:p>
          <a:p>
            <a:pPr lvl="1"/>
            <a:r>
              <a:rPr lang="en-US" dirty="0" smtClean="0"/>
              <a:t>High-level project schedule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F35D6B4B-C7A1-4A96-B867-E280E3B25913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13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0104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Building the Baseline </a:t>
            </a:r>
            <a:b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Project Plan (continued)</a:t>
            </a:r>
          </a:p>
        </p:txBody>
      </p:sp>
      <p:sp>
        <p:nvSpPr>
          <p:cNvPr id="419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3832225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 smtClean="0"/>
              <a:t>Management Issues</a:t>
            </a:r>
          </a:p>
          <a:p>
            <a:pPr lvl="1"/>
            <a:r>
              <a:rPr lang="en-US" dirty="0" smtClean="0"/>
              <a:t>Outlines concerns that management may have about the project</a:t>
            </a:r>
          </a:p>
          <a:p>
            <a:pPr lvl="1"/>
            <a:r>
              <a:rPr lang="en-US" dirty="0" smtClean="0"/>
              <a:t>Team composition</a:t>
            </a:r>
          </a:p>
          <a:p>
            <a:pPr lvl="1"/>
            <a:r>
              <a:rPr lang="en-US" dirty="0" smtClean="0"/>
              <a:t>Communication plan</a:t>
            </a:r>
          </a:p>
          <a:p>
            <a:pPr lvl="1"/>
            <a:r>
              <a:rPr lang="en-US" dirty="0" smtClean="0"/>
              <a:t>Project standards and procedures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A7DA5B3C-9DDF-4CFE-9E40-014502B1E1C6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14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3841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73BD606E-1FEB-487B-923B-2858ED30D01D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15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60159"/>
            <a:ext cx="7984670" cy="58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6026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76200"/>
            <a:ext cx="10058400" cy="1703832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Before moving on from this phase you must: </a:t>
            </a:r>
            <a:b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Review the Baseline </a:t>
            </a:r>
            <a:r>
              <a:rPr lang="en-US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Project Plan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403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3886199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Objectives? </a:t>
            </a:r>
          </a:p>
          <a:p>
            <a:pPr lvl="1"/>
            <a:r>
              <a:rPr lang="en-US" dirty="0" smtClean="0"/>
              <a:t>Assure conformity to organizational standards</a:t>
            </a:r>
          </a:p>
          <a:p>
            <a:pPr lvl="1"/>
            <a:r>
              <a:rPr lang="en-US" dirty="0" smtClean="0"/>
              <a:t>All parties must agree to continue with project</a:t>
            </a:r>
          </a:p>
          <a:p>
            <a:pPr lvl="2"/>
            <a:r>
              <a:rPr lang="en-US" dirty="0" smtClean="0"/>
              <a:t>To perform this review a Walkthrough can be done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*Walkthrough is a peer-group review of any product created during the systems development process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E8272260-58DB-4CAE-8AD5-41DDDB22DF69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16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093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Reviewing the Baseline Project Plan (continued)</a:t>
            </a:r>
          </a:p>
        </p:txBody>
      </p:sp>
      <p:sp>
        <p:nvSpPr>
          <p:cNvPr id="166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610600" cy="51054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Walkthrough</a:t>
            </a:r>
          </a:p>
          <a:p>
            <a:pPr marL="822960" lvl="1" fontAlgn="auto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/>
              <a:t>Peer group review</a:t>
            </a:r>
          </a:p>
          <a:p>
            <a:pPr marL="822960" lvl="1" fontAlgn="auto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/>
              <a:t>Participants</a:t>
            </a:r>
          </a:p>
          <a:p>
            <a:pPr marL="1106424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Coordinator – plans meeting, facilitates discussion</a:t>
            </a:r>
            <a:endParaRPr lang="en-US" dirty="0"/>
          </a:p>
          <a:p>
            <a:pPr marL="1106424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Presenter- describes the work (usually the analyst)</a:t>
            </a:r>
            <a:endParaRPr lang="en-US" dirty="0"/>
          </a:p>
          <a:p>
            <a:pPr marL="1106424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User- Makes sure work meets needs of customers</a:t>
            </a:r>
            <a:endParaRPr lang="en-US" dirty="0"/>
          </a:p>
          <a:p>
            <a:pPr marL="1106424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Secretary- Takes notes</a:t>
            </a:r>
            <a:endParaRPr lang="en-US" dirty="0"/>
          </a:p>
          <a:p>
            <a:pPr marL="1106424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Standard </a:t>
            </a:r>
            <a:r>
              <a:rPr lang="en-US" dirty="0" smtClean="0"/>
              <a:t>Bearer- Ensures work adheres to organizational standards</a:t>
            </a:r>
            <a:endParaRPr lang="en-US" dirty="0"/>
          </a:p>
          <a:p>
            <a:pPr marL="1106424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Maintenance </a:t>
            </a:r>
            <a:r>
              <a:rPr lang="en-US" dirty="0" smtClean="0"/>
              <a:t>Oracle- reviews work in terms of future maintenance activities</a:t>
            </a:r>
            <a:endParaRPr lang="en-US" dirty="0"/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/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8E36019E-7666-4528-8C53-976AF57E089E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17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6528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1" y="1295400"/>
            <a:ext cx="8229600" cy="45720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 Identification and Selection involves: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Identifying potential projects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Classifying and ranking of projects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Selecting projects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Baseline Project Plan (BPP)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Created during project initiation and planning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29009C80-AA3B-4AE1-9447-35B76410531E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18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Summary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887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Summary (continued)</a:t>
            </a:r>
          </a:p>
        </p:txBody>
      </p:sp>
      <p:sp>
        <p:nvSpPr>
          <p:cNvPr id="522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206621"/>
            <a:ext cx="8229600" cy="45720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lvl="1"/>
            <a:r>
              <a:rPr lang="en-US" dirty="0" smtClean="0"/>
              <a:t>Contains:</a:t>
            </a:r>
          </a:p>
          <a:p>
            <a:pPr lvl="2"/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High-level description of system</a:t>
            </a:r>
          </a:p>
          <a:p>
            <a:pPr lvl="2"/>
            <a:r>
              <a:rPr lang="en-US" dirty="0" smtClean="0"/>
              <a:t>Outline of feasibility</a:t>
            </a:r>
          </a:p>
          <a:p>
            <a:pPr lvl="2"/>
            <a:r>
              <a:rPr lang="en-US" dirty="0" smtClean="0"/>
              <a:t>Overview of management issues</a:t>
            </a:r>
          </a:p>
          <a:p>
            <a:r>
              <a:rPr lang="en-US" dirty="0" smtClean="0"/>
              <a:t>Project Scope Statement</a:t>
            </a:r>
          </a:p>
          <a:p>
            <a:pPr lvl="1"/>
            <a:r>
              <a:rPr lang="en-US" dirty="0" smtClean="0"/>
              <a:t>Describes what project will deliver</a:t>
            </a:r>
          </a:p>
          <a:p>
            <a:pPr lvl="2"/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0C7F3361-482B-4A64-B5A9-8DE02A3FF4C9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19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15182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Identifying and Selecting Projects</a:t>
            </a:r>
          </a:p>
        </p:txBody>
      </p:sp>
      <p:sp>
        <p:nvSpPr>
          <p:cNvPr id="1843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202267"/>
            <a:ext cx="8229600" cy="4741333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609600" indent="-609600"/>
            <a:r>
              <a:rPr lang="en-US" sz="2800" dirty="0" smtClean="0"/>
              <a:t>Sources of Projects</a:t>
            </a:r>
          </a:p>
          <a:p>
            <a:pPr marL="990600" lvl="1" indent="-533400">
              <a:buSzTx/>
              <a:buFont typeface="Wingdings" pitchFamily="2" charset="2"/>
              <a:buAutoNum type="arabicPeriod"/>
            </a:pPr>
            <a:r>
              <a:rPr lang="en-US" sz="2400" b="1" dirty="0" smtClean="0"/>
              <a:t>Managers and business units </a:t>
            </a:r>
            <a:r>
              <a:rPr lang="en-US" sz="2400" dirty="0" smtClean="0"/>
              <a:t>(want to replace or extend current system)</a:t>
            </a:r>
          </a:p>
          <a:p>
            <a:pPr marL="1371600" lvl="2" indent="-457200"/>
            <a:r>
              <a:rPr lang="en-US" sz="2000" dirty="0" smtClean="0"/>
              <a:t>Goal: </a:t>
            </a:r>
            <a:r>
              <a:rPr lang="en-US" sz="2000" b="1" dirty="0" smtClean="0"/>
              <a:t>to gain more information or provide new services</a:t>
            </a:r>
          </a:p>
          <a:p>
            <a:pPr marL="990600" lvl="1" indent="-533400">
              <a:buSzTx/>
              <a:buFont typeface="Wingdings" pitchFamily="2" charset="2"/>
              <a:buAutoNum type="arabicPeriod"/>
            </a:pPr>
            <a:r>
              <a:rPr lang="en-US" sz="2400" b="1" dirty="0" smtClean="0"/>
              <a:t>IS Managers </a:t>
            </a:r>
          </a:p>
          <a:p>
            <a:pPr marL="1371600" lvl="2" indent="-457200"/>
            <a:r>
              <a:rPr lang="en-US" sz="2000" dirty="0" smtClean="0"/>
              <a:t>Goal: to make a system </a:t>
            </a:r>
            <a:r>
              <a:rPr lang="en-US" sz="2000" b="1" dirty="0" smtClean="0"/>
              <a:t>more efficient</a:t>
            </a:r>
            <a:r>
              <a:rPr lang="en-US" sz="2000" dirty="0" smtClean="0"/>
              <a:t>, </a:t>
            </a:r>
            <a:r>
              <a:rPr lang="en-US" sz="2000" b="1" dirty="0" smtClean="0"/>
              <a:t>less costly</a:t>
            </a:r>
            <a:r>
              <a:rPr lang="en-US" sz="2000" dirty="0" smtClean="0"/>
              <a:t>, or want a </a:t>
            </a:r>
            <a:r>
              <a:rPr lang="en-US" sz="2000" b="1" dirty="0" smtClean="0"/>
              <a:t>new </a:t>
            </a:r>
            <a:r>
              <a:rPr lang="en-US" sz="2000" dirty="0" smtClean="0"/>
              <a:t>operating environment</a:t>
            </a:r>
          </a:p>
          <a:p>
            <a:pPr marL="990600" lvl="1" indent="-533400">
              <a:buSzTx/>
              <a:buFont typeface="Wingdings" pitchFamily="2" charset="2"/>
              <a:buAutoNum type="arabicPeriod"/>
            </a:pPr>
            <a:r>
              <a:rPr lang="en-US" sz="2400" b="1" dirty="0" smtClean="0"/>
              <a:t>Formal planning groups</a:t>
            </a:r>
          </a:p>
          <a:p>
            <a:pPr marL="1371600" lvl="2" indent="-457200"/>
            <a:r>
              <a:rPr lang="en-US" sz="2000" dirty="0" smtClean="0"/>
              <a:t>Goal: to improve an existing system in order to </a:t>
            </a:r>
            <a:r>
              <a:rPr lang="en-US" sz="2000" b="1" dirty="0" smtClean="0"/>
              <a:t>help the organization meet its corporate objectives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A1FA7750-A3AB-4C52-89F0-E3DF04198EDE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8603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Summary (continued)</a:t>
            </a:r>
          </a:p>
        </p:txBody>
      </p:sp>
      <p:sp>
        <p:nvSpPr>
          <p:cNvPr id="532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87681" y="1202267"/>
            <a:ext cx="8229600" cy="45720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Feasibility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Economic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Operational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Technical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Schedule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Legal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Contractual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Political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A4A6BDAC-7EF8-4322-9348-378C43D5109F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20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0596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Summary (continued)</a:t>
            </a:r>
          </a:p>
        </p:txBody>
      </p:sp>
      <p:sp>
        <p:nvSpPr>
          <p:cNvPr id="542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31075" y="1213153"/>
            <a:ext cx="8229600" cy="3435047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Benefits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Tangible vs. Intangible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Costs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Tangible vs. Intangible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One-time vs. Recurring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6DABB191-B0B9-4141-AF1B-293CC1985B4F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21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9596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0"/>
            <a:ext cx="3505200" cy="927629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Identifying and Selecting </a:t>
            </a:r>
            <a: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Projects</a:t>
            </a:r>
            <a:endParaRPr lang="en-US" sz="2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23616" y="0"/>
            <a:ext cx="6096000" cy="4876799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609600" indent="-609600">
              <a:buFont typeface="Wingdings 2" pitchFamily="18" charset="2"/>
              <a:buNone/>
            </a:pPr>
            <a:r>
              <a:rPr lang="en-US" sz="2800" dirty="0" smtClean="0">
                <a:solidFill>
                  <a:srgbClr val="FF388C"/>
                </a:solidFill>
              </a:rPr>
              <a:t>1.   </a:t>
            </a:r>
            <a:r>
              <a:rPr lang="en-US" dirty="0" smtClean="0"/>
              <a:t>Projects are identified by</a:t>
            </a:r>
          </a:p>
          <a:p>
            <a:pPr marL="1371600" lvl="2" indent="-457200">
              <a:spcBef>
                <a:spcPts val="0"/>
              </a:spcBef>
            </a:pPr>
            <a:r>
              <a:rPr lang="en-US" b="1" dirty="0" smtClean="0"/>
              <a:t>Top management</a:t>
            </a:r>
          </a:p>
          <a:p>
            <a:pPr marL="1371600" lvl="2" indent="-457200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*Strategic Organizational Focus</a:t>
            </a:r>
          </a:p>
          <a:p>
            <a:pPr marL="1371600" lvl="2" indent="-457200">
              <a:spcBef>
                <a:spcPts val="0"/>
              </a:spcBef>
            </a:pPr>
            <a:r>
              <a:rPr lang="en-US" b="1" dirty="0" smtClean="0"/>
              <a:t>Steering committee</a:t>
            </a:r>
          </a:p>
          <a:p>
            <a:pPr marL="1371600" lvl="2" indent="-457200">
              <a:spcBef>
                <a:spcPts val="0"/>
              </a:spcBef>
            </a:pPr>
            <a:r>
              <a:rPr lang="en-US" dirty="0" smtClean="0"/>
              <a:t>	*Cross-Functional Focus</a:t>
            </a:r>
          </a:p>
          <a:p>
            <a:pPr marL="1371600" lvl="2" indent="-457200">
              <a:spcBef>
                <a:spcPts val="0"/>
              </a:spcBef>
            </a:pPr>
            <a:endParaRPr lang="en-US" dirty="0" smtClean="0"/>
          </a:p>
          <a:p>
            <a:pPr marL="1371600" lvl="2" indent="-457200">
              <a:spcBef>
                <a:spcPts val="0"/>
              </a:spcBef>
            </a:pPr>
            <a:r>
              <a:rPr lang="en-US" b="1" dirty="0" smtClean="0"/>
              <a:t>User departments</a:t>
            </a:r>
          </a:p>
          <a:p>
            <a:pPr marL="1371600" lvl="2" indent="-457200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*Tactical narrow Focus</a:t>
            </a:r>
          </a:p>
          <a:p>
            <a:pPr marL="1371600" lvl="2" indent="-457200">
              <a:spcBef>
                <a:spcPts val="0"/>
              </a:spcBef>
            </a:pPr>
            <a:r>
              <a:rPr lang="en-US" b="1" dirty="0" smtClean="0"/>
              <a:t>Development group or senior IS staff</a:t>
            </a:r>
          </a:p>
          <a:p>
            <a:pPr marL="1390650" lvl="2" indent="-533400">
              <a:spcBef>
                <a:spcPts val="0"/>
              </a:spcBef>
            </a:pPr>
            <a:r>
              <a:rPr lang="en-US" dirty="0" smtClean="0"/>
              <a:t>	* Focus on Ease of Integration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132FDDC0-EB8C-449E-84A4-81A683E5DD64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3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648" y="998041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Top Down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464" y="2395753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Bottom Up</a:t>
            </a:r>
            <a:endParaRPr lang="en-US" dirty="0"/>
          </a:p>
        </p:txBody>
      </p:sp>
      <p:pic>
        <p:nvPicPr>
          <p:cNvPr id="7" name="Picture 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91" y="4038601"/>
            <a:ext cx="9023090" cy="2819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4945262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914400" y="-76199"/>
            <a:ext cx="10591800" cy="1066800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Identifying and Selecting Projects (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cont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52400" y="990601"/>
            <a:ext cx="8534401" cy="4876799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609600" indent="-609600">
              <a:buSzTx/>
              <a:buFont typeface="Wingdings 2" pitchFamily="18" charset="2"/>
              <a:buAutoNum type="arabicPeriod" startAt="2"/>
            </a:pPr>
            <a:r>
              <a:rPr lang="en-US" sz="2800" b="1" dirty="0" smtClean="0"/>
              <a:t>Classify and rank </a:t>
            </a:r>
            <a:r>
              <a:rPr lang="en-US" sz="2800" dirty="0" smtClean="0"/>
              <a:t>development projects</a:t>
            </a:r>
          </a:p>
          <a:p>
            <a:pPr marL="800100" lvl="2" indent="0"/>
            <a:r>
              <a:rPr lang="en-US" sz="2000" dirty="0" smtClean="0"/>
              <a:t>*</a:t>
            </a:r>
            <a:r>
              <a:rPr lang="en-US" sz="2000" b="1" dirty="0" smtClean="0"/>
              <a:t>Assessing the merit </a:t>
            </a:r>
            <a:r>
              <a:rPr lang="en-US" sz="2000" dirty="0" smtClean="0"/>
              <a:t>of potential projects</a:t>
            </a:r>
          </a:p>
          <a:p>
            <a:pPr marL="800100" lvl="2" indent="0"/>
            <a:r>
              <a:rPr lang="en-US" sz="2000" dirty="0"/>
              <a:t>	</a:t>
            </a:r>
            <a:r>
              <a:rPr lang="en-US" sz="2000" dirty="0" smtClean="0"/>
              <a:t>	- Value Chain? Strategic Alignment? Potential Benefits? </a:t>
            </a:r>
            <a:r>
              <a:rPr lang="en-US" sz="2000" dirty="0" smtClean="0"/>
              <a:t>Resource</a:t>
            </a:r>
            <a:br>
              <a:rPr lang="en-US" sz="2000" dirty="0" smtClean="0"/>
            </a:br>
            <a:r>
              <a:rPr lang="en-US" sz="2000" dirty="0" smtClean="0"/>
              <a:t>             </a:t>
            </a:r>
            <a:r>
              <a:rPr lang="en-US" sz="2000" dirty="0" smtClean="0"/>
              <a:t>Availability? Project duration? Technical Difficulty? 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en-US" sz="2800" dirty="0" smtClean="0"/>
              <a:t>3.  </a:t>
            </a:r>
            <a:r>
              <a:rPr lang="en-US" sz="2800" b="1" dirty="0" smtClean="0"/>
              <a:t> Select </a:t>
            </a:r>
            <a:r>
              <a:rPr lang="en-US" sz="2800" dirty="0" smtClean="0"/>
              <a:t>development projects- </a:t>
            </a:r>
            <a:r>
              <a:rPr lang="en-US" sz="2000" dirty="0"/>
              <a:t>C</a:t>
            </a:r>
            <a:r>
              <a:rPr lang="en-US" sz="2000" dirty="0" smtClean="0"/>
              <a:t>hoose </a:t>
            </a:r>
            <a:r>
              <a:rPr lang="en-US" sz="2000" dirty="0" smtClean="0"/>
              <a:t>the right </a:t>
            </a:r>
            <a:r>
              <a:rPr lang="en-US" sz="2000" dirty="0" smtClean="0"/>
              <a:t>project</a:t>
            </a:r>
            <a:endParaRPr lang="en-US" sz="2800" dirty="0" smtClean="0"/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DBA4FB7C-B286-4ECC-A628-CFC92FF17909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4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501" y="3048000"/>
            <a:ext cx="8492599" cy="3810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2092970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27629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Identifying and Selecting Projects (continued)</a:t>
            </a:r>
          </a:p>
        </p:txBody>
      </p:sp>
      <p:sp>
        <p:nvSpPr>
          <p:cNvPr id="235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202267"/>
            <a:ext cx="8229600" cy="5046133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>
                <a:hlinkClick r:id="rId2"/>
              </a:rPr>
              <a:t>Deliverables and Outcomes</a:t>
            </a:r>
            <a:endParaRPr lang="en-US" dirty="0" smtClean="0"/>
          </a:p>
          <a:p>
            <a:pPr lvl="1"/>
            <a:r>
              <a:rPr lang="en-US" dirty="0" smtClean="0"/>
              <a:t>Primary deliverable of this phase is a </a:t>
            </a:r>
            <a:r>
              <a:rPr lang="en-US" b="1" dirty="0" smtClean="0"/>
              <a:t>schedule of specific IS development projects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List of all the possible projects and how you evaluated them</a:t>
            </a:r>
          </a:p>
          <a:p>
            <a:pPr lvl="1"/>
            <a:r>
              <a:rPr lang="en-US" dirty="0" smtClean="0"/>
              <a:t>Just because you have now selected a project it does not mean it will become a working system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*</a:t>
            </a:r>
            <a:r>
              <a:rPr lang="en-US" b="1" dirty="0" smtClean="0"/>
              <a:t>Incremental commitment </a:t>
            </a:r>
            <a:r>
              <a:rPr lang="en-US" dirty="0" smtClean="0"/>
              <a:t>- Continuous reassessment of project after each phase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8997C721-B059-4364-8668-417546B41574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5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8515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74639"/>
            <a:ext cx="9220199" cy="334961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Initiating and Planning System Development Projects</a:t>
            </a:r>
          </a:p>
        </p:txBody>
      </p:sp>
      <p:sp>
        <p:nvSpPr>
          <p:cNvPr id="2560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1" y="990600"/>
            <a:ext cx="8229600" cy="551815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Objectives- What you will create in this phase</a:t>
            </a:r>
          </a:p>
          <a:p>
            <a:pPr lvl="1"/>
            <a:r>
              <a:rPr lang="en-US" dirty="0" smtClean="0">
                <a:hlinkClick r:id="rId2" action="ppaction://hlinkfile"/>
              </a:rPr>
              <a:t>Baseline Project Plan (BPP)</a:t>
            </a:r>
            <a:r>
              <a:rPr lang="en-US" dirty="0" smtClean="0"/>
              <a:t> – best estimate of the project’s scope, benefits, costs, risks and resource requirements</a:t>
            </a:r>
          </a:p>
          <a:p>
            <a:pPr lvl="2"/>
            <a:r>
              <a:rPr lang="en-US" dirty="0" smtClean="0"/>
              <a:t>Internal document (see example </a:t>
            </a:r>
            <a:r>
              <a:rPr lang="en-US" dirty="0" smtClean="0">
                <a:hlinkClick r:id="rId3"/>
              </a:rPr>
              <a:t>here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4" action="ppaction://hlinkfile"/>
              </a:rPr>
              <a:t>Project Scope Statement</a:t>
            </a:r>
            <a:r>
              <a:rPr lang="en-US" dirty="0" smtClean="0"/>
              <a:t> – Short document that describes what project will deliver (high level summary of BPP)</a:t>
            </a:r>
          </a:p>
          <a:p>
            <a:pPr lvl="2"/>
            <a:r>
              <a:rPr lang="en-US" dirty="0" smtClean="0"/>
              <a:t>Prepared for external and internal stakeholders</a:t>
            </a:r>
          </a:p>
          <a:p>
            <a:pPr lvl="2"/>
            <a:r>
              <a:rPr lang="en-US" dirty="0" smtClean="0"/>
              <a:t>Provides a high-level overview of the project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58B82514-7375-4FAD-BC32-C0BC80DB04AA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6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8848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Assessing Project Feasibility</a:t>
            </a:r>
          </a:p>
        </p:txBody>
      </p:sp>
      <p:sp>
        <p:nvSpPr>
          <p:cNvPr id="266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1202267"/>
            <a:ext cx="9143999" cy="4770966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 smtClean="0"/>
              <a:t>Six Categories* </a:t>
            </a:r>
          </a:p>
          <a:p>
            <a:pPr lvl="1"/>
            <a:r>
              <a:rPr lang="en-US" b="1" dirty="0" smtClean="0"/>
              <a:t>Economic</a:t>
            </a:r>
            <a:r>
              <a:rPr lang="en-US" dirty="0" smtClean="0"/>
              <a:t>- financial benefits and costs?</a:t>
            </a:r>
          </a:p>
          <a:p>
            <a:pPr lvl="1"/>
            <a:r>
              <a:rPr lang="en-US" b="1" dirty="0" smtClean="0"/>
              <a:t>Operational</a:t>
            </a:r>
            <a:r>
              <a:rPr lang="en-US" dirty="0" smtClean="0"/>
              <a:t> – solves business problems? </a:t>
            </a:r>
          </a:p>
          <a:p>
            <a:pPr lvl="1"/>
            <a:r>
              <a:rPr lang="en-US" b="1" dirty="0" smtClean="0"/>
              <a:t>Technical </a:t>
            </a:r>
            <a:r>
              <a:rPr lang="en-US" dirty="0" smtClean="0"/>
              <a:t>– Can we make this? </a:t>
            </a:r>
          </a:p>
          <a:p>
            <a:pPr lvl="1"/>
            <a:r>
              <a:rPr lang="en-US" b="1" dirty="0" smtClean="0"/>
              <a:t>Schedule</a:t>
            </a:r>
            <a:r>
              <a:rPr lang="en-US" dirty="0" smtClean="0"/>
              <a:t> – Is the timeframe realistic? </a:t>
            </a:r>
          </a:p>
          <a:p>
            <a:pPr lvl="1"/>
            <a:r>
              <a:rPr lang="en-US" b="1" dirty="0" smtClean="0"/>
              <a:t>Legal and contractual </a:t>
            </a:r>
            <a:r>
              <a:rPr lang="en-US" dirty="0" smtClean="0"/>
              <a:t>– Will we get sued?</a:t>
            </a:r>
          </a:p>
          <a:p>
            <a:pPr lvl="1"/>
            <a:r>
              <a:rPr lang="en-US" b="1" dirty="0" smtClean="0"/>
              <a:t>Political </a:t>
            </a:r>
            <a:r>
              <a:rPr lang="en-US" dirty="0" smtClean="0"/>
              <a:t>– Will this piss off our shareholders? </a:t>
            </a:r>
          </a:p>
          <a:p>
            <a:pPr lvl="2"/>
            <a:r>
              <a:rPr lang="en-US" dirty="0" smtClean="0"/>
              <a:t>(* </a:t>
            </a:r>
            <a:r>
              <a:rPr lang="en-US" dirty="0" smtClean="0"/>
              <a:t>To address </a:t>
            </a:r>
            <a:r>
              <a:rPr lang="en-US" dirty="0" smtClean="0"/>
              <a:t>each of these in your baseline project plan document for </a:t>
            </a:r>
            <a:r>
              <a:rPr lang="en-US" dirty="0" smtClean="0"/>
              <a:t>final </a:t>
            </a:r>
            <a:r>
              <a:rPr lang="en-US" dirty="0" smtClean="0"/>
              <a:t>project)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9A6B4F5B-0896-4922-BAD3-7FE8DC7CBD45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7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7036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63562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Assessing Economic Feasibility</a:t>
            </a:r>
          </a:p>
        </p:txBody>
      </p:sp>
      <p:sp>
        <p:nvSpPr>
          <p:cNvPr id="276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-18288" y="685800"/>
            <a:ext cx="5580888" cy="6400799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Economic Feasibility is also called: </a:t>
            </a:r>
            <a:r>
              <a:rPr lang="en-US" b="1" dirty="0" smtClean="0"/>
              <a:t>Cost–Benefit Analysis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Determine : </a:t>
            </a:r>
            <a:r>
              <a:rPr lang="en-US" b="1" dirty="0" smtClean="0"/>
              <a:t>Tangible benefits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	Can be measured easily (can put $ next to items)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Examples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Cost reduction and avoidance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Error reduction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Increased speed of activity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Increased management planning and control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Example? </a:t>
            </a:r>
            <a:r>
              <a:rPr lang="en-US" dirty="0" smtClean="0"/>
              <a:t>Develop a </a:t>
            </a:r>
            <a:r>
              <a:rPr lang="en-US" dirty="0" smtClean="0"/>
              <a:t>new app that does….?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What are the tangible benefits?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0B1B9423-DD0A-4DC6-A84F-F04DB237B308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8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1" y="2939369"/>
            <a:ext cx="3886200" cy="321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553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Assessing Economic Feasibility </a:t>
            </a:r>
          </a:p>
        </p:txBody>
      </p:sp>
      <p:sp>
        <p:nvSpPr>
          <p:cNvPr id="286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306483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lvl="1"/>
            <a:r>
              <a:rPr lang="en-US" dirty="0" smtClean="0"/>
              <a:t>Determine: </a:t>
            </a:r>
            <a:r>
              <a:rPr lang="en-US" b="1" dirty="0" smtClean="0"/>
              <a:t>Intangible Benefits</a:t>
            </a:r>
          </a:p>
          <a:p>
            <a:pPr lvl="2"/>
            <a:r>
              <a:rPr lang="en-US" b="1" dirty="0" smtClean="0"/>
              <a:t>Cannot</a:t>
            </a:r>
            <a:r>
              <a:rPr lang="en-US" dirty="0" smtClean="0"/>
              <a:t> be measured easily- derived from creation of system (can’t put $ next to these…)</a:t>
            </a:r>
          </a:p>
          <a:p>
            <a:pPr lvl="2"/>
            <a:r>
              <a:rPr lang="en-US" dirty="0" smtClean="0"/>
              <a:t>Examples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Increased organizational flexibility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Increased employee morale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Competitive necessity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More timely information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Promotion of organizational learning and understanding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Example? </a:t>
            </a:r>
            <a:r>
              <a:rPr lang="en-US" dirty="0" smtClean="0"/>
              <a:t>Intangible </a:t>
            </a:r>
            <a:r>
              <a:rPr lang="en-US" dirty="0" smtClean="0"/>
              <a:t>benefits for our new app? 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4.</a:t>
            </a:r>
            <a:fld id="{E208ABBC-E68B-48BD-8762-3EC2D9EABAA6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9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7185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erve">
  <a:themeElements>
    <a:clrScheme name="1_Verve 1">
      <a:dk1>
        <a:srgbClr val="666666"/>
      </a:dk1>
      <a:lt1>
        <a:srgbClr val="FFFFFF"/>
      </a:lt1>
      <a:dk2>
        <a:srgbClr val="000000"/>
      </a:dk2>
      <a:lt2>
        <a:srgbClr val="D2D2D2"/>
      </a:lt2>
      <a:accent1>
        <a:srgbClr val="FF388C"/>
      </a:accent1>
      <a:accent2>
        <a:srgbClr val="E40059"/>
      </a:accent2>
      <a:accent3>
        <a:srgbClr val="AAAAAA"/>
      </a:accent3>
      <a:accent4>
        <a:srgbClr val="DADADA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1_Verve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erve 1">
        <a:dk1>
          <a:srgbClr val="666666"/>
        </a:dk1>
        <a:lt1>
          <a:srgbClr val="FFFFFF"/>
        </a:lt1>
        <a:dk2>
          <a:srgbClr val="000000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AAAAAA"/>
        </a:accent3>
        <a:accent4>
          <a:srgbClr val="DADADA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erve">
  <a:themeElements>
    <a:clrScheme name="2_Verve 1">
      <a:dk1>
        <a:srgbClr val="666666"/>
      </a:dk1>
      <a:lt1>
        <a:srgbClr val="FFFFFF"/>
      </a:lt1>
      <a:dk2>
        <a:srgbClr val="000000"/>
      </a:dk2>
      <a:lt2>
        <a:srgbClr val="D2D2D2"/>
      </a:lt2>
      <a:accent1>
        <a:srgbClr val="FF388C"/>
      </a:accent1>
      <a:accent2>
        <a:srgbClr val="E40059"/>
      </a:accent2>
      <a:accent3>
        <a:srgbClr val="AAAAAA"/>
      </a:accent3>
      <a:accent4>
        <a:srgbClr val="DADADA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2_Verve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erve 1">
        <a:dk1>
          <a:srgbClr val="666666"/>
        </a:dk1>
        <a:lt1>
          <a:srgbClr val="FFFFFF"/>
        </a:lt1>
        <a:dk2>
          <a:srgbClr val="000000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AAAAAA"/>
        </a:accent3>
        <a:accent4>
          <a:srgbClr val="DADADA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SU-f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U-fall" id="{1220E6DD-6406-42EE-8C63-63AD3AB19F5C}" vid="{1814DBBF-D48F-476A-A48E-A580BAF5714F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2576</TotalTime>
  <Words>767</Words>
  <Application>Microsoft Office PowerPoint</Application>
  <PresentationFormat>On-screen Show (4:3)</PresentationFormat>
  <Paragraphs>193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Century Gothic</vt:lpstr>
      <vt:lpstr>Tahoma</vt:lpstr>
      <vt:lpstr>Verdana</vt:lpstr>
      <vt:lpstr>Wingdings</vt:lpstr>
      <vt:lpstr>Wingdings 2</vt:lpstr>
      <vt:lpstr>1_Verve</vt:lpstr>
      <vt:lpstr>2_Verve</vt:lpstr>
      <vt:lpstr>WSU-fall</vt:lpstr>
      <vt:lpstr>PowerPoint Presentation</vt:lpstr>
      <vt:lpstr>Identifying and Selecting Projects</vt:lpstr>
      <vt:lpstr>Identifying and Selecting Projects</vt:lpstr>
      <vt:lpstr>Identifying and Selecting Projects (cont)</vt:lpstr>
      <vt:lpstr>Identifying and Selecting Projects (continued)</vt:lpstr>
      <vt:lpstr>Initiating and Planning System Development Projects</vt:lpstr>
      <vt:lpstr>Assessing Project Feasibility</vt:lpstr>
      <vt:lpstr>Assessing Economic Feasibility</vt:lpstr>
      <vt:lpstr>Assessing Economic Feasibility </vt:lpstr>
      <vt:lpstr>Assessing Economic Feasibility (Costs)</vt:lpstr>
      <vt:lpstr>Building the Baseline Project Plan</vt:lpstr>
      <vt:lpstr>Building the Baseline  Project Plan (continued)</vt:lpstr>
      <vt:lpstr>Building the Baseline  Project Plan (continued)</vt:lpstr>
      <vt:lpstr>Building the Baseline  Project Plan (continued)</vt:lpstr>
      <vt:lpstr>PowerPoint Presentation</vt:lpstr>
      <vt:lpstr> Before moving on from this phase you must:  Review the Baseline Project Plan  </vt:lpstr>
      <vt:lpstr>Reviewing the Baseline Project Plan (continued)</vt:lpstr>
      <vt:lpstr>Summary</vt:lpstr>
      <vt:lpstr>Summary (continued)</vt:lpstr>
      <vt:lpstr>Summary (continued)</vt:lpstr>
      <vt:lpstr>Summary (continued)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John Russo</dc:creator>
  <cp:lastModifiedBy>Seokwoo Song</cp:lastModifiedBy>
  <cp:revision>140</cp:revision>
  <cp:lastPrinted>1601-01-01T00:00:00Z</cp:lastPrinted>
  <dcterms:created xsi:type="dcterms:W3CDTF">2011-07-25T22:00:12Z</dcterms:created>
  <dcterms:modified xsi:type="dcterms:W3CDTF">2017-02-03T20:42:59Z</dcterms:modified>
</cp:coreProperties>
</file>