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58" r:id="rId2"/>
    <p:sldMasterId id="2147483696" r:id="rId3"/>
  </p:sldMasterIdLst>
  <p:notesMasterIdLst>
    <p:notesMasterId r:id="rId45"/>
  </p:notesMasterIdLst>
  <p:handoutMasterIdLst>
    <p:handoutMasterId r:id="rId46"/>
  </p:handoutMasterIdLst>
  <p:sldIdLst>
    <p:sldId id="301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21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51" r:id="rId29"/>
    <p:sldId id="330" r:id="rId30"/>
    <p:sldId id="331" r:id="rId31"/>
    <p:sldId id="332" r:id="rId32"/>
    <p:sldId id="334" r:id="rId33"/>
    <p:sldId id="336" r:id="rId34"/>
    <p:sldId id="338" r:id="rId35"/>
    <p:sldId id="340" r:id="rId36"/>
    <p:sldId id="352" r:id="rId37"/>
    <p:sldId id="353" r:id="rId38"/>
    <p:sldId id="342" r:id="rId39"/>
    <p:sldId id="343" r:id="rId40"/>
    <p:sldId id="344" r:id="rId41"/>
    <p:sldId id="345" r:id="rId42"/>
    <p:sldId id="346" r:id="rId43"/>
    <p:sldId id="347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0C7B0"/>
    <a:srgbClr val="960E0E"/>
    <a:srgbClr val="730B0B"/>
    <a:srgbClr val="DCBFA4"/>
    <a:srgbClr val="080912"/>
    <a:srgbClr val="BA2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737" autoAdjust="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630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7AC4C98-C2A1-4759-B533-22437A7FA247}" type="datetimeFigureOut">
              <a:rPr lang="en-US"/>
              <a:pPr>
                <a:defRPr/>
              </a:pPr>
              <a:t>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5116305-447C-46AA-AAF4-15085F045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10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B17E8A1A-D0DE-4DDD-8440-1CBA7D0C0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13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9B4C03A-28A6-4BA5-BC3B-E6D303145471}" type="slidenum">
              <a:rPr lang="en-US" smtClean="0">
                <a:solidFill>
                  <a:srgbClr val="000000"/>
                </a:solidFill>
                <a:cs typeface="Arial" charset="0"/>
              </a:rPr>
              <a:pPr/>
              <a:t>1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60788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642138D-F3F5-49D2-9D4B-F55DBD74E545}" type="slidenum">
              <a:rPr lang="en-US" smtClean="0">
                <a:latin typeface="Tahoma" charset="0"/>
                <a:cs typeface="Arial" charset="0"/>
              </a:rPr>
              <a:pPr/>
              <a:t>18</a:t>
            </a:fld>
            <a:endParaRPr lang="en-US" smtClean="0">
              <a:latin typeface="Tahoma" charset="0"/>
              <a:cs typeface="Arial" charset="0"/>
            </a:endParaRPr>
          </a:p>
        </p:txBody>
      </p:sp>
      <p:sp>
        <p:nvSpPr>
          <p:cNvPr id="163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8700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2015 Pearson Education, Inc. Publishing as Prentice Hall</a:t>
            </a:r>
            <a:endParaRPr lang="en-US" dirty="0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A3BC3-3518-4AC1-A913-816A27FA9643}" type="slidenum">
              <a:rPr lang="en-US"/>
              <a:pPr>
                <a:defRPr/>
              </a:p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2015 Pearson Education, Inc. Publishing as Prentice Hall</a:t>
            </a:r>
            <a:endParaRPr lang="en-US" dirty="0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C75B5-F235-40F2-8D4C-C397A35CC187}" type="slidenum">
              <a:rPr lang="en-US"/>
              <a:pPr>
                <a:defRPr/>
              </a:p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7400" cy="61864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64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2015 Pearson Education, Inc. Publishing as Prentice Hall</a:t>
            </a:r>
            <a:endParaRPr lang="en-US" dirty="0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F5E1F-CD2D-47D4-871C-2FB87CC29610}" type="slidenum">
              <a:rPr lang="en-US"/>
              <a:pPr>
                <a:defRPr/>
              </a:p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2015Pearson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6D5A8-BDCD-471F-9E43-58A6D2411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2015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D1BD-8EF7-4920-AAD3-32C99BA4F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2015Pearson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A4C0A-DBD2-446D-AB11-B610747FC9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2015 Pearson Education, Inc. Publishing as Prentice Hall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A2428-2321-423C-9446-8A9943C19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2015 Pearson Education, Inc. Publishing as Prentice Hall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7A232-34CA-48D1-9EC9-E6CB8808E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2015 Pearson Education, Inc. Publishing as Prentice Hall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F9019-D326-4B03-8C10-3FEFE1518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2015 Pearson Education, Inc. Publishing as Prentice Hall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79AAE-E023-48C3-B060-D028C0AD4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2015 Pearson Education, Inc. Publishing as Prentice Hall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C3645-AEC5-4418-8455-751B62818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2015 Pearson Education, Inc. Publishing as Prentice Hall</a:t>
            </a:r>
            <a:endParaRPr lang="en-US" dirty="0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CDF91-C7F6-4EE7-A153-35DF9D7B03C5}" type="slidenum">
              <a:rPr lang="en-US"/>
              <a:pPr>
                <a:defRPr/>
              </a:p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2015 Pearson Education, Inc. Publishing as Prentice Hall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A95B3-4A68-4413-B9CD-DDBCD097D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2015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51B73-8807-4AF6-A4E0-36DBAE6EB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7400" cy="61864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64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2015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282F5-4E77-42E2-A8A3-E60B5E650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SU-PPT-titlespring2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53" y="271593"/>
            <a:ext cx="8630845" cy="1995159"/>
          </a:xfrm>
          <a:prstGeom prst="rect">
            <a:avLst/>
          </a:prstGeom>
        </p:spPr>
      </p:pic>
      <p:pic>
        <p:nvPicPr>
          <p:cNvPr id="5" name="Picture 5" descr="C:\Users\spetty\Desktop\wsustack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90499"/>
            <a:ext cx="2400300" cy="1504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3322" y="509549"/>
            <a:ext cx="5093477" cy="1470025"/>
          </a:xfrm>
        </p:spPr>
        <p:txBody>
          <a:bodyPr/>
          <a:lstStyle>
            <a:lvl1pPr>
              <a:defRPr>
                <a:solidFill>
                  <a:srgbClr val="33164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117899"/>
      </p:ext>
    </p:extLst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927629"/>
          </a:xfrm>
        </p:spPr>
        <p:txBody>
          <a:bodyPr/>
          <a:lstStyle>
            <a:lvl1pPr>
              <a:defRPr>
                <a:solidFill>
                  <a:srgbClr val="33164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98600"/>
            <a:ext cx="8229601" cy="44450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490931" cy="365125"/>
          </a:xfrm>
        </p:spPr>
        <p:txBody>
          <a:bodyPr/>
          <a:lstStyle/>
          <a:p>
            <a:pPr>
              <a:defRPr/>
            </a:pPr>
            <a:fld id="{949E32D2-7D32-4F2C-B713-F49B1FA5BE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1047"/>
          <p:cNvSpPr txBox="1">
            <a:spLocks noChangeArrowheads="1"/>
          </p:cNvSpPr>
          <p:nvPr userDrawn="1"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sz="16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5214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1F497D"/>
                </a:solidFill>
              </a:rPr>
              <a:t>Copyright © 2015 Pearson Education, Inc. Publishing as Prentice Hall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692F2-A91B-4802-AEC3-8B398EC00D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927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32857"/>
            <a:ext cx="4038600" cy="415069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2857"/>
            <a:ext cx="4038600" cy="415069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1F497D"/>
                </a:solidFill>
              </a:rPr>
              <a:t>Copyright © 2015 Pearson Education, Inc. Publishing as Prentice Hall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0C495-0C45-442F-B603-F3C2C3E9E7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Box 1047"/>
          <p:cNvSpPr txBox="1">
            <a:spLocks noChangeArrowheads="1"/>
          </p:cNvSpPr>
          <p:nvPr userDrawn="1"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sz="16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47531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SU PPT 2nd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164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32855"/>
            <a:ext cx="4040188" cy="4307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63655"/>
            <a:ext cx="4040188" cy="3684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32855"/>
            <a:ext cx="4041775" cy="4307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63655"/>
            <a:ext cx="4041775" cy="3684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CE03B-9458-4D70-BD86-DEA58E7FD6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68996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  <p:bldP spid="4" grpId="0" build="p" bldLvl="3" autoUpdateAnimBg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1F497D"/>
                </a:solidFill>
              </a:rPr>
              <a:t>Copyright © 2015 Pearson Education, Inc. Publishing as Prentice Hall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C534F-ACF9-4BB5-861C-66140BDD96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10638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1F497D"/>
                </a:solidFill>
              </a:rPr>
              <a:t>Copyright © 2015 Pearson Education, Inc. Publishing as Prentice Hall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09470-90CB-4E31-A5FF-D9D4145571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1047"/>
          <p:cNvSpPr txBox="1">
            <a:spLocks noChangeArrowheads="1"/>
          </p:cNvSpPr>
          <p:nvPr userDrawn="1"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sz="16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29015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2015 Pearson Education, Inc. Publishing as Prentice Hall</a:t>
            </a:r>
            <a:endParaRPr lang="en-US" dirty="0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C0D7F-E071-402D-8544-24F94911FB83}" type="slidenum">
              <a:rPr lang="en-US"/>
              <a:pPr>
                <a:defRPr/>
              </a:p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70162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395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1F497D"/>
                </a:solidFill>
              </a:rPr>
              <a:t>Copyright © 2015 Pearson Education, Inc. Publishing as Prentice Hall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ABA33-54DA-4779-A65A-2614F18EF7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6666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  <p:bldP spid="4" grpId="0" build="p" bldLvl="3" autoUpdateAnimBg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16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1F497D"/>
                </a:solidFill>
              </a:rPr>
              <a:t>Copyright © 2015 Pearson Education, Inc. Publishing as Prentice Hall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85E357-7B8E-4F1F-BB27-6242F33D8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1395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  <p:bldP spid="4" grpId="0" build="p" bldLvl="3" autoUpdateAnimBg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3922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1F497D"/>
                </a:solidFill>
              </a:rPr>
              <a:t>Copyright © 2015 Pearson Education, Inc. Publishing as Prentice Hall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6E5FC-B3B5-429F-B6FF-5357AC2809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1311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6911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69115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1F497D"/>
                </a:solidFill>
              </a:rPr>
              <a:t>Copyright © 2015 Pearson Education, Inc. Publishing as Prentice Hall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EB864-3A20-4512-988A-1AB9903EB0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94604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2015 Pearson Education, Inc. Publishing as Prentice Hall</a:t>
            </a:r>
            <a:endParaRPr lang="en-US" dirty="0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1D312-2DD8-44CB-A9E0-4C2FB095A088}" type="slidenum">
              <a:rPr lang="en-US"/>
              <a:pPr>
                <a:defRPr/>
              </a:p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2015 Pearson Education, Inc. Publishing as Prentice Hall</a:t>
            </a:r>
            <a:endParaRPr lang="en-US" dirty="0"/>
          </a:p>
        </p:txBody>
      </p:sp>
      <p:sp>
        <p:nvSpPr>
          <p:cNvPr id="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E2B8C-38C2-497B-A676-6306203EED60}" type="slidenum">
              <a:rPr lang="en-US"/>
              <a:pPr>
                <a:defRPr/>
              </a:p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2015 Pearson Education, Inc. Publishing as Prentice Hall</a:t>
            </a:r>
            <a:endParaRPr lang="en-US" dirty="0"/>
          </a:p>
        </p:txBody>
      </p:sp>
      <p:sp>
        <p:nvSpPr>
          <p:cNvPr id="5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CCDFB-681D-4DCE-AFC4-619D3F345938}" type="slidenum">
              <a:rPr lang="en-US"/>
              <a:pPr>
                <a:defRPr/>
              </a:p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2015 Pearson Education, Inc. Publishing as Prentice Hall</a:t>
            </a:r>
            <a:endParaRPr lang="en-US" dirty="0"/>
          </a:p>
        </p:txBody>
      </p:sp>
      <p:sp>
        <p:nvSpPr>
          <p:cNvPr id="4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E5D3A-E84E-4ECD-A5EF-625AD4180AA3}" type="slidenum">
              <a:rPr lang="en-US"/>
              <a:pPr>
                <a:defRPr/>
              </a:p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2015 Pearson Education, Inc. Publishing as Prentice Hall</a:t>
            </a:r>
            <a:endParaRPr lang="en-US" dirty="0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18580-8E6A-4824-8B1C-8A57F8114265}" type="slidenum">
              <a:rPr lang="en-US"/>
              <a:pPr>
                <a:defRPr/>
              </a:p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2015 Pearson Education, Inc. Publishing as Prentice Hall</a:t>
            </a:r>
            <a:endParaRPr lang="en-US" dirty="0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E97B9-6AFC-4681-AD10-16A779A802F5}" type="slidenum">
              <a:rPr lang="en-US"/>
              <a:pPr>
                <a:defRPr/>
              </a:p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474747"/>
            </a:gs>
            <a:gs pos="60001">
              <a:srgbClr val="626262"/>
            </a:gs>
            <a:gs pos="100000">
              <a:srgbClr val="8C8C8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Box 26"/>
          <p:cNvSpPr txBox="1">
            <a:spLocks noChangeArrowheads="1"/>
          </p:cNvSpPr>
          <p:nvPr userDrawn="1"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1600">
              <a:solidFill>
                <a:schemeClr val="tx1"/>
              </a:solidFill>
              <a:cs typeface="+mn-cs"/>
            </a:endParaRPr>
          </a:p>
        </p:txBody>
      </p:sp>
      <p:sp>
        <p:nvSpPr>
          <p:cNvPr id="12" name="Isosceles Triangle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1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268288"/>
            <a:ext cx="8229600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1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" name="Date Placeholder 27"/>
          <p:cNvSpPr>
            <a:spLocks noGrp="1"/>
          </p:cNvSpPr>
          <p:nvPr>
            <p:ph type="dt" sz="half" idx="2"/>
          </p:nvPr>
        </p:nvSpPr>
        <p:spPr>
          <a:xfrm>
            <a:off x="1371600" y="6011863"/>
            <a:ext cx="5791200" cy="365125"/>
          </a:xfrm>
          <a:prstGeom prst="rect">
            <a:avLst/>
          </a:prstGeom>
        </p:spPr>
        <p:txBody>
          <a:bodyPr vert="horz" tIns="0" bIns="0" anchor="t"/>
          <a:lstStyle>
            <a:lvl1pPr algn="r">
              <a:defRPr sz="10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1371600" y="5649913"/>
            <a:ext cx="5791200" cy="365125"/>
          </a:xfrm>
          <a:prstGeom prst="rect">
            <a:avLst/>
          </a:prstGeom>
        </p:spPr>
        <p:txBody>
          <a:bodyPr vert="horz" tIns="0" bIns="0" anchor="b"/>
          <a:lstStyle>
            <a:lvl1pPr algn="r">
              <a:defRPr sz="11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Copyright © 2015 Pearson Education, Inc. Publishing as Prentice Hall</a:t>
            </a:r>
            <a:endParaRPr lang="en-US" dirty="0"/>
          </a:p>
        </p:txBody>
      </p:sp>
      <p:sp>
        <p:nvSpPr>
          <p:cNvPr id="18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8391525" y="5753100"/>
            <a:ext cx="503238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3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5A1B3E6E-4182-4944-9A7D-0CC7D2116490}" type="slidenum">
              <a:rPr lang="en-US"/>
              <a:pPr>
                <a:defRPr/>
              </a:p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>
    <p:zoom/>
  </p:transition>
  <p:timing>
    <p:tnLst>
      <p:par>
        <p:cTn id="1" dur="indefinite" restart="never" nodeType="tmRoot"/>
      </p:par>
    </p:tnLst>
  </p:timing>
  <p:hf sldNum="0" hdr="0" dt="0"/>
  <p:txStyles>
    <p:titleStyle>
      <a:lvl1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+mj-lt"/>
          <a:ea typeface="+mj-ea"/>
          <a:cs typeface="+mj-cs"/>
        </a:defRPr>
      </a:lvl1pPr>
      <a:lvl2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Arial" charset="0"/>
        </a:defRPr>
      </a:lvl2pPr>
      <a:lvl3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Arial" charset="0"/>
        </a:defRPr>
      </a:lvl3pPr>
      <a:lvl4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Arial" charset="0"/>
        </a:defRPr>
      </a:lvl4pPr>
      <a:lvl5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Arial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Arial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Arial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Arial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Arial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>
          <a:solidFill>
            <a:schemeClr val="tx1"/>
          </a:solidFill>
          <a:latin typeface="+mn-lt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  <a:cs typeface="+mn-cs"/>
        </a:defRPr>
      </a:lvl5pPr>
      <a:lvl6pPr marL="20574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  <a:cs typeface="+mn-cs"/>
        </a:defRPr>
      </a:lvl6pPr>
      <a:lvl7pPr marL="25146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  <a:cs typeface="+mn-cs"/>
        </a:defRPr>
      </a:lvl7pPr>
      <a:lvl8pPr marL="29718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  <a:cs typeface="+mn-cs"/>
        </a:defRPr>
      </a:lvl8pPr>
      <a:lvl9pPr marL="34290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474747"/>
            </a:gs>
            <a:gs pos="60001">
              <a:srgbClr val="626262"/>
            </a:gs>
            <a:gs pos="100000">
              <a:srgbClr val="8C8C8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Box 26"/>
          <p:cNvSpPr txBox="1">
            <a:spLocks noChangeArrowheads="1"/>
          </p:cNvSpPr>
          <p:nvPr userDrawn="1"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1600">
              <a:solidFill>
                <a:schemeClr val="tx1"/>
              </a:solidFill>
              <a:cs typeface="+mn-cs"/>
            </a:endParaRPr>
          </a:p>
        </p:txBody>
      </p:sp>
      <p:sp>
        <p:nvSpPr>
          <p:cNvPr id="2355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268288"/>
            <a:ext cx="8229600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427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91075" y="6480175"/>
            <a:ext cx="2133600" cy="301625"/>
          </a:xfrm>
          <a:prstGeom prst="rect">
            <a:avLst/>
          </a:prstGeom>
        </p:spPr>
        <p:txBody>
          <a:bodyPr vert="horz" anchor="b"/>
          <a:lstStyle>
            <a:lvl1pPr>
              <a:defRPr sz="10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0037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Copyright © 2015 Pearson Education, Inc. Publishing as Prentice Hall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D3C8C47D-9EB6-4452-A6AD-6C0702439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>
    <p:zoom/>
  </p:transition>
  <p:timing>
    <p:tnLst>
      <p:par>
        <p:cTn id="1" dur="indefinite" restart="never" nodeType="tmRoot"/>
      </p:par>
    </p:tnLst>
  </p:timing>
  <p:hf sldNum="0" hdr="0" dt="0"/>
  <p:txStyles>
    <p:titleStyle>
      <a:lvl1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+mj-lt"/>
          <a:ea typeface="+mj-ea"/>
          <a:cs typeface="+mj-cs"/>
        </a:defRPr>
      </a:lvl1pPr>
      <a:lvl2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Arial" charset="0"/>
        </a:defRPr>
      </a:lvl2pPr>
      <a:lvl3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Arial" charset="0"/>
        </a:defRPr>
      </a:lvl3pPr>
      <a:lvl4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Arial" charset="0"/>
        </a:defRPr>
      </a:lvl4pPr>
      <a:lvl5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Arial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Arial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Arial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Arial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  <a:cs typeface="Arial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>
          <a:solidFill>
            <a:schemeClr val="tx1"/>
          </a:solidFill>
          <a:latin typeface="+mn-lt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  <a:cs typeface="+mn-cs"/>
        </a:defRPr>
      </a:lvl5pPr>
      <a:lvl6pPr marL="20574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  <a:cs typeface="+mn-cs"/>
        </a:defRPr>
      </a:lvl6pPr>
      <a:lvl7pPr marL="25146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  <a:cs typeface="+mn-cs"/>
        </a:defRPr>
      </a:lvl7pPr>
      <a:lvl8pPr marL="29718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  <a:cs typeface="+mn-cs"/>
        </a:defRPr>
      </a:lvl8pPr>
      <a:lvl9pPr marL="34290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334">
              <a:schemeClr val="accent4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4">
                <a:lumMod val="40000"/>
                <a:lumOff val="60000"/>
              </a:schemeClr>
            </a:gs>
            <a:gs pos="83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:\2013\University Communications\Assets\PowerPoint Templates\WSU PPT footer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" y="12107"/>
            <a:ext cx="9142571" cy="68577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spetty\Desktop\WSU_InstSig_horiz1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61" y="6191887"/>
            <a:ext cx="3429000" cy="447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558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1" y="6356350"/>
            <a:ext cx="435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241FFF-C9CA-44C5-A107-0E136B0A5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Box 1047"/>
          <p:cNvSpPr txBox="1">
            <a:spLocks noChangeArrowheads="1"/>
          </p:cNvSpPr>
          <p:nvPr userDrawn="1"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sz="16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zoom/>
  </p:transition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user/GoldmanSachs?v=h-mvgkRWP34" TargetMode="Externa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qwTv9sODhg" TargetMode="External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3.xml"/><Relationship Id="rId1" Type="http://schemas.openxmlformats.org/officeDocument/2006/relationships/video" Target="https://www.youtube.com/embed/OEQWSjWSx4Q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7fsEIp2r_8" TargetMode="External"/><Relationship Id="rId2" Type="http://schemas.openxmlformats.org/officeDocument/2006/relationships/hyperlink" Target="https://www.youtube.com/watch?v=aqhjNJkvC9w" TargetMode="Externa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3uzvStfKJo" TargetMode="External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_OW5vp9Ufk" TargetMode="Externa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OhbTAU4OPI" TargetMode="Externa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4294967295"/>
          </p:nvPr>
        </p:nvSpPr>
        <p:spPr>
          <a:xfrm>
            <a:off x="3200400" y="4419600"/>
            <a:ext cx="7086600" cy="1600200"/>
          </a:xfrm>
          <a:prstGeom prst="rect">
            <a:avLst/>
          </a:prstGeom>
          <a:gradFill>
            <a:gsLst>
              <a:gs pos="36334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marR="36576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600" b="1" kern="1200" dirty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Chapter 2 </a:t>
            </a:r>
          </a:p>
          <a:p>
            <a:pPr marL="0" marR="36576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kern="1200" dirty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rPr>
              <a:t>The Sources of Software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600">
                <a:solidFill>
                  <a:prstClr val="black"/>
                </a:solidFill>
              </a:rPr>
              <a:t>2.1</a:t>
            </a:r>
          </a:p>
        </p:txBody>
      </p:sp>
      <p:pic>
        <p:nvPicPr>
          <p:cNvPr id="6146" name="Picture 2" descr="http://www.alten.com/wp-content/uploads/sites/2/2013/12/Computer_Ind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840464"/>
            <a:ext cx="4681537" cy="319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4691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7494"/>
            <a:ext cx="8229600" cy="1399032"/>
          </a:xfrm>
        </p:spPr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sz="40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Sources of Software</a:t>
            </a:r>
            <a:br>
              <a:rPr lang="en-US" sz="40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40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Cloud Computing (Continued)</a:t>
            </a:r>
          </a:p>
        </p:txBody>
      </p:sp>
      <p:sp>
        <p:nvSpPr>
          <p:cNvPr id="1587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4294967295"/>
          </p:nvPr>
        </p:nvSpPr>
        <p:spPr>
          <a:xfrm>
            <a:off x="457200" y="1882775"/>
            <a:ext cx="8229600" cy="4016375"/>
          </a:xfrm>
          <a:prstGeom prst="rect">
            <a:avLst/>
          </a:prstGeom>
          <a:gradFill>
            <a:gsLst>
              <a:gs pos="36334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1009650" lvl="1" indent="-609600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kern="1200" dirty="0" smtClean="0">
                <a:ea typeface="+mn-ea"/>
              </a:rPr>
              <a:t>As of end 2015, has created appx. 14 million new jobs.</a:t>
            </a:r>
            <a:endParaRPr lang="en-US" kern="1200" dirty="0">
              <a:ea typeface="+mn-ea"/>
            </a:endParaRPr>
          </a:p>
          <a:p>
            <a:pPr marL="1390650" lvl="2" indent="-533400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kern="1200" dirty="0">
                <a:ea typeface="+mn-ea"/>
              </a:rPr>
              <a:t>Total market of </a:t>
            </a:r>
            <a:r>
              <a:rPr lang="en-US" kern="1200" dirty="0" smtClean="0">
                <a:ea typeface="+mn-ea"/>
              </a:rPr>
              <a:t>$1.1 trillion.</a:t>
            </a:r>
            <a:endParaRPr lang="en-US" kern="1200" dirty="0">
              <a:ea typeface="+mn-ea"/>
            </a:endParaRPr>
          </a:p>
          <a:p>
            <a:pPr marL="990600" lvl="1" indent="-533400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kern="1200" dirty="0">
                <a:ea typeface="+mn-ea"/>
              </a:rPr>
              <a:t>Reasons for Choosing Cloud</a:t>
            </a:r>
          </a:p>
          <a:p>
            <a:pPr marL="1390650" lvl="2" indent="-533400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kern="1200" dirty="0">
                <a:ea typeface="+mn-ea"/>
              </a:rPr>
              <a:t>Freeing internal IT staff</a:t>
            </a:r>
          </a:p>
          <a:p>
            <a:pPr marL="1390650" lvl="2" indent="-533400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kern="1200" dirty="0">
                <a:ea typeface="+mn-ea"/>
              </a:rPr>
              <a:t>Faster access to applications than internal development</a:t>
            </a:r>
          </a:p>
          <a:p>
            <a:pPr marL="1390650" lvl="2" indent="-533400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kern="1200" dirty="0">
                <a:ea typeface="+mn-ea"/>
              </a:rPr>
              <a:t>Lower-cost access to corporate-quality applications</a:t>
            </a:r>
          </a:p>
          <a:p>
            <a:pPr marL="990600" lvl="1" indent="-5334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kern="1200" dirty="0">
              <a:ea typeface="+mn-ea"/>
            </a:endParaRPr>
          </a:p>
          <a:p>
            <a:pPr marL="1371600" lvl="2" indent="-4572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kern="1200" dirty="0">
              <a:ea typeface="+mn-ea"/>
            </a:endParaRPr>
          </a:p>
          <a:p>
            <a:pPr marL="1371600" lvl="2" indent="-457200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endParaRPr lang="en-US" kern="1200" dirty="0">
              <a:ea typeface="+mn-ea"/>
            </a:endParaRPr>
          </a:p>
          <a:p>
            <a:pPr marL="1371600" lvl="2" indent="-457200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endParaRPr lang="en-US" kern="1200" dirty="0">
              <a:ea typeface="+mn-ea"/>
            </a:endParaRPr>
          </a:p>
        </p:txBody>
      </p:sp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481763"/>
            <a:ext cx="5410200" cy="300037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rgbClr val="1F497D"/>
                </a:solidFill>
              </a:rPr>
              <a:t>Copyright © 2015 Pearson Education, Inc. Publishing as Prentice Hall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prstClr val="black"/>
                </a:solidFill>
              </a:rPr>
              <a:t>2.</a:t>
            </a:r>
            <a:fld id="{58A57CFD-22C5-4C94-855F-2A9554DED6E1}" type="slidenum">
              <a:rPr lang="en-US" sz="1600">
                <a:solidFill>
                  <a:prstClr val="black"/>
                </a:solidFill>
              </a:rPr>
              <a:pPr algn="ctr">
                <a:defRPr/>
              </a:pPr>
              <a:t>10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3944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7494"/>
            <a:ext cx="8229600" cy="1399032"/>
          </a:xfrm>
        </p:spPr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sz="40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Sources of Software</a:t>
            </a:r>
            <a:br>
              <a:rPr lang="en-US" sz="40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40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Cloud Computing (Continued)</a:t>
            </a:r>
          </a:p>
        </p:txBody>
      </p:sp>
      <p:sp>
        <p:nvSpPr>
          <p:cNvPr id="1587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4294967295"/>
          </p:nvPr>
        </p:nvSpPr>
        <p:spPr>
          <a:xfrm>
            <a:off x="457200" y="1882775"/>
            <a:ext cx="8229600" cy="2994025"/>
          </a:xfrm>
          <a:prstGeom prst="rect">
            <a:avLst/>
          </a:prstGeom>
          <a:gradFill>
            <a:gsLst>
              <a:gs pos="36334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1009650" lvl="1" indent="-609600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kern="1200" dirty="0">
                <a:ea typeface="+mn-ea"/>
              </a:rPr>
              <a:t>Concerns</a:t>
            </a:r>
          </a:p>
          <a:p>
            <a:pPr marL="1409700" lvl="2" indent="-609600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kern="1200" dirty="0">
                <a:ea typeface="+mn-ea"/>
              </a:rPr>
              <a:t>Reliability</a:t>
            </a:r>
          </a:p>
          <a:p>
            <a:pPr marL="1409700" lvl="2" indent="-609600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kern="1200" dirty="0">
                <a:ea typeface="+mn-ea"/>
              </a:rPr>
              <a:t>Security</a:t>
            </a:r>
          </a:p>
          <a:p>
            <a:pPr marL="1409700" lvl="2" indent="-609600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kern="1200" dirty="0">
                <a:ea typeface="+mn-ea"/>
              </a:rPr>
              <a:t>Compliance with government regulations</a:t>
            </a:r>
          </a:p>
          <a:p>
            <a:pPr marL="1866900" lvl="3" indent="-609600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kern="1200" dirty="0">
                <a:ea typeface="+mn-ea"/>
              </a:rPr>
              <a:t>Sarbanes-Oxley</a:t>
            </a:r>
          </a:p>
          <a:p>
            <a:pPr marL="990600" lvl="1" indent="-5334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kern="1200" dirty="0">
              <a:ea typeface="+mn-ea"/>
            </a:endParaRPr>
          </a:p>
          <a:p>
            <a:pPr marL="1371600" lvl="2" indent="-4572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kern="1200" dirty="0">
              <a:ea typeface="+mn-ea"/>
            </a:endParaRPr>
          </a:p>
          <a:p>
            <a:pPr marL="1371600" lvl="2" indent="-457200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endParaRPr lang="en-US" kern="1200" dirty="0">
              <a:ea typeface="+mn-ea"/>
            </a:endParaRPr>
          </a:p>
          <a:p>
            <a:pPr marL="1371600" lvl="2" indent="-457200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endParaRPr lang="en-US" kern="1200" dirty="0">
              <a:ea typeface="+mn-ea"/>
            </a:endParaRPr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481763"/>
            <a:ext cx="5410200" cy="300037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rgbClr val="1F497D"/>
                </a:solidFill>
              </a:rPr>
              <a:t>Copyright © 2015 Pearson Education, Inc. Publishing as Prentice Hall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prstClr val="black"/>
                </a:solidFill>
              </a:rPr>
              <a:t>2.</a:t>
            </a:r>
            <a:fld id="{93C35349-4B5F-4270-9D20-F66790AAD1D8}" type="slidenum">
              <a:rPr lang="en-US" sz="1600">
                <a:solidFill>
                  <a:prstClr val="black"/>
                </a:solidFill>
              </a:rPr>
              <a:pPr algn="ctr">
                <a:defRPr/>
              </a:pPr>
              <a:t>11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4677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7494"/>
            <a:ext cx="8229600" cy="1399032"/>
          </a:xfrm>
        </p:spPr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sz="4000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Sources of Software</a:t>
            </a:r>
            <a:br>
              <a:rPr lang="en-US" sz="4000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4000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(Continued)</a:t>
            </a:r>
          </a:p>
        </p:txBody>
      </p:sp>
      <p:sp>
        <p:nvSpPr>
          <p:cNvPr id="5017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4294967295"/>
          </p:nvPr>
        </p:nvSpPr>
        <p:spPr>
          <a:xfrm>
            <a:off x="457200" y="1752601"/>
            <a:ext cx="8229600" cy="3810000"/>
          </a:xfrm>
          <a:prstGeom prst="rect">
            <a:avLst/>
          </a:prstGeom>
          <a:gradFill>
            <a:gsLst>
              <a:gs pos="36334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marL="533400" indent="-533400" eaLnBrk="1" hangingPunct="1">
              <a:buFont typeface="Wingdings" pitchFamily="2" charset="2"/>
              <a:buChar char=""/>
            </a:pPr>
            <a:r>
              <a:rPr lang="en-US" sz="2800" dirty="0" smtClean="0"/>
              <a:t>Open-Source Software</a:t>
            </a:r>
            <a:endParaRPr lang="en-US" sz="2200" dirty="0" smtClean="0"/>
          </a:p>
          <a:p>
            <a:pPr marL="914400" lvl="1" indent="-457200" eaLnBrk="1" hangingPunct="1">
              <a:buFont typeface="Lucida Grande"/>
              <a:buChar char="›"/>
            </a:pPr>
            <a:r>
              <a:rPr lang="en-US" sz="2400" dirty="0" smtClean="0"/>
              <a:t>Freely available</a:t>
            </a:r>
          </a:p>
          <a:p>
            <a:pPr marL="914400" lvl="1" indent="-457200" eaLnBrk="1" hangingPunct="1">
              <a:buFont typeface="Lucida Grande"/>
              <a:buChar char="›"/>
            </a:pPr>
            <a:r>
              <a:rPr lang="en-US" sz="2400" dirty="0" smtClean="0"/>
              <a:t>Includes source-code</a:t>
            </a:r>
          </a:p>
          <a:p>
            <a:pPr marL="914400" lvl="1" indent="-457200" eaLnBrk="1" hangingPunct="1">
              <a:buFont typeface="Lucida Grande"/>
              <a:buChar char="›"/>
            </a:pPr>
            <a:r>
              <a:rPr lang="en-US" sz="2400" dirty="0" smtClean="0"/>
              <a:t>Maintained by a group of interested individuals</a:t>
            </a:r>
          </a:p>
          <a:p>
            <a:pPr marL="914400" lvl="1" indent="-457200" eaLnBrk="1" hangingPunct="1">
              <a:buFont typeface="Lucida Grande"/>
              <a:buChar char="›"/>
            </a:pPr>
            <a:r>
              <a:rPr lang="en-US" sz="2400" dirty="0" smtClean="0"/>
              <a:t>Some examples</a:t>
            </a:r>
          </a:p>
          <a:p>
            <a:pPr marL="1295400" lvl="2" indent="-381000" eaLnBrk="1" hangingPunct="1"/>
            <a:r>
              <a:rPr lang="en-US" sz="2000" dirty="0" smtClean="0"/>
              <a:t>Linux, Firefox, MySQL</a:t>
            </a:r>
          </a:p>
          <a:p>
            <a:pPr marL="1295400" lvl="2" indent="-381000" eaLnBrk="1" hangingPunct="1"/>
            <a:r>
              <a:rPr lang="en-US" sz="2000" dirty="0" smtClean="0">
                <a:hlinkClick r:id="rId2"/>
              </a:rPr>
              <a:t>Why </a:t>
            </a:r>
            <a:r>
              <a:rPr lang="en-US" sz="2000" dirty="0" err="1" smtClean="0">
                <a:hlinkClick r:id="rId2"/>
              </a:rPr>
              <a:t>Opensource</a:t>
            </a:r>
            <a:r>
              <a:rPr lang="en-US" sz="2000" dirty="0">
                <a:hlinkClick r:id="rId2"/>
              </a:rPr>
              <a:t> </a:t>
            </a:r>
            <a:r>
              <a:rPr lang="en-US" sz="2000" dirty="0" smtClean="0">
                <a:hlinkClick r:id="rId2"/>
              </a:rPr>
              <a:t>(Goldman Sachs)</a:t>
            </a:r>
            <a:endParaRPr lang="en-US" sz="2000" dirty="0" smtClean="0"/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481763"/>
            <a:ext cx="5410200" cy="300037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rgbClr val="1F497D"/>
                </a:solidFill>
              </a:rPr>
              <a:t>Copyright © 2015 Pearson Education, Inc. Publishing as Prentice Hall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prstClr val="black"/>
                </a:solidFill>
              </a:rPr>
              <a:t>2.</a:t>
            </a:r>
            <a:fld id="{F88B4D29-8684-449E-87A6-BFF4E857EA0E}" type="slidenum">
              <a:rPr lang="en-US" sz="1600">
                <a:solidFill>
                  <a:prstClr val="black"/>
                </a:solidFill>
              </a:rPr>
              <a:pPr algn="ctr">
                <a:defRPr/>
              </a:pPr>
              <a:t>12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50711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7494"/>
            <a:ext cx="8229600" cy="1399032"/>
          </a:xfrm>
        </p:spPr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sz="40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Sources of Software</a:t>
            </a:r>
            <a:br>
              <a:rPr lang="en-US" sz="40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40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(Continued)</a:t>
            </a:r>
          </a:p>
        </p:txBody>
      </p:sp>
      <p:sp>
        <p:nvSpPr>
          <p:cNvPr id="51202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idx="4294967295"/>
          </p:nvPr>
        </p:nvSpPr>
        <p:spPr>
          <a:xfrm>
            <a:off x="838200" y="1861963"/>
            <a:ext cx="7772400" cy="2057400"/>
          </a:xfrm>
          <a:prstGeom prst="rect">
            <a:avLst/>
          </a:prstGeom>
          <a:gradFill>
            <a:gsLst>
              <a:gs pos="36334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"/>
            </a:pPr>
            <a:r>
              <a:rPr lang="en-US" sz="2800" dirty="0" smtClean="0"/>
              <a:t>In-House Development</a:t>
            </a:r>
          </a:p>
          <a:p>
            <a:pPr marL="990600" lvl="1" indent="-533400" eaLnBrk="1" hangingPunct="1">
              <a:buFont typeface="Lucida Grande"/>
              <a:buChar char="›"/>
            </a:pPr>
            <a:r>
              <a:rPr lang="en-US" sz="2400" dirty="0" smtClean="0"/>
              <a:t>Complete system</a:t>
            </a:r>
          </a:p>
          <a:p>
            <a:pPr marL="990600" lvl="1" indent="-533400" eaLnBrk="1" hangingPunct="1">
              <a:buFont typeface="Lucida Grande"/>
              <a:buChar char="›"/>
            </a:pPr>
            <a:r>
              <a:rPr lang="en-US" sz="2400" dirty="0" smtClean="0"/>
              <a:t>Hybrid systems</a:t>
            </a:r>
          </a:p>
          <a:p>
            <a:pPr marL="990600" lvl="1" indent="-533400" eaLnBrk="1" hangingPunct="1">
              <a:buClr>
                <a:schemeClr val="hlink"/>
              </a:buClr>
              <a:buSzTx/>
              <a:buFont typeface="Wingdings" pitchFamily="2" charset="2"/>
              <a:buNone/>
            </a:pPr>
            <a:endParaRPr lang="en-US" sz="2400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marL="609600" indent="-609600" eaLnBrk="1" hangingPunct="1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481763"/>
            <a:ext cx="5410200" cy="300037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rgbClr val="1F497D"/>
                </a:solidFill>
              </a:rPr>
              <a:t>Copyright © 2015 Pearson Education, Inc. Publishing as Prentice Hall</a:t>
            </a:r>
          </a:p>
        </p:txBody>
      </p:sp>
      <p:sp>
        <p:nvSpPr>
          <p:cNvPr id="15365" name="Text Box 1031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prstClr val="black"/>
                </a:solidFill>
              </a:rPr>
              <a:t>2.</a:t>
            </a:r>
            <a:fld id="{A6723CA4-ABC2-47B0-9D2D-565BBD33C627}" type="slidenum">
              <a:rPr lang="en-US" sz="1600">
                <a:solidFill>
                  <a:prstClr val="black"/>
                </a:solidFill>
              </a:rPr>
              <a:pPr algn="ctr">
                <a:defRPr/>
              </a:pPr>
              <a:t>13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85863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7494"/>
            <a:ext cx="8229600" cy="1399032"/>
          </a:xfrm>
        </p:spPr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sz="40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Choosing Off-the-Shelf Software</a:t>
            </a:r>
          </a:p>
        </p:txBody>
      </p:sp>
      <p:sp>
        <p:nvSpPr>
          <p:cNvPr id="5222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4294967295"/>
          </p:nvPr>
        </p:nvSpPr>
        <p:spPr>
          <a:xfrm>
            <a:off x="440028" y="1327150"/>
            <a:ext cx="8229600" cy="4572000"/>
          </a:xfrm>
          <a:prstGeom prst="rect">
            <a:avLst/>
          </a:prstGeom>
          <a:gradFill>
            <a:gsLst>
              <a:gs pos="36334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"/>
            </a:pPr>
            <a:r>
              <a:rPr lang="en-US" sz="2800" dirty="0" smtClean="0"/>
              <a:t>Criteria</a:t>
            </a:r>
          </a:p>
          <a:p>
            <a:pPr marL="990600" lvl="1" indent="-533400" eaLnBrk="1" hangingPunct="1">
              <a:buFont typeface="Lucida Grande"/>
              <a:buChar char="›"/>
            </a:pPr>
            <a:r>
              <a:rPr lang="en-US" sz="2400" dirty="0" smtClean="0"/>
              <a:t>Cost</a:t>
            </a:r>
          </a:p>
          <a:p>
            <a:pPr marL="1371600" lvl="2" indent="-457200" eaLnBrk="1" hangingPunct="1"/>
            <a:r>
              <a:rPr lang="en-US" sz="2000" dirty="0" smtClean="0"/>
              <a:t>In-house versus purchase</a:t>
            </a:r>
          </a:p>
          <a:p>
            <a:pPr marL="990600" lvl="1" indent="-533400" eaLnBrk="1" hangingPunct="1">
              <a:buFont typeface="Lucida Grande"/>
              <a:buChar char="›"/>
            </a:pPr>
            <a:r>
              <a:rPr lang="en-US" sz="2400" dirty="0" smtClean="0"/>
              <a:t>Functionality</a:t>
            </a:r>
          </a:p>
          <a:p>
            <a:pPr marL="990600" lvl="1" indent="-533400" eaLnBrk="1" hangingPunct="1">
              <a:buFont typeface="Lucida Grande"/>
              <a:buChar char="›"/>
            </a:pPr>
            <a:r>
              <a:rPr lang="en-US" sz="2400" dirty="0" smtClean="0"/>
              <a:t>Vendor Support</a:t>
            </a:r>
          </a:p>
          <a:p>
            <a:pPr marL="990600" lvl="1" indent="-533400" eaLnBrk="1" hangingPunct="1">
              <a:buFont typeface="Lucida Grande"/>
              <a:buChar char="›"/>
            </a:pPr>
            <a:r>
              <a:rPr lang="en-US" sz="2400" dirty="0" smtClean="0"/>
              <a:t>Viability of Vendor</a:t>
            </a:r>
          </a:p>
          <a:p>
            <a:pPr marL="990600" lvl="1" indent="-533400" eaLnBrk="1" hangingPunct="1">
              <a:buFont typeface="Lucida Grande"/>
              <a:buChar char="›"/>
            </a:pPr>
            <a:r>
              <a:rPr lang="en-US" sz="2400" dirty="0" smtClean="0"/>
              <a:t>Flexibility</a:t>
            </a:r>
          </a:p>
          <a:p>
            <a:pPr marL="990600" lvl="1" indent="-533400" eaLnBrk="1" hangingPunct="1">
              <a:buFont typeface="Lucida Grande"/>
              <a:buChar char="›"/>
            </a:pPr>
            <a:r>
              <a:rPr lang="en-US" sz="2400" dirty="0" smtClean="0"/>
              <a:t>Documentation</a:t>
            </a:r>
          </a:p>
          <a:p>
            <a:pPr marL="990600" lvl="1" indent="-533400" eaLnBrk="1" hangingPunct="1">
              <a:buFont typeface="Lucida Grande"/>
              <a:buChar char="›"/>
            </a:pPr>
            <a:r>
              <a:rPr lang="en-US" sz="2400" dirty="0" smtClean="0"/>
              <a:t>Response Time</a:t>
            </a:r>
          </a:p>
          <a:p>
            <a:pPr marL="990600" lvl="1" indent="-533400" eaLnBrk="1" hangingPunct="1">
              <a:buFont typeface="Lucida Grande"/>
              <a:buChar char="›"/>
            </a:pPr>
            <a:r>
              <a:rPr lang="en-US" sz="2400" dirty="0" smtClean="0"/>
              <a:t>Ease of Installation</a:t>
            </a:r>
            <a:endParaRPr lang="en-US" sz="2000" dirty="0" smtClean="0"/>
          </a:p>
        </p:txBody>
      </p:sp>
      <p:sp>
        <p:nvSpPr>
          <p:cNvPr id="5222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481763"/>
            <a:ext cx="5410200" cy="300037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rgbClr val="1F497D"/>
                </a:solidFill>
              </a:rPr>
              <a:t>Copyright © 2015 Pearson Education, Inc. Publishing as Prentice Hall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prstClr val="black"/>
                </a:solidFill>
              </a:rPr>
              <a:t>2.</a:t>
            </a:r>
            <a:fld id="{E6E9DAB2-65C1-4093-AFC2-67EF949F4184}" type="slidenum">
              <a:rPr lang="en-US" sz="1600">
                <a:solidFill>
                  <a:prstClr val="black"/>
                </a:solidFill>
              </a:rPr>
              <a:pPr algn="ctr">
                <a:defRPr/>
              </a:pPr>
              <a:t>14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8716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7494"/>
            <a:ext cx="8229600" cy="1399032"/>
          </a:xfrm>
        </p:spPr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sz="40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Validating Purchased Software Information</a:t>
            </a:r>
          </a:p>
        </p:txBody>
      </p:sp>
      <p:sp>
        <p:nvSpPr>
          <p:cNvPr id="5325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4294967295"/>
          </p:nvPr>
        </p:nvSpPr>
        <p:spPr>
          <a:xfrm>
            <a:off x="457200" y="1666527"/>
            <a:ext cx="8229600" cy="4232624"/>
          </a:xfrm>
          <a:prstGeom prst="rect">
            <a:avLst/>
          </a:prstGeom>
          <a:gradFill>
            <a:gsLst>
              <a:gs pos="36334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"/>
            </a:pPr>
            <a:r>
              <a:rPr lang="en-US" sz="2800" dirty="0" smtClean="0"/>
              <a:t>Information from vendor</a:t>
            </a:r>
          </a:p>
          <a:p>
            <a:pPr marL="990600" lvl="1" indent="-533400" eaLnBrk="1" hangingPunct="1">
              <a:buFont typeface="Lucida Grande"/>
              <a:buChar char="›"/>
            </a:pPr>
            <a:r>
              <a:rPr lang="en-US" sz="2400" dirty="0" smtClean="0"/>
              <a:t>Documentation</a:t>
            </a:r>
          </a:p>
          <a:p>
            <a:pPr marL="990600" lvl="1" indent="-533400" eaLnBrk="1" hangingPunct="1">
              <a:buFont typeface="Lucida Grande"/>
              <a:buChar char="›"/>
            </a:pPr>
            <a:r>
              <a:rPr lang="en-US" sz="2400" dirty="0" smtClean="0"/>
              <a:t>Marketing literature</a:t>
            </a:r>
          </a:p>
          <a:p>
            <a:pPr marL="990600" lvl="1" indent="-533400" eaLnBrk="1" hangingPunct="1">
              <a:buFont typeface="Lucida Grande"/>
              <a:buChar char="›"/>
            </a:pPr>
            <a:r>
              <a:rPr lang="en-US" sz="2400" dirty="0" smtClean="0"/>
              <a:t>Questionnaire</a:t>
            </a:r>
          </a:p>
          <a:p>
            <a:pPr marL="609600" indent="-609600" eaLnBrk="1" hangingPunct="1">
              <a:buFont typeface="Wingdings" pitchFamily="2" charset="2"/>
              <a:buChar char=""/>
            </a:pPr>
            <a:r>
              <a:rPr lang="en-US" sz="2800" dirty="0" smtClean="0"/>
              <a:t>Request for Proposal</a:t>
            </a:r>
          </a:p>
          <a:p>
            <a:pPr marL="609600" indent="-609600" eaLnBrk="1" hangingPunct="1">
              <a:buFont typeface="Wingdings" pitchFamily="2" charset="2"/>
              <a:buChar char=""/>
            </a:pPr>
            <a:r>
              <a:rPr lang="en-US" sz="2800" dirty="0" smtClean="0"/>
              <a:t>Software Test drive</a:t>
            </a:r>
          </a:p>
          <a:p>
            <a:pPr marL="609600" indent="-609600" eaLnBrk="1" hangingPunct="1">
              <a:buFont typeface="Wingdings" pitchFamily="2" charset="2"/>
              <a:buChar char=""/>
            </a:pPr>
            <a:r>
              <a:rPr lang="en-US" sz="2800" dirty="0" smtClean="0"/>
              <a:t>Feedback from other users</a:t>
            </a:r>
          </a:p>
          <a:p>
            <a:pPr marL="609600" indent="-609600" eaLnBrk="1" hangingPunct="1">
              <a:buFont typeface="Wingdings" pitchFamily="2" charset="2"/>
              <a:buChar char=""/>
            </a:pPr>
            <a:r>
              <a:rPr lang="en-US" sz="2800" dirty="0" smtClean="0"/>
              <a:t>Independent software testing services</a:t>
            </a:r>
          </a:p>
        </p:txBody>
      </p:sp>
      <p:sp>
        <p:nvSpPr>
          <p:cNvPr id="53251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481763"/>
            <a:ext cx="5410200" cy="300037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rgbClr val="1F497D"/>
                </a:solidFill>
              </a:rPr>
              <a:t>Copyright © 2015 Pearson Education, Inc. Publishing as Prentice Hall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prstClr val="black"/>
                </a:solidFill>
              </a:rPr>
              <a:t>2.</a:t>
            </a:r>
            <a:fld id="{0F1BABB6-A58D-4405-9593-C5E2582A5537}" type="slidenum">
              <a:rPr lang="en-US" sz="1600">
                <a:solidFill>
                  <a:prstClr val="black"/>
                </a:solidFill>
              </a:rPr>
              <a:pPr algn="ctr">
                <a:defRPr/>
              </a:pPr>
              <a:t>15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5431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7494"/>
            <a:ext cx="8229600" cy="1027906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Reuse (use what’s worked for us before - in other/new ways)</a:t>
            </a:r>
            <a:endParaRPr lang="en-US" kern="1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427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4294967295"/>
          </p:nvPr>
        </p:nvSpPr>
        <p:spPr>
          <a:xfrm>
            <a:off x="469006" y="1295401"/>
            <a:ext cx="8229600" cy="4191000"/>
          </a:xfrm>
          <a:prstGeom prst="rect">
            <a:avLst/>
          </a:prstGeom>
          <a:gradFill>
            <a:gsLst>
              <a:gs pos="36334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Char char=""/>
            </a:pPr>
            <a:r>
              <a:rPr lang="en-US" sz="2800" dirty="0" smtClean="0"/>
              <a:t>Use of previously written software resources in new applications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Char char=""/>
            </a:pPr>
            <a:r>
              <a:rPr lang="en-US" sz="2800" dirty="0" smtClean="0"/>
              <a:t>Most often applied to object-oriented and component-based development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Char char=""/>
            </a:pPr>
            <a:r>
              <a:rPr lang="en-US" sz="2800" dirty="0" smtClean="0"/>
              <a:t>Reuse of object classes</a:t>
            </a:r>
          </a:p>
          <a:p>
            <a:pPr marL="990600" lvl="1" indent="-533400" eaLnBrk="1" hangingPunct="1">
              <a:lnSpc>
                <a:spcPct val="80000"/>
              </a:lnSpc>
              <a:buFont typeface="Lucida Grande"/>
              <a:buChar char="›"/>
            </a:pPr>
            <a:r>
              <a:rPr lang="en-US" sz="2400" dirty="0" smtClean="0"/>
              <a:t>Increases productivity</a:t>
            </a:r>
          </a:p>
          <a:p>
            <a:pPr marL="990600" lvl="1" indent="-533400" eaLnBrk="1" hangingPunct="1">
              <a:lnSpc>
                <a:spcPct val="80000"/>
              </a:lnSpc>
              <a:buFont typeface="Lucida Grande"/>
              <a:buChar char="›"/>
            </a:pPr>
            <a:r>
              <a:rPr lang="en-US" sz="2400" dirty="0" smtClean="0"/>
              <a:t>Reduces defect density</a:t>
            </a:r>
          </a:p>
          <a:p>
            <a:pPr marL="990600" lvl="1" indent="-533400" eaLnBrk="1" hangingPunct="1">
              <a:lnSpc>
                <a:spcPct val="80000"/>
              </a:lnSpc>
              <a:buFont typeface="Lucida Grande"/>
              <a:buChar char="›"/>
            </a:pPr>
            <a:r>
              <a:rPr lang="en-US" sz="2400" dirty="0" smtClean="0"/>
              <a:t>Reduces rework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Char char=""/>
            </a:pPr>
            <a:r>
              <a:rPr lang="en-US" sz="2800" dirty="0" smtClean="0"/>
              <a:t>Reuse plan must be matched with companies strategic business goals</a:t>
            </a:r>
            <a:endParaRPr lang="en-US" dirty="0" smtClean="0"/>
          </a:p>
        </p:txBody>
      </p:sp>
      <p:sp>
        <p:nvSpPr>
          <p:cNvPr id="5427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481763"/>
            <a:ext cx="5410200" cy="300037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rgbClr val="1F497D"/>
                </a:solidFill>
              </a:rPr>
              <a:t>Copyright © 2015 Pearson Education, Inc. Publishing as Prentice Hall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prstClr val="black"/>
                </a:solidFill>
              </a:rPr>
              <a:t>2.</a:t>
            </a:r>
            <a:fld id="{2615B0AE-4974-4327-9EA5-B189E826A480}" type="slidenum">
              <a:rPr lang="en-US" sz="1600">
                <a:solidFill>
                  <a:prstClr val="black"/>
                </a:solidFill>
              </a:rPr>
              <a:pPr algn="ctr">
                <a:defRPr/>
              </a:pPr>
              <a:t>16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640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7494"/>
            <a:ext cx="8229600" cy="1399032"/>
          </a:xfrm>
        </p:spPr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Reuse (Continued)</a:t>
            </a:r>
          </a:p>
        </p:txBody>
      </p:sp>
      <p:sp>
        <p:nvSpPr>
          <p:cNvPr id="55298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idx="4294967295"/>
          </p:nvPr>
        </p:nvSpPr>
        <p:spPr>
          <a:xfrm>
            <a:off x="457200" y="1666527"/>
            <a:ext cx="8229600" cy="3210274"/>
          </a:xfrm>
          <a:prstGeom prst="rect">
            <a:avLst/>
          </a:prstGeom>
          <a:gradFill>
            <a:gsLst>
              <a:gs pos="36334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"/>
            </a:pPr>
            <a:r>
              <a:rPr lang="en-US" sz="2800" dirty="0" smtClean="0"/>
              <a:t>Four Approaches for a reuse policy</a:t>
            </a:r>
          </a:p>
          <a:p>
            <a:pPr marL="990600" lvl="1" indent="-533400" eaLnBrk="1" hangingPunct="1">
              <a:buClr>
                <a:schemeClr val="hlink"/>
              </a:buClr>
              <a:buSzTx/>
              <a:buFont typeface="Verdana" pitchFamily="34" charset="0"/>
              <a:buNone/>
            </a:pPr>
            <a:r>
              <a:rPr lang="en-US" sz="2400" dirty="0" smtClean="0">
                <a:solidFill>
                  <a:srgbClr val="FF388C"/>
                </a:solidFill>
              </a:rPr>
              <a:t>1.   </a:t>
            </a:r>
            <a:r>
              <a:rPr lang="en-US" sz="2400" dirty="0" smtClean="0"/>
              <a:t>Ad hoc Reuse – no policy</a:t>
            </a:r>
          </a:p>
          <a:p>
            <a:pPr marL="990600" lvl="1" indent="-533400" eaLnBrk="1" hangingPunct="1">
              <a:buClr>
                <a:schemeClr val="hlink"/>
              </a:buClr>
              <a:buSzTx/>
              <a:buFont typeface="Verdana" pitchFamily="34" charset="0"/>
              <a:buNone/>
            </a:pPr>
            <a:r>
              <a:rPr lang="en-US" sz="2400" dirty="0" smtClean="0">
                <a:solidFill>
                  <a:srgbClr val="FF388C"/>
                </a:solidFill>
              </a:rPr>
              <a:t>2.   </a:t>
            </a:r>
            <a:r>
              <a:rPr lang="en-US" sz="2400" dirty="0" smtClean="0"/>
              <a:t>Facilitated Reuse – encouraged (not required)</a:t>
            </a:r>
          </a:p>
          <a:p>
            <a:pPr marL="990600" lvl="1" indent="-533400" eaLnBrk="1" hangingPunct="1">
              <a:buClr>
                <a:schemeClr val="hlink"/>
              </a:buClr>
              <a:buSzTx/>
              <a:buFont typeface="Verdana" pitchFamily="34" charset="0"/>
              <a:buNone/>
            </a:pPr>
            <a:r>
              <a:rPr lang="en-US" sz="2400" dirty="0" smtClean="0">
                <a:solidFill>
                  <a:srgbClr val="FF388C"/>
                </a:solidFill>
              </a:rPr>
              <a:t>3.   </a:t>
            </a:r>
            <a:r>
              <a:rPr lang="en-US" sz="2400" dirty="0" smtClean="0"/>
              <a:t>Managed Reuse – mandated </a:t>
            </a:r>
          </a:p>
          <a:p>
            <a:pPr marL="990600" lvl="1" indent="-533400" eaLnBrk="1" hangingPunct="1">
              <a:buClr>
                <a:schemeClr val="hlink"/>
              </a:buClr>
              <a:buSzTx/>
              <a:buFont typeface="Verdana" pitchFamily="34" charset="0"/>
              <a:buNone/>
            </a:pPr>
            <a:r>
              <a:rPr lang="en-US" sz="2400" dirty="0" smtClean="0">
                <a:solidFill>
                  <a:srgbClr val="FF388C"/>
                </a:solidFill>
              </a:rPr>
              <a:t>4.   </a:t>
            </a:r>
            <a:r>
              <a:rPr lang="en-US" sz="2400" dirty="0" smtClean="0"/>
              <a:t>Designed Reuse – mandated, code must be originally designed for future reuse in initial development, corporate office that controls/manages all of this</a:t>
            </a:r>
          </a:p>
        </p:txBody>
      </p:sp>
      <p:sp>
        <p:nvSpPr>
          <p:cNvPr id="5529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481763"/>
            <a:ext cx="5410200" cy="300037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rgbClr val="1F497D"/>
                </a:solidFill>
              </a:rPr>
              <a:t>Copyright © 2015 Pearson Education, Inc. Publishing as Prentice Hall</a:t>
            </a:r>
          </a:p>
        </p:txBody>
      </p:sp>
      <p:sp>
        <p:nvSpPr>
          <p:cNvPr id="19461" name="Text Box 1029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prstClr val="black"/>
                </a:solidFill>
              </a:rPr>
              <a:t>2.</a:t>
            </a:r>
            <a:fld id="{FCA79282-63E7-489E-80AD-80C04DD33590}" type="slidenum">
              <a:rPr lang="en-US" sz="1600">
                <a:solidFill>
                  <a:prstClr val="black"/>
                </a:solidFill>
              </a:rPr>
              <a:pPr algn="ctr">
                <a:defRPr/>
              </a:pPr>
              <a:t>17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42557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4294967295"/>
          </p:nvPr>
        </p:nvSpPr>
        <p:spPr>
          <a:xfrm>
            <a:off x="4038600" y="3505200"/>
            <a:ext cx="5105400" cy="1600200"/>
          </a:xfrm>
          <a:prstGeom prst="rect">
            <a:avLst/>
          </a:prstGeom>
          <a:gradFill>
            <a:gsLst>
              <a:gs pos="36334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600" b="1" dirty="0" smtClean="0"/>
              <a:t>Chapter 3 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600" b="1" dirty="0"/>
              <a:t>Managing the Information Systems Project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1.1</a:t>
            </a:r>
          </a:p>
        </p:txBody>
      </p:sp>
      <p:pic>
        <p:nvPicPr>
          <p:cNvPr id="1026" name="Picture 2" descr="Image result for future of compu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9183" y="5234445"/>
            <a:ext cx="1014496" cy="82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extensionengine.com/wp-content/uploads/2012/03/project_managem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7" y="3009900"/>
            <a:ext cx="3978413" cy="265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3501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tint val="83000"/>
                    <a:satMod val="150000"/>
                  </a:schemeClr>
                </a:solidFill>
              </a:rPr>
              <a:t>Learning Objectives</a:t>
            </a:r>
          </a:p>
        </p:txBody>
      </p:sp>
      <p:sp>
        <p:nvSpPr>
          <p:cNvPr id="1638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28224" y="1445419"/>
            <a:ext cx="8229600" cy="4572000"/>
          </a:xfrm>
          <a:gradFill>
            <a:gsLst>
              <a:gs pos="36334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>
              <a:lnSpc>
                <a:spcPct val="90000"/>
              </a:lnSpc>
              <a:buClr>
                <a:srgbClr val="BA2212"/>
              </a:buClr>
              <a:buFont typeface="Wingdings" pitchFamily="2" charset="2"/>
              <a:buChar char="ü"/>
            </a:pPr>
            <a:r>
              <a:rPr lang="en-US" sz="2800" dirty="0" smtClean="0"/>
              <a:t>Discuss skills required to be an effective project manager</a:t>
            </a:r>
          </a:p>
          <a:p>
            <a:pPr>
              <a:lnSpc>
                <a:spcPct val="90000"/>
              </a:lnSpc>
              <a:buClr>
                <a:srgbClr val="BA2212"/>
              </a:buClr>
              <a:buFont typeface="Wingdings" pitchFamily="2" charset="2"/>
              <a:buChar char="ü"/>
            </a:pPr>
            <a:r>
              <a:rPr lang="en-US" sz="2800" dirty="0" smtClean="0"/>
              <a:t>Describe skills and activities of a project manager during project initiation, planning, execution and closedown</a:t>
            </a:r>
          </a:p>
          <a:p>
            <a:pPr>
              <a:lnSpc>
                <a:spcPct val="90000"/>
              </a:lnSpc>
              <a:buClr>
                <a:srgbClr val="BA2212"/>
              </a:buClr>
              <a:buFont typeface="Wingdings" pitchFamily="2" charset="2"/>
              <a:buChar char="ü"/>
            </a:pPr>
            <a:r>
              <a:rPr lang="en-US" sz="2800" dirty="0" smtClean="0"/>
              <a:t>Discuss critical path scheduling</a:t>
            </a:r>
          </a:p>
          <a:p>
            <a:pPr>
              <a:lnSpc>
                <a:spcPct val="90000"/>
              </a:lnSpc>
              <a:buClr>
                <a:srgbClr val="BA2212"/>
              </a:buClr>
              <a:buFont typeface="Wingdings" pitchFamily="2" charset="2"/>
              <a:buChar char="ü"/>
            </a:pPr>
            <a:r>
              <a:rPr lang="en-US" sz="2800" dirty="0" smtClean="0"/>
              <a:t>Explain Gantt Charts and Network Diagrams</a:t>
            </a:r>
          </a:p>
          <a:p>
            <a:pPr>
              <a:lnSpc>
                <a:spcPct val="90000"/>
              </a:lnSpc>
              <a:buClr>
                <a:srgbClr val="BA2212"/>
              </a:buClr>
              <a:buFont typeface="Wingdings" pitchFamily="2" charset="2"/>
              <a:buChar char="ü"/>
            </a:pPr>
            <a:r>
              <a:rPr lang="en-US" sz="2800" dirty="0" smtClean="0"/>
              <a:t>Review commercial project management software packages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3.</a:t>
            </a:r>
            <a:fld id="{2E80485D-1626-4023-A952-D804A19F3916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19</a:t>
            </a:fld>
            <a:endParaRPr lang="en-US" sz="160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18652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7494"/>
            <a:ext cx="8229600" cy="1399032"/>
          </a:xfrm>
        </p:spPr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Learning Objectives</a:t>
            </a:r>
          </a:p>
        </p:txBody>
      </p:sp>
      <p:sp>
        <p:nvSpPr>
          <p:cNvPr id="3993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4294967295"/>
          </p:nvPr>
        </p:nvSpPr>
        <p:spPr>
          <a:xfrm>
            <a:off x="457200" y="1291981"/>
            <a:ext cx="8229600" cy="4572000"/>
          </a:xfrm>
          <a:prstGeom prst="rect">
            <a:avLst/>
          </a:prstGeom>
          <a:gradFill>
            <a:gsLst>
              <a:gs pos="36334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buClr>
                <a:srgbClr val="BA2212"/>
              </a:buClr>
              <a:buFont typeface="Wingdings" pitchFamily="2" charset="2"/>
              <a:buChar char="ü"/>
            </a:pPr>
            <a:r>
              <a:rPr lang="en-US" dirty="0" smtClean="0"/>
              <a:t>Understand outsourcing</a:t>
            </a:r>
          </a:p>
          <a:p>
            <a:pPr eaLnBrk="1" hangingPunct="1">
              <a:buClr>
                <a:srgbClr val="BA2212"/>
              </a:buClr>
              <a:buFont typeface="Wingdings" pitchFamily="2" charset="2"/>
              <a:buChar char="ü"/>
            </a:pPr>
            <a:r>
              <a:rPr lang="en-US" dirty="0" smtClean="0"/>
              <a:t>Describe six different sources of software</a:t>
            </a:r>
          </a:p>
          <a:p>
            <a:pPr eaLnBrk="1" hangingPunct="1">
              <a:buClr>
                <a:srgbClr val="BA2212"/>
              </a:buClr>
              <a:buFont typeface="Wingdings" pitchFamily="2" charset="2"/>
              <a:buChar char="ü"/>
            </a:pPr>
            <a:r>
              <a:rPr lang="en-US" dirty="0" smtClean="0"/>
              <a:t>Discuss how to evaluate off-the-shelf software</a:t>
            </a:r>
          </a:p>
          <a:p>
            <a:pPr eaLnBrk="1" hangingPunct="1">
              <a:buClr>
                <a:srgbClr val="BA2212"/>
              </a:buClr>
              <a:buFont typeface="Wingdings" pitchFamily="2" charset="2"/>
              <a:buChar char="ü"/>
            </a:pPr>
            <a:r>
              <a:rPr lang="en-US" dirty="0" smtClean="0"/>
              <a:t>Explain reuse and its role in software development</a:t>
            </a:r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481763"/>
            <a:ext cx="5410200" cy="300037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rgbClr val="1F497D"/>
                </a:solidFill>
              </a:rPr>
              <a:t>Copyright © 2015 Pearson Education, Inc. Publishing as Prentice Hall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prstClr val="black"/>
                </a:solidFill>
              </a:rPr>
              <a:t>2.</a:t>
            </a:r>
            <a:fld id="{9954CBB7-38B3-423F-AAB9-23E037ED53FC}" type="slidenum">
              <a:rPr lang="en-US" sz="1600">
                <a:solidFill>
                  <a:prstClr val="black"/>
                </a:solidFill>
              </a:rPr>
              <a:pPr algn="ctr">
                <a:defRPr/>
              </a:pPr>
              <a:t>2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42188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tint val="83000"/>
                    <a:satMod val="150000"/>
                  </a:schemeClr>
                </a:solidFill>
              </a:rPr>
              <a:t>Pine Valley Furniture</a:t>
            </a:r>
          </a:p>
        </p:txBody>
      </p:sp>
      <p:sp>
        <p:nvSpPr>
          <p:cNvPr id="1741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1" y="1445419"/>
            <a:ext cx="8229600" cy="4572000"/>
          </a:xfrm>
          <a:gradFill>
            <a:gsLst>
              <a:gs pos="36334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dirty="0" smtClean="0"/>
              <a:t>Manufacturing Company</a:t>
            </a:r>
          </a:p>
          <a:p>
            <a:pPr lvl="1"/>
            <a:r>
              <a:rPr lang="en-US" dirty="0" smtClean="0"/>
              <a:t>Product: Wood Furniture</a:t>
            </a:r>
          </a:p>
          <a:p>
            <a:pPr lvl="1"/>
            <a:r>
              <a:rPr lang="en-US" dirty="0" smtClean="0"/>
              <a:t>Market: United States</a:t>
            </a:r>
          </a:p>
          <a:p>
            <a:pPr lvl="1"/>
            <a:r>
              <a:rPr lang="en-US" dirty="0" smtClean="0"/>
              <a:t>Organized into functional areas</a:t>
            </a:r>
          </a:p>
          <a:p>
            <a:pPr lvl="2"/>
            <a:r>
              <a:rPr lang="en-US" dirty="0" smtClean="0"/>
              <a:t>Manufacturing		Accounting</a:t>
            </a:r>
          </a:p>
          <a:p>
            <a:pPr lvl="2"/>
            <a:r>
              <a:rPr lang="en-US" dirty="0" smtClean="0"/>
              <a:t>Sales					Purchasing</a:t>
            </a:r>
          </a:p>
          <a:p>
            <a:pPr lvl="1"/>
            <a:r>
              <a:rPr lang="en-US" dirty="0" smtClean="0"/>
              <a:t>Three independent computer systems were converted to a database in 1990s</a:t>
            </a: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solidFill>
                  <a:schemeClr val="tx1"/>
                </a:solidFill>
                <a:cs typeface="+mn-cs"/>
              </a:rPr>
              <a:t>3.</a:t>
            </a:r>
            <a:fld id="{2218B48F-0541-46DB-B496-785EAC00FC91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20</a:t>
            </a:fld>
            <a:endParaRPr lang="en-US" sz="1600" dirty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052" name="Picture 4" descr="http://www.corvoip.com/img/2014/11/wonderful-contemporary-wooden-seating-furniture-design-loft-lounge-by-shelly-shell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66800"/>
            <a:ext cx="2974975" cy="182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77563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3.</a:t>
            </a:r>
            <a:fld id="{D92E6321-D880-4AB4-B959-FFE6B24EE6AE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21</a:t>
            </a:fld>
            <a:endParaRPr lang="en-US" sz="1600">
              <a:solidFill>
                <a:schemeClr val="tx1"/>
              </a:solidFill>
              <a:cs typeface="+mn-cs"/>
            </a:endParaRPr>
          </a:p>
        </p:txBody>
      </p:sp>
      <p:pic>
        <p:nvPicPr>
          <p:cNvPr id="13722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400" y="1371600"/>
            <a:ext cx="8426450" cy="38179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685800" y="228600"/>
            <a:ext cx="802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Old systems that PVF wanted to possibly convert to database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3053126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927629"/>
          </a:xfrm>
        </p:spPr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How can PVF effectively convert to new system? Aka…Managing </a:t>
            </a:r>
            <a: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the Information Systems Project</a:t>
            </a:r>
          </a:p>
        </p:txBody>
      </p:sp>
      <p:sp>
        <p:nvSpPr>
          <p:cNvPr id="1945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28600" y="1894676"/>
            <a:ext cx="8229600" cy="3596402"/>
          </a:xfrm>
          <a:gradFill>
            <a:gsLst>
              <a:gs pos="36334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dirty="0" smtClean="0"/>
              <a:t>Focus of Project Management</a:t>
            </a:r>
          </a:p>
          <a:p>
            <a:pPr lvl="1"/>
            <a:r>
              <a:rPr lang="en-US" dirty="0" smtClean="0"/>
              <a:t>To assure that information system projects meet customer expectations</a:t>
            </a:r>
          </a:p>
          <a:p>
            <a:pPr lvl="2"/>
            <a:r>
              <a:rPr lang="en-US" dirty="0" smtClean="0"/>
              <a:t>Delivered in a timely manner</a:t>
            </a:r>
          </a:p>
          <a:p>
            <a:pPr lvl="2"/>
            <a:r>
              <a:rPr lang="en-US" dirty="0" smtClean="0"/>
              <a:t>Meet constraints and requirements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3.</a:t>
            </a:r>
            <a:fld id="{694FE5FA-F0E6-43E3-B7B3-61EF5A8AF101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22</a:t>
            </a:fld>
            <a:endParaRPr lang="en-US" sz="1600">
              <a:solidFill>
                <a:schemeClr val="tx1"/>
              </a:solidFill>
              <a:cs typeface="+mn-cs"/>
            </a:endParaRPr>
          </a:p>
        </p:txBody>
      </p:sp>
      <p:pic>
        <p:nvPicPr>
          <p:cNvPr id="3074" name="Picture 2" descr="http://www.consumerschoiceaward.com/uploads/images/exceeding-customer-expectation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4" y="3276600"/>
            <a:ext cx="2881312" cy="259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69037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6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tint val="83000"/>
                    <a:satMod val="150000"/>
                  </a:schemeClr>
                </a:solidFill>
              </a:rPr>
              <a:t>Managing the Information Systems Project (continued)</a:t>
            </a:r>
          </a:p>
        </p:txBody>
      </p:sp>
      <p:sp>
        <p:nvSpPr>
          <p:cNvPr id="2048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0" y="1554942"/>
            <a:ext cx="8229600" cy="4464858"/>
          </a:xfrm>
          <a:gradFill>
            <a:gsLst>
              <a:gs pos="36334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Project Manager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Systems Analyst responsible for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Project initiation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Planning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Execution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Closing down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Requires diverse set of skills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Management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Leadership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Technical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Conflict management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Customer relations</a:t>
            </a:r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3.</a:t>
            </a:r>
            <a:fld id="{5372CDC1-7431-48CC-B2AB-1FE184A129EA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23</a:t>
            </a:fld>
            <a:endParaRPr lang="en-US" sz="160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52705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3.</a:t>
            </a:r>
            <a:fld id="{2148DFCB-573A-414B-9471-497C11C9E928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24</a:t>
            </a:fld>
            <a:endParaRPr lang="en-US" sz="1600">
              <a:solidFill>
                <a:schemeClr val="tx1"/>
              </a:solidFill>
              <a:cs typeface="+mn-cs"/>
            </a:endParaRPr>
          </a:p>
        </p:txBody>
      </p:sp>
      <p:pic>
        <p:nvPicPr>
          <p:cNvPr id="14438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6254" y="0"/>
            <a:ext cx="10025054" cy="60150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304800" y="2176522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3"/>
              </a:rPr>
              <a:t>Project Management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571735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tint val="83000"/>
                    <a:satMod val="150000"/>
                  </a:schemeClr>
                </a:solidFill>
              </a:rPr>
              <a:t>Project Management Process</a:t>
            </a:r>
          </a:p>
        </p:txBody>
      </p:sp>
      <p:sp>
        <p:nvSpPr>
          <p:cNvPr id="2253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1" y="1351835"/>
            <a:ext cx="8229600" cy="4572000"/>
          </a:xfrm>
          <a:gradFill>
            <a:gsLst>
              <a:gs pos="36334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sz="2800" dirty="0" smtClean="0"/>
              <a:t>Project</a:t>
            </a:r>
          </a:p>
          <a:p>
            <a:pPr lvl="1"/>
            <a:r>
              <a:rPr lang="en-US" sz="2400" dirty="0" smtClean="0"/>
              <a:t>Planned undertaking of related activities to reach an objective that has a beginning and an end</a:t>
            </a:r>
          </a:p>
          <a:p>
            <a:r>
              <a:rPr lang="en-US" sz="2800" dirty="0" smtClean="0"/>
              <a:t>Four Phases</a:t>
            </a:r>
          </a:p>
          <a:p>
            <a:pPr lvl="1"/>
            <a:r>
              <a:rPr lang="en-US" sz="2400" dirty="0" smtClean="0"/>
              <a:t>Initiating</a:t>
            </a:r>
          </a:p>
          <a:p>
            <a:pPr lvl="1"/>
            <a:r>
              <a:rPr lang="en-US" sz="2400" dirty="0" smtClean="0"/>
              <a:t>Planning </a:t>
            </a:r>
          </a:p>
          <a:p>
            <a:pPr lvl="1"/>
            <a:r>
              <a:rPr lang="en-US" sz="2400" dirty="0" smtClean="0"/>
              <a:t>Executing</a:t>
            </a:r>
          </a:p>
          <a:p>
            <a:pPr lvl="1"/>
            <a:r>
              <a:rPr lang="en-US" sz="2400" dirty="0" smtClean="0"/>
              <a:t>Closing down</a:t>
            </a: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3.</a:t>
            </a:r>
            <a:fld id="{31DFB904-9E2C-4F5E-A437-0B0CCC0A2ADE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25</a:t>
            </a:fld>
            <a:endParaRPr lang="en-US" sz="160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93107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Projects Fail</a:t>
            </a:r>
            <a:endParaRPr lang="en-US" dirty="0"/>
          </a:p>
        </p:txBody>
      </p:sp>
      <p:pic>
        <p:nvPicPr>
          <p:cNvPr id="3" name="OEQWSjWSx4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3467" y="1676400"/>
            <a:ext cx="7967133" cy="494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8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Phase 1: Initiating </a:t>
            </a:r>
            <a: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the Project</a:t>
            </a:r>
          </a:p>
        </p:txBody>
      </p:sp>
      <p:sp>
        <p:nvSpPr>
          <p:cNvPr id="2355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3400" y="1271137"/>
            <a:ext cx="8229600" cy="4572000"/>
          </a:xfrm>
          <a:gradFill>
            <a:gsLst>
              <a:gs pos="36334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 smtClean="0"/>
              <a:t>Establish the project initiation </a:t>
            </a:r>
            <a:r>
              <a:rPr lang="en-US" b="1" dirty="0" smtClean="0"/>
              <a:t>team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 smtClean="0"/>
              <a:t>Establish a </a:t>
            </a:r>
            <a:r>
              <a:rPr lang="en-US" b="1" dirty="0" smtClean="0"/>
              <a:t>relationship</a:t>
            </a:r>
            <a:r>
              <a:rPr lang="en-US" dirty="0" smtClean="0"/>
              <a:t> with the customer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 smtClean="0"/>
              <a:t>Establish the project </a:t>
            </a:r>
            <a:r>
              <a:rPr lang="en-US" b="1" dirty="0" smtClean="0"/>
              <a:t>initiation plan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 smtClean="0"/>
              <a:t>Establish management </a:t>
            </a:r>
            <a:r>
              <a:rPr lang="en-US" b="1" dirty="0" smtClean="0"/>
              <a:t>procedures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 smtClean="0"/>
              <a:t>Establish the project management environment and </a:t>
            </a:r>
            <a:r>
              <a:rPr lang="en-US" b="1" dirty="0" smtClean="0"/>
              <a:t>workbook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 smtClean="0"/>
              <a:t>Develop the project </a:t>
            </a:r>
            <a:r>
              <a:rPr lang="en-US" b="1" dirty="0" smtClean="0"/>
              <a:t>charter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3.</a:t>
            </a:r>
            <a:fld id="{261EEB20-708E-4BF6-979E-532813D6D49A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27</a:t>
            </a:fld>
            <a:endParaRPr lang="en-US" sz="160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06511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Phase 2:Planning </a:t>
            </a:r>
            <a: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the Project</a:t>
            </a:r>
          </a:p>
        </p:txBody>
      </p:sp>
      <p:sp>
        <p:nvSpPr>
          <p:cNvPr id="24578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32516" y="1327150"/>
            <a:ext cx="8229600" cy="4235450"/>
          </a:xfrm>
          <a:gradFill>
            <a:gsLst>
              <a:gs pos="36334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 2" pitchFamily="18" charset="2"/>
              <a:buNone/>
            </a:pPr>
            <a:r>
              <a:rPr lang="en-US" sz="2800" dirty="0" smtClean="0"/>
              <a:t>1.   Describe project scope, alternatives and feasibility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dirty="0" smtClean="0"/>
              <a:t>Scope and Feasibility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sz="2000" dirty="0" smtClean="0"/>
              <a:t>Understand the project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sz="2000" dirty="0" smtClean="0"/>
              <a:t>What </a:t>
            </a:r>
            <a:r>
              <a:rPr lang="en-US" sz="2000" b="1" dirty="0" smtClean="0"/>
              <a:t>problem</a:t>
            </a:r>
            <a:r>
              <a:rPr lang="en-US" sz="2000" dirty="0" smtClean="0"/>
              <a:t> is to be addressed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sz="2000" dirty="0" smtClean="0"/>
              <a:t>What</a:t>
            </a:r>
            <a:r>
              <a:rPr lang="en-US" sz="2000" b="1" dirty="0" smtClean="0"/>
              <a:t> results </a:t>
            </a:r>
            <a:r>
              <a:rPr lang="en-US" sz="2000" dirty="0" smtClean="0"/>
              <a:t>are to be achieved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sz="2000" dirty="0" smtClean="0"/>
              <a:t>Measures of </a:t>
            </a:r>
            <a:r>
              <a:rPr lang="en-US" sz="2000" b="1" dirty="0" smtClean="0"/>
              <a:t>success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sz="2000" dirty="0" smtClean="0"/>
              <a:t>Completion </a:t>
            </a:r>
            <a:r>
              <a:rPr lang="en-US" sz="2000" b="1" dirty="0" smtClean="0"/>
              <a:t>criteria</a:t>
            </a:r>
          </a:p>
          <a:p>
            <a:pPr marL="609600" indent="-609600">
              <a:lnSpc>
                <a:spcPct val="90000"/>
              </a:lnSpc>
              <a:buSzTx/>
              <a:buFont typeface="Wingdings 2" pitchFamily="18" charset="2"/>
              <a:buNone/>
            </a:pPr>
            <a:r>
              <a:rPr lang="en-US" sz="2800" dirty="0" smtClean="0"/>
              <a:t>2.    Divide the project into manageable tasks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sz="2000" dirty="0" smtClean="0"/>
              <a:t>Work breakdown structure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sz="2000" dirty="0" smtClean="0"/>
              <a:t>Gantt chart</a:t>
            </a:r>
          </a:p>
        </p:txBody>
      </p:sp>
      <p:sp>
        <p:nvSpPr>
          <p:cNvPr id="125957" name="Text Box 1029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3.</a:t>
            </a:r>
            <a:fld id="{5E07A775-7B44-4775-A641-749BDDEBFEC9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28</a:t>
            </a:fld>
            <a:endParaRPr lang="en-US" sz="160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14737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Phase 2 (continued</a:t>
            </a:r>
            <a:r>
              <a:rPr lang="en-US" sz="40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)</a:t>
            </a:r>
          </a:p>
        </p:txBody>
      </p:sp>
      <p:sp>
        <p:nvSpPr>
          <p:cNvPr id="2560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26156" y="1277496"/>
            <a:ext cx="8229600" cy="4572000"/>
          </a:xfrm>
          <a:gradFill>
            <a:gsLst>
              <a:gs pos="36334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marL="609600" indent="-609600">
              <a:lnSpc>
                <a:spcPct val="90000"/>
              </a:lnSpc>
              <a:buSzTx/>
              <a:buFont typeface="Wingdings" pitchFamily="2" charset="2"/>
              <a:buAutoNum type="arabicPeriod" startAt="3"/>
            </a:pPr>
            <a:r>
              <a:rPr lang="en-US" dirty="0" smtClean="0"/>
              <a:t>Estimate resources and create a resource plan.</a:t>
            </a:r>
          </a:p>
          <a:p>
            <a:pPr marL="609600" indent="-609600">
              <a:lnSpc>
                <a:spcPct val="90000"/>
              </a:lnSpc>
              <a:buSzTx/>
              <a:buFont typeface="Wingdings" pitchFamily="2" charset="2"/>
              <a:buAutoNum type="arabicPeriod" startAt="3"/>
            </a:pPr>
            <a:r>
              <a:rPr lang="en-US" dirty="0" smtClean="0"/>
              <a:t>Develop a preliminary schedule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dirty="0" smtClean="0"/>
              <a:t>Utilize Gantt Charts and Network Diagrams</a:t>
            </a:r>
          </a:p>
          <a:p>
            <a:pPr marL="609600" indent="-609600">
              <a:lnSpc>
                <a:spcPct val="90000"/>
              </a:lnSpc>
              <a:buSzTx/>
              <a:buFont typeface="Wingdings 2" pitchFamily="18" charset="2"/>
              <a:buNone/>
            </a:pPr>
            <a:r>
              <a:rPr lang="en-US" sz="2800" dirty="0" smtClean="0"/>
              <a:t>5.   </a:t>
            </a:r>
            <a:r>
              <a:rPr lang="en-US" dirty="0" smtClean="0"/>
              <a:t>Develop a communication plan</a:t>
            </a:r>
          </a:p>
          <a:p>
            <a:pPr marL="990600" lvl="1" indent="-533400">
              <a:lnSpc>
                <a:spcPct val="90000"/>
              </a:lnSpc>
              <a:buFont typeface="Lucida Grande"/>
              <a:buChar char="›"/>
            </a:pPr>
            <a:r>
              <a:rPr lang="en-US" sz="2400" dirty="0" smtClean="0"/>
              <a:t>Outline communication processes among customers, team members and management</a:t>
            </a:r>
          </a:p>
          <a:p>
            <a:pPr marL="990600" lvl="1" indent="-533400">
              <a:lnSpc>
                <a:spcPct val="90000"/>
              </a:lnSpc>
              <a:buFont typeface="Lucida Grande"/>
              <a:buChar char="›"/>
            </a:pPr>
            <a:r>
              <a:rPr lang="en-US" sz="2400" dirty="0" smtClean="0"/>
              <a:t>Define types of reports and their distribution</a:t>
            </a:r>
          </a:p>
          <a:p>
            <a:pPr marL="990600" lvl="1" indent="-533400">
              <a:lnSpc>
                <a:spcPct val="90000"/>
              </a:lnSpc>
              <a:buFont typeface="Lucida Grande"/>
              <a:buChar char="›"/>
            </a:pPr>
            <a:r>
              <a:rPr lang="en-US" sz="2400" dirty="0" smtClean="0"/>
              <a:t>Determine frequency of reports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3.</a:t>
            </a:r>
            <a:fld id="{4C8DF116-D9DB-4CAE-91C7-B3D5B648864C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29</a:t>
            </a:fld>
            <a:endParaRPr lang="en-US" sz="160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62788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7494"/>
            <a:ext cx="8229600" cy="1027906"/>
          </a:xfrm>
        </p:spPr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Outsourcing</a:t>
            </a:r>
          </a:p>
        </p:txBody>
      </p:sp>
      <p:sp>
        <p:nvSpPr>
          <p:cNvPr id="4096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4294967295"/>
          </p:nvPr>
        </p:nvSpPr>
        <p:spPr>
          <a:xfrm>
            <a:off x="228600" y="1295400"/>
            <a:ext cx="8610600" cy="4722019"/>
          </a:xfrm>
          <a:prstGeom prst="rect">
            <a:avLst/>
          </a:prstGeom>
          <a:gradFill>
            <a:gsLst>
              <a:gs pos="36334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Practice of turning over some or all responsibility for information systems applications and operations to another firm.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Examples: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Outsourcing firm develops and runs applications on their computers (Payroll application)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Outsourcing firm runs applications at your site on your computers.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Reasons to outsource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Cost effective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Overcome organizational problems in information systems unit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Outsourcing should be considered during systems analysis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hlinkClick r:id="rId2"/>
              </a:rPr>
              <a:t>Outsourcing Good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hlinkClick r:id="rId3"/>
              </a:rPr>
              <a:t>Outsourcing Bad</a:t>
            </a:r>
            <a:endParaRPr lang="en-US" sz="2400" dirty="0" smtClean="0"/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481763"/>
            <a:ext cx="5410200" cy="300037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rgbClr val="1F497D"/>
                </a:solidFill>
              </a:rPr>
              <a:t>Copyright © 2015 Pearson Education, Inc. Publishing as Prentice Hall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prstClr val="black"/>
                </a:solidFill>
              </a:rPr>
              <a:t>2.</a:t>
            </a:r>
            <a:fld id="{1E74AC18-FEC4-4B7F-92FB-657525DFDF80}" type="slidenum">
              <a:rPr lang="en-US" sz="1600">
                <a:solidFill>
                  <a:prstClr val="black"/>
                </a:solidFill>
              </a:rPr>
              <a:pPr algn="ctr">
                <a:defRPr/>
              </a:pPr>
              <a:t>3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5817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Phase 2 (continued</a:t>
            </a:r>
            <a:r>
              <a:rPr lang="en-US" sz="40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)</a:t>
            </a:r>
          </a:p>
        </p:txBody>
      </p:sp>
      <p:sp>
        <p:nvSpPr>
          <p:cNvPr id="2765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0" y="1246452"/>
            <a:ext cx="8229600" cy="4773348"/>
          </a:xfrm>
          <a:gradFill>
            <a:gsLst>
              <a:gs pos="36334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marL="533400" indent="-533400">
              <a:lnSpc>
                <a:spcPct val="90000"/>
              </a:lnSpc>
              <a:buFont typeface="Wingdings 2" pitchFamily="18" charset="2"/>
              <a:buNone/>
            </a:pPr>
            <a:r>
              <a:rPr lang="en-US" sz="2800" dirty="0" smtClean="0"/>
              <a:t>6.  Determine project standards and procedures</a:t>
            </a:r>
          </a:p>
          <a:p>
            <a:pPr marL="914400" lvl="1" indent="-457200">
              <a:buFont typeface="Lucida Grande"/>
              <a:buChar char="›"/>
            </a:pPr>
            <a:r>
              <a:rPr lang="en-US" sz="2400" dirty="0" smtClean="0"/>
              <a:t>Specify how deliverables are tested and produced</a:t>
            </a:r>
          </a:p>
          <a:p>
            <a:pPr marL="533400" indent="-533400">
              <a:lnSpc>
                <a:spcPct val="90000"/>
              </a:lnSpc>
              <a:buFont typeface="Wingdings 2" pitchFamily="18" charset="2"/>
              <a:buNone/>
            </a:pPr>
            <a:r>
              <a:rPr lang="en-US" sz="2800" dirty="0" smtClean="0"/>
              <a:t>7.  Identify and assess risk</a:t>
            </a:r>
          </a:p>
          <a:p>
            <a:pPr marL="914400" lvl="1" indent="-457200">
              <a:buFont typeface="Lucida Grande"/>
              <a:buChar char="›"/>
            </a:pPr>
            <a:r>
              <a:rPr lang="en-US" sz="2400" dirty="0" smtClean="0"/>
              <a:t>Identify sources of risk</a:t>
            </a:r>
          </a:p>
          <a:p>
            <a:pPr marL="914400" lvl="1" indent="-457200">
              <a:buFont typeface="Lucida Grande"/>
              <a:buChar char="›"/>
            </a:pPr>
            <a:r>
              <a:rPr lang="en-US" sz="2400" dirty="0" smtClean="0"/>
              <a:t>Estimate consequences of risk</a:t>
            </a:r>
          </a:p>
          <a:p>
            <a:pPr marL="533400" indent="-533400">
              <a:lnSpc>
                <a:spcPct val="90000"/>
              </a:lnSpc>
              <a:buFont typeface="Wingdings 2" pitchFamily="18" charset="2"/>
              <a:buAutoNum type="arabicPeriod" startAt="8"/>
            </a:pPr>
            <a:r>
              <a:rPr lang="en-US" sz="2800" dirty="0" smtClean="0"/>
              <a:t>Create a preliminary budget</a:t>
            </a:r>
          </a:p>
          <a:p>
            <a:pPr marL="609600" indent="-609600">
              <a:lnSpc>
                <a:spcPct val="90000"/>
              </a:lnSpc>
              <a:buFont typeface="Wingdings 2" pitchFamily="18" charset="2"/>
              <a:buNone/>
            </a:pPr>
            <a:r>
              <a:rPr lang="en-US" sz="2800" dirty="0"/>
              <a:t>9.   Develop a project scope statement</a:t>
            </a:r>
          </a:p>
          <a:p>
            <a:pPr marL="990600" lvl="1" indent="-533400">
              <a:buFont typeface="Lucida Grande"/>
              <a:buChar char="›"/>
            </a:pPr>
            <a:r>
              <a:rPr lang="en-US" sz="2400" dirty="0"/>
              <a:t>Describe what the project will deliver</a:t>
            </a:r>
          </a:p>
          <a:p>
            <a:pPr marL="609600" indent="-609600">
              <a:buFont typeface="Wingdings 2" pitchFamily="18" charset="2"/>
              <a:buNone/>
            </a:pPr>
            <a:r>
              <a:rPr lang="en-US" sz="2800" dirty="0"/>
              <a:t>10. Set a baseline project plan</a:t>
            </a:r>
          </a:p>
          <a:p>
            <a:pPr marL="990600" lvl="1" indent="-533400">
              <a:buFont typeface="Lucida Grande"/>
              <a:buChar char="›"/>
            </a:pPr>
            <a:r>
              <a:rPr lang="en-US" sz="2400" dirty="0"/>
              <a:t>Estimate of project’s tasks and resources</a:t>
            </a:r>
          </a:p>
          <a:p>
            <a:pPr marL="533400" indent="-533400">
              <a:lnSpc>
                <a:spcPct val="90000"/>
              </a:lnSpc>
              <a:buFont typeface="Wingdings 2" pitchFamily="18" charset="2"/>
              <a:buAutoNum type="arabicPeriod" startAt="8"/>
            </a:pPr>
            <a:endParaRPr lang="en-US" sz="2800" dirty="0" smtClean="0"/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3.</a:t>
            </a:r>
            <a:fld id="{FA8FC109-0829-481C-9050-D85421CF5409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30</a:t>
            </a:fld>
            <a:endParaRPr lang="en-US" sz="160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56591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Phase 3: Executing </a:t>
            </a:r>
            <a: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the Project</a:t>
            </a:r>
          </a:p>
        </p:txBody>
      </p:sp>
      <p:sp>
        <p:nvSpPr>
          <p:cNvPr id="2969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4953000"/>
          </a:xfrm>
          <a:gradFill>
            <a:gsLst>
              <a:gs pos="36334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marL="609600" indent="-609600">
              <a:buFont typeface="Wingdings 2" pitchFamily="18" charset="2"/>
              <a:buNone/>
            </a:pPr>
            <a:r>
              <a:rPr lang="en-US" sz="2800" dirty="0" smtClean="0"/>
              <a:t>1.   </a:t>
            </a:r>
            <a:r>
              <a:rPr lang="en-US" dirty="0" smtClean="0"/>
              <a:t>Execute baseline project plan</a:t>
            </a:r>
          </a:p>
          <a:p>
            <a:pPr marL="990600" lvl="1" indent="-533400">
              <a:buFont typeface="Lucida Grande"/>
              <a:buChar char="›"/>
            </a:pPr>
            <a:r>
              <a:rPr lang="en-US" sz="2400" dirty="0" smtClean="0"/>
              <a:t>Acquire and assign resources, Train new team members, keep project on schedule</a:t>
            </a:r>
          </a:p>
          <a:p>
            <a:pPr marL="609600" indent="-609600">
              <a:buFont typeface="Wingdings 2" pitchFamily="18" charset="2"/>
              <a:buNone/>
            </a:pPr>
            <a:r>
              <a:rPr lang="en-US" sz="2800" dirty="0" smtClean="0"/>
              <a:t>2.   </a:t>
            </a:r>
            <a:r>
              <a:rPr lang="en-US" dirty="0" smtClean="0"/>
              <a:t>Monitor project progress</a:t>
            </a:r>
          </a:p>
          <a:p>
            <a:pPr marL="990600" lvl="1" indent="-533400">
              <a:buFont typeface="Lucida Grande"/>
              <a:buChar char="›"/>
            </a:pPr>
            <a:r>
              <a:rPr lang="en-US" sz="2400" dirty="0" smtClean="0"/>
              <a:t>Adjust resources, budget, and/or activities</a:t>
            </a:r>
          </a:p>
          <a:p>
            <a:pPr marL="609600" indent="-609600">
              <a:buFont typeface="Wingdings 2" pitchFamily="18" charset="2"/>
              <a:buNone/>
            </a:pPr>
            <a:r>
              <a:rPr lang="en-US" sz="2800" dirty="0"/>
              <a:t>3.   </a:t>
            </a:r>
            <a:r>
              <a:rPr lang="en-US" dirty="0"/>
              <a:t>Manage changes to baseline project plan</a:t>
            </a:r>
          </a:p>
          <a:p>
            <a:pPr marL="990600" lvl="1" indent="-533400">
              <a:buFont typeface="Lucida Grande"/>
              <a:buChar char="›"/>
            </a:pPr>
            <a:r>
              <a:rPr lang="en-US" sz="2400" dirty="0"/>
              <a:t>Slipped completion </a:t>
            </a:r>
            <a:r>
              <a:rPr lang="en-US" sz="2400" dirty="0" smtClean="0"/>
              <a:t>dates, redo mess-ups, changes in personnel, New activities</a:t>
            </a:r>
            <a:endParaRPr lang="en-US" sz="2400" dirty="0"/>
          </a:p>
          <a:p>
            <a:pPr marL="609600" indent="-609600">
              <a:buFont typeface="Wingdings 2" pitchFamily="18" charset="2"/>
              <a:buNone/>
            </a:pPr>
            <a:r>
              <a:rPr lang="en-US" sz="2800" dirty="0" smtClean="0"/>
              <a:t>4</a:t>
            </a:r>
            <a:r>
              <a:rPr lang="en-US" sz="2800" dirty="0"/>
              <a:t>.   </a:t>
            </a:r>
            <a:r>
              <a:rPr lang="en-US" dirty="0"/>
              <a:t>Maintain project workbook</a:t>
            </a:r>
          </a:p>
          <a:p>
            <a:pPr marL="609600" indent="-609600">
              <a:buFont typeface="Wingdings 2" pitchFamily="18" charset="2"/>
              <a:buNone/>
            </a:pPr>
            <a:r>
              <a:rPr lang="en-US" sz="2800" dirty="0"/>
              <a:t>5.   </a:t>
            </a:r>
            <a:r>
              <a:rPr lang="en-US" dirty="0"/>
              <a:t>Communicate project status</a:t>
            </a:r>
          </a:p>
          <a:p>
            <a:pPr marL="57150" indent="0">
              <a:buNone/>
            </a:pPr>
            <a:endParaRPr lang="en-US" dirty="0" smtClean="0"/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3.</a:t>
            </a:r>
            <a:fld id="{C992BAFB-664A-4253-B8DC-39AAAADB7F63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31</a:t>
            </a:fld>
            <a:endParaRPr lang="en-US" sz="160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25760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Phase 4: Closing </a:t>
            </a:r>
            <a: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Down the Project</a:t>
            </a:r>
          </a:p>
        </p:txBody>
      </p:sp>
      <p:sp>
        <p:nvSpPr>
          <p:cNvPr id="31746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228600" y="1202266"/>
            <a:ext cx="8686800" cy="4893733"/>
          </a:xfrm>
          <a:gradFill>
            <a:gsLst>
              <a:gs pos="36334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marL="609600" indent="-609600">
              <a:buFont typeface="Wingdings 2" pitchFamily="18" charset="2"/>
              <a:buNone/>
            </a:pPr>
            <a:r>
              <a:rPr lang="en-US" sz="2800" dirty="0" smtClean="0"/>
              <a:t>1.   </a:t>
            </a:r>
            <a:r>
              <a:rPr lang="en-US" dirty="0" smtClean="0"/>
              <a:t>Termination</a:t>
            </a:r>
          </a:p>
          <a:p>
            <a:pPr marL="990600" lvl="1" indent="-533400">
              <a:spcBef>
                <a:spcPts val="0"/>
              </a:spcBef>
              <a:buFont typeface="Lucida Grande"/>
              <a:buChar char="›"/>
            </a:pPr>
            <a:r>
              <a:rPr lang="en-US" sz="2400" dirty="0" smtClean="0"/>
              <a:t>2 Types of termination:</a:t>
            </a:r>
          </a:p>
          <a:p>
            <a:pPr marL="1371600" lvl="2" indent="-457200">
              <a:spcBef>
                <a:spcPts val="0"/>
              </a:spcBef>
              <a:buFont typeface="Arial" charset="0"/>
              <a:buChar char="•"/>
            </a:pPr>
            <a:r>
              <a:rPr lang="en-US" b="1" dirty="0" smtClean="0"/>
              <a:t>Natural</a:t>
            </a:r>
            <a:r>
              <a:rPr lang="en-US" dirty="0" smtClean="0"/>
              <a:t> - </a:t>
            </a:r>
            <a:r>
              <a:rPr lang="en-US" sz="2400" dirty="0" smtClean="0"/>
              <a:t>Requirements have been met</a:t>
            </a:r>
          </a:p>
          <a:p>
            <a:pPr marL="1371600" lvl="2" indent="-457200">
              <a:spcBef>
                <a:spcPts val="0"/>
              </a:spcBef>
              <a:buFont typeface="Arial" charset="0"/>
              <a:buChar char="•"/>
            </a:pPr>
            <a:r>
              <a:rPr lang="en-US" b="1" dirty="0" smtClean="0"/>
              <a:t>Unnatural</a:t>
            </a:r>
            <a:r>
              <a:rPr lang="en-US" dirty="0" smtClean="0"/>
              <a:t> - </a:t>
            </a:r>
            <a:r>
              <a:rPr lang="en-US" sz="2400" dirty="0" smtClean="0"/>
              <a:t>Project stopped</a:t>
            </a:r>
          </a:p>
          <a:p>
            <a:pPr marL="990600" lvl="1" indent="-533400">
              <a:spcBef>
                <a:spcPts val="0"/>
              </a:spcBef>
              <a:buFont typeface="Lucida Grande"/>
              <a:buChar char="›"/>
            </a:pPr>
            <a:r>
              <a:rPr lang="en-US" sz="2400" dirty="0" smtClean="0"/>
              <a:t>Documentation</a:t>
            </a:r>
          </a:p>
          <a:p>
            <a:pPr marL="990600" lvl="1" indent="-533400">
              <a:spcBef>
                <a:spcPts val="0"/>
              </a:spcBef>
              <a:buFont typeface="Lucida Grande"/>
              <a:buChar char="›"/>
            </a:pPr>
            <a:r>
              <a:rPr lang="en-US" sz="2400" dirty="0" smtClean="0"/>
              <a:t>Personnel Appraisal</a:t>
            </a:r>
            <a:endParaRPr lang="en-US" sz="2400" dirty="0"/>
          </a:p>
          <a:p>
            <a:pPr marL="609600" indent="-609600">
              <a:buFont typeface="Wingdings 2" pitchFamily="18" charset="2"/>
              <a:buNone/>
            </a:pPr>
            <a:r>
              <a:rPr lang="en-US" sz="2800" dirty="0"/>
              <a:t>2.   </a:t>
            </a:r>
            <a:r>
              <a:rPr lang="en-US" dirty="0"/>
              <a:t>Conduct post-project reviews</a:t>
            </a:r>
          </a:p>
          <a:p>
            <a:pPr marL="990600" lvl="1" indent="-533400">
              <a:buFont typeface="Lucida Grande"/>
              <a:buChar char="›"/>
            </a:pPr>
            <a:r>
              <a:rPr lang="en-US" sz="2400" dirty="0"/>
              <a:t>Determine </a:t>
            </a:r>
            <a:r>
              <a:rPr lang="en-US" sz="2400" b="1" dirty="0"/>
              <a:t>strengths</a:t>
            </a:r>
            <a:r>
              <a:rPr lang="en-US" sz="2400" dirty="0"/>
              <a:t> and </a:t>
            </a:r>
            <a:r>
              <a:rPr lang="en-US" sz="2400" b="1" dirty="0"/>
              <a:t>weaknesses</a:t>
            </a:r>
            <a:r>
              <a:rPr lang="en-US" sz="2400" dirty="0"/>
              <a:t> of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n-US" dirty="0" smtClean="0"/>
              <a:t>1)Project deliverables, 2)Project </a:t>
            </a:r>
            <a:r>
              <a:rPr lang="en-US" dirty="0"/>
              <a:t>management </a:t>
            </a:r>
            <a:r>
              <a:rPr lang="en-US" dirty="0" smtClean="0"/>
              <a:t>process, 3) Development Process</a:t>
            </a:r>
            <a:endParaRPr lang="en-US" dirty="0"/>
          </a:p>
          <a:p>
            <a:pPr marL="609600" indent="-609600">
              <a:buFont typeface="Wingdings 2" pitchFamily="18" charset="2"/>
              <a:buNone/>
            </a:pPr>
            <a:r>
              <a:rPr lang="en-US" sz="2800" dirty="0"/>
              <a:t>3.   </a:t>
            </a:r>
            <a:r>
              <a:rPr lang="en-US" dirty="0"/>
              <a:t>Close customer contract</a:t>
            </a:r>
          </a:p>
          <a:p>
            <a:pPr marL="457200" lvl="1" indent="0">
              <a:buNone/>
            </a:pPr>
            <a:endParaRPr lang="en-US" sz="2400" dirty="0" smtClean="0"/>
          </a:p>
        </p:txBody>
      </p:sp>
      <p:sp>
        <p:nvSpPr>
          <p:cNvPr id="107525" name="Text Box 1029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3.</a:t>
            </a:r>
            <a:fld id="{BF3B80E5-CCCB-49BF-B689-CF396872F16E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32</a:t>
            </a:fld>
            <a:endParaRPr lang="en-US" sz="160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23986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tint val="83000"/>
                    <a:satMod val="150000"/>
                  </a:schemeClr>
                </a:solidFill>
              </a:rPr>
              <a:t>Representing and Scheduling Project Plans</a:t>
            </a:r>
          </a:p>
        </p:txBody>
      </p:sp>
      <p:sp>
        <p:nvSpPr>
          <p:cNvPr id="3379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0" y="1327150"/>
            <a:ext cx="8229600" cy="4572000"/>
          </a:xfrm>
          <a:gradFill>
            <a:gsLst>
              <a:gs pos="36334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dirty="0" smtClean="0"/>
              <a:t>Gantt Charts</a:t>
            </a:r>
          </a:p>
          <a:p>
            <a:pPr lvl="1"/>
            <a:r>
              <a:rPr lang="en-US" dirty="0" smtClean="0"/>
              <a:t>Useful for depicting simple projects or parts of large projects</a:t>
            </a:r>
          </a:p>
          <a:p>
            <a:pPr lvl="1"/>
            <a:r>
              <a:rPr lang="en-US" dirty="0" smtClean="0"/>
              <a:t>Show start and completion dates for individual tasks</a:t>
            </a:r>
          </a:p>
          <a:p>
            <a:r>
              <a:rPr lang="en-US" dirty="0" smtClean="0"/>
              <a:t>Network Diagrams</a:t>
            </a:r>
          </a:p>
          <a:p>
            <a:pPr lvl="1"/>
            <a:r>
              <a:rPr lang="en-US" dirty="0" smtClean="0"/>
              <a:t>Show order of activities</a:t>
            </a:r>
          </a:p>
          <a:p>
            <a:pPr lvl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81763"/>
            <a:ext cx="4259263" cy="3000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cs typeface="Arial" charset="0"/>
              </a:rPr>
              <a:t>Copyright © </a:t>
            </a:r>
            <a:r>
              <a:rPr lang="en-US" dirty="0" smtClean="0">
                <a:cs typeface="Arial" charset="0"/>
              </a:rPr>
              <a:t>2015 </a:t>
            </a:r>
            <a:r>
              <a:rPr lang="en-US" dirty="0">
                <a:cs typeface="Arial" charset="0"/>
              </a:rPr>
              <a:t>Pearson Education, Inc. Publishing as Prentice Hall</a:t>
            </a: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3.</a:t>
            </a:r>
            <a:fld id="{E223386E-29E8-4AB9-A7D9-1447E58313AB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33</a:t>
            </a:fld>
            <a:endParaRPr lang="en-US" sz="160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47896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Gantt</a:t>
            </a:r>
            <a:endParaRPr lang="en-US" dirty="0"/>
          </a:p>
        </p:txBody>
      </p:sp>
      <p:pic>
        <p:nvPicPr>
          <p:cNvPr id="4098" name="Picture 2" descr="Readable Gantt Chart with Project Activities Group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6" y="1202267"/>
            <a:ext cx="8299746" cy="413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380829"/>
      </p:ext>
    </p:extLst>
  </p:cSld>
  <p:clrMapOvr>
    <a:masterClrMapping/>
  </p:clrMapOvr>
  <p:transition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Diagram</a:t>
            </a:r>
            <a:endParaRPr lang="en-US" dirty="0"/>
          </a:p>
        </p:txBody>
      </p:sp>
      <p:pic>
        <p:nvPicPr>
          <p:cNvPr id="5122" name="Picture 2" descr="https://www.edrawsoft.com/images/shapes/activitynetwork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98" y="1905000"/>
            <a:ext cx="875940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590069"/>
      </p:ext>
    </p:extLst>
  </p:cSld>
  <p:clrMapOvr>
    <a:masterClrMapping/>
  </p:clrMapOvr>
  <p:transition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Comparison of Gantt Charts and Network Diagrams</a:t>
            </a:r>
          </a:p>
        </p:txBody>
      </p:sp>
      <p:sp>
        <p:nvSpPr>
          <p:cNvPr id="35842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>
          <a:xfrm>
            <a:off x="457200" y="1722438"/>
            <a:ext cx="4038600" cy="4144962"/>
          </a:xfrm>
          <a:gradFill>
            <a:gsLst>
              <a:gs pos="36334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dirty="0" smtClean="0"/>
              <a:t>Gantt Charts</a:t>
            </a:r>
          </a:p>
          <a:p>
            <a:pPr lvl="1"/>
            <a:r>
              <a:rPr lang="en-US" dirty="0" smtClean="0"/>
              <a:t>Visually show duration of tasks</a:t>
            </a:r>
          </a:p>
          <a:p>
            <a:pPr lvl="1"/>
            <a:r>
              <a:rPr lang="en-US" dirty="0" smtClean="0"/>
              <a:t>Visually show time overlap between tasks</a:t>
            </a:r>
          </a:p>
          <a:p>
            <a:pPr lvl="1"/>
            <a:r>
              <a:rPr lang="en-US" dirty="0" smtClean="0"/>
              <a:t>Visually show slack time</a:t>
            </a:r>
          </a:p>
        </p:txBody>
      </p:sp>
      <p:sp>
        <p:nvSpPr>
          <p:cNvPr id="35843" name="Rectangle 1028" descr="Rectangle: Click to edit Master text styles&#10;Second level&#10;Third level&#10;Fourth level&#10;Fifth level"/>
          <p:cNvSpPr>
            <a:spLocks noGrp="1" noChangeArrowheads="1"/>
          </p:cNvSpPr>
          <p:nvPr>
            <p:ph sz="half" idx="2"/>
          </p:nvPr>
        </p:nvSpPr>
        <p:spPr>
          <a:xfrm>
            <a:off x="4648200" y="1722438"/>
            <a:ext cx="4038600" cy="4144962"/>
          </a:xfrm>
          <a:gradFill>
            <a:gsLst>
              <a:gs pos="36334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dirty="0" smtClean="0"/>
              <a:t>Network Diagrams</a:t>
            </a:r>
          </a:p>
          <a:p>
            <a:pPr lvl="1"/>
            <a:r>
              <a:rPr lang="en-US" dirty="0" smtClean="0"/>
              <a:t>Visually show dependencies between tasks</a:t>
            </a:r>
          </a:p>
          <a:p>
            <a:pPr lvl="1"/>
            <a:r>
              <a:rPr lang="en-US" dirty="0" smtClean="0"/>
              <a:t>Visually show which tasks can be done in parallel</a:t>
            </a:r>
          </a:p>
          <a:p>
            <a:pPr lvl="1"/>
            <a:r>
              <a:rPr lang="en-US" dirty="0" smtClean="0"/>
              <a:t>Show slack time by data in rectangles</a:t>
            </a:r>
          </a:p>
        </p:txBody>
      </p:sp>
      <p:sp>
        <p:nvSpPr>
          <p:cNvPr id="124935" name="Text Box 1031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3.</a:t>
            </a:r>
            <a:fld id="{3AF80001-753F-4D6B-90B5-D42C2987FBA2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36</a:t>
            </a:fld>
            <a:endParaRPr lang="en-US" sz="160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15691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tint val="83000"/>
                    <a:satMod val="150000"/>
                  </a:schemeClr>
                </a:solidFill>
              </a:rPr>
              <a:t>Representing Project Plans</a:t>
            </a:r>
          </a:p>
        </p:txBody>
      </p:sp>
      <p:sp>
        <p:nvSpPr>
          <p:cNvPr id="3686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27756" y="1246452"/>
            <a:ext cx="8229600" cy="4572000"/>
          </a:xfrm>
          <a:gradFill>
            <a:gsLst>
              <a:gs pos="36334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Network diagramming is a critical path scheduling technique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Used when tasks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Are well-defined and have a clear beginning and end point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Can be worked on independently of other tasks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Are ordered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Serve the purpose of the project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Major strength is ability to show how completion times vary by activity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3.</a:t>
            </a:r>
            <a:fld id="{E2E79177-2B66-4121-A5C8-4EB51022A808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37</a:t>
            </a:fld>
            <a:endParaRPr lang="en-US" sz="160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08542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Gantt Chart and Network Diagram for Pine Valley Furniture</a:t>
            </a:r>
          </a:p>
        </p:txBody>
      </p:sp>
      <p:sp>
        <p:nvSpPr>
          <p:cNvPr id="1095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0263" y="1511830"/>
            <a:ext cx="7772400" cy="3962400"/>
          </a:xfrm>
          <a:gradFill>
            <a:gsLst>
              <a:gs pos="36334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Steps</a:t>
            </a:r>
          </a:p>
          <a:p>
            <a:pPr marL="990600" lvl="1" indent="-533400" fontAlgn="auto">
              <a:lnSpc>
                <a:spcPct val="90000"/>
              </a:lnSpc>
              <a:spcAft>
                <a:spcPts val="0"/>
              </a:spcAft>
              <a:buClr>
                <a:schemeClr val="hlink"/>
              </a:buClr>
              <a:buSzPct val="110000"/>
              <a:buFont typeface="Verdana"/>
              <a:buNone/>
              <a:defRPr/>
            </a:pPr>
            <a:r>
              <a:rPr lang="en-US" dirty="0" smtClean="0">
                <a:solidFill>
                  <a:srgbClr val="FF388C"/>
                </a:solidFill>
              </a:rPr>
              <a:t>1.   </a:t>
            </a:r>
            <a:r>
              <a:rPr lang="en-US" dirty="0" smtClean="0"/>
              <a:t>Identify each activity</a:t>
            </a:r>
            <a:r>
              <a:rPr lang="en-US" sz="3200" dirty="0" smtClean="0"/>
              <a:t> </a:t>
            </a:r>
          </a:p>
          <a:p>
            <a:pPr marL="1371600" lvl="2" indent="-457200" fontAlgn="auto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Requirements collection</a:t>
            </a:r>
          </a:p>
          <a:p>
            <a:pPr marL="1371600" lvl="2" indent="-457200" fontAlgn="auto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Screen design</a:t>
            </a:r>
          </a:p>
          <a:p>
            <a:pPr marL="1371600" lvl="2" indent="-457200" fontAlgn="auto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Report design</a:t>
            </a:r>
          </a:p>
          <a:p>
            <a:pPr marL="1371600" lvl="2" indent="-457200" fontAlgn="auto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Database construction</a:t>
            </a:r>
          </a:p>
          <a:p>
            <a:pPr marL="1371600" lvl="2" indent="-457200" fontAlgn="auto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User documentation creation</a:t>
            </a:r>
          </a:p>
          <a:p>
            <a:pPr marL="1371600" lvl="2" indent="-457200" fontAlgn="auto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Software programming</a:t>
            </a:r>
          </a:p>
          <a:p>
            <a:pPr marL="1371600" lvl="2" indent="-457200" fontAlgn="auto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Installation and testing</a:t>
            </a:r>
            <a:endParaRPr lang="en-US" dirty="0"/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81763"/>
            <a:ext cx="4259263" cy="3000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cs typeface="Arial" charset="0"/>
              </a:rPr>
              <a:t>Copyright © </a:t>
            </a:r>
            <a:r>
              <a:rPr lang="en-US" dirty="0" smtClean="0">
                <a:cs typeface="Arial" charset="0"/>
              </a:rPr>
              <a:t>2015 </a:t>
            </a:r>
            <a:r>
              <a:rPr lang="en-US" dirty="0">
                <a:cs typeface="Arial" charset="0"/>
              </a:rPr>
              <a:t>Pearson Education, Inc. Publishing as Prentice Hall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3.</a:t>
            </a:r>
            <a:fld id="{AB64E4DE-964C-49E8-8AFC-D1710888A22F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38</a:t>
            </a:fld>
            <a:endParaRPr lang="en-US" sz="160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744808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sz="3200">
                <a:solidFill>
                  <a:schemeClr val="accent1">
                    <a:tint val="83000"/>
                    <a:satMod val="150000"/>
                  </a:schemeClr>
                </a:solidFill>
              </a:rPr>
              <a:t>Gantt Chart and Network Diagram for Pine Valley Furniture (continued)</a:t>
            </a:r>
          </a:p>
        </p:txBody>
      </p:sp>
      <p:sp>
        <p:nvSpPr>
          <p:cNvPr id="3891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0" y="1511830"/>
            <a:ext cx="8229600" cy="4572000"/>
          </a:xfrm>
          <a:gradFill>
            <a:gsLst>
              <a:gs pos="36334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marL="990600" lvl="1" indent="-533400">
              <a:buSzTx/>
              <a:buFont typeface="Verdana" pitchFamily="34" charset="0"/>
              <a:buNone/>
            </a:pPr>
            <a:r>
              <a:rPr lang="en-US" dirty="0" smtClean="0">
                <a:solidFill>
                  <a:srgbClr val="FF388C"/>
                </a:solidFill>
              </a:rPr>
              <a:t>2.   </a:t>
            </a:r>
            <a:r>
              <a:rPr lang="en-US" dirty="0" smtClean="0"/>
              <a:t>Determine time estimates and expected completion times for each activity</a:t>
            </a:r>
          </a:p>
          <a:p>
            <a:pPr marL="1371600" lvl="2" indent="-457200">
              <a:buFont typeface="Wingdings" pitchFamily="2" charset="2"/>
              <a:buNone/>
            </a:pPr>
            <a:endParaRPr lang="en-US" dirty="0" smtClean="0"/>
          </a:p>
          <a:p>
            <a:pPr marL="990600" lvl="1" indent="-533400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3.</a:t>
            </a:r>
            <a:fld id="{FCD660EB-F64A-4FC4-AB8B-A7D673917943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39</a:t>
            </a:fld>
            <a:endParaRPr lang="en-US" sz="1600">
              <a:solidFill>
                <a:schemeClr val="tx1"/>
              </a:solidFill>
              <a:cs typeface="+mn-cs"/>
            </a:endParaRPr>
          </a:p>
        </p:txBody>
      </p:sp>
      <p:pic>
        <p:nvPicPr>
          <p:cNvPr id="11060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505200"/>
            <a:ext cx="7947025" cy="22796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68153558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7494"/>
            <a:ext cx="8229600" cy="951706"/>
          </a:xfrm>
        </p:spPr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Sources of Software</a:t>
            </a:r>
          </a:p>
        </p:txBody>
      </p:sp>
      <p:sp>
        <p:nvSpPr>
          <p:cNvPr id="4198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4294967295"/>
          </p:nvPr>
        </p:nvSpPr>
        <p:spPr>
          <a:xfrm>
            <a:off x="451338" y="1350596"/>
            <a:ext cx="8229600" cy="4572000"/>
          </a:xfrm>
          <a:prstGeom prst="rect">
            <a:avLst/>
          </a:prstGeom>
          <a:gradFill>
            <a:gsLst>
              <a:gs pos="36334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Information Technology Service Firms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Utilized when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Organization lacks resources to develop in-house system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Suitable off-the-shelf solution is not available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Help companies develop custom information systems for internal 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Develop, host and run applications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Provide other services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hlinkClick r:id="rId2"/>
              </a:rPr>
              <a:t>IT Service firms employ consultants with domain-specific experience</a:t>
            </a:r>
            <a:r>
              <a:rPr lang="en-US" sz="2400" dirty="0" smtClean="0"/>
              <a:t> </a:t>
            </a:r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481763"/>
            <a:ext cx="5410200" cy="300037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rgbClr val="1F497D"/>
                </a:solidFill>
              </a:rPr>
              <a:t>Copyright © 2015 Pearson Education, Inc. Publishing as Prentice Hall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prstClr val="black"/>
                </a:solidFill>
              </a:rPr>
              <a:t>2.</a:t>
            </a:r>
            <a:fld id="{BD9D1C97-2BA4-4A75-B3A6-B9459A6A111A}" type="slidenum">
              <a:rPr lang="en-US" sz="1600">
                <a:solidFill>
                  <a:prstClr val="black"/>
                </a:solidFill>
              </a:rPr>
              <a:pPr algn="ctr">
                <a:defRPr/>
              </a:pPr>
              <a:t>4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7194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sz="3200">
                <a:solidFill>
                  <a:schemeClr val="accent1">
                    <a:tint val="83000"/>
                    <a:satMod val="150000"/>
                  </a:schemeClr>
                </a:solidFill>
              </a:rPr>
              <a:t>Gantt Chart and Network Diagram for Pine Valley Furniture (continued)</a:t>
            </a:r>
          </a:p>
        </p:txBody>
      </p:sp>
      <p:sp>
        <p:nvSpPr>
          <p:cNvPr id="3993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  <a:gradFill>
            <a:gsLst>
              <a:gs pos="36334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marL="990600" lvl="1" indent="-533400">
              <a:buSzTx/>
              <a:buFont typeface="Wingdings" pitchFamily="2" charset="2"/>
              <a:buAutoNum type="arabicPeriod" startAt="3"/>
            </a:pPr>
            <a:r>
              <a:rPr lang="en-US" dirty="0" smtClean="0"/>
              <a:t>Determine sequence of activities</a:t>
            </a: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3.</a:t>
            </a:r>
            <a:fld id="{D3970A60-338B-4F5A-BEBC-633186C61330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40</a:t>
            </a:fld>
            <a:endParaRPr lang="en-US" sz="1600">
              <a:solidFill>
                <a:schemeClr val="tx1"/>
              </a:solidFill>
              <a:cs typeface="+mn-cs"/>
            </a:endParaRPr>
          </a:p>
        </p:txBody>
      </p:sp>
      <p:pic>
        <p:nvPicPr>
          <p:cNvPr id="14746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590800"/>
            <a:ext cx="8001000" cy="267493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0883981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sz="3200">
                <a:solidFill>
                  <a:schemeClr val="accent1">
                    <a:tint val="83000"/>
                    <a:satMod val="150000"/>
                  </a:schemeClr>
                </a:solidFill>
              </a:rPr>
              <a:t>Gantt Chart and Network Diagram for Pine Valley Furniture (continued)</a:t>
            </a:r>
          </a:p>
        </p:txBody>
      </p:sp>
      <p:sp>
        <p:nvSpPr>
          <p:cNvPr id="4096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0" y="1401233"/>
            <a:ext cx="8229600" cy="4572000"/>
          </a:xfrm>
          <a:gradFill>
            <a:gsLst>
              <a:gs pos="36334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marL="990600" lvl="1" indent="-533400">
              <a:buSzTx/>
              <a:buFont typeface="Wingdings" pitchFamily="2" charset="2"/>
              <a:buAutoNum type="arabicPeriod" startAt="4"/>
            </a:pPr>
            <a:r>
              <a:rPr lang="en-US" dirty="0" smtClean="0"/>
              <a:t>Determine the critical path</a:t>
            </a:r>
          </a:p>
          <a:p>
            <a:pPr marL="1371600" lvl="2" indent="-457200"/>
            <a:r>
              <a:rPr lang="en-US" dirty="0" smtClean="0"/>
              <a:t>Sequence of events that will affect the final project delivery date</a:t>
            </a:r>
          </a:p>
          <a:p>
            <a:pPr marL="609600" indent="-609600"/>
            <a:endParaRPr lang="en-US" dirty="0" smtClean="0"/>
          </a:p>
          <a:p>
            <a:pPr marL="609600" indent="-609600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81763"/>
            <a:ext cx="4259263" cy="3000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cs typeface="Arial" charset="0"/>
              </a:rPr>
              <a:t> </a:t>
            </a:r>
            <a:endParaRPr lang="en-US" dirty="0">
              <a:cs typeface="Arial" charset="0"/>
            </a:endParaRPr>
          </a:p>
        </p:txBody>
      </p:sp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3.</a:t>
            </a:r>
            <a:fld id="{B4948318-B93F-4666-9A7A-B39260BB8909}" type="slidenum">
              <a:rPr lang="en-US" sz="1600">
                <a:solidFill>
                  <a:schemeClr val="tx1"/>
                </a:solidFill>
                <a:cs typeface="+mn-cs"/>
              </a:rPr>
              <a:pPr algn="ctr" eaLnBrk="0" hangingPunct="0">
                <a:defRPr/>
              </a:pPr>
              <a:t>41</a:t>
            </a:fld>
            <a:endParaRPr lang="en-US" sz="1600">
              <a:solidFill>
                <a:schemeClr val="tx1"/>
              </a:solidFill>
              <a:cs typeface="+mn-cs"/>
            </a:endParaRPr>
          </a:p>
        </p:txBody>
      </p:sp>
      <p:pic>
        <p:nvPicPr>
          <p:cNvPr id="14848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7084" y="2853266"/>
            <a:ext cx="9315465" cy="2404534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69312298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7494"/>
            <a:ext cx="8229600" cy="1399032"/>
          </a:xfrm>
        </p:spPr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Sources of Software (Continued)</a:t>
            </a:r>
          </a:p>
        </p:txBody>
      </p:sp>
      <p:sp>
        <p:nvSpPr>
          <p:cNvPr id="4301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4294967295"/>
          </p:nvPr>
        </p:nvSpPr>
        <p:spPr>
          <a:xfrm>
            <a:off x="451338" y="1327150"/>
            <a:ext cx="8229600" cy="4572000"/>
          </a:xfrm>
          <a:prstGeom prst="rect">
            <a:avLst/>
          </a:prstGeom>
          <a:gradFill>
            <a:gsLst>
              <a:gs pos="36334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Packaged Software Producers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Produce pre-packed or off the shelf systems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Products range from broad-based packages to industry specific packages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Two types of software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Turnkey – cannot be modified to meet specific users needs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Non-turnkey – can be modified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Off-the-shelf software can meet up to 70% of an organization’s needs.</a:t>
            </a:r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481763"/>
            <a:ext cx="5410200" cy="300037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rgbClr val="1F497D"/>
                </a:solidFill>
              </a:rPr>
              <a:t>Copyright © 2015 Pearson Education, Inc. Publishing as Prentice Hall</a:t>
            </a:r>
          </a:p>
        </p:txBody>
      </p:sp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prstClr val="black"/>
                </a:solidFill>
              </a:rPr>
              <a:t>2.</a:t>
            </a:r>
            <a:fld id="{B34CE5EA-A6D3-4F85-A999-D0336447061E}" type="slidenum">
              <a:rPr lang="en-US" sz="1600">
                <a:solidFill>
                  <a:prstClr val="black"/>
                </a:solidFill>
              </a:rPr>
              <a:pPr algn="ctr">
                <a:defRPr/>
              </a:pPr>
              <a:t>5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17490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7494"/>
            <a:ext cx="8229600" cy="1399032"/>
          </a:xfrm>
        </p:spPr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Sources of Software (Continued)</a:t>
            </a:r>
          </a:p>
        </p:txBody>
      </p:sp>
      <p:sp>
        <p:nvSpPr>
          <p:cNvPr id="4403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4294967295"/>
          </p:nvPr>
        </p:nvSpPr>
        <p:spPr>
          <a:xfrm>
            <a:off x="457200" y="1445419"/>
            <a:ext cx="8229600" cy="4572000"/>
          </a:xfrm>
          <a:prstGeom prst="rect">
            <a:avLst/>
          </a:prstGeom>
          <a:gradFill>
            <a:gsLst>
              <a:gs pos="36334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Enterprise Solutions Software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Also called Enterprise Resource Planning (ERP) Systems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Consist of a series of integrated modules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Each module supports individual traditional business function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dirty="0" smtClean="0"/>
              <a:t>Accounting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dirty="0" smtClean="0"/>
              <a:t>Distribution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dirty="0" smtClean="0"/>
              <a:t>Manufacturing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dirty="0" smtClean="0"/>
              <a:t>Human Resources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Integrated to focus on business processes rather than business functional areas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Enables an organization to integrate all parts of a business process in a unified information system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All aspects of a transaction occur seamlessly in single information system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>
                <a:hlinkClick r:id="rId2"/>
              </a:rPr>
              <a:t>Example</a:t>
            </a:r>
            <a:endParaRPr lang="en-US" sz="1800" dirty="0" smtClean="0"/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 smtClean="0"/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481763"/>
            <a:ext cx="5410200" cy="300037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rgbClr val="1F497D"/>
                </a:solidFill>
              </a:rPr>
              <a:t>Copyright © 2015 Pearson Education, Inc. Publishing as Prentice Hall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</a:rPr>
              <a:t>2.</a:t>
            </a:r>
            <a:fld id="{0A707476-9A96-4D1F-8736-656B4814AB7C}" type="slidenum">
              <a:rPr lang="en-US" sz="1600">
                <a:solidFill>
                  <a:prstClr val="black"/>
                </a:solidFill>
              </a:rPr>
              <a:pPr algn="ctr">
                <a:defRPr/>
              </a:pPr>
              <a:t>6</a:t>
            </a:fld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0313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7494"/>
            <a:ext cx="8229600" cy="1399032"/>
          </a:xfrm>
        </p:spPr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Sources of Software (Continued)</a:t>
            </a:r>
          </a:p>
        </p:txBody>
      </p:sp>
      <p:sp>
        <p:nvSpPr>
          <p:cNvPr id="4505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4294967295"/>
          </p:nvPr>
        </p:nvSpPr>
        <p:spPr>
          <a:xfrm>
            <a:off x="457200" y="1447800"/>
            <a:ext cx="8229600" cy="4038601"/>
          </a:xfrm>
          <a:prstGeom prst="rect">
            <a:avLst/>
          </a:prstGeom>
          <a:gradFill>
            <a:gsLst>
              <a:gs pos="36334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lvl="1" eaLnBrk="1" hangingPunct="1"/>
            <a:r>
              <a:rPr lang="en-US" dirty="0" smtClean="0"/>
              <a:t>Benefits of ERP</a:t>
            </a:r>
          </a:p>
          <a:p>
            <a:pPr lvl="2" eaLnBrk="1" hangingPunct="1"/>
            <a:r>
              <a:rPr lang="en-US" dirty="0" smtClean="0"/>
              <a:t>Single repository for all aspects of a business process</a:t>
            </a:r>
          </a:p>
          <a:p>
            <a:pPr lvl="3" eaLnBrk="1" hangingPunct="1"/>
            <a:r>
              <a:rPr lang="en-US" dirty="0" smtClean="0"/>
              <a:t>Ensures more consistent and accurate data</a:t>
            </a:r>
          </a:p>
          <a:p>
            <a:pPr lvl="3" eaLnBrk="1" hangingPunct="1"/>
            <a:r>
              <a:rPr lang="en-US" dirty="0" smtClean="0"/>
              <a:t>Less maintenance</a:t>
            </a:r>
          </a:p>
          <a:p>
            <a:pPr lvl="2" eaLnBrk="1" hangingPunct="1"/>
            <a:r>
              <a:rPr lang="en-US" dirty="0" smtClean="0"/>
              <a:t>Flexibility of modules</a:t>
            </a:r>
          </a:p>
          <a:p>
            <a:pPr lvl="3" eaLnBrk="1" hangingPunct="1"/>
            <a:r>
              <a:rPr lang="en-US" dirty="0" smtClean="0"/>
              <a:t>Additional modules can be added as needed</a:t>
            </a:r>
          </a:p>
          <a:p>
            <a:pPr lvl="3" eaLnBrk="1" hangingPunct="1"/>
            <a:r>
              <a:rPr lang="en-US" dirty="0" smtClean="0"/>
              <a:t>Additional modules are immediately integrated into existing system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481763"/>
            <a:ext cx="5410200" cy="300037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rgbClr val="1F497D"/>
                </a:solidFill>
              </a:rPr>
              <a:t>Copyright © 2015 Pearson Education, Inc. Publishing as Prentice Hall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</a:rPr>
              <a:t>2.</a:t>
            </a:r>
            <a:fld id="{A06A3280-6E02-479E-92D3-459C231779F1}" type="slidenum">
              <a:rPr lang="en-US" sz="1600">
                <a:solidFill>
                  <a:prstClr val="black"/>
                </a:solidFill>
              </a:rPr>
              <a:pPr algn="ctr">
                <a:defRPr/>
              </a:pPr>
              <a:t>7</a:t>
            </a:fld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16319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7494"/>
            <a:ext cx="8229600" cy="1399032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Sources of Software</a:t>
            </a:r>
            <a:br>
              <a:rPr lang="en-US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ERP Systems (Continued)</a:t>
            </a:r>
          </a:p>
        </p:txBody>
      </p:sp>
      <p:sp>
        <p:nvSpPr>
          <p:cNvPr id="4608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4294967295"/>
          </p:nvPr>
        </p:nvSpPr>
        <p:spPr>
          <a:xfrm>
            <a:off x="457200" y="1600200"/>
            <a:ext cx="8229600" cy="4572000"/>
          </a:xfrm>
          <a:prstGeom prst="rect">
            <a:avLst/>
          </a:prstGeom>
          <a:gradFill>
            <a:gsLst>
              <a:gs pos="36334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lvl="1" eaLnBrk="1" hangingPunct="1"/>
            <a:r>
              <a:rPr lang="en-US" dirty="0" smtClean="0"/>
              <a:t>Disadvantages of ERP</a:t>
            </a:r>
          </a:p>
          <a:p>
            <a:pPr lvl="2" eaLnBrk="1" hangingPunct="1"/>
            <a:r>
              <a:rPr lang="en-US" dirty="0" smtClean="0"/>
              <a:t>Complexity of implementation</a:t>
            </a:r>
          </a:p>
          <a:p>
            <a:pPr lvl="3" eaLnBrk="1" hangingPunct="1"/>
            <a:r>
              <a:rPr lang="en-US" dirty="0" smtClean="0"/>
              <a:t>Extended implementation time</a:t>
            </a:r>
          </a:p>
          <a:p>
            <a:pPr lvl="2" eaLnBrk="1" hangingPunct="1"/>
            <a:r>
              <a:rPr lang="en-US" dirty="0" smtClean="0"/>
              <a:t>Reliance upon consultants</a:t>
            </a:r>
          </a:p>
          <a:p>
            <a:pPr lvl="2" eaLnBrk="1" hangingPunct="1"/>
            <a:r>
              <a:rPr lang="en-US" dirty="0" smtClean="0"/>
              <a:t>Often, organizations must change the way that they do business in order to use systems</a:t>
            </a:r>
          </a:p>
          <a:p>
            <a:pPr lvl="1" eaLnBrk="1" hangingPunct="1"/>
            <a:r>
              <a:rPr lang="en-US" dirty="0" smtClean="0"/>
              <a:t> ERP vendors</a:t>
            </a:r>
          </a:p>
          <a:p>
            <a:pPr lvl="2" eaLnBrk="1" hangingPunct="1"/>
            <a:r>
              <a:rPr lang="en-US" dirty="0" smtClean="0"/>
              <a:t>SAP</a:t>
            </a:r>
          </a:p>
          <a:p>
            <a:pPr lvl="2" eaLnBrk="1" hangingPunct="1"/>
            <a:r>
              <a:rPr lang="en-US" dirty="0" smtClean="0"/>
              <a:t>Oracle</a:t>
            </a:r>
          </a:p>
          <a:p>
            <a:pPr lvl="2" eaLnBrk="1" hangingPunct="1"/>
            <a:endParaRPr lang="en-US" dirty="0" smtClean="0"/>
          </a:p>
          <a:p>
            <a:pPr lvl="2"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4608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481763"/>
            <a:ext cx="5410200" cy="300037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rgbClr val="1F497D"/>
                </a:solidFill>
              </a:rPr>
              <a:t>Copyright © 2015 Pearson Education, Inc. Publishing as Prentice Hall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prstClr val="black"/>
                </a:solidFill>
              </a:rPr>
              <a:t>2.</a:t>
            </a:r>
            <a:fld id="{D40D03F6-A68A-4773-8E10-50FEF9336367}" type="slidenum">
              <a:rPr lang="en-US" sz="1600">
                <a:solidFill>
                  <a:prstClr val="black"/>
                </a:solidFill>
              </a:rPr>
              <a:pPr algn="ctr">
                <a:defRPr/>
              </a:pPr>
              <a:t>8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68870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7494"/>
            <a:ext cx="8229600" cy="1125982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sz="4000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Sources of Software</a:t>
            </a:r>
            <a:br>
              <a:rPr lang="en-US" sz="4000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4000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(Continued)</a:t>
            </a:r>
          </a:p>
        </p:txBody>
      </p:sp>
      <p:sp>
        <p:nvSpPr>
          <p:cNvPr id="47106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idx="4294967295"/>
          </p:nvPr>
        </p:nvSpPr>
        <p:spPr>
          <a:xfrm>
            <a:off x="838200" y="1600200"/>
            <a:ext cx="7772400" cy="4298950"/>
          </a:xfrm>
          <a:prstGeom prst="rect">
            <a:avLst/>
          </a:prstGeom>
          <a:gradFill>
            <a:gsLst>
              <a:gs pos="36334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sz="2400" dirty="0" smtClean="0"/>
              <a:t>Cloud Computing</a:t>
            </a:r>
          </a:p>
          <a:p>
            <a:pPr marL="971550" lvl="1" indent="-457200" eaLnBrk="1" hangingPunct="1">
              <a:lnSpc>
                <a:spcPct val="80000"/>
              </a:lnSpc>
            </a:pPr>
            <a:r>
              <a:rPr lang="en-US" sz="2200" dirty="0" smtClean="0"/>
              <a:t>Software is rented or licensed from third party providers</a:t>
            </a:r>
          </a:p>
          <a:p>
            <a:pPr marL="1371600" lvl="2" indent="-457200" eaLnBrk="1" hangingPunct="1">
              <a:lnSpc>
                <a:spcPct val="80000"/>
              </a:lnSpc>
            </a:pPr>
            <a:r>
              <a:rPr lang="en-US" sz="1800" dirty="0" smtClean="0"/>
              <a:t>Run at remote sites</a:t>
            </a:r>
          </a:p>
          <a:p>
            <a:pPr marL="971550" lvl="1" indent="-457200" eaLnBrk="1" hangingPunct="1">
              <a:lnSpc>
                <a:spcPct val="80000"/>
              </a:lnSpc>
            </a:pPr>
            <a:r>
              <a:rPr lang="en-US" sz="2200" dirty="0" smtClean="0"/>
              <a:t>Applications are accessed through the Internet or a VPN</a:t>
            </a:r>
          </a:p>
          <a:p>
            <a:pPr marL="971550" lvl="1" indent="-457200" eaLnBrk="1" hangingPunct="1">
              <a:lnSpc>
                <a:spcPct val="80000"/>
              </a:lnSpc>
            </a:pPr>
            <a:r>
              <a:rPr lang="en-US" sz="2200" dirty="0" smtClean="0"/>
              <a:t>Applications bought, installed and maintained by service provider</a:t>
            </a:r>
          </a:p>
          <a:p>
            <a:pPr marL="971550" lvl="1" indent="-457200" eaLnBrk="1" hangingPunct="1">
              <a:lnSpc>
                <a:spcPct val="80000"/>
              </a:lnSpc>
            </a:pPr>
            <a:r>
              <a:rPr lang="en-US" sz="2200" dirty="0" smtClean="0"/>
              <a:t>Users pay per-use or month-to-month license</a:t>
            </a:r>
          </a:p>
          <a:p>
            <a:pPr marL="971550" lvl="1" indent="-457200" eaLnBrk="1" hangingPunct="1">
              <a:lnSpc>
                <a:spcPct val="80000"/>
              </a:lnSpc>
            </a:pPr>
            <a:r>
              <a:rPr lang="en-US" sz="2200" dirty="0" smtClean="0"/>
              <a:t>Includes software as a service as well as hardware as a service</a:t>
            </a:r>
          </a:p>
          <a:p>
            <a:pPr marL="971550" lvl="1" indent="-457200" eaLnBrk="1" hangingPunct="1">
              <a:lnSpc>
                <a:spcPct val="80000"/>
              </a:lnSpc>
            </a:pPr>
            <a:r>
              <a:rPr lang="en-US" sz="2200" dirty="0" smtClean="0"/>
              <a:t>Some examples:</a:t>
            </a:r>
          </a:p>
          <a:p>
            <a:pPr marL="1371600" lvl="2" indent="-457200" eaLnBrk="1" hangingPunct="1">
              <a:lnSpc>
                <a:spcPct val="80000"/>
              </a:lnSpc>
            </a:pPr>
            <a:r>
              <a:rPr lang="en-US" sz="1800" dirty="0" smtClean="0"/>
              <a:t>Google Apps</a:t>
            </a:r>
          </a:p>
          <a:p>
            <a:pPr marL="1371600" lvl="2" indent="-457200" eaLnBrk="1" hangingPunct="1">
              <a:lnSpc>
                <a:spcPct val="80000"/>
              </a:lnSpc>
            </a:pPr>
            <a:r>
              <a:rPr lang="en-US" sz="1800" dirty="0" smtClean="0"/>
              <a:t>Salesforce.com</a:t>
            </a:r>
          </a:p>
          <a:p>
            <a:pPr marL="1371600" lvl="2" indent="-457200" eaLnBrk="1" hangingPunct="1">
              <a:lnSpc>
                <a:spcPct val="80000"/>
              </a:lnSpc>
            </a:pPr>
            <a:r>
              <a:rPr lang="en-US" sz="1800" dirty="0" smtClean="0">
                <a:hlinkClick r:id="rId2"/>
              </a:rPr>
              <a:t>Amazon Web Services</a:t>
            </a:r>
            <a:endParaRPr lang="en-US" sz="1800" dirty="0" smtClean="0"/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481763"/>
            <a:ext cx="5410200" cy="300037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rgbClr val="1F497D"/>
                </a:solidFill>
              </a:rPr>
              <a:t>Copyright © 2015 Pearson Education, Inc. Publishing as Prentice Hall</a:t>
            </a:r>
          </a:p>
        </p:txBody>
      </p:sp>
      <p:sp>
        <p:nvSpPr>
          <p:cNvPr id="11269" name="Text Box 1029"/>
          <p:cNvSpPr txBox="1">
            <a:spLocks noChangeArrowheads="1"/>
          </p:cNvSpPr>
          <p:nvPr/>
        </p:nvSpPr>
        <p:spPr bwMode="auto">
          <a:xfrm>
            <a:off x="228600" y="6172200"/>
            <a:ext cx="609600" cy="3365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prstClr val="black"/>
                </a:solidFill>
              </a:rPr>
              <a:t>2.</a:t>
            </a:r>
            <a:fld id="{8CDCF384-B3EB-418C-B20B-93BE38109F1C}" type="slidenum">
              <a:rPr lang="en-US" sz="1600">
                <a:solidFill>
                  <a:prstClr val="black"/>
                </a:solidFill>
              </a:rPr>
              <a:pPr algn="ctr">
                <a:defRPr/>
              </a:pPr>
              <a:t>9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23202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uiExpand="1" build="p"/>
    </p:bldLst>
  </p:timing>
</p:sld>
</file>

<file path=ppt/theme/theme1.xml><?xml version="1.0" encoding="utf-8"?>
<a:theme xmlns:a="http://schemas.openxmlformats.org/drawingml/2006/main" name="1_Verve">
  <a:themeElements>
    <a:clrScheme name="1_Verve 1">
      <a:dk1>
        <a:srgbClr val="666666"/>
      </a:dk1>
      <a:lt1>
        <a:srgbClr val="FFFFFF"/>
      </a:lt1>
      <a:dk2>
        <a:srgbClr val="000000"/>
      </a:dk2>
      <a:lt2>
        <a:srgbClr val="D2D2D2"/>
      </a:lt2>
      <a:accent1>
        <a:srgbClr val="FF388C"/>
      </a:accent1>
      <a:accent2>
        <a:srgbClr val="E40059"/>
      </a:accent2>
      <a:accent3>
        <a:srgbClr val="AAAAAA"/>
      </a:accent3>
      <a:accent4>
        <a:srgbClr val="DADADA"/>
      </a:accent4>
      <a:accent5>
        <a:srgbClr val="FFAEC5"/>
      </a:accent5>
      <a:accent6>
        <a:srgbClr val="CF0050"/>
      </a:accent6>
      <a:hlink>
        <a:srgbClr val="17BBFD"/>
      </a:hlink>
      <a:folHlink>
        <a:srgbClr val="FF79C2"/>
      </a:folHlink>
    </a:clrScheme>
    <a:fontScheme name="1_Verve">
      <a:majorFont>
        <a:latin typeface="Century Gothi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Verve 1">
        <a:dk1>
          <a:srgbClr val="666666"/>
        </a:dk1>
        <a:lt1>
          <a:srgbClr val="FFFFFF"/>
        </a:lt1>
        <a:dk2>
          <a:srgbClr val="000000"/>
        </a:dk2>
        <a:lt2>
          <a:srgbClr val="D2D2D2"/>
        </a:lt2>
        <a:accent1>
          <a:srgbClr val="FF388C"/>
        </a:accent1>
        <a:accent2>
          <a:srgbClr val="E40059"/>
        </a:accent2>
        <a:accent3>
          <a:srgbClr val="AAAAAA"/>
        </a:accent3>
        <a:accent4>
          <a:srgbClr val="DADADA"/>
        </a:accent4>
        <a:accent5>
          <a:srgbClr val="FFAEC5"/>
        </a:accent5>
        <a:accent6>
          <a:srgbClr val="CF0050"/>
        </a:accent6>
        <a:hlink>
          <a:srgbClr val="17BBFD"/>
        </a:hlink>
        <a:folHlink>
          <a:srgbClr val="FF79C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Verve">
  <a:themeElements>
    <a:clrScheme name="2_Verve 1">
      <a:dk1>
        <a:srgbClr val="666666"/>
      </a:dk1>
      <a:lt1>
        <a:srgbClr val="FFFFFF"/>
      </a:lt1>
      <a:dk2>
        <a:srgbClr val="000000"/>
      </a:dk2>
      <a:lt2>
        <a:srgbClr val="D2D2D2"/>
      </a:lt2>
      <a:accent1>
        <a:srgbClr val="FF388C"/>
      </a:accent1>
      <a:accent2>
        <a:srgbClr val="E40059"/>
      </a:accent2>
      <a:accent3>
        <a:srgbClr val="AAAAAA"/>
      </a:accent3>
      <a:accent4>
        <a:srgbClr val="DADADA"/>
      </a:accent4>
      <a:accent5>
        <a:srgbClr val="FFAEC5"/>
      </a:accent5>
      <a:accent6>
        <a:srgbClr val="CF0050"/>
      </a:accent6>
      <a:hlink>
        <a:srgbClr val="17BBFD"/>
      </a:hlink>
      <a:folHlink>
        <a:srgbClr val="FF79C2"/>
      </a:folHlink>
    </a:clrScheme>
    <a:fontScheme name="2_Verve">
      <a:majorFont>
        <a:latin typeface="Century Gothi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Verve 1">
        <a:dk1>
          <a:srgbClr val="666666"/>
        </a:dk1>
        <a:lt1>
          <a:srgbClr val="FFFFFF"/>
        </a:lt1>
        <a:dk2>
          <a:srgbClr val="000000"/>
        </a:dk2>
        <a:lt2>
          <a:srgbClr val="D2D2D2"/>
        </a:lt2>
        <a:accent1>
          <a:srgbClr val="FF388C"/>
        </a:accent1>
        <a:accent2>
          <a:srgbClr val="E40059"/>
        </a:accent2>
        <a:accent3>
          <a:srgbClr val="AAAAAA"/>
        </a:accent3>
        <a:accent4>
          <a:srgbClr val="DADADA"/>
        </a:accent4>
        <a:accent5>
          <a:srgbClr val="FFAEC5"/>
        </a:accent5>
        <a:accent6>
          <a:srgbClr val="CF0050"/>
        </a:accent6>
        <a:hlink>
          <a:srgbClr val="17BBFD"/>
        </a:hlink>
        <a:folHlink>
          <a:srgbClr val="FF79C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SU-fa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SU-fall" id="{1220E6DD-6406-42EE-8C63-63AD3AB19F5C}" vid="{1814DBBF-D48F-476A-A48E-A580BAF5714F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2287</TotalTime>
  <Words>1660</Words>
  <Application>Microsoft Office PowerPoint</Application>
  <PresentationFormat>On-screen Show (4:3)</PresentationFormat>
  <Paragraphs>344</Paragraphs>
  <Slides>41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Lucida Grande</vt:lpstr>
      <vt:lpstr>Arial</vt:lpstr>
      <vt:lpstr>Calibri</vt:lpstr>
      <vt:lpstr>Century Gothic</vt:lpstr>
      <vt:lpstr>Tahoma</vt:lpstr>
      <vt:lpstr>Verdana</vt:lpstr>
      <vt:lpstr>Wingdings</vt:lpstr>
      <vt:lpstr>Wingdings 2</vt:lpstr>
      <vt:lpstr>1_Verve</vt:lpstr>
      <vt:lpstr>2_Verve</vt:lpstr>
      <vt:lpstr>WSU-fall</vt:lpstr>
      <vt:lpstr>PowerPoint Presentation</vt:lpstr>
      <vt:lpstr>Learning Objectives</vt:lpstr>
      <vt:lpstr>Outsourcing</vt:lpstr>
      <vt:lpstr>Sources of Software</vt:lpstr>
      <vt:lpstr>Sources of Software (Continued)</vt:lpstr>
      <vt:lpstr>Sources of Software (Continued)</vt:lpstr>
      <vt:lpstr>Sources of Software (Continued)</vt:lpstr>
      <vt:lpstr>Sources of Software ERP Systems (Continued)</vt:lpstr>
      <vt:lpstr>Sources of Software (Continued)</vt:lpstr>
      <vt:lpstr>Sources of Software Cloud Computing (Continued)</vt:lpstr>
      <vt:lpstr>Sources of Software Cloud Computing (Continued)</vt:lpstr>
      <vt:lpstr>Sources of Software (Continued)</vt:lpstr>
      <vt:lpstr>Sources of Software (Continued)</vt:lpstr>
      <vt:lpstr>Choosing Off-the-Shelf Software</vt:lpstr>
      <vt:lpstr>Validating Purchased Software Information</vt:lpstr>
      <vt:lpstr>Reuse (use what’s worked for us before - in other/new ways)</vt:lpstr>
      <vt:lpstr>Reuse (Continued)</vt:lpstr>
      <vt:lpstr>PowerPoint Presentation</vt:lpstr>
      <vt:lpstr>Learning Objectives</vt:lpstr>
      <vt:lpstr>Pine Valley Furniture</vt:lpstr>
      <vt:lpstr>PowerPoint Presentation</vt:lpstr>
      <vt:lpstr>How can PVF effectively convert to new system? Aka…Managing the Information Systems Project</vt:lpstr>
      <vt:lpstr>Managing the Information Systems Project (continued)</vt:lpstr>
      <vt:lpstr>PowerPoint Presentation</vt:lpstr>
      <vt:lpstr>Project Management Process</vt:lpstr>
      <vt:lpstr>Why Projects Fail</vt:lpstr>
      <vt:lpstr>Phase 1: Initiating the Project</vt:lpstr>
      <vt:lpstr>Phase 2:Planning the Project</vt:lpstr>
      <vt:lpstr>Phase 2 (continued)</vt:lpstr>
      <vt:lpstr>Phase 2 (continued)</vt:lpstr>
      <vt:lpstr>Phase 3: Executing the Project</vt:lpstr>
      <vt:lpstr>Phase 4: Closing Down the Project</vt:lpstr>
      <vt:lpstr>Representing and Scheduling Project Plans</vt:lpstr>
      <vt:lpstr>Gantt</vt:lpstr>
      <vt:lpstr>Network Diagram</vt:lpstr>
      <vt:lpstr>Comparison of Gantt Charts and Network Diagrams</vt:lpstr>
      <vt:lpstr>Representing Project Plans</vt:lpstr>
      <vt:lpstr>Gantt Chart and Network Diagram for Pine Valley Furniture</vt:lpstr>
      <vt:lpstr>Gantt Chart and Network Diagram for Pine Valley Furniture (continued)</vt:lpstr>
      <vt:lpstr>Gantt Chart and Network Diagram for Pine Valley Furniture (continued)</vt:lpstr>
      <vt:lpstr>Gantt Chart and Network Diagram for Pine Valley Furniture (continued)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John Russo</dc:creator>
  <cp:lastModifiedBy>Robert Song</cp:lastModifiedBy>
  <cp:revision>119</cp:revision>
  <cp:lastPrinted>1601-01-01T00:00:00Z</cp:lastPrinted>
  <dcterms:created xsi:type="dcterms:W3CDTF">2011-07-25T22:00:12Z</dcterms:created>
  <dcterms:modified xsi:type="dcterms:W3CDTF">2017-01-23T03:28:57Z</dcterms:modified>
</cp:coreProperties>
</file>