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28"/>
  </p:notesMasterIdLst>
  <p:handoutMasterIdLst>
    <p:handoutMasterId r:id="rId29"/>
  </p:handoutMasterIdLst>
  <p:sldIdLst>
    <p:sldId id="355" r:id="rId2"/>
    <p:sldId id="257" r:id="rId3"/>
    <p:sldId id="258" r:id="rId4"/>
    <p:sldId id="259" r:id="rId5"/>
    <p:sldId id="260" r:id="rId6"/>
    <p:sldId id="317" r:id="rId7"/>
    <p:sldId id="261" r:id="rId8"/>
    <p:sldId id="262" r:id="rId9"/>
    <p:sldId id="331" r:id="rId10"/>
    <p:sldId id="316" r:id="rId11"/>
    <p:sldId id="329" r:id="rId12"/>
    <p:sldId id="330" r:id="rId13"/>
    <p:sldId id="332" r:id="rId14"/>
    <p:sldId id="335" r:id="rId15"/>
    <p:sldId id="350" r:id="rId16"/>
    <p:sldId id="287" r:id="rId17"/>
    <p:sldId id="319" r:id="rId18"/>
    <p:sldId id="265" r:id="rId19"/>
    <p:sldId id="320" r:id="rId20"/>
    <p:sldId id="321" r:id="rId21"/>
    <p:sldId id="266" r:id="rId22"/>
    <p:sldId id="341" r:id="rId23"/>
    <p:sldId id="342" r:id="rId24"/>
    <p:sldId id="295" r:id="rId25"/>
    <p:sldId id="315" r:id="rId26"/>
    <p:sldId id="345" r:id="rId2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94C2"/>
    <a:srgbClr val="E2CEE8"/>
    <a:srgbClr val="D6C5DD"/>
    <a:srgbClr val="080912"/>
    <a:srgbClr val="BA2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92" autoAdjust="0"/>
    <p:restoredTop sz="94636" autoAdjust="0"/>
  </p:normalViewPr>
  <p:slideViewPr>
    <p:cSldViewPr>
      <p:cViewPr varScale="1">
        <p:scale>
          <a:sx n="99" d="100"/>
          <a:sy n="99" d="100"/>
        </p:scale>
        <p:origin x="39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376"/>
    </p:cViewPr>
  </p:sorterViewPr>
  <p:notesViewPr>
    <p:cSldViewPr>
      <p:cViewPr varScale="1">
        <p:scale>
          <a:sx n="41" d="100"/>
          <a:sy n="41" d="100"/>
        </p:scale>
        <p:origin x="-147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74EBB1A-32E5-47A0-BEA6-601E41B0F5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87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B5FD88E8-D844-439F-8FF8-7DCC2E279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36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BFFCDD7-C9EE-4096-A00B-C989AD6F51EC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07874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2015 Pearson Education, Inc. Publishing as Prentice Hall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EBC2CF-FCAF-4389-8782-278AB518B2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 Box 26"/>
          <p:cNvSpPr txBox="1">
            <a:spLocks noChangeArrowheads="1"/>
          </p:cNvSpPr>
          <p:nvPr userDrawn="1"/>
        </p:nvSpPr>
        <p:spPr bwMode="auto">
          <a:xfrm>
            <a:off x="304800" y="6172200"/>
            <a:ext cx="8128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382390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2015 Pearson Education, Inc. Publishing as Prentice Hall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7FC0C2-B179-4DE1-A181-75A6BB71E0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73639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2015 Pearson Education, Inc. Publishing as Prentice Hall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348503-8256-4BD2-81FF-9B67CB41B2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3566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2015 Pearson Education, Inc. Publishing as Prentice Hall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45E7D-77EF-4B53-80F5-7AF806DA0F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 Box 26"/>
          <p:cNvSpPr txBox="1">
            <a:spLocks noChangeArrowheads="1"/>
          </p:cNvSpPr>
          <p:nvPr userDrawn="1"/>
        </p:nvSpPr>
        <p:spPr bwMode="auto">
          <a:xfrm>
            <a:off x="304800" y="6172200"/>
            <a:ext cx="8128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936913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2015 Pearson Education, Inc. Publishing as Prentice Hall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F6353-3642-431A-B9F3-1DE047A8A9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8768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 autoUpdateAnimBg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2015 Pearson Education, Inc. Publishing as Prentice Hall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DD40F9-DF38-49F5-BD1F-21AD6C3A38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 Box 26"/>
          <p:cNvSpPr txBox="1">
            <a:spLocks noChangeArrowheads="1"/>
          </p:cNvSpPr>
          <p:nvPr userDrawn="1"/>
        </p:nvSpPr>
        <p:spPr bwMode="auto">
          <a:xfrm>
            <a:off x="304800" y="6172200"/>
            <a:ext cx="8128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140622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2015 Pearson Education, Inc. Publishing as Prentice Hall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C93846-CE1D-48C3-AAAA-1BC9B1CF73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35489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2015 Pearson Education, Inc. Publishing as Prentice Hall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EFCDF-FBF2-4485-9BBC-9D04CBA0C5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932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2015 Pearson Education, Inc. Publishing as Prentice Hall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384DC0-79C1-477B-B4D5-071DAA8417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83609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2015 Pearson Education, Inc. Publishing as Prentice Hall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126D88-6249-4BD7-96C6-E42917F7FE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9861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 autoUpdateAnimBg="0"/>
      <p:bldP spid="4" grpId="0" build="p" bldLvl="3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2015 Pearson Education, Inc. Publishing as Prentice Hall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47E100-CDC5-4B10-ADA2-92935B460E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4464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 autoUpdateAnimBg="0"/>
      <p:bldP spid="4" grpId="0" build="p" bldLvl="3" autoUpdateAnimBg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D6C5DD"/>
            </a:gs>
            <a:gs pos="83000">
              <a:srgbClr val="E2CEE8"/>
            </a:gs>
            <a:gs pos="100000">
              <a:srgbClr val="B094C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Copyright © 2015 Pearson Education, Inc. Publishing as Prentice Hall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06CFEF7-2DC6-4F8E-9289-DB6E268D31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 Box 26"/>
          <p:cNvSpPr txBox="1">
            <a:spLocks noChangeArrowheads="1"/>
          </p:cNvSpPr>
          <p:nvPr userDrawn="1"/>
        </p:nvSpPr>
        <p:spPr bwMode="auto">
          <a:xfrm>
            <a:off x="304800" y="6172200"/>
            <a:ext cx="8128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660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 autoUpdateAnimBg="0">
        <p:tmplLst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1524000"/>
            <a:ext cx="7364767" cy="26670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D6C5DD"/>
              </a:gs>
              <a:gs pos="83000">
                <a:srgbClr val="E2CEE8"/>
              </a:gs>
              <a:gs pos="100000">
                <a:srgbClr val="B094C2"/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>
              <a:defRPr/>
            </a:pPr>
            <a:r>
              <a:rPr lang="en-US" sz="4000" b="1" dirty="0"/>
              <a:t>Chapter 10</a:t>
            </a:r>
          </a:p>
          <a:p>
            <a:pPr>
              <a:defRPr/>
            </a:pPr>
            <a:r>
              <a:rPr lang="en-US" sz="4000" b="1" dirty="0"/>
              <a:t>Systems Implementation and Operation</a:t>
            </a:r>
          </a:p>
        </p:txBody>
      </p:sp>
      <p:sp>
        <p:nvSpPr>
          <p:cNvPr id="313348" name="Text Box 4"/>
          <p:cNvSpPr txBox="1">
            <a:spLocks noChangeArrowheads="1"/>
          </p:cNvSpPr>
          <p:nvPr/>
        </p:nvSpPr>
        <p:spPr bwMode="auto">
          <a:xfrm>
            <a:off x="1752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10.1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51981" y="12977143"/>
            <a:ext cx="2355494" cy="116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772400" cy="1143000"/>
          </a:xfrm>
        </p:spPr>
        <p:txBody>
          <a:bodyPr>
            <a:normAutofit fontScale="90000"/>
          </a:bodyPr>
          <a:lstStyle/>
          <a:p>
            <a:pPr marL="484632"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Software Application Testing</a:t>
            </a:r>
            <a:b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Types of Testing</a:t>
            </a:r>
          </a:p>
        </p:txBody>
      </p:sp>
      <p:sp>
        <p:nvSpPr>
          <p:cNvPr id="265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286000" y="1600200"/>
            <a:ext cx="7772400" cy="4114800"/>
          </a:xfrm>
        </p:spPr>
        <p:txBody>
          <a:bodyPr>
            <a:normAutofit/>
          </a:bodyPr>
          <a:lstStyle/>
          <a:p>
            <a:pPr marL="448056" indent="-384048">
              <a:buFont typeface="Wingdings 2"/>
              <a:buChar char=""/>
              <a:defRPr/>
            </a:pPr>
            <a:r>
              <a:rPr lang="en-US" sz="2800" b="1" dirty="0"/>
              <a:t>Inspection</a:t>
            </a:r>
          </a:p>
          <a:p>
            <a:pPr marL="822960" lvl="1">
              <a:buFont typeface="Verdana"/>
              <a:buChar char="›"/>
              <a:defRPr/>
            </a:pPr>
            <a:r>
              <a:rPr lang="en-US" sz="2400" dirty="0"/>
              <a:t>A testing technique in which participants </a:t>
            </a:r>
            <a:r>
              <a:rPr lang="en-US" sz="2400" u="sng" dirty="0"/>
              <a:t>examine program code </a:t>
            </a:r>
            <a:r>
              <a:rPr lang="en-US" sz="2400" dirty="0"/>
              <a:t>for predictable language-specific errors</a:t>
            </a:r>
          </a:p>
          <a:p>
            <a:pPr marL="448056" indent="-384048">
              <a:buFont typeface="Wingdings 2"/>
              <a:buChar char=""/>
              <a:defRPr/>
            </a:pPr>
            <a:r>
              <a:rPr lang="en-US" sz="2800" b="1" dirty="0"/>
              <a:t>Walkthrough</a:t>
            </a:r>
          </a:p>
          <a:p>
            <a:pPr marL="822960" lvl="1">
              <a:buFont typeface="Verdana"/>
              <a:buChar char="›"/>
              <a:defRPr/>
            </a:pPr>
            <a:r>
              <a:rPr lang="en-US" sz="2400" dirty="0"/>
              <a:t>A </a:t>
            </a:r>
            <a:r>
              <a:rPr lang="en-US" sz="2400" u="sng" dirty="0"/>
              <a:t>peer group review </a:t>
            </a:r>
            <a:r>
              <a:rPr lang="en-US" sz="2400" dirty="0"/>
              <a:t>of any product created during the systems development process;  also called a structured walkthrough</a:t>
            </a:r>
          </a:p>
          <a:p>
            <a:pPr marL="448056" indent="-384048">
              <a:buFont typeface="Wingdings 2"/>
              <a:buChar char=""/>
              <a:defRPr/>
            </a:pPr>
            <a:r>
              <a:rPr lang="en-US" sz="2800" b="1" dirty="0"/>
              <a:t>Desk Checking</a:t>
            </a:r>
          </a:p>
          <a:p>
            <a:pPr marL="822960" lvl="1">
              <a:buFont typeface="Verdana"/>
              <a:buChar char="›"/>
              <a:defRPr/>
            </a:pPr>
            <a:r>
              <a:rPr lang="en-US" sz="2400" dirty="0"/>
              <a:t>A testing technique in which the </a:t>
            </a:r>
            <a:r>
              <a:rPr lang="en-US" sz="2400" u="sng" dirty="0"/>
              <a:t>program code is sequentially executed manually </a:t>
            </a:r>
            <a:r>
              <a:rPr lang="en-US" sz="2400" dirty="0"/>
              <a:t>by the reviewer</a:t>
            </a:r>
          </a:p>
          <a:p>
            <a:pPr marL="822960" lvl="1">
              <a:buNone/>
              <a:defRPr/>
            </a:pPr>
            <a:endParaRPr lang="en-US" sz="2400" dirty="0"/>
          </a:p>
          <a:p>
            <a:pPr marL="822960" lvl="1">
              <a:buFont typeface="Verdana"/>
              <a:buChar char="›"/>
              <a:defRPr/>
            </a:pPr>
            <a:endParaRPr lang="en-US" sz="2400" dirty="0"/>
          </a:p>
          <a:p>
            <a:pPr marL="822960" lvl="1">
              <a:buNone/>
              <a:defRPr/>
            </a:pPr>
            <a:endParaRPr lang="en-US" sz="2400" dirty="0"/>
          </a:p>
        </p:txBody>
      </p:sp>
      <p:sp>
        <p:nvSpPr>
          <p:cNvPr id="33382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cs typeface="Arial" charset="0"/>
              </a:rPr>
              <a:t>Copyright © 2015 Pearson Education, Inc. Publishing as Prentice Hall</a:t>
            </a:r>
          </a:p>
        </p:txBody>
      </p:sp>
      <p:sp>
        <p:nvSpPr>
          <p:cNvPr id="265220" name="Text Box 4"/>
          <p:cNvSpPr txBox="1">
            <a:spLocks noChangeArrowheads="1"/>
          </p:cNvSpPr>
          <p:nvPr/>
        </p:nvSpPr>
        <p:spPr bwMode="auto">
          <a:xfrm>
            <a:off x="1752600" y="6172200"/>
            <a:ext cx="7620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10.</a:t>
            </a:r>
            <a:fld id="{3D69BF78-57FD-460C-A645-5E30298A7562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10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51981" y="12977143"/>
            <a:ext cx="2355494" cy="116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772400" cy="1143000"/>
          </a:xfrm>
        </p:spPr>
        <p:txBody>
          <a:bodyPr>
            <a:normAutofit fontScale="90000"/>
          </a:bodyPr>
          <a:lstStyle/>
          <a:p>
            <a:pPr marL="484632"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Software Application Testing</a:t>
            </a:r>
            <a:b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Types of Testing (continued)</a:t>
            </a:r>
          </a:p>
        </p:txBody>
      </p:sp>
      <p:sp>
        <p:nvSpPr>
          <p:cNvPr id="33485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286000" y="16002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b="1" dirty="0"/>
              <a:t>Unit Testing</a:t>
            </a:r>
          </a:p>
          <a:p>
            <a:pPr lvl="1" eaLnBrk="1" hangingPunct="1"/>
            <a:r>
              <a:rPr lang="en-US" sz="2400" dirty="0"/>
              <a:t>Each </a:t>
            </a:r>
            <a:r>
              <a:rPr lang="en-US" sz="2400" b="1" dirty="0"/>
              <a:t>module</a:t>
            </a:r>
            <a:r>
              <a:rPr lang="en-US" sz="2400" dirty="0"/>
              <a:t> is </a:t>
            </a:r>
            <a:r>
              <a:rPr lang="en-US" sz="2400" u="sng" dirty="0"/>
              <a:t>tested alone </a:t>
            </a:r>
            <a:r>
              <a:rPr lang="en-US" sz="2400" dirty="0"/>
              <a:t>in an attempt to discover any errors in its code, also called module testing</a:t>
            </a:r>
          </a:p>
          <a:p>
            <a:pPr eaLnBrk="1" hangingPunct="1"/>
            <a:r>
              <a:rPr lang="en-US" sz="2800" b="1" dirty="0"/>
              <a:t>Integration Testing</a:t>
            </a:r>
          </a:p>
          <a:p>
            <a:pPr lvl="1" eaLnBrk="1" hangingPunct="1"/>
            <a:r>
              <a:rPr lang="en-US" sz="2400" dirty="0"/>
              <a:t>The process of </a:t>
            </a:r>
            <a:r>
              <a:rPr lang="en-US" sz="2400" u="sng" dirty="0"/>
              <a:t>bringing together all of the modules </a:t>
            </a:r>
            <a:r>
              <a:rPr lang="en-US" sz="2400" dirty="0"/>
              <a:t>that a program comprises for testing purposes; modules are typically integrated in a top-down, incremental fashion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400" dirty="0"/>
          </a:p>
        </p:txBody>
      </p:sp>
      <p:sp>
        <p:nvSpPr>
          <p:cNvPr id="33485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cs typeface="Arial" charset="0"/>
              </a:rPr>
              <a:t>Copyright © 2015 Pearson Education, Inc. Publishing as Prentice Hall</a:t>
            </a:r>
          </a:p>
        </p:txBody>
      </p:sp>
      <p:sp>
        <p:nvSpPr>
          <p:cNvPr id="282628" name="Text Box 4"/>
          <p:cNvSpPr txBox="1">
            <a:spLocks noChangeArrowheads="1"/>
          </p:cNvSpPr>
          <p:nvPr/>
        </p:nvSpPr>
        <p:spPr bwMode="auto">
          <a:xfrm>
            <a:off x="1752600" y="6172200"/>
            <a:ext cx="7620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10.</a:t>
            </a:r>
            <a:fld id="{032A5E47-8B30-4F5F-AAA6-DFF4355EE540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11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51981" y="12977143"/>
            <a:ext cx="2355494" cy="116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772400" cy="1143000"/>
          </a:xfrm>
        </p:spPr>
        <p:txBody>
          <a:bodyPr>
            <a:normAutofit fontScale="90000"/>
          </a:bodyPr>
          <a:lstStyle/>
          <a:p>
            <a:pPr marL="484632"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Software Application Testing</a:t>
            </a:r>
            <a:b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Types of Testing (continued)</a:t>
            </a:r>
          </a:p>
        </p:txBody>
      </p:sp>
      <p:sp>
        <p:nvSpPr>
          <p:cNvPr id="33587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286000" y="16002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b="1" dirty="0"/>
              <a:t>System Testing</a:t>
            </a:r>
          </a:p>
          <a:p>
            <a:pPr lvl="1" eaLnBrk="1" hangingPunct="1"/>
            <a:r>
              <a:rPr lang="en-US" sz="2400" dirty="0"/>
              <a:t>The </a:t>
            </a:r>
            <a:r>
              <a:rPr lang="en-US" sz="2400" u="sng" dirty="0"/>
              <a:t>bringing together of all the programs </a:t>
            </a:r>
            <a:r>
              <a:rPr lang="en-US" sz="2400" dirty="0"/>
              <a:t>that a system comprises for testing purposes; programs are typically integrated in a top-down, incremental fashion</a:t>
            </a:r>
          </a:p>
          <a:p>
            <a:pPr eaLnBrk="1" hangingPunct="1"/>
            <a:r>
              <a:rPr lang="en-US" sz="2800" b="1" dirty="0"/>
              <a:t>Stub Testing</a:t>
            </a:r>
          </a:p>
          <a:p>
            <a:pPr lvl="1" eaLnBrk="1" hangingPunct="1"/>
            <a:r>
              <a:rPr lang="en-US" sz="2400" dirty="0"/>
              <a:t>A technique used in testing, especially where modules are written and tested in a top-down fashion, where a </a:t>
            </a:r>
            <a:r>
              <a:rPr lang="en-US" sz="2400" u="sng" dirty="0"/>
              <a:t>few lines of code are used to substitute </a:t>
            </a:r>
            <a:r>
              <a:rPr lang="en-US" sz="2400" dirty="0"/>
              <a:t>for subordinate modules</a:t>
            </a:r>
          </a:p>
        </p:txBody>
      </p:sp>
      <p:sp>
        <p:nvSpPr>
          <p:cNvPr id="33587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cs typeface="Arial" charset="0"/>
              </a:rPr>
              <a:t>Copyright © 2015 Pearson Education, Inc. Publishing as Prentice Hall</a:t>
            </a:r>
          </a:p>
        </p:txBody>
      </p:sp>
      <p:sp>
        <p:nvSpPr>
          <p:cNvPr id="283652" name="Text Box 4"/>
          <p:cNvSpPr txBox="1">
            <a:spLocks noChangeArrowheads="1"/>
          </p:cNvSpPr>
          <p:nvPr/>
        </p:nvSpPr>
        <p:spPr bwMode="auto">
          <a:xfrm>
            <a:off x="1752600" y="6172200"/>
            <a:ext cx="7620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10.</a:t>
            </a:r>
            <a:fld id="{F12FD233-1E19-40AA-9AC3-2D907DFA3967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12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51981" y="12977143"/>
            <a:ext cx="2355494" cy="116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7772400" cy="1143000"/>
          </a:xfrm>
        </p:spPr>
        <p:txBody>
          <a:bodyPr>
            <a:normAutofit fontScale="90000"/>
          </a:bodyPr>
          <a:lstStyle/>
          <a:p>
            <a:pPr marL="484632">
              <a:defRPr/>
            </a:pP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Software Application Testing:</a:t>
            </a:r>
            <a:b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Acceptance Testing by Users</a:t>
            </a:r>
          </a:p>
        </p:txBody>
      </p:sp>
      <p:sp>
        <p:nvSpPr>
          <p:cNvPr id="33894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10972800" cy="5486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sz="2200" dirty="0"/>
              <a:t>The process whereby </a:t>
            </a:r>
            <a:r>
              <a:rPr lang="en-US" sz="2200" b="1" dirty="0"/>
              <a:t>actual users </a:t>
            </a:r>
            <a:r>
              <a:rPr lang="en-US" sz="2200" dirty="0"/>
              <a:t>test a completed information system, the end result of which is the </a:t>
            </a:r>
            <a:r>
              <a:rPr lang="en-US" sz="2200" u="sng" dirty="0"/>
              <a:t>users’ acceptance of it</a:t>
            </a:r>
          </a:p>
          <a:p>
            <a:pPr eaLnBrk="1" hangingPunct="1">
              <a:lnSpc>
                <a:spcPct val="150000"/>
              </a:lnSpc>
              <a:spcBef>
                <a:spcPct val="10000"/>
              </a:spcBef>
            </a:pPr>
            <a:r>
              <a:rPr lang="en-US" sz="2000" b="1" dirty="0"/>
              <a:t>Alpha Testing</a:t>
            </a:r>
          </a:p>
          <a:p>
            <a:pPr lvl="1"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sz="2000" dirty="0"/>
              <a:t>User testing of a completed information system using </a:t>
            </a:r>
            <a:r>
              <a:rPr lang="en-US" sz="2000" b="1" dirty="0"/>
              <a:t>simulated data</a:t>
            </a:r>
          </a:p>
          <a:p>
            <a:pPr lvl="1"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sz="2000" b="1" dirty="0"/>
              <a:t>Recovery testing</a:t>
            </a:r>
          </a:p>
          <a:p>
            <a:pPr lvl="2"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dirty="0"/>
              <a:t>Forces the software (or environment) to </a:t>
            </a:r>
            <a:r>
              <a:rPr lang="en-US" u="sng" dirty="0"/>
              <a:t>fail </a:t>
            </a:r>
            <a:r>
              <a:rPr lang="en-US" dirty="0"/>
              <a:t>in order to verify that recovery is properly performed</a:t>
            </a:r>
          </a:p>
          <a:p>
            <a:pPr lvl="1"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sz="2000" b="1" dirty="0"/>
              <a:t>Security testing</a:t>
            </a:r>
          </a:p>
          <a:p>
            <a:pPr lvl="2"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dirty="0"/>
              <a:t>Verifies that protection mechanisms built into the system will </a:t>
            </a:r>
            <a:r>
              <a:rPr lang="en-US" u="sng" dirty="0"/>
              <a:t>protect </a:t>
            </a:r>
            <a:r>
              <a:rPr lang="en-US" dirty="0"/>
              <a:t>it from improper penetration</a:t>
            </a:r>
          </a:p>
          <a:p>
            <a:pPr lvl="1"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sz="2000" b="1" dirty="0"/>
              <a:t>Stress testing</a:t>
            </a:r>
          </a:p>
          <a:p>
            <a:pPr lvl="2"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dirty="0"/>
              <a:t>Tries to </a:t>
            </a:r>
            <a:r>
              <a:rPr lang="en-US" u="sng" dirty="0"/>
              <a:t>break</a:t>
            </a:r>
            <a:r>
              <a:rPr lang="en-US" dirty="0"/>
              <a:t> the </a:t>
            </a:r>
            <a:r>
              <a:rPr lang="en-US" dirty="0" smtClean="0"/>
              <a:t>system</a:t>
            </a:r>
          </a:p>
          <a:p>
            <a:pPr lvl="1">
              <a:lnSpc>
                <a:spcPct val="85000"/>
              </a:lnSpc>
              <a:spcBef>
                <a:spcPct val="10000"/>
              </a:spcBef>
            </a:pPr>
            <a:r>
              <a:rPr lang="en-US" sz="2000" b="1" dirty="0"/>
              <a:t>Performance testing</a:t>
            </a:r>
          </a:p>
          <a:p>
            <a:pPr lvl="2">
              <a:lnSpc>
                <a:spcPct val="85000"/>
              </a:lnSpc>
              <a:spcBef>
                <a:spcPct val="10000"/>
              </a:spcBef>
            </a:pPr>
            <a:r>
              <a:rPr lang="en-US" dirty="0"/>
              <a:t>Determines how the system </a:t>
            </a:r>
            <a:r>
              <a:rPr lang="en-US" u="sng" dirty="0"/>
              <a:t>performs</a:t>
            </a:r>
            <a:r>
              <a:rPr lang="en-US" dirty="0"/>
              <a:t> on the range of possible environments in which it may be </a:t>
            </a:r>
            <a:r>
              <a:rPr lang="en-US" dirty="0" smtClean="0"/>
              <a:t>used</a:t>
            </a:r>
          </a:p>
          <a:p>
            <a:r>
              <a:rPr lang="en-US" sz="2000" b="1" dirty="0"/>
              <a:t>Beta Testing</a:t>
            </a:r>
          </a:p>
          <a:p>
            <a:pPr lvl="1"/>
            <a:r>
              <a:rPr lang="en-US" sz="2000" dirty="0"/>
              <a:t>User testing of a completed information system using real data in the real user environment</a:t>
            </a:r>
          </a:p>
          <a:p>
            <a:pPr>
              <a:lnSpc>
                <a:spcPct val="85000"/>
              </a:lnSpc>
              <a:spcBef>
                <a:spcPct val="10000"/>
              </a:spcBef>
            </a:pPr>
            <a:endParaRPr lang="en-US" dirty="0"/>
          </a:p>
          <a:p>
            <a:pPr lvl="1">
              <a:lnSpc>
                <a:spcPct val="85000"/>
              </a:lnSpc>
              <a:spcBef>
                <a:spcPct val="10000"/>
              </a:spcBef>
            </a:pPr>
            <a:endParaRPr lang="en-US" sz="22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3" name="Rectangle 5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Autofit/>
          </a:bodyPr>
          <a:lstStyle/>
          <a:p>
            <a:pPr marL="484632">
              <a:defRPr/>
            </a:pPr>
            <a:r>
              <a:rPr lang="en-US" sz="3200" b="1" dirty="0" smtClean="0"/>
              <a:t>Installation</a:t>
            </a:r>
            <a:r>
              <a:rPr lang="en-US" sz="3200" b="1" dirty="0" smtClean="0">
                <a:sym typeface="Wingdings" panose="05000000000000000000" pitchFamily="2" charset="2"/>
              </a:rPr>
              <a:t></a:t>
            </a:r>
            <a:r>
              <a:rPr lang="en-US" sz="32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sz="3200" dirty="0"/>
              <a:t>The organizational process of changing over from the current information system to a new one</a:t>
            </a:r>
            <a:br>
              <a:rPr lang="en-US" sz="3200" dirty="0"/>
            </a:br>
            <a:endParaRPr lang="en-US" sz="32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42018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143000"/>
            <a:ext cx="10515600" cy="5033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u="sng" dirty="0"/>
              <a:t>Four approaches</a:t>
            </a:r>
          </a:p>
          <a:p>
            <a:pPr lvl="1">
              <a:lnSpc>
                <a:spcPct val="80000"/>
              </a:lnSpc>
            </a:pPr>
            <a:r>
              <a:rPr lang="en-US" b="1" dirty="0"/>
              <a:t>Direct Installation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Changing over from the old information system to a new one by turning off the old system when the new one is turned on</a:t>
            </a:r>
          </a:p>
          <a:p>
            <a:pPr lvl="1">
              <a:lnSpc>
                <a:spcPct val="80000"/>
              </a:lnSpc>
            </a:pPr>
            <a:r>
              <a:rPr lang="en-US" b="1" dirty="0"/>
              <a:t>Parallel Installation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Running the old information system and the new one at the same time until management decides the old system can be turned </a:t>
            </a:r>
            <a:r>
              <a:rPr lang="en-US" dirty="0" smtClean="0"/>
              <a:t>off</a:t>
            </a:r>
            <a:endParaRPr lang="en-US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Single location installation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Trying out an information system at one site and using the experience to decide if and how the new system should be deployed throughout the organization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Phased Installation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Changing from the old information system to the new one incrementally, starting with one or a few functional components and then gradually extending the installation to cover the whole new system</a:t>
            </a:r>
          </a:p>
        </p:txBody>
      </p:sp>
      <p:sp>
        <p:nvSpPr>
          <p:cNvPr id="34201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cs typeface="Arial" charset="0"/>
              </a:rPr>
              <a:t>Copyright © 2015 Pearson Education, Inc. Publishing as Prentice Hall</a:t>
            </a:r>
          </a:p>
        </p:txBody>
      </p:sp>
      <p:sp>
        <p:nvSpPr>
          <p:cNvPr id="288772" name="Text Box 4"/>
          <p:cNvSpPr txBox="1">
            <a:spLocks noChangeArrowheads="1"/>
          </p:cNvSpPr>
          <p:nvPr/>
        </p:nvSpPr>
        <p:spPr bwMode="auto">
          <a:xfrm>
            <a:off x="1752600" y="6172200"/>
            <a:ext cx="7620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10.</a:t>
            </a:r>
            <a:fld id="{EAB8DE5E-4694-4135-94B1-0741D6586A05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14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51981" y="12977143"/>
            <a:ext cx="2355494" cy="116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1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cs typeface="Arial" charset="0"/>
              </a:rPr>
              <a:t>Copyright © 2015 Pearson Education, Inc. Publishing as Prentice Hall</a:t>
            </a:r>
          </a:p>
        </p:txBody>
      </p:sp>
      <p:sp>
        <p:nvSpPr>
          <p:cNvPr id="307202" name="Text Box 2"/>
          <p:cNvSpPr txBox="1">
            <a:spLocks noChangeArrowheads="1"/>
          </p:cNvSpPr>
          <p:nvPr/>
        </p:nvSpPr>
        <p:spPr bwMode="auto">
          <a:xfrm>
            <a:off x="1752600" y="6172200"/>
            <a:ext cx="7620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10.</a:t>
            </a:r>
            <a:fld id="{513140B0-11FD-45A2-84B5-D1009B0093D9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15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  <p:pic>
        <p:nvPicPr>
          <p:cNvPr id="307208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32880" y="152401"/>
            <a:ext cx="6868320" cy="657167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chemeClr val="bg2"/>
            </a:outerShdw>
          </a:effectLst>
          <a:ex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-289264"/>
            <a:ext cx="7772400" cy="1219200"/>
          </a:xfrm>
        </p:spPr>
        <p:txBody>
          <a:bodyPr/>
          <a:lstStyle/>
          <a:p>
            <a:pPr marL="484632">
              <a:defRPr/>
            </a:pPr>
            <a:r>
              <a:rPr lang="en-US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Documenting the System</a:t>
            </a:r>
          </a:p>
        </p:txBody>
      </p:sp>
      <p:sp>
        <p:nvSpPr>
          <p:cNvPr id="34509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1161464"/>
            <a:ext cx="10972800" cy="495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u="sng" dirty="0"/>
              <a:t>System </a:t>
            </a:r>
            <a:r>
              <a:rPr lang="en-US" sz="2800" u="sng" dirty="0" smtClean="0"/>
              <a:t>Documentation </a:t>
            </a:r>
            <a:r>
              <a:rPr lang="en-US" sz="2800" dirty="0" smtClean="0"/>
              <a:t>- </a:t>
            </a:r>
            <a:r>
              <a:rPr lang="en-US" sz="2400" dirty="0" smtClean="0"/>
              <a:t>Detailed </a:t>
            </a:r>
            <a:r>
              <a:rPr lang="en-US" sz="2400" dirty="0"/>
              <a:t>information about a system’s design specifications, its internal workings, and its functionality</a:t>
            </a:r>
          </a:p>
          <a:p>
            <a:pPr lvl="1" eaLnBrk="1" hangingPunct="1"/>
            <a:r>
              <a:rPr lang="en-US" sz="2400" b="1" dirty="0"/>
              <a:t>Internal documentation</a:t>
            </a:r>
          </a:p>
          <a:p>
            <a:pPr lvl="2" eaLnBrk="1" hangingPunct="1"/>
            <a:r>
              <a:rPr lang="en-US" sz="2000" dirty="0"/>
              <a:t>System documentation that is part of the program source code or is generated at compile time</a:t>
            </a:r>
          </a:p>
          <a:p>
            <a:pPr lvl="1" eaLnBrk="1" hangingPunct="1"/>
            <a:r>
              <a:rPr lang="en-US" sz="2400" b="1" dirty="0"/>
              <a:t>External documentation</a:t>
            </a:r>
          </a:p>
          <a:p>
            <a:pPr lvl="2" eaLnBrk="1" hangingPunct="1"/>
            <a:r>
              <a:rPr lang="en-US" sz="2000" dirty="0"/>
              <a:t>System documentation that includes the outcome of structured diagramming techniques such as data-flow and entity-relationship </a:t>
            </a:r>
            <a:r>
              <a:rPr lang="en-US" sz="2000" dirty="0" smtClean="0"/>
              <a:t>diagrams</a:t>
            </a:r>
          </a:p>
          <a:p>
            <a:pPr lvl="1"/>
            <a:r>
              <a:rPr lang="en-US" b="1" dirty="0"/>
              <a:t>User </a:t>
            </a:r>
            <a:r>
              <a:rPr lang="en-US" b="1" dirty="0" smtClean="0"/>
              <a:t>Documentation - </a:t>
            </a:r>
            <a:r>
              <a:rPr lang="en-US" sz="2000" dirty="0" smtClean="0"/>
              <a:t>Written</a:t>
            </a:r>
            <a:r>
              <a:rPr lang="en-US" sz="2000" dirty="0"/>
              <a:t>, or other visual information, about an application system, how it works, and how to use it</a:t>
            </a:r>
          </a:p>
          <a:p>
            <a:pPr lvl="2"/>
            <a:r>
              <a:rPr lang="en-US" sz="2200" b="1" dirty="0"/>
              <a:t>Preparing User Documentation</a:t>
            </a:r>
          </a:p>
          <a:p>
            <a:pPr lvl="3"/>
            <a:r>
              <a:rPr lang="en-US" sz="2200" dirty="0"/>
              <a:t>Traditional source has been information systems department</a:t>
            </a:r>
          </a:p>
          <a:p>
            <a:pPr lvl="3"/>
            <a:r>
              <a:rPr lang="en-US" sz="2200" dirty="0"/>
              <a:t>Application-oriented documentation is now often supplied by vendors and users themselves</a:t>
            </a:r>
          </a:p>
          <a:p>
            <a:pPr lvl="1"/>
            <a:endParaRPr lang="en-US" sz="2400" dirty="0"/>
          </a:p>
        </p:txBody>
      </p:sp>
      <p:sp>
        <p:nvSpPr>
          <p:cNvPr id="34509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cs typeface="Arial" charset="0"/>
              </a:rPr>
              <a:t>Copyright © 2015 Pearson Education, Inc. Publishing as Prentice Hall</a:t>
            </a:r>
          </a:p>
        </p:txBody>
      </p:sp>
      <p:sp>
        <p:nvSpPr>
          <p:cNvPr id="219140" name="Text Box 4"/>
          <p:cNvSpPr txBox="1">
            <a:spLocks noChangeArrowheads="1"/>
          </p:cNvSpPr>
          <p:nvPr/>
        </p:nvSpPr>
        <p:spPr bwMode="auto">
          <a:xfrm>
            <a:off x="1752600" y="6172200"/>
            <a:ext cx="7620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10.</a:t>
            </a:r>
            <a:fld id="{16C423B5-544C-49D0-80A3-53675E3DC4AE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16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51981" y="12977143"/>
            <a:ext cx="2355494" cy="116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>
              <a:defRPr/>
            </a:pPr>
            <a:r>
              <a:rPr lang="en-US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Training Information System Users</a:t>
            </a:r>
          </a:p>
        </p:txBody>
      </p:sp>
      <p:sp>
        <p:nvSpPr>
          <p:cNvPr id="347138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u="sng" dirty="0" smtClean="0"/>
              <a:t>Potential Training Topics</a:t>
            </a:r>
          </a:p>
          <a:p>
            <a:pPr lvl="1" eaLnBrk="1" hangingPunct="1"/>
            <a:r>
              <a:rPr lang="en-US" dirty="0" smtClean="0"/>
              <a:t>Use of the system</a:t>
            </a:r>
          </a:p>
          <a:p>
            <a:pPr lvl="1" eaLnBrk="1" hangingPunct="1"/>
            <a:r>
              <a:rPr lang="en-US" dirty="0" smtClean="0"/>
              <a:t>General computer concepts</a:t>
            </a:r>
          </a:p>
          <a:p>
            <a:pPr lvl="1" eaLnBrk="1" hangingPunct="1"/>
            <a:r>
              <a:rPr lang="en-US" dirty="0" smtClean="0"/>
              <a:t>Information system concepts</a:t>
            </a:r>
          </a:p>
          <a:p>
            <a:pPr lvl="1" eaLnBrk="1" hangingPunct="1"/>
            <a:r>
              <a:rPr lang="en-US" dirty="0" smtClean="0"/>
              <a:t>Organizational concepts</a:t>
            </a:r>
          </a:p>
          <a:p>
            <a:pPr lvl="1" eaLnBrk="1" hangingPunct="1"/>
            <a:r>
              <a:rPr lang="en-US" dirty="0" smtClean="0"/>
              <a:t>System management</a:t>
            </a:r>
          </a:p>
          <a:p>
            <a:pPr lvl="1" eaLnBrk="1" hangingPunct="1"/>
            <a:r>
              <a:rPr lang="en-US" dirty="0" smtClean="0"/>
              <a:t>System installation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/>
              <a:t>Training Methods</a:t>
            </a:r>
          </a:p>
          <a:p>
            <a:pPr lvl="1"/>
            <a:r>
              <a:rPr lang="en-US" dirty="0"/>
              <a:t>Resident expert</a:t>
            </a:r>
          </a:p>
          <a:p>
            <a:pPr lvl="1"/>
            <a:r>
              <a:rPr lang="en-US" dirty="0"/>
              <a:t>Computer-aided instruction</a:t>
            </a:r>
          </a:p>
          <a:p>
            <a:pPr lvl="1"/>
            <a:r>
              <a:rPr lang="en-US" dirty="0"/>
              <a:t>Formal courses</a:t>
            </a:r>
          </a:p>
          <a:p>
            <a:pPr lvl="1"/>
            <a:r>
              <a:rPr lang="en-US" dirty="0"/>
              <a:t>Software help components</a:t>
            </a:r>
          </a:p>
          <a:p>
            <a:pPr lvl="1"/>
            <a:r>
              <a:rPr lang="en-US" dirty="0"/>
              <a:t>Tutorials</a:t>
            </a:r>
          </a:p>
          <a:p>
            <a:pPr lvl="1"/>
            <a:r>
              <a:rPr lang="en-US" dirty="0"/>
              <a:t>Interactive training manuals</a:t>
            </a:r>
          </a:p>
          <a:p>
            <a:pPr lvl="1"/>
            <a:r>
              <a:rPr lang="en-US" dirty="0"/>
              <a:t>External sources, such as vendors</a:t>
            </a:r>
          </a:p>
          <a:p>
            <a:endParaRPr lang="en-US" dirty="0"/>
          </a:p>
        </p:txBody>
      </p:sp>
      <p:sp>
        <p:nvSpPr>
          <p:cNvPr id="34713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cs typeface="Arial" charset="0"/>
              </a:rPr>
              <a:t>Copyright © 2015 Pearson Education, Inc. Publishing as Prentice Hall</a:t>
            </a:r>
          </a:p>
        </p:txBody>
      </p:sp>
      <p:sp>
        <p:nvSpPr>
          <p:cNvPr id="268292" name="Text Box 4"/>
          <p:cNvSpPr txBox="1">
            <a:spLocks noChangeArrowheads="1"/>
          </p:cNvSpPr>
          <p:nvPr/>
        </p:nvSpPr>
        <p:spPr bwMode="auto">
          <a:xfrm>
            <a:off x="1752600" y="6172200"/>
            <a:ext cx="7620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10.</a:t>
            </a:r>
            <a:fld id="{F6725A1A-5BA0-485D-9AA9-87442765C0C3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17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51981" y="12977143"/>
            <a:ext cx="2355494" cy="116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04800"/>
            <a:ext cx="7772400" cy="1066800"/>
          </a:xfrm>
        </p:spPr>
        <p:txBody>
          <a:bodyPr>
            <a:normAutofit fontScale="90000"/>
          </a:bodyPr>
          <a:lstStyle/>
          <a:p>
            <a:pPr marL="484632">
              <a:defRPr/>
            </a:pPr>
            <a:r>
              <a:rPr lang="en-US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Supporting Information System Users</a:t>
            </a:r>
          </a:p>
        </p:txBody>
      </p:sp>
      <p:sp>
        <p:nvSpPr>
          <p:cNvPr id="35123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362200" y="16002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Support is </a:t>
            </a:r>
            <a:r>
              <a:rPr lang="en-US" u="sng" dirty="0" smtClean="0"/>
              <a:t>extremely important to users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Need for support driven by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Lack of standards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Need to make equipment and software from different vendors compatible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Most organizations provide support by several means: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Automated issue tracker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Automated support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Help desk</a:t>
            </a:r>
          </a:p>
        </p:txBody>
      </p:sp>
      <p:sp>
        <p:nvSpPr>
          <p:cNvPr id="35123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cs typeface="Arial" charset="0"/>
              </a:rPr>
              <a:t>Copyright © 2015 Pearson Education, Inc. Publishing as Prentice Hall</a:t>
            </a:r>
          </a:p>
        </p:txBody>
      </p:sp>
      <p:sp>
        <p:nvSpPr>
          <p:cNvPr id="195588" name="Text Box 4"/>
          <p:cNvSpPr txBox="1">
            <a:spLocks noChangeArrowheads="1"/>
          </p:cNvSpPr>
          <p:nvPr/>
        </p:nvSpPr>
        <p:spPr bwMode="auto">
          <a:xfrm>
            <a:off x="1752600" y="6172200"/>
            <a:ext cx="8382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10.</a:t>
            </a:r>
            <a:fld id="{89CCDFD8-8722-4F69-BE73-FBB7682260E7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18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51981" y="12977143"/>
            <a:ext cx="2355494" cy="116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04800"/>
            <a:ext cx="7772400" cy="1066800"/>
          </a:xfrm>
        </p:spPr>
        <p:txBody>
          <a:bodyPr>
            <a:normAutofit fontScale="90000"/>
          </a:bodyPr>
          <a:lstStyle/>
          <a:p>
            <a:pPr marL="484632">
              <a:defRPr/>
            </a:pPr>
            <a:r>
              <a:rPr lang="en-US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Why Implementation Sometimes Fails</a:t>
            </a:r>
          </a:p>
        </p:txBody>
      </p:sp>
      <p:sp>
        <p:nvSpPr>
          <p:cNvPr id="35328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12192000" cy="4572000"/>
          </a:xfrm>
        </p:spPr>
        <p:txBody>
          <a:bodyPr/>
          <a:lstStyle/>
          <a:p>
            <a:pPr eaLnBrk="1" hangingPunct="1"/>
            <a:r>
              <a:rPr lang="en-US" u="sng" dirty="0" smtClean="0"/>
              <a:t>Two conditions</a:t>
            </a:r>
            <a:r>
              <a:rPr lang="en-US" dirty="0" smtClean="0"/>
              <a:t> necessary for a successful implementation:</a:t>
            </a:r>
          </a:p>
          <a:p>
            <a:pPr lvl="1" eaLnBrk="1" hangingPunct="1"/>
            <a:r>
              <a:rPr lang="en-US" b="1" dirty="0" smtClean="0"/>
              <a:t>Management support </a:t>
            </a:r>
            <a:r>
              <a:rPr lang="en-US" dirty="0" smtClean="0"/>
              <a:t>of the system under development</a:t>
            </a:r>
          </a:p>
          <a:p>
            <a:pPr lvl="1" eaLnBrk="1" hangingPunct="1"/>
            <a:r>
              <a:rPr lang="en-US" b="1" dirty="0" smtClean="0"/>
              <a:t>Involvement of users </a:t>
            </a:r>
            <a:r>
              <a:rPr lang="en-US" dirty="0" smtClean="0"/>
              <a:t>in the development process</a:t>
            </a:r>
          </a:p>
          <a:p>
            <a:pPr lvl="1" eaLnBrk="1" hangingPunct="1"/>
            <a:endParaRPr lang="en-US" dirty="0"/>
          </a:p>
          <a:p>
            <a:r>
              <a:rPr lang="en-US" dirty="0" smtClean="0"/>
              <a:t>Factors to consider</a:t>
            </a:r>
          </a:p>
          <a:p>
            <a:pPr lvl="1"/>
            <a:r>
              <a:rPr lang="en-US" dirty="0" smtClean="0"/>
              <a:t>Risk</a:t>
            </a:r>
          </a:p>
          <a:p>
            <a:pPr lvl="1"/>
            <a:r>
              <a:rPr lang="en-US" dirty="0" smtClean="0"/>
              <a:t>Commitment to the project</a:t>
            </a:r>
          </a:p>
          <a:p>
            <a:pPr lvl="1"/>
            <a:r>
              <a:rPr lang="en-US" dirty="0" smtClean="0"/>
              <a:t>Commitment </a:t>
            </a:r>
            <a:r>
              <a:rPr lang="en-US" dirty="0"/>
              <a:t>to change</a:t>
            </a:r>
          </a:p>
          <a:p>
            <a:pPr lvl="1"/>
            <a:r>
              <a:rPr lang="en-US" dirty="0"/>
              <a:t>Extent of project definition and planning</a:t>
            </a:r>
          </a:p>
          <a:p>
            <a:pPr lvl="1"/>
            <a:r>
              <a:rPr lang="en-US" dirty="0"/>
              <a:t>Realistic user expectations</a:t>
            </a:r>
          </a:p>
          <a:p>
            <a:endParaRPr lang="en-US" dirty="0" smtClean="0"/>
          </a:p>
        </p:txBody>
      </p:sp>
      <p:sp>
        <p:nvSpPr>
          <p:cNvPr id="35328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cs typeface="Arial" charset="0"/>
              </a:rPr>
              <a:t>Copyright © 2015 Pearson Education, Inc. Publishing as Prentice Hall</a:t>
            </a:r>
          </a:p>
        </p:txBody>
      </p:sp>
      <p:sp>
        <p:nvSpPr>
          <p:cNvPr id="269316" name="Text Box 4"/>
          <p:cNvSpPr txBox="1">
            <a:spLocks noChangeArrowheads="1"/>
          </p:cNvSpPr>
          <p:nvPr/>
        </p:nvSpPr>
        <p:spPr bwMode="auto">
          <a:xfrm>
            <a:off x="1752600" y="6172200"/>
            <a:ext cx="7620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10.</a:t>
            </a:r>
            <a:fld id="{E979EBC4-B559-4545-A35C-663D42BD86B4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19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19800" y="3200400"/>
            <a:ext cx="5943600" cy="2795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  <a:cs typeface="+mn-cs"/>
              </a:rPr>
              <a:t>Implementation success factors</a:t>
            </a:r>
          </a:p>
          <a:p>
            <a:pPr marL="685800" lvl="1" indent="-228600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Extent to which system is used</a:t>
            </a:r>
          </a:p>
          <a:p>
            <a:pPr marL="685800" lvl="1" indent="-228600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System ease of use and reliability</a:t>
            </a:r>
          </a:p>
          <a:p>
            <a:pPr marL="685800" lvl="1" indent="-228600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Users’ satisfaction with system</a:t>
            </a:r>
          </a:p>
          <a:p>
            <a:pPr marL="685800" lvl="1" indent="-228600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  <a:cs typeface="+mn-cs"/>
              </a:rPr>
              <a:t>User demographics, such as age and degree of computer experience</a:t>
            </a:r>
          </a:p>
          <a:p>
            <a:pPr marL="685800" lvl="1" indent="-228600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endParaRPr lang="en-US" sz="2400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51981" y="12977143"/>
            <a:ext cx="2355494" cy="116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04800"/>
            <a:ext cx="7772400" cy="1066800"/>
          </a:xfrm>
        </p:spPr>
        <p:txBody>
          <a:bodyPr/>
          <a:lstStyle/>
          <a:p>
            <a:pPr marL="484632"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Learning Objectives</a:t>
            </a:r>
          </a:p>
        </p:txBody>
      </p:sp>
      <p:sp>
        <p:nvSpPr>
          <p:cNvPr id="10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362200" y="1447800"/>
            <a:ext cx="7772400" cy="4572000"/>
          </a:xfrm>
        </p:spPr>
        <p:txBody>
          <a:bodyPr>
            <a:normAutofit/>
          </a:bodyPr>
          <a:lstStyle/>
          <a:p>
            <a:pPr marL="448056" indent="-384048">
              <a:buClr>
                <a:srgbClr val="BA2212"/>
              </a:buClr>
              <a:buFont typeface="Wingdings" pitchFamily="2" charset="2"/>
              <a:buChar char="ü"/>
              <a:defRPr/>
            </a:pPr>
            <a:r>
              <a:rPr lang="en-US" sz="2800"/>
              <a:t>Describe the process of coding, testing, and converting an organizational information system</a:t>
            </a:r>
          </a:p>
          <a:p>
            <a:pPr marL="448056" indent="-384048">
              <a:buClr>
                <a:srgbClr val="BA2212"/>
              </a:buClr>
              <a:buFont typeface="Wingdings" pitchFamily="2" charset="2"/>
              <a:buChar char="ü"/>
              <a:defRPr/>
            </a:pPr>
            <a:r>
              <a:rPr lang="en-US" sz="2800"/>
              <a:t>Discuss four installation strategies</a:t>
            </a:r>
          </a:p>
          <a:p>
            <a:pPr marL="822960" lvl="1">
              <a:buClr>
                <a:srgbClr val="BA2212"/>
              </a:buClr>
              <a:buFont typeface="Wingdings" pitchFamily="2" charset="2"/>
              <a:buChar char="ü"/>
              <a:defRPr/>
            </a:pPr>
            <a:r>
              <a:rPr lang="en-US" sz="2400"/>
              <a:t>Direct</a:t>
            </a:r>
          </a:p>
          <a:p>
            <a:pPr marL="822960" lvl="1">
              <a:buClr>
                <a:srgbClr val="BA2212"/>
              </a:buClr>
              <a:buFont typeface="Wingdings" pitchFamily="2" charset="2"/>
              <a:buChar char="ü"/>
              <a:defRPr/>
            </a:pPr>
            <a:r>
              <a:rPr lang="en-US" sz="2400"/>
              <a:t>Parallel</a:t>
            </a:r>
          </a:p>
          <a:p>
            <a:pPr marL="822960" lvl="1">
              <a:buClr>
                <a:srgbClr val="BA2212"/>
              </a:buClr>
              <a:buFont typeface="Wingdings" pitchFamily="2" charset="2"/>
              <a:buChar char="ü"/>
              <a:defRPr/>
            </a:pPr>
            <a:r>
              <a:rPr lang="en-US" sz="2400"/>
              <a:t>Single location</a:t>
            </a:r>
          </a:p>
          <a:p>
            <a:pPr marL="822960" lvl="1">
              <a:buClr>
                <a:srgbClr val="BA2212"/>
              </a:buClr>
              <a:buFont typeface="Wingdings" pitchFamily="2" charset="2"/>
              <a:buChar char="ü"/>
              <a:defRPr/>
            </a:pPr>
            <a:r>
              <a:rPr lang="en-US" sz="2400"/>
              <a:t>Phased installation</a:t>
            </a:r>
          </a:p>
          <a:p>
            <a:pPr marL="448056" indent="-384048">
              <a:buClr>
                <a:srgbClr val="BA2212"/>
              </a:buClr>
              <a:buFont typeface="Wingdings" pitchFamily="2" charset="2"/>
              <a:buChar char="ü"/>
              <a:defRPr/>
            </a:pPr>
            <a:r>
              <a:rPr lang="en-US" sz="2800"/>
              <a:t>Describe the deliverables for documenting the system and for training and supporting the users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cs typeface="Arial" charset="0"/>
              </a:rPr>
              <a:t>Copyright © 2015 Pearson Education, Inc. Publishing as Prentice Hall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752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10.2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651981" y="12977143"/>
            <a:ext cx="2355494" cy="116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41" name="Rectangle 1029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pPr marL="484632" algn="ctr">
              <a:defRPr/>
            </a:pP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Project Closedown</a:t>
            </a:r>
          </a:p>
        </p:txBody>
      </p:sp>
      <p:sp>
        <p:nvSpPr>
          <p:cNvPr id="356354" name="Rectangle 1030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Evaluate team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Reassign members to other projects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Notify all affected parties that the development project is ending and that you are switching to operation and maintenance mode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Conduct post project reviews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/>
              <a:t>Close out customer contract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Formal signoff</a:t>
            </a:r>
          </a:p>
          <a:p>
            <a:pPr eaLnBrk="1" hangingPunct="1">
              <a:lnSpc>
                <a:spcPct val="90000"/>
              </a:lnSpc>
            </a:pPr>
            <a:endParaRPr lang="en-US" sz="2800"/>
          </a:p>
        </p:txBody>
      </p:sp>
      <p:sp>
        <p:nvSpPr>
          <p:cNvPr id="35635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cs typeface="Arial" charset="0"/>
              </a:rPr>
              <a:t>Copyright © 2015 Pearson Education, Inc. Publishing as Prentice Hall</a:t>
            </a:r>
          </a:p>
        </p:txBody>
      </p:sp>
      <p:sp>
        <p:nvSpPr>
          <p:cNvPr id="270340" name="Text Box 1028"/>
          <p:cNvSpPr txBox="1">
            <a:spLocks noChangeArrowheads="1"/>
          </p:cNvSpPr>
          <p:nvPr/>
        </p:nvSpPr>
        <p:spPr bwMode="auto">
          <a:xfrm>
            <a:off x="1752600" y="6172200"/>
            <a:ext cx="7620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10.</a:t>
            </a:r>
            <a:fld id="{EDABB363-3F75-48E0-997F-80DE96268D46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20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51981" y="12977143"/>
            <a:ext cx="2355494" cy="116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5" name="Rectangle 7"/>
          <p:cNvSpPr>
            <a:spLocks noGrp="1" noChangeArrowheads="1"/>
          </p:cNvSpPr>
          <p:nvPr>
            <p:ph type="title"/>
          </p:nvPr>
        </p:nvSpPr>
        <p:spPr>
          <a:xfrm>
            <a:off x="824144" y="76200"/>
            <a:ext cx="10515600" cy="1311275"/>
          </a:xfrm>
        </p:spPr>
        <p:txBody>
          <a:bodyPr>
            <a:normAutofit fontScale="90000"/>
          </a:bodyPr>
          <a:lstStyle/>
          <a:p>
            <a:pPr marL="484632" algn="ctr">
              <a:defRPr/>
            </a:pP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After </a:t>
            </a:r>
            <a:r>
              <a:rPr lang="en-US" sz="3600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Implementation</a:t>
            </a:r>
            <a:r>
              <a:rPr lang="en-US" sz="3600" dirty="0" err="1" smtClean="0">
                <a:solidFill>
                  <a:schemeClr val="accent1">
                    <a:tint val="83000"/>
                    <a:satMod val="1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n-US" sz="3600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Conducting</a:t>
            </a: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  <a:r>
              <a:rPr lang="en-US" sz="36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System Maintenance:</a:t>
            </a:r>
            <a:br>
              <a:rPr lang="en-US" sz="36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sz="36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Types of Maintenance</a:t>
            </a:r>
          </a:p>
        </p:txBody>
      </p:sp>
      <p:sp>
        <p:nvSpPr>
          <p:cNvPr id="357378" name="Rectangle 8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4 Common Categories of Maintenance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Corrective</a:t>
            </a:r>
            <a:r>
              <a:rPr lang="en-US" sz="2400" dirty="0" smtClean="0"/>
              <a:t> </a:t>
            </a:r>
            <a:r>
              <a:rPr lang="en-US" sz="2400" dirty="0"/>
              <a:t>maintenance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Changes made to a system to </a:t>
            </a:r>
            <a:r>
              <a:rPr lang="en-US" sz="2000" u="sng" dirty="0"/>
              <a:t>repair flaws </a:t>
            </a:r>
            <a:r>
              <a:rPr lang="en-US" sz="2000" dirty="0"/>
              <a:t>in its design, coding, or implementation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/>
              <a:t>Adaptive</a:t>
            </a:r>
            <a:r>
              <a:rPr lang="en-US" sz="2400" dirty="0"/>
              <a:t> maintenance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Changes made to a system to </a:t>
            </a:r>
            <a:r>
              <a:rPr lang="en-US" sz="2000" u="sng" dirty="0"/>
              <a:t>evolve</a:t>
            </a:r>
            <a:r>
              <a:rPr lang="en-US" sz="2000" dirty="0"/>
              <a:t> its functionality to changing business needs or technologies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/>
              <a:t>Perfective</a:t>
            </a:r>
            <a:r>
              <a:rPr lang="en-US" sz="2400" dirty="0"/>
              <a:t> maintenance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Changes made to a system to </a:t>
            </a:r>
            <a:r>
              <a:rPr lang="en-US" sz="2000" u="sng" dirty="0"/>
              <a:t>add</a:t>
            </a:r>
            <a:r>
              <a:rPr lang="en-US" sz="2000" dirty="0"/>
              <a:t> new features or to </a:t>
            </a:r>
            <a:r>
              <a:rPr lang="en-US" sz="2000" u="sng" dirty="0"/>
              <a:t>improve </a:t>
            </a:r>
            <a:r>
              <a:rPr lang="en-US" sz="2000" dirty="0"/>
              <a:t>performance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/>
              <a:t>Preventive</a:t>
            </a:r>
            <a:r>
              <a:rPr lang="en-US" sz="2400" dirty="0"/>
              <a:t> maintenance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Changes made to a system to </a:t>
            </a:r>
            <a:r>
              <a:rPr lang="en-US" sz="2000" u="sng" dirty="0"/>
              <a:t>avoid</a:t>
            </a:r>
            <a:r>
              <a:rPr lang="en-US" sz="2000" dirty="0"/>
              <a:t> possible future problems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/>
          </a:p>
        </p:txBody>
      </p:sp>
      <p:sp>
        <p:nvSpPr>
          <p:cNvPr id="35737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cs typeface="Arial" charset="0"/>
              </a:rPr>
              <a:t>Copyright © 2015 Pearson Education, Inc. Publishing as Prentice Hall</a:t>
            </a:r>
          </a:p>
        </p:txBody>
      </p:sp>
      <p:sp>
        <p:nvSpPr>
          <p:cNvPr id="196612" name="Text Box 4"/>
          <p:cNvSpPr txBox="1">
            <a:spLocks noChangeArrowheads="1"/>
          </p:cNvSpPr>
          <p:nvPr/>
        </p:nvSpPr>
        <p:spPr bwMode="auto">
          <a:xfrm>
            <a:off x="1752600" y="6172200"/>
            <a:ext cx="8382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10.</a:t>
            </a:r>
            <a:fld id="{1D891A8F-80FD-4D39-936B-830D053404B7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21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51981" y="12977143"/>
            <a:ext cx="2355494" cy="116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7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84632" algn="ctr">
              <a:defRPr/>
            </a:pPr>
            <a:r>
              <a:rPr lang="en-US" sz="36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Conducting System Maintenance:</a:t>
            </a:r>
            <a:br>
              <a:rPr lang="en-US" sz="36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sz="36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The Cost of Maintenance</a:t>
            </a:r>
          </a:p>
        </p:txBody>
      </p:sp>
      <p:sp>
        <p:nvSpPr>
          <p:cNvPr id="358402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1720264"/>
            <a:ext cx="11125200" cy="435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Many organizations allocate as much as </a:t>
            </a:r>
            <a:r>
              <a:rPr lang="en-US" sz="2800" b="1" dirty="0"/>
              <a:t>60 to 80 </a:t>
            </a:r>
            <a:r>
              <a:rPr lang="en-US" sz="2800" dirty="0"/>
              <a:t>percent of information systems budget to maintenance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Factors that influence system maintainability: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Latent </a:t>
            </a:r>
            <a:r>
              <a:rPr lang="en-US" sz="2400" u="sng" dirty="0"/>
              <a:t>defects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u="sng" dirty="0"/>
              <a:t>Number of customers </a:t>
            </a:r>
            <a:r>
              <a:rPr lang="en-US" sz="2400" dirty="0"/>
              <a:t>for a given system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Quality of system </a:t>
            </a:r>
            <a:r>
              <a:rPr lang="en-US" sz="2400" u="sng" dirty="0"/>
              <a:t>documentation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Maintenance </a:t>
            </a:r>
            <a:r>
              <a:rPr lang="en-US" sz="2400" u="sng" dirty="0"/>
              <a:t>personnel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u="sng" dirty="0"/>
              <a:t>Tools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u="sng" dirty="0"/>
              <a:t>Well-structured</a:t>
            </a:r>
            <a:r>
              <a:rPr lang="en-US" sz="2400" dirty="0"/>
              <a:t> </a:t>
            </a:r>
            <a:r>
              <a:rPr lang="en-US" sz="2400" dirty="0" smtClean="0"/>
              <a:t>programs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b="1" dirty="0" smtClean="0"/>
              <a:t>Why should companies consider how effective their IS maintenance is? </a:t>
            </a:r>
            <a:endParaRPr lang="en-US" sz="2800" b="1" dirty="0"/>
          </a:p>
        </p:txBody>
      </p:sp>
      <p:sp>
        <p:nvSpPr>
          <p:cNvPr id="35840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cs typeface="Arial" charset="0"/>
              </a:rPr>
              <a:t>Copyright © 2015 Pearson Education, Inc. Publishing as Prentice Hall</a:t>
            </a:r>
          </a:p>
        </p:txBody>
      </p:sp>
      <p:sp>
        <p:nvSpPr>
          <p:cNvPr id="294916" name="Text Box 4"/>
          <p:cNvSpPr txBox="1">
            <a:spLocks noChangeArrowheads="1"/>
          </p:cNvSpPr>
          <p:nvPr/>
        </p:nvSpPr>
        <p:spPr bwMode="auto">
          <a:xfrm>
            <a:off x="1752600" y="6172200"/>
            <a:ext cx="8382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10.</a:t>
            </a:r>
            <a:fld id="{13F08396-652D-4F3A-AA12-C6277BC11382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22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51981" y="12977143"/>
            <a:ext cx="2355494" cy="116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41" name="Rectangle 5"/>
          <p:cNvSpPr>
            <a:spLocks noGrp="1" noChangeArrowheads="1"/>
          </p:cNvSpPr>
          <p:nvPr>
            <p:ph type="title"/>
          </p:nvPr>
        </p:nvSpPr>
        <p:spPr>
          <a:xfrm>
            <a:off x="823404" y="17016"/>
            <a:ext cx="10515600" cy="1325563"/>
          </a:xfrm>
        </p:spPr>
        <p:txBody>
          <a:bodyPr>
            <a:normAutofit/>
          </a:bodyPr>
          <a:lstStyle/>
          <a:p>
            <a:pPr marL="484632" algn="ctr">
              <a:defRPr/>
            </a:pPr>
            <a:r>
              <a:rPr lang="en-US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Conducting System Maintenance</a:t>
            </a:r>
            <a:br>
              <a:rPr lang="en-US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sz="40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Measures of Effectiveness</a:t>
            </a:r>
          </a:p>
        </p:txBody>
      </p:sp>
      <p:sp>
        <p:nvSpPr>
          <p:cNvPr id="359426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u="sng" dirty="0" smtClean="0"/>
              <a:t>Number</a:t>
            </a:r>
            <a:r>
              <a:rPr lang="en-US" dirty="0" smtClean="0"/>
              <a:t> of Failures</a:t>
            </a:r>
          </a:p>
          <a:p>
            <a:pPr eaLnBrk="1" hangingPunct="1"/>
            <a:r>
              <a:rPr lang="en-US" u="sng" dirty="0" smtClean="0"/>
              <a:t>Time</a:t>
            </a:r>
            <a:r>
              <a:rPr lang="en-US" dirty="0" smtClean="0"/>
              <a:t> between Each Failure</a:t>
            </a:r>
          </a:p>
          <a:p>
            <a:pPr eaLnBrk="1" hangingPunct="1"/>
            <a:r>
              <a:rPr lang="en-US" u="sng" dirty="0" smtClean="0"/>
              <a:t>Type </a:t>
            </a:r>
            <a:r>
              <a:rPr lang="en-US" dirty="0" smtClean="0"/>
              <a:t>of Failure</a:t>
            </a:r>
          </a:p>
          <a:p>
            <a:pPr eaLnBrk="1" hangingPunct="1"/>
            <a:r>
              <a:rPr lang="en-US" dirty="0" smtClean="0"/>
              <a:t>Mean Time between Failures (MTBF)</a:t>
            </a:r>
          </a:p>
          <a:p>
            <a:pPr lvl="1" eaLnBrk="1" hangingPunct="1"/>
            <a:r>
              <a:rPr lang="en-US" dirty="0" smtClean="0"/>
              <a:t>A measurement of error occurrences that can be tracked over time to indicate the quality of a system</a:t>
            </a:r>
          </a:p>
        </p:txBody>
      </p:sp>
      <p:sp>
        <p:nvSpPr>
          <p:cNvPr id="35942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cs typeface="Arial" charset="0"/>
              </a:rPr>
              <a:t>Copyright © 2015 Pearson Education, Inc. Publishing as Prentice Hall</a:t>
            </a:r>
          </a:p>
        </p:txBody>
      </p:sp>
      <p:sp>
        <p:nvSpPr>
          <p:cNvPr id="295940" name="Text Box 4"/>
          <p:cNvSpPr txBox="1">
            <a:spLocks noChangeArrowheads="1"/>
          </p:cNvSpPr>
          <p:nvPr/>
        </p:nvSpPr>
        <p:spPr bwMode="auto">
          <a:xfrm>
            <a:off x="1752600" y="6172200"/>
            <a:ext cx="8382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10.</a:t>
            </a:r>
            <a:fld id="{D60FC93A-AFC3-4FD6-A4DF-E616A1A580FB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23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51981" y="12977143"/>
            <a:ext cx="2355494" cy="116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Summary</a:t>
            </a:r>
          </a:p>
        </p:txBody>
      </p:sp>
      <p:sp>
        <p:nvSpPr>
          <p:cNvPr id="36659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362200" y="1600200"/>
            <a:ext cx="7772400" cy="4419600"/>
          </a:xfrm>
        </p:spPr>
        <p:txBody>
          <a:bodyPr/>
          <a:lstStyle/>
          <a:p>
            <a:pPr eaLnBrk="1" hangingPunct="1"/>
            <a:r>
              <a:rPr lang="en-US" smtClean="0"/>
              <a:t>Process of coding, testing, and converting an organizational information system</a:t>
            </a:r>
          </a:p>
          <a:p>
            <a:pPr eaLnBrk="1" hangingPunct="1"/>
            <a:r>
              <a:rPr lang="en-US" smtClean="0"/>
              <a:t>Four installation strategies:</a:t>
            </a:r>
          </a:p>
          <a:p>
            <a:pPr lvl="1" eaLnBrk="1" hangingPunct="1"/>
            <a:r>
              <a:rPr lang="en-US" smtClean="0"/>
              <a:t>Direct</a:t>
            </a:r>
          </a:p>
          <a:p>
            <a:pPr lvl="1" eaLnBrk="1" hangingPunct="1"/>
            <a:r>
              <a:rPr lang="en-US" smtClean="0"/>
              <a:t>Parallel</a:t>
            </a:r>
          </a:p>
          <a:p>
            <a:pPr lvl="1" eaLnBrk="1" hangingPunct="1"/>
            <a:r>
              <a:rPr lang="en-US" smtClean="0"/>
              <a:t>Single location</a:t>
            </a:r>
          </a:p>
          <a:p>
            <a:pPr lvl="1" eaLnBrk="1" hangingPunct="1"/>
            <a:r>
              <a:rPr lang="en-US" smtClean="0"/>
              <a:t>Phased installation</a:t>
            </a:r>
          </a:p>
        </p:txBody>
      </p:sp>
      <p:sp>
        <p:nvSpPr>
          <p:cNvPr id="36659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cs typeface="Arial" charset="0"/>
              </a:rPr>
              <a:t>Copyright © 2015 Pearson Education, Inc. Publishing as Prentice Hall</a:t>
            </a:r>
          </a:p>
        </p:txBody>
      </p:sp>
      <p:sp>
        <p:nvSpPr>
          <p:cNvPr id="232452" name="Text Box 4"/>
          <p:cNvSpPr txBox="1">
            <a:spLocks noChangeArrowheads="1"/>
          </p:cNvSpPr>
          <p:nvPr/>
        </p:nvSpPr>
        <p:spPr bwMode="auto">
          <a:xfrm>
            <a:off x="1752600" y="6172200"/>
            <a:ext cx="7620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10.</a:t>
            </a:r>
            <a:fld id="{BB245F71-DF8E-44BB-9359-636F16781410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24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51981" y="12977143"/>
            <a:ext cx="2355494" cy="116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Summary (continued)</a:t>
            </a:r>
          </a:p>
        </p:txBody>
      </p:sp>
      <p:sp>
        <p:nvSpPr>
          <p:cNvPr id="36761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362200" y="1600200"/>
            <a:ext cx="7772400" cy="4419600"/>
          </a:xfrm>
        </p:spPr>
        <p:txBody>
          <a:bodyPr/>
          <a:lstStyle/>
          <a:p>
            <a:pPr eaLnBrk="1" hangingPunct="1"/>
            <a:r>
              <a:rPr lang="en-US" smtClean="0"/>
              <a:t>Documentation</a:t>
            </a:r>
          </a:p>
          <a:p>
            <a:pPr lvl="1" eaLnBrk="1" hangingPunct="1"/>
            <a:r>
              <a:rPr lang="en-US" smtClean="0"/>
              <a:t>System</a:t>
            </a:r>
          </a:p>
          <a:p>
            <a:pPr lvl="1" eaLnBrk="1" hangingPunct="1"/>
            <a:r>
              <a:rPr lang="en-US" smtClean="0"/>
              <a:t>User</a:t>
            </a:r>
          </a:p>
          <a:p>
            <a:pPr eaLnBrk="1" hangingPunct="1"/>
            <a:r>
              <a:rPr lang="en-US" smtClean="0"/>
              <a:t>User Training</a:t>
            </a:r>
          </a:p>
          <a:p>
            <a:pPr eaLnBrk="1" hangingPunct="1"/>
            <a:r>
              <a:rPr lang="en-US" smtClean="0"/>
              <a:t>Providing Support for End Users</a:t>
            </a:r>
          </a:p>
          <a:p>
            <a:pPr eaLnBrk="1" hangingPunct="1"/>
            <a:r>
              <a:rPr lang="en-US" smtClean="0"/>
              <a:t>Systems Implementation Failures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36761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cs typeface="Arial" charset="0"/>
              </a:rPr>
              <a:t>Copyright © 2015 Pearson Education, Inc. Publishing as Prentice Hall</a:t>
            </a:r>
          </a:p>
        </p:txBody>
      </p:sp>
      <p:sp>
        <p:nvSpPr>
          <p:cNvPr id="263172" name="Text Box 4"/>
          <p:cNvSpPr txBox="1">
            <a:spLocks noChangeArrowheads="1"/>
          </p:cNvSpPr>
          <p:nvPr/>
        </p:nvSpPr>
        <p:spPr bwMode="auto">
          <a:xfrm>
            <a:off x="1752600" y="6172200"/>
            <a:ext cx="7620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10.</a:t>
            </a:r>
            <a:fld id="{38D46A28-4FF0-4891-A8D3-353A1B30CA59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25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51981" y="12977143"/>
            <a:ext cx="2355494" cy="116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Summary (continued)</a:t>
            </a:r>
          </a:p>
        </p:txBody>
      </p:sp>
      <p:sp>
        <p:nvSpPr>
          <p:cNvPr id="36864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362200" y="1600200"/>
            <a:ext cx="7772400" cy="4419600"/>
          </a:xfrm>
        </p:spPr>
        <p:txBody>
          <a:bodyPr/>
          <a:lstStyle/>
          <a:p>
            <a:pPr eaLnBrk="1" hangingPunct="1"/>
            <a:r>
              <a:rPr lang="en-US" smtClean="0"/>
              <a:t>Maintenance</a:t>
            </a:r>
          </a:p>
          <a:p>
            <a:pPr lvl="1" eaLnBrk="1" hangingPunct="1"/>
            <a:r>
              <a:rPr lang="en-US" smtClean="0"/>
              <a:t>Corrective</a:t>
            </a:r>
          </a:p>
          <a:p>
            <a:pPr lvl="1" eaLnBrk="1" hangingPunct="1"/>
            <a:r>
              <a:rPr lang="en-US" smtClean="0"/>
              <a:t>Adaptive</a:t>
            </a:r>
          </a:p>
          <a:p>
            <a:pPr lvl="1" eaLnBrk="1" hangingPunct="1"/>
            <a:r>
              <a:rPr lang="en-US" smtClean="0"/>
              <a:t>Perfective</a:t>
            </a:r>
          </a:p>
          <a:p>
            <a:pPr lvl="1" eaLnBrk="1" hangingPunct="1"/>
            <a:r>
              <a:rPr lang="en-US" smtClean="0"/>
              <a:t>Preventive</a:t>
            </a:r>
          </a:p>
          <a:p>
            <a:pPr eaLnBrk="1" hangingPunct="1"/>
            <a:r>
              <a:rPr lang="en-US" smtClean="0"/>
              <a:t>Cost of Maintenance</a:t>
            </a:r>
          </a:p>
          <a:p>
            <a:pPr eaLnBrk="1" hangingPunct="1"/>
            <a:r>
              <a:rPr lang="en-US" smtClean="0"/>
              <a:t>Measuring Effectiveness of Maintenance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36864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cs typeface="Arial" charset="0"/>
              </a:rPr>
              <a:t>Copyright © 2015 Pearson Education, Inc. Publishing as Prentice Hall</a:t>
            </a:r>
          </a:p>
        </p:txBody>
      </p:sp>
      <p:sp>
        <p:nvSpPr>
          <p:cNvPr id="299012" name="Text Box 4"/>
          <p:cNvSpPr txBox="1">
            <a:spLocks noChangeArrowheads="1"/>
          </p:cNvSpPr>
          <p:nvPr/>
        </p:nvSpPr>
        <p:spPr bwMode="auto">
          <a:xfrm>
            <a:off x="1752600" y="6172200"/>
            <a:ext cx="7620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10.</a:t>
            </a:r>
            <a:fld id="{FF07B33A-8D33-4495-A165-2429CDC49897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26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51981" y="12977143"/>
            <a:ext cx="2355494" cy="116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>
              <a:defRPr/>
            </a:pPr>
            <a:r>
              <a:rPr lang="en-US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Learning Objectives (continued)</a:t>
            </a:r>
          </a:p>
        </p:txBody>
      </p:sp>
      <p:sp>
        <p:nvSpPr>
          <p:cNvPr id="1945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Clr>
                <a:srgbClr val="BA2212"/>
              </a:buClr>
              <a:buFont typeface="Wingdings" pitchFamily="2" charset="2"/>
              <a:buChar char="ü"/>
            </a:pPr>
            <a:r>
              <a:rPr lang="en-US" sz="2800"/>
              <a:t>Compare the many modes available for organizational system training, including self-training and electronic performance support systems</a:t>
            </a:r>
          </a:p>
          <a:p>
            <a:pPr eaLnBrk="1" hangingPunct="1">
              <a:lnSpc>
                <a:spcPct val="80000"/>
              </a:lnSpc>
              <a:buClr>
                <a:srgbClr val="BA2212"/>
              </a:buClr>
              <a:buFont typeface="Wingdings" pitchFamily="2" charset="2"/>
              <a:buChar char="ü"/>
            </a:pPr>
            <a:r>
              <a:rPr lang="en-US" sz="2800"/>
              <a:t>Discuss the issues of providing support to end users</a:t>
            </a:r>
          </a:p>
          <a:p>
            <a:pPr eaLnBrk="1" hangingPunct="1">
              <a:lnSpc>
                <a:spcPct val="80000"/>
              </a:lnSpc>
              <a:buClr>
                <a:srgbClr val="BA2212"/>
              </a:buClr>
              <a:buFont typeface="Wingdings" pitchFamily="2" charset="2"/>
              <a:buChar char="ü"/>
            </a:pPr>
            <a:r>
              <a:rPr lang="en-US" sz="2800"/>
              <a:t>Discuss system implementation failure</a:t>
            </a:r>
          </a:p>
          <a:p>
            <a:pPr eaLnBrk="1" hangingPunct="1">
              <a:lnSpc>
                <a:spcPct val="80000"/>
              </a:lnSpc>
              <a:buClr>
                <a:srgbClr val="BA2212"/>
              </a:buClr>
              <a:buFont typeface="Wingdings" pitchFamily="2" charset="2"/>
              <a:buChar char="ü"/>
            </a:pPr>
            <a:r>
              <a:rPr lang="en-US" sz="2800"/>
              <a:t>Explain four types of maintenance</a:t>
            </a:r>
          </a:p>
          <a:p>
            <a:pPr eaLnBrk="1" hangingPunct="1">
              <a:lnSpc>
                <a:spcPct val="80000"/>
              </a:lnSpc>
              <a:buClr>
                <a:srgbClr val="BA2212"/>
              </a:buClr>
              <a:buFont typeface="Wingdings" pitchFamily="2" charset="2"/>
              <a:buChar char="ü"/>
            </a:pPr>
            <a:r>
              <a:rPr lang="en-US" sz="2800"/>
              <a:t>Describe several factors that influence the cost of maintaining an information system</a:t>
            </a:r>
          </a:p>
          <a:p>
            <a:pPr eaLnBrk="1" hangingPunct="1">
              <a:lnSpc>
                <a:spcPct val="80000"/>
              </a:lnSpc>
              <a:buClr>
                <a:srgbClr val="BA2212"/>
              </a:buClr>
              <a:buFont typeface="Wingdings" pitchFamily="2" charset="2"/>
              <a:buNone/>
            </a:pPr>
            <a:endParaRPr lang="en-US" sz="28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cs typeface="Arial" charset="0"/>
              </a:rPr>
              <a:t>Copyright © 2015 Pearson Education, Inc. Publishing as Prentice Hall</a:t>
            </a:r>
          </a:p>
        </p:txBody>
      </p:sp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1752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10.</a:t>
            </a:r>
            <a:fld id="{475C975C-2689-4F6E-92DC-6ED1D231C8A6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3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51981" y="12977143"/>
            <a:ext cx="2355494" cy="116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System Implementation and Operation </a:t>
            </a:r>
          </a:p>
        </p:txBody>
      </p:sp>
      <p:sp>
        <p:nvSpPr>
          <p:cNvPr id="20482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b="1" dirty="0"/>
              <a:t>Seven</a:t>
            </a:r>
            <a:r>
              <a:rPr lang="en-US" sz="2400" dirty="0"/>
              <a:t> major activities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Coding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Testing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Installation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Documentation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Training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Support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Maintenance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/>
              <a:t>Purpose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To convert final physical system specifications into </a:t>
            </a:r>
            <a:r>
              <a:rPr lang="en-US" sz="2000" u="sng" dirty="0"/>
              <a:t>working and reliable software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To </a:t>
            </a:r>
            <a:r>
              <a:rPr lang="en-US" sz="2000" u="sng" dirty="0"/>
              <a:t>document</a:t>
            </a:r>
            <a:r>
              <a:rPr lang="en-US" sz="2000" dirty="0"/>
              <a:t> work that has been done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To </a:t>
            </a:r>
            <a:r>
              <a:rPr lang="en-US" sz="2000" u="sng" dirty="0"/>
              <a:t>provide help </a:t>
            </a:r>
            <a:r>
              <a:rPr lang="en-US" sz="2000" dirty="0"/>
              <a:t>for current and future users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cs typeface="Arial" charset="0"/>
              </a:rPr>
              <a:t>Copyright © 2015 Pearson Education, Inc. Publishing as Prentice Hall</a:t>
            </a:r>
          </a:p>
        </p:txBody>
      </p:sp>
      <p:sp>
        <p:nvSpPr>
          <p:cNvPr id="189445" name="Text Box 5"/>
          <p:cNvSpPr txBox="1">
            <a:spLocks noChangeArrowheads="1"/>
          </p:cNvSpPr>
          <p:nvPr/>
        </p:nvSpPr>
        <p:spPr bwMode="auto">
          <a:xfrm>
            <a:off x="1752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10.</a:t>
            </a:r>
            <a:fld id="{8724B191-8D5E-451F-A823-4A5530B637DF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4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51981" y="12977143"/>
            <a:ext cx="2355494" cy="116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The Processes of Coding, Testing and Installation</a:t>
            </a:r>
          </a:p>
        </p:txBody>
      </p:sp>
      <p:sp>
        <p:nvSpPr>
          <p:cNvPr id="21506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b="1" dirty="0"/>
              <a:t>Coding</a:t>
            </a:r>
          </a:p>
          <a:p>
            <a:pPr lvl="1" eaLnBrk="1" hangingPunct="1"/>
            <a:r>
              <a:rPr lang="en-US" sz="2400" dirty="0"/>
              <a:t>Physical design specifications are turned into working computer code</a:t>
            </a:r>
          </a:p>
          <a:p>
            <a:pPr eaLnBrk="1" hangingPunct="1"/>
            <a:r>
              <a:rPr lang="en-US" sz="2800" b="1" dirty="0"/>
              <a:t>Testing</a:t>
            </a:r>
          </a:p>
          <a:p>
            <a:pPr lvl="1" eaLnBrk="1" hangingPunct="1"/>
            <a:r>
              <a:rPr lang="en-US" sz="2400" dirty="0"/>
              <a:t>Tests are performed using various strategies</a:t>
            </a:r>
          </a:p>
          <a:p>
            <a:pPr lvl="1" eaLnBrk="1" hangingPunct="1"/>
            <a:r>
              <a:rPr lang="en-US" sz="2400" dirty="0"/>
              <a:t>Testing can be performed in parallel with coding</a:t>
            </a:r>
          </a:p>
          <a:p>
            <a:pPr eaLnBrk="1" hangingPunct="1"/>
            <a:r>
              <a:rPr lang="en-US" sz="2800" b="1" dirty="0"/>
              <a:t>Installation</a:t>
            </a:r>
          </a:p>
          <a:p>
            <a:pPr lvl="1" eaLnBrk="1" hangingPunct="1"/>
            <a:r>
              <a:rPr lang="en-US" sz="2400" dirty="0"/>
              <a:t>Process during which the current system is replaced by the new system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cs typeface="Arial" charset="0"/>
              </a:rPr>
              <a:t>Copyright © 2015 Pearson Education, Inc. Publishing as Prentice Hall</a:t>
            </a:r>
          </a:p>
        </p:txBody>
      </p:sp>
      <p:sp>
        <p:nvSpPr>
          <p:cNvPr id="190469" name="Text Box 5"/>
          <p:cNvSpPr txBox="1">
            <a:spLocks noChangeArrowheads="1"/>
          </p:cNvSpPr>
          <p:nvPr/>
        </p:nvSpPr>
        <p:spPr bwMode="auto">
          <a:xfrm>
            <a:off x="1752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10.</a:t>
            </a:r>
            <a:fld id="{95E89417-04E7-4944-B99F-60AD5986F62C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5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51981" y="12977143"/>
            <a:ext cx="2355494" cy="116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-152400" y="0"/>
            <a:ext cx="12268200" cy="1325563"/>
          </a:xfrm>
        </p:spPr>
        <p:txBody>
          <a:bodyPr>
            <a:normAutofit/>
          </a:bodyPr>
          <a:lstStyle/>
          <a:p>
            <a:pPr marL="484632" algn="ctr">
              <a:defRPr/>
            </a:pPr>
            <a:r>
              <a:rPr lang="en-US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The Processes of Documenting the System, Training Users, and Supporting Users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28706" name="Rectangle 2051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11201400" cy="5486400"/>
          </a:xfrm>
        </p:spPr>
        <p:txBody>
          <a:bodyPr/>
          <a:lstStyle/>
          <a:p>
            <a:pPr marL="339725" indent="-339725">
              <a:lnSpc>
                <a:spcPct val="55000"/>
              </a:lnSpc>
            </a:pPr>
            <a:r>
              <a:rPr lang="en-US" sz="2400" dirty="0"/>
              <a:t>Two audiences for documentation</a:t>
            </a:r>
          </a:p>
          <a:p>
            <a:pPr marL="628650" lvl="1" indent="-174625">
              <a:lnSpc>
                <a:spcPct val="60000"/>
              </a:lnSpc>
            </a:pPr>
            <a:r>
              <a:rPr lang="en-US" sz="2000" dirty="0"/>
              <a:t>The information systems personnel </a:t>
            </a:r>
            <a:r>
              <a:rPr lang="en-US" sz="2000" b="1" dirty="0"/>
              <a:t>who will maintain the system </a:t>
            </a:r>
            <a:r>
              <a:rPr lang="en-US" sz="2000" dirty="0"/>
              <a:t>throughout its productive life</a:t>
            </a:r>
          </a:p>
          <a:p>
            <a:pPr marL="628650" lvl="1" indent="-174625">
              <a:lnSpc>
                <a:spcPct val="60000"/>
              </a:lnSpc>
            </a:pPr>
            <a:r>
              <a:rPr lang="en-US" sz="2000" dirty="0"/>
              <a:t>The people </a:t>
            </a:r>
            <a:r>
              <a:rPr lang="en-US" sz="2000" b="1" dirty="0"/>
              <a:t>who will use</a:t>
            </a:r>
            <a:r>
              <a:rPr lang="en-US" sz="2000" dirty="0"/>
              <a:t> the system as part of their daily lives</a:t>
            </a:r>
          </a:p>
          <a:p>
            <a:pPr marL="628650" lvl="1" indent="-174625">
              <a:lnSpc>
                <a:spcPct val="60000"/>
              </a:lnSpc>
            </a:pPr>
            <a:endParaRPr lang="en-US" sz="2000" dirty="0"/>
          </a:p>
          <a:p>
            <a:pPr marL="339725" indent="-339725">
              <a:lnSpc>
                <a:spcPct val="60000"/>
              </a:lnSpc>
            </a:pPr>
            <a:r>
              <a:rPr lang="en-US" sz="2400" dirty="0"/>
              <a:t>Deliverables</a:t>
            </a:r>
          </a:p>
          <a:p>
            <a:pPr marL="628650" lvl="1" indent="-174625">
              <a:lnSpc>
                <a:spcPct val="60000"/>
              </a:lnSpc>
            </a:pPr>
            <a:r>
              <a:rPr lang="en-US" sz="2000" b="1" dirty="0"/>
              <a:t>Documentation</a:t>
            </a:r>
          </a:p>
          <a:p>
            <a:pPr marL="914400" lvl="2">
              <a:lnSpc>
                <a:spcPct val="60000"/>
              </a:lnSpc>
            </a:pPr>
            <a:r>
              <a:rPr lang="en-US" sz="1800" dirty="0"/>
              <a:t>System documentation</a:t>
            </a:r>
          </a:p>
          <a:p>
            <a:pPr marL="914400" lvl="2">
              <a:lnSpc>
                <a:spcPct val="60000"/>
              </a:lnSpc>
            </a:pPr>
            <a:r>
              <a:rPr lang="en-US" sz="1800" dirty="0"/>
              <a:t>User documentation</a:t>
            </a:r>
          </a:p>
          <a:p>
            <a:pPr marL="628650" lvl="1" indent="-174625">
              <a:lnSpc>
                <a:spcPct val="60000"/>
              </a:lnSpc>
            </a:pPr>
            <a:r>
              <a:rPr lang="en-US" sz="2000" b="1" dirty="0"/>
              <a:t>User training plan</a:t>
            </a:r>
          </a:p>
          <a:p>
            <a:pPr marL="914400" lvl="2">
              <a:lnSpc>
                <a:spcPct val="60000"/>
              </a:lnSpc>
            </a:pPr>
            <a:r>
              <a:rPr lang="en-US" sz="1800" dirty="0"/>
              <a:t>Classes</a:t>
            </a:r>
          </a:p>
          <a:p>
            <a:pPr marL="914400" lvl="2">
              <a:lnSpc>
                <a:spcPct val="60000"/>
              </a:lnSpc>
            </a:pPr>
            <a:r>
              <a:rPr lang="en-US" sz="1800" dirty="0"/>
              <a:t>Tutorials</a:t>
            </a:r>
          </a:p>
          <a:p>
            <a:pPr marL="628650" lvl="1" indent="-174625">
              <a:lnSpc>
                <a:spcPct val="60000"/>
              </a:lnSpc>
            </a:pPr>
            <a:r>
              <a:rPr lang="en-US" sz="2000" b="1" dirty="0"/>
              <a:t>User training modules</a:t>
            </a:r>
          </a:p>
          <a:p>
            <a:pPr marL="914400" lvl="2">
              <a:lnSpc>
                <a:spcPct val="60000"/>
              </a:lnSpc>
            </a:pPr>
            <a:r>
              <a:rPr lang="en-US" sz="1800" dirty="0"/>
              <a:t>Training materials</a:t>
            </a:r>
          </a:p>
          <a:p>
            <a:pPr marL="914400" lvl="2">
              <a:lnSpc>
                <a:spcPct val="60000"/>
              </a:lnSpc>
            </a:pPr>
            <a:r>
              <a:rPr lang="en-US" sz="1800" dirty="0"/>
              <a:t>Computer-based training aids</a:t>
            </a:r>
          </a:p>
          <a:p>
            <a:pPr marL="628650" lvl="1" indent="-174625">
              <a:lnSpc>
                <a:spcPct val="60000"/>
              </a:lnSpc>
            </a:pPr>
            <a:r>
              <a:rPr lang="en-US" sz="2000" b="1" dirty="0"/>
              <a:t>User support plan</a:t>
            </a:r>
          </a:p>
          <a:p>
            <a:pPr marL="914400" lvl="2">
              <a:lnSpc>
                <a:spcPct val="60000"/>
              </a:lnSpc>
            </a:pPr>
            <a:r>
              <a:rPr lang="en-US" sz="1800" dirty="0"/>
              <a:t>Help desk</a:t>
            </a:r>
          </a:p>
          <a:p>
            <a:pPr marL="914400" lvl="2">
              <a:lnSpc>
                <a:spcPct val="60000"/>
              </a:lnSpc>
            </a:pPr>
            <a:r>
              <a:rPr lang="en-US" sz="1800" dirty="0"/>
              <a:t>On-line help</a:t>
            </a:r>
          </a:p>
          <a:p>
            <a:pPr marL="914400" lvl="2">
              <a:lnSpc>
                <a:spcPct val="60000"/>
              </a:lnSpc>
            </a:pPr>
            <a:r>
              <a:rPr lang="en-US" sz="1800" dirty="0"/>
              <a:t>Bulletin boards and other support mechanisms</a:t>
            </a:r>
          </a:p>
        </p:txBody>
      </p:sp>
      <p:sp>
        <p:nvSpPr>
          <p:cNvPr id="32870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cs typeface="Arial" charset="0"/>
              </a:rPr>
              <a:t>Copyright © 2015 Pearson Education, Inc. Publishing as Prentice Hall</a:t>
            </a:r>
          </a:p>
        </p:txBody>
      </p:sp>
      <p:sp>
        <p:nvSpPr>
          <p:cNvPr id="266244" name="Text Box 2052"/>
          <p:cNvSpPr txBox="1">
            <a:spLocks noChangeArrowheads="1"/>
          </p:cNvSpPr>
          <p:nvPr/>
        </p:nvSpPr>
        <p:spPr bwMode="auto">
          <a:xfrm>
            <a:off x="1752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10.</a:t>
            </a:r>
            <a:fld id="{AA4F7E66-FCCF-4195-B52C-BDC8819EB837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6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51981" y="12977143"/>
            <a:ext cx="2355494" cy="116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90932"/>
            <a:ext cx="11582400" cy="1066800"/>
          </a:xfrm>
        </p:spPr>
        <p:txBody>
          <a:bodyPr>
            <a:normAutofit/>
          </a:bodyPr>
          <a:lstStyle/>
          <a:p>
            <a:pPr marL="484632">
              <a:defRPr/>
            </a:pP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The Process of Maintaining Information Systems</a:t>
            </a:r>
          </a:p>
        </p:txBody>
      </p:sp>
      <p:sp>
        <p:nvSpPr>
          <p:cNvPr id="32973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04800" y="1257732"/>
            <a:ext cx="10591800" cy="483826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Process of </a:t>
            </a:r>
            <a:r>
              <a:rPr lang="en-US" u="sng" dirty="0" smtClean="0"/>
              <a:t>returning to the beginning </a:t>
            </a:r>
            <a:r>
              <a:rPr lang="en-US" dirty="0" smtClean="0"/>
              <a:t>of the SDLC and </a:t>
            </a:r>
            <a:r>
              <a:rPr lang="en-US" u="sng" dirty="0" smtClean="0"/>
              <a:t>repeating development steps </a:t>
            </a:r>
            <a:r>
              <a:rPr lang="en-US" dirty="0" smtClean="0"/>
              <a:t>focusing on </a:t>
            </a:r>
            <a:r>
              <a:rPr lang="en-US" b="1" dirty="0" smtClean="0"/>
              <a:t>system change </a:t>
            </a:r>
            <a:r>
              <a:rPr lang="en-US" dirty="0" smtClean="0"/>
              <a:t>until the change is implemented</a:t>
            </a:r>
          </a:p>
          <a:p>
            <a:pPr eaLnBrk="1" hangingPunct="1">
              <a:lnSpc>
                <a:spcPct val="90000"/>
              </a:lnSpc>
            </a:pPr>
            <a:r>
              <a:rPr lang="en-US" sz="1900" b="1" dirty="0" smtClean="0"/>
              <a:t>Four</a:t>
            </a:r>
            <a:r>
              <a:rPr lang="en-US" sz="1900" dirty="0" smtClean="0"/>
              <a:t> major activities: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 smtClean="0">
                <a:solidFill>
                  <a:srgbClr val="FF388C"/>
                </a:solidFill>
              </a:rPr>
              <a:t>1.</a:t>
            </a:r>
            <a:r>
              <a:rPr lang="en-US" sz="1900" dirty="0" smtClean="0"/>
              <a:t>	</a:t>
            </a:r>
            <a:r>
              <a:rPr lang="en-US" sz="1900" u="sng" dirty="0" smtClean="0"/>
              <a:t>Obtaining</a:t>
            </a:r>
            <a:r>
              <a:rPr lang="en-US" sz="1900" dirty="0" smtClean="0"/>
              <a:t> maintenance requests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 smtClean="0">
                <a:solidFill>
                  <a:srgbClr val="FF388C"/>
                </a:solidFill>
              </a:rPr>
              <a:t>2.</a:t>
            </a:r>
            <a:r>
              <a:rPr lang="en-US" sz="1900" dirty="0" smtClean="0"/>
              <a:t>	</a:t>
            </a:r>
            <a:r>
              <a:rPr lang="en-US" sz="1900" u="sng" dirty="0" smtClean="0"/>
              <a:t>Transforming</a:t>
            </a:r>
            <a:r>
              <a:rPr lang="en-US" sz="1900" dirty="0" smtClean="0"/>
              <a:t> requests into changes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 smtClean="0">
                <a:solidFill>
                  <a:srgbClr val="FF388C"/>
                </a:solidFill>
              </a:rPr>
              <a:t>3.</a:t>
            </a:r>
            <a:r>
              <a:rPr lang="en-US" sz="1900" dirty="0" smtClean="0"/>
              <a:t>	</a:t>
            </a:r>
            <a:r>
              <a:rPr lang="en-US" sz="1900" u="sng" dirty="0" smtClean="0"/>
              <a:t>Designing</a:t>
            </a:r>
            <a:r>
              <a:rPr lang="en-US" sz="1900" dirty="0" smtClean="0"/>
              <a:t> changes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900" dirty="0" smtClean="0">
                <a:solidFill>
                  <a:srgbClr val="FF388C"/>
                </a:solidFill>
              </a:rPr>
              <a:t>4.</a:t>
            </a:r>
            <a:r>
              <a:rPr lang="en-US" sz="1900" dirty="0" smtClean="0"/>
              <a:t>	</a:t>
            </a:r>
            <a:r>
              <a:rPr lang="en-US" sz="1900" u="sng" dirty="0" smtClean="0"/>
              <a:t>Implementing</a:t>
            </a:r>
            <a:r>
              <a:rPr lang="en-US" sz="1900" dirty="0" smtClean="0"/>
              <a:t> changes</a:t>
            </a:r>
          </a:p>
        </p:txBody>
      </p:sp>
      <p:sp>
        <p:nvSpPr>
          <p:cNvPr id="32973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cs typeface="Arial" charset="0"/>
              </a:rPr>
              <a:t>Copyright © 2015 Pearson Education, Inc. Publishing as Prentice Hall</a:t>
            </a:r>
          </a:p>
        </p:txBody>
      </p:sp>
      <p:sp>
        <p:nvSpPr>
          <p:cNvPr id="191492" name="Text Box 4"/>
          <p:cNvSpPr txBox="1">
            <a:spLocks noChangeArrowheads="1"/>
          </p:cNvSpPr>
          <p:nvPr/>
        </p:nvSpPr>
        <p:spPr bwMode="auto">
          <a:xfrm>
            <a:off x="1752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10.</a:t>
            </a:r>
            <a:fld id="{AA00221B-3DD2-4B24-8F4B-AAD89D0E9C49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7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4495800"/>
            <a:ext cx="533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sz="1800" dirty="0"/>
              <a:t>Deliverables and Outcomes</a:t>
            </a:r>
          </a:p>
          <a:p>
            <a:pPr lvl="1" eaLnBrk="1" hangingPunct="1"/>
            <a:r>
              <a:rPr lang="en-US" sz="1800" dirty="0"/>
              <a:t>Development of a </a:t>
            </a:r>
            <a:r>
              <a:rPr lang="en-US" sz="1800" b="1" dirty="0"/>
              <a:t>new version </a:t>
            </a:r>
            <a:r>
              <a:rPr lang="en-US" sz="1800" dirty="0"/>
              <a:t>of the software, new versions of all design documents, and training materials created or modified during the maintenance effort</a:t>
            </a:r>
          </a:p>
          <a:p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6651981" y="12977143"/>
            <a:ext cx="2355494" cy="116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63466" y="2122015"/>
            <a:ext cx="7109534" cy="4353444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chemeClr val="bg2"/>
            </a:outerShdw>
          </a:effectLst>
          <a:ex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772400" cy="1143000"/>
          </a:xfrm>
        </p:spPr>
        <p:txBody>
          <a:bodyPr>
            <a:normAutofit/>
          </a:bodyPr>
          <a:lstStyle/>
          <a:p>
            <a:pPr marL="484632"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Software Application Testing</a:t>
            </a:r>
          </a:p>
        </p:txBody>
      </p:sp>
      <p:sp>
        <p:nvSpPr>
          <p:cNvPr id="1925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286000" y="1600200"/>
            <a:ext cx="7772400" cy="4114800"/>
          </a:xfrm>
        </p:spPr>
        <p:txBody>
          <a:bodyPr>
            <a:normAutofit/>
          </a:bodyPr>
          <a:lstStyle/>
          <a:p>
            <a:pPr marL="448056" indent="-384048">
              <a:buFont typeface="Wingdings 2"/>
              <a:buChar char=""/>
              <a:defRPr/>
            </a:pPr>
            <a:r>
              <a:rPr lang="en-US" sz="2800" dirty="0"/>
              <a:t>A </a:t>
            </a:r>
            <a:r>
              <a:rPr lang="en-US" sz="2800" b="1" dirty="0"/>
              <a:t>test plan </a:t>
            </a:r>
            <a:r>
              <a:rPr lang="en-US" sz="2800" dirty="0"/>
              <a:t>is </a:t>
            </a:r>
            <a:r>
              <a:rPr lang="en-US" sz="2800" i="1" dirty="0"/>
              <a:t>developed</a:t>
            </a:r>
            <a:r>
              <a:rPr lang="en-US" sz="2800" dirty="0"/>
              <a:t> during the </a:t>
            </a:r>
            <a:r>
              <a:rPr lang="en-US" sz="2800" u="sng" dirty="0"/>
              <a:t>analysis phase</a:t>
            </a:r>
          </a:p>
          <a:p>
            <a:pPr marL="448056" indent="-384048">
              <a:buFont typeface="Wingdings 2"/>
              <a:buChar char=""/>
              <a:defRPr/>
            </a:pPr>
            <a:r>
              <a:rPr lang="en-US" sz="2800" dirty="0"/>
              <a:t>During the </a:t>
            </a:r>
            <a:r>
              <a:rPr lang="en-US" sz="2800" u="sng" dirty="0"/>
              <a:t>design phase</a:t>
            </a:r>
            <a:r>
              <a:rPr lang="en-US" sz="2800" dirty="0"/>
              <a:t>, a </a:t>
            </a:r>
            <a:r>
              <a:rPr lang="en-US" sz="2800" b="1" dirty="0"/>
              <a:t>unit test plan</a:t>
            </a:r>
            <a:r>
              <a:rPr lang="en-US" sz="2800" dirty="0"/>
              <a:t> and a </a:t>
            </a:r>
            <a:r>
              <a:rPr lang="en-US" sz="2800" b="1" dirty="0"/>
              <a:t>system test plan </a:t>
            </a:r>
            <a:r>
              <a:rPr lang="en-US" sz="2800" dirty="0"/>
              <a:t>are </a:t>
            </a:r>
            <a:r>
              <a:rPr lang="en-US" sz="2800" i="1" dirty="0"/>
              <a:t>developed</a:t>
            </a:r>
          </a:p>
          <a:p>
            <a:pPr marL="448056" indent="-384048">
              <a:buFont typeface="Wingdings 2"/>
              <a:buChar char=""/>
              <a:defRPr/>
            </a:pPr>
            <a:r>
              <a:rPr lang="en-US" sz="2800" dirty="0"/>
              <a:t>The </a:t>
            </a:r>
            <a:r>
              <a:rPr lang="en-US" sz="2800" b="1" dirty="0"/>
              <a:t>actual testing </a:t>
            </a:r>
            <a:r>
              <a:rPr lang="en-US" sz="2800" dirty="0"/>
              <a:t>is </a:t>
            </a:r>
            <a:r>
              <a:rPr lang="en-US" sz="2800" i="1" dirty="0"/>
              <a:t>done</a:t>
            </a:r>
            <a:r>
              <a:rPr lang="en-US" sz="2800" dirty="0"/>
              <a:t> during </a:t>
            </a:r>
            <a:r>
              <a:rPr lang="en-US" sz="2800" u="sng" dirty="0"/>
              <a:t>implementation</a:t>
            </a:r>
          </a:p>
          <a:p>
            <a:pPr marL="448056" indent="-384048">
              <a:buFont typeface="Wingdings 2"/>
              <a:buChar char=""/>
              <a:defRPr/>
            </a:pPr>
            <a:r>
              <a:rPr lang="en-US" sz="2800" dirty="0"/>
              <a:t>Test plans provide improved communication among all parties involved in testing</a:t>
            </a:r>
          </a:p>
          <a:p>
            <a:pPr marL="822960" lvl="1">
              <a:buFont typeface="Verdana"/>
              <a:buChar char="›"/>
              <a:defRPr/>
            </a:pPr>
            <a:r>
              <a:rPr lang="en-US" sz="2400" dirty="0"/>
              <a:t>Serve as checklists</a:t>
            </a:r>
          </a:p>
          <a:p>
            <a:pPr marL="448056" indent="-384048">
              <a:buFont typeface="Wingdings 2"/>
              <a:buChar char=""/>
              <a:defRPr/>
            </a:pPr>
            <a:endParaRPr lang="en-US" sz="2800" dirty="0"/>
          </a:p>
        </p:txBody>
      </p:sp>
      <p:sp>
        <p:nvSpPr>
          <p:cNvPr id="33280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cs typeface="Arial" charset="0"/>
              </a:rPr>
              <a:t>Copyright © 2015 Pearson Education, Inc. Publishing as Prentice Hall</a:t>
            </a:r>
          </a:p>
        </p:txBody>
      </p:sp>
      <p:sp>
        <p:nvSpPr>
          <p:cNvPr id="192516" name="Text Box 4"/>
          <p:cNvSpPr txBox="1">
            <a:spLocks noChangeArrowheads="1"/>
          </p:cNvSpPr>
          <p:nvPr/>
        </p:nvSpPr>
        <p:spPr bwMode="auto">
          <a:xfrm>
            <a:off x="1752600" y="6172200"/>
            <a:ext cx="7620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10.</a:t>
            </a:r>
            <a:fld id="{1849AB2C-0BC3-40A3-8407-83071ED28058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8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51981" y="12977143"/>
            <a:ext cx="2355494" cy="116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772400" cy="1143000"/>
          </a:xfrm>
        </p:spPr>
        <p:txBody>
          <a:bodyPr>
            <a:normAutofit fontScale="90000"/>
          </a:bodyPr>
          <a:lstStyle/>
          <a:p>
            <a:pPr marL="484632"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Software Application Testing</a:t>
            </a:r>
            <a:b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The Testing Process</a:t>
            </a:r>
          </a:p>
        </p:txBody>
      </p:sp>
      <p:sp>
        <p:nvSpPr>
          <p:cNvPr id="33689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286000" y="1600200"/>
            <a:ext cx="7772400" cy="4114800"/>
          </a:xfrm>
        </p:spPr>
        <p:txBody>
          <a:bodyPr/>
          <a:lstStyle/>
          <a:p>
            <a:pPr marL="533400" indent="-533400"/>
            <a:r>
              <a:rPr lang="en-US" sz="2800" dirty="0"/>
              <a:t>The </a:t>
            </a:r>
            <a:r>
              <a:rPr lang="en-US" sz="2800" b="1" dirty="0"/>
              <a:t>purpose</a:t>
            </a:r>
            <a:r>
              <a:rPr lang="en-US" sz="2800" dirty="0"/>
              <a:t> of the testing is to </a:t>
            </a:r>
            <a:r>
              <a:rPr lang="en-US" sz="2800" u="sng" dirty="0"/>
              <a:t>confirm that the system satisfies requirements</a:t>
            </a:r>
            <a:r>
              <a:rPr lang="en-US" sz="2800" dirty="0"/>
              <a:t> </a:t>
            </a:r>
          </a:p>
          <a:p>
            <a:pPr marL="533400" indent="-533400"/>
            <a:r>
              <a:rPr lang="en-US" sz="2800" dirty="0"/>
              <a:t>Testing </a:t>
            </a:r>
            <a:r>
              <a:rPr lang="en-US" sz="2800" u="sng" dirty="0"/>
              <a:t>must be planned</a:t>
            </a:r>
          </a:p>
          <a:p>
            <a:pPr marL="533400" indent="-533400"/>
            <a:r>
              <a:rPr lang="en-US" sz="2800" b="1" dirty="0"/>
              <a:t>Test Case</a:t>
            </a:r>
          </a:p>
          <a:p>
            <a:pPr marL="914400" lvl="1" indent="-457200"/>
            <a:r>
              <a:rPr lang="en-US" sz="2400" dirty="0"/>
              <a:t>A </a:t>
            </a:r>
            <a:r>
              <a:rPr lang="en-US" sz="2400" b="1" dirty="0"/>
              <a:t>specific scenario </a:t>
            </a:r>
            <a:r>
              <a:rPr lang="en-US" sz="2400" dirty="0"/>
              <a:t>of transactions, queries, or navigation paths that represent a </a:t>
            </a:r>
            <a:r>
              <a:rPr lang="en-US" sz="2400" u="sng" dirty="0"/>
              <a:t>typical</a:t>
            </a:r>
            <a:r>
              <a:rPr lang="en-US" sz="2400" dirty="0"/>
              <a:t>, </a:t>
            </a:r>
            <a:r>
              <a:rPr lang="en-US" sz="2400" u="sng" dirty="0"/>
              <a:t>critical</a:t>
            </a:r>
            <a:r>
              <a:rPr lang="en-US" sz="2400" dirty="0"/>
              <a:t>, or </a:t>
            </a:r>
            <a:r>
              <a:rPr lang="en-US" sz="2400" u="sng" dirty="0"/>
              <a:t>abnormal</a:t>
            </a:r>
            <a:r>
              <a:rPr lang="en-US" sz="2400" dirty="0"/>
              <a:t> use of the system</a:t>
            </a:r>
          </a:p>
          <a:p>
            <a:pPr marL="914400" lvl="1" indent="-457200"/>
            <a:r>
              <a:rPr lang="en-US" sz="2400" b="1" dirty="0"/>
              <a:t>Test cases and results </a:t>
            </a:r>
            <a:r>
              <a:rPr lang="en-US" sz="2400" dirty="0"/>
              <a:t>should be </a:t>
            </a:r>
            <a:r>
              <a:rPr lang="en-US" sz="2400" b="1" dirty="0"/>
              <a:t>thoroughly documented </a:t>
            </a:r>
            <a:r>
              <a:rPr lang="en-US" sz="2400" dirty="0"/>
              <a:t>so they can be </a:t>
            </a:r>
            <a:r>
              <a:rPr lang="en-US" sz="2400" u="sng" dirty="0"/>
              <a:t>repeated </a:t>
            </a:r>
            <a:r>
              <a:rPr lang="en-US" sz="2400" dirty="0"/>
              <a:t>for each revision of an application</a:t>
            </a:r>
          </a:p>
        </p:txBody>
      </p:sp>
      <p:sp>
        <p:nvSpPr>
          <p:cNvPr id="33689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cs typeface="Arial" charset="0"/>
              </a:rPr>
              <a:t>Copyright © 2015 Pearson Education, Inc. Publishing as Prentice Hall</a:t>
            </a:r>
          </a:p>
        </p:txBody>
      </p:sp>
      <p:sp>
        <p:nvSpPr>
          <p:cNvPr id="284676" name="Text Box 4"/>
          <p:cNvSpPr txBox="1">
            <a:spLocks noChangeArrowheads="1"/>
          </p:cNvSpPr>
          <p:nvPr/>
        </p:nvSpPr>
        <p:spPr bwMode="auto">
          <a:xfrm>
            <a:off x="1752600" y="6172200"/>
            <a:ext cx="7620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10.</a:t>
            </a:r>
            <a:fld id="{C3636958-8294-4580-89A8-0CE154760D07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9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51981" y="12990339"/>
            <a:ext cx="2355494" cy="116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3160</TotalTime>
  <Words>1701</Words>
  <Application>Microsoft Office PowerPoint</Application>
  <PresentationFormat>Widescreen</PresentationFormat>
  <Paragraphs>278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Calibri Light</vt:lpstr>
      <vt:lpstr>Tahoma</vt:lpstr>
      <vt:lpstr>Verdana</vt:lpstr>
      <vt:lpstr>Wingdings</vt:lpstr>
      <vt:lpstr>Wingdings 2</vt:lpstr>
      <vt:lpstr>Office Theme</vt:lpstr>
      <vt:lpstr>PowerPoint Presentation</vt:lpstr>
      <vt:lpstr>Learning Objectives</vt:lpstr>
      <vt:lpstr>Learning Objectives (continued)</vt:lpstr>
      <vt:lpstr>System Implementation and Operation </vt:lpstr>
      <vt:lpstr>The Processes of Coding, Testing and Installation</vt:lpstr>
      <vt:lpstr>The Processes of Documenting the System, Training Users, and Supporting Users</vt:lpstr>
      <vt:lpstr>The Process of Maintaining Information Systems</vt:lpstr>
      <vt:lpstr>Software Application Testing</vt:lpstr>
      <vt:lpstr>Software Application Testing The Testing Process</vt:lpstr>
      <vt:lpstr>Software Application Testing Types of Testing</vt:lpstr>
      <vt:lpstr>Software Application Testing Types of Testing (continued)</vt:lpstr>
      <vt:lpstr>Software Application Testing Types of Testing (continued)</vt:lpstr>
      <vt:lpstr>Software Application Testing: Acceptance Testing by Users</vt:lpstr>
      <vt:lpstr>Installation The organizational process of changing over from the current information system to a new one </vt:lpstr>
      <vt:lpstr>PowerPoint Presentation</vt:lpstr>
      <vt:lpstr>Documenting the System</vt:lpstr>
      <vt:lpstr>Training Information System Users</vt:lpstr>
      <vt:lpstr>Supporting Information System Users</vt:lpstr>
      <vt:lpstr>Why Implementation Sometimes Fails</vt:lpstr>
      <vt:lpstr>Project Closedown</vt:lpstr>
      <vt:lpstr>After ImplementationConducting System Maintenance: Types of Maintenance</vt:lpstr>
      <vt:lpstr>Conducting System Maintenance: The Cost of Maintenance</vt:lpstr>
      <vt:lpstr>Conducting System Maintenance Measures of Effectiveness</vt:lpstr>
      <vt:lpstr>Summary</vt:lpstr>
      <vt:lpstr>Summary (continued)</vt:lpstr>
      <vt:lpstr>Summary (continued)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</dc:title>
  <dc:creator>John Russo</dc:creator>
  <cp:lastModifiedBy>Seokwoo Song</cp:lastModifiedBy>
  <cp:revision>158</cp:revision>
  <cp:lastPrinted>1601-01-01T00:00:00Z</cp:lastPrinted>
  <dcterms:created xsi:type="dcterms:W3CDTF">2011-07-26T16:21:12Z</dcterms:created>
  <dcterms:modified xsi:type="dcterms:W3CDTF">2017-03-22T18:08:00Z</dcterms:modified>
</cp:coreProperties>
</file>