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2"/>
  </p:notesMasterIdLst>
  <p:handoutMasterIdLst>
    <p:handoutMasterId r:id="rId43"/>
  </p:handoutMasterIdLst>
  <p:sldIdLst>
    <p:sldId id="256" r:id="rId2"/>
    <p:sldId id="257" r:id="rId3"/>
    <p:sldId id="258" r:id="rId4"/>
    <p:sldId id="260" r:id="rId5"/>
    <p:sldId id="262" r:id="rId6"/>
    <p:sldId id="263" r:id="rId7"/>
    <p:sldId id="316" r:id="rId8"/>
    <p:sldId id="264" r:id="rId9"/>
    <p:sldId id="265" r:id="rId10"/>
    <p:sldId id="301" r:id="rId11"/>
    <p:sldId id="266" r:id="rId12"/>
    <p:sldId id="305" r:id="rId13"/>
    <p:sldId id="267" r:id="rId14"/>
    <p:sldId id="302" r:id="rId15"/>
    <p:sldId id="271" r:id="rId16"/>
    <p:sldId id="306" r:id="rId17"/>
    <p:sldId id="272" r:id="rId18"/>
    <p:sldId id="273" r:id="rId19"/>
    <p:sldId id="282" r:id="rId20"/>
    <p:sldId id="324" r:id="rId21"/>
    <p:sldId id="320" r:id="rId22"/>
    <p:sldId id="290" r:id="rId23"/>
    <p:sldId id="291" r:id="rId24"/>
    <p:sldId id="292" r:id="rId25"/>
    <p:sldId id="293" r:id="rId26"/>
    <p:sldId id="294" r:id="rId27"/>
    <p:sldId id="296" r:id="rId28"/>
    <p:sldId id="312" r:id="rId29"/>
    <p:sldId id="313" r:id="rId30"/>
    <p:sldId id="297" r:id="rId31"/>
    <p:sldId id="314" r:id="rId32"/>
    <p:sldId id="319" r:id="rId33"/>
    <p:sldId id="318" r:id="rId34"/>
    <p:sldId id="321" r:id="rId35"/>
    <p:sldId id="322" r:id="rId36"/>
    <p:sldId id="323" r:id="rId37"/>
    <p:sldId id="298" r:id="rId38"/>
    <p:sldId id="299" r:id="rId39"/>
    <p:sldId id="300" r:id="rId40"/>
    <p:sldId id="317" r:id="rId41"/>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charset="0"/>
        <a:ea typeface="+mn-ea"/>
        <a:cs typeface="Arial" charset="0"/>
      </a:defRPr>
    </a:lvl1pPr>
    <a:lvl2pPr marL="457200" algn="l" rtl="0" fontAlgn="base">
      <a:spcBef>
        <a:spcPct val="0"/>
      </a:spcBef>
      <a:spcAft>
        <a:spcPct val="0"/>
      </a:spcAft>
      <a:defRPr sz="4400" kern="1200">
        <a:solidFill>
          <a:schemeClr val="tx2"/>
        </a:solidFill>
        <a:latin typeface="Arial" charset="0"/>
        <a:ea typeface="+mn-ea"/>
        <a:cs typeface="Arial" charset="0"/>
      </a:defRPr>
    </a:lvl2pPr>
    <a:lvl3pPr marL="914400" algn="l" rtl="0" fontAlgn="base">
      <a:spcBef>
        <a:spcPct val="0"/>
      </a:spcBef>
      <a:spcAft>
        <a:spcPct val="0"/>
      </a:spcAft>
      <a:defRPr sz="4400" kern="1200">
        <a:solidFill>
          <a:schemeClr val="tx2"/>
        </a:solidFill>
        <a:latin typeface="Arial" charset="0"/>
        <a:ea typeface="+mn-ea"/>
        <a:cs typeface="Arial" charset="0"/>
      </a:defRPr>
    </a:lvl3pPr>
    <a:lvl4pPr marL="1371600" algn="l" rtl="0" fontAlgn="base">
      <a:spcBef>
        <a:spcPct val="0"/>
      </a:spcBef>
      <a:spcAft>
        <a:spcPct val="0"/>
      </a:spcAft>
      <a:defRPr sz="4400" kern="1200">
        <a:solidFill>
          <a:schemeClr val="tx2"/>
        </a:solidFill>
        <a:latin typeface="Arial" charset="0"/>
        <a:ea typeface="+mn-ea"/>
        <a:cs typeface="Arial" charset="0"/>
      </a:defRPr>
    </a:lvl4pPr>
    <a:lvl5pPr marL="1828800" algn="l" rtl="0" fontAlgn="base">
      <a:spcBef>
        <a:spcPct val="0"/>
      </a:spcBef>
      <a:spcAft>
        <a:spcPct val="0"/>
      </a:spcAft>
      <a:defRPr sz="4400" kern="1200">
        <a:solidFill>
          <a:schemeClr val="tx2"/>
        </a:solidFill>
        <a:latin typeface="Arial" charset="0"/>
        <a:ea typeface="+mn-ea"/>
        <a:cs typeface="Arial" charset="0"/>
      </a:defRPr>
    </a:lvl5pPr>
    <a:lvl6pPr marL="2286000" algn="l" defTabSz="914400" rtl="0" eaLnBrk="1" latinLnBrk="0" hangingPunct="1">
      <a:defRPr sz="4400" kern="1200">
        <a:solidFill>
          <a:schemeClr val="tx2"/>
        </a:solidFill>
        <a:latin typeface="Arial" charset="0"/>
        <a:ea typeface="+mn-ea"/>
        <a:cs typeface="Arial" charset="0"/>
      </a:defRPr>
    </a:lvl6pPr>
    <a:lvl7pPr marL="2743200" algn="l" defTabSz="914400" rtl="0" eaLnBrk="1" latinLnBrk="0" hangingPunct="1">
      <a:defRPr sz="4400" kern="1200">
        <a:solidFill>
          <a:schemeClr val="tx2"/>
        </a:solidFill>
        <a:latin typeface="Arial" charset="0"/>
        <a:ea typeface="+mn-ea"/>
        <a:cs typeface="Arial" charset="0"/>
      </a:defRPr>
    </a:lvl7pPr>
    <a:lvl8pPr marL="3200400" algn="l" defTabSz="914400" rtl="0" eaLnBrk="1" latinLnBrk="0" hangingPunct="1">
      <a:defRPr sz="4400" kern="1200">
        <a:solidFill>
          <a:schemeClr val="tx2"/>
        </a:solidFill>
        <a:latin typeface="Arial" charset="0"/>
        <a:ea typeface="+mn-ea"/>
        <a:cs typeface="Arial" charset="0"/>
      </a:defRPr>
    </a:lvl8pPr>
    <a:lvl9pPr marL="3657600" algn="l" defTabSz="914400" rtl="0" eaLnBrk="1" latinLnBrk="0" hangingPunct="1">
      <a:defRPr sz="4400"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912"/>
    <a:srgbClr val="BA2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5365" autoAdjust="0"/>
  </p:normalViewPr>
  <p:slideViewPr>
    <p:cSldViewPr>
      <p:cViewPr varScale="1">
        <p:scale>
          <a:sx n="95" d="100"/>
          <a:sy n="95" d="100"/>
        </p:scale>
        <p:origin x="13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76"/>
    </p:cViewPr>
  </p:sorterViewPr>
  <p:notesViewPr>
    <p:cSldViewPr>
      <p:cViewPr varScale="1">
        <p:scale>
          <a:sx n="64" d="100"/>
          <a:sy n="64" d="100"/>
        </p:scale>
        <p:origin x="-263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677842CB-8DE5-4662-9B04-F5A0113DD22C}" type="datetimeFigureOut">
              <a:rPr lang="en-US"/>
              <a:pPr>
                <a:defRPr/>
              </a:pPr>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E5FA590C-5578-4DE4-A140-2573DDD662CD}" type="slidenum">
              <a:rPr lang="en-US"/>
              <a:pPr>
                <a:defRPr/>
              </a:pPr>
              <a:t>‹#›</a:t>
            </a:fld>
            <a:endParaRPr lang="en-US"/>
          </a:p>
        </p:txBody>
      </p:sp>
    </p:spTree>
    <p:extLst>
      <p:ext uri="{BB962C8B-B14F-4D97-AF65-F5344CB8AC3E}">
        <p14:creationId xmlns:p14="http://schemas.microsoft.com/office/powerpoint/2010/main" val="3342443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ahoma" pitchFamily="34" charset="0"/>
                <a:cs typeface="+mn-cs"/>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ahoma" pitchFamily="34"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ahoma" pitchFamily="34"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ahoma" pitchFamily="34" charset="0"/>
                <a:cs typeface="+mn-cs"/>
              </a:defRPr>
            </a:lvl1pPr>
          </a:lstStyle>
          <a:p>
            <a:pPr>
              <a:defRPr/>
            </a:pPr>
            <a:fld id="{21A17CA9-238B-4DD5-8ED1-B7A2128CF0BB}" type="slidenum">
              <a:rPr lang="en-US"/>
              <a:pPr>
                <a:defRPr/>
              </a:pPr>
              <a:t>‹#›</a:t>
            </a:fld>
            <a:endParaRPr lang="en-US"/>
          </a:p>
        </p:txBody>
      </p:sp>
    </p:spTree>
    <p:extLst>
      <p:ext uri="{BB962C8B-B14F-4D97-AF65-F5344CB8AC3E}">
        <p14:creationId xmlns:p14="http://schemas.microsoft.com/office/powerpoint/2010/main" val="3707583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0642138D-F3F5-49D2-9D4B-F55DBD74E545}" type="slidenum">
              <a:rPr lang="en-US" smtClean="0">
                <a:latin typeface="Tahoma" charset="0"/>
                <a:cs typeface="Arial" charset="0"/>
              </a:rPr>
              <a:pPr/>
              <a:t>1</a:t>
            </a:fld>
            <a:endParaRPr lang="en-US" smtClean="0">
              <a:latin typeface="Tahoma" charset="0"/>
              <a:cs typeface="Arial" charset="0"/>
            </a:endParaRPr>
          </a:p>
        </p:txBody>
      </p:sp>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4817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smtClean="0">
                <a:solidFill>
                  <a:schemeClr val="tx1"/>
                </a:solidFill>
                <a:effectLst/>
                <a:latin typeface="Arial" charset="0"/>
                <a:ea typeface="+mn-ea"/>
                <a:cs typeface="+mn-cs"/>
              </a:rPr>
              <a:t>How did Pine Valley Furniture go about developing its information systems?  Why do you think the company chose this option?  What other options were available?</a:t>
            </a:r>
          </a:p>
          <a:p>
            <a:r>
              <a:rPr kumimoji="1" lang="en-US" sz="1200" kern="1200" dirty="0" smtClean="0">
                <a:solidFill>
                  <a:schemeClr val="tx1"/>
                </a:solidFill>
                <a:effectLst/>
                <a:latin typeface="Arial" charset="0"/>
                <a:ea typeface="+mn-ea"/>
                <a:cs typeface="+mn-cs"/>
              </a:rPr>
              <a:t>As mentioned in the scenario, Pine Valley Furniture developed its applications in-house.  Many reasons are plausible for why the company chose this option.  The company may have had unique processing needs that required the system to be built in-house, as opposed to purchasing a prepackaged system.  The company may also have viewed its information systems as helping it achieve a competitive advantage.  Pine Valley Furniture had several options, including purchasing a system off-the-shelf, implementing an enterprise-wide system, or hiring an information technology services firm to develop its information systems.</a:t>
            </a:r>
          </a:p>
          <a:p>
            <a:endParaRPr kumimoji="1" lang="en-US" sz="1200" b="1" kern="1200" dirty="0" smtClean="0">
              <a:solidFill>
                <a:schemeClr val="tx1"/>
              </a:solidFill>
              <a:effectLst/>
              <a:latin typeface="Arial" charset="0"/>
              <a:ea typeface="+mn-ea"/>
              <a:cs typeface="+mn-cs"/>
            </a:endParaRPr>
          </a:p>
          <a:p>
            <a:r>
              <a:rPr kumimoji="1" lang="en-US" sz="1200" b="1" kern="1200" dirty="0" smtClean="0">
                <a:solidFill>
                  <a:schemeClr val="tx1"/>
                </a:solidFill>
                <a:effectLst/>
                <a:latin typeface="Arial" charset="0"/>
                <a:ea typeface="+mn-ea"/>
                <a:cs typeface="+mn-cs"/>
              </a:rPr>
              <a:t>One option available to Pine Valley Furniture was an enterprise-wide system.  What features does an enterprise-wide system, such as SAP, provide?  What is the primary advantage of an enterprise-wide system?</a:t>
            </a:r>
          </a:p>
          <a:p>
            <a:r>
              <a:rPr kumimoji="1" lang="en-US" sz="1200" kern="1200" dirty="0" smtClean="0">
                <a:solidFill>
                  <a:schemeClr val="tx1"/>
                </a:solidFill>
                <a:effectLst/>
                <a:latin typeface="Arial" charset="0"/>
                <a:ea typeface="+mn-ea"/>
                <a:cs typeface="+mn-cs"/>
              </a:rPr>
              <a:t>To answer this question, encourage your students to visit a Web site devoted to enterprise-wide systems.  Information about SAP can be found at its Web site:  </a:t>
            </a:r>
            <a:r>
              <a:rPr kumimoji="1" lang="en-US" sz="1200" u="sng" kern="1200" dirty="0" smtClean="0">
                <a:solidFill>
                  <a:schemeClr val="tx1"/>
                </a:solidFill>
                <a:effectLst/>
                <a:latin typeface="Arial" charset="0"/>
                <a:ea typeface="+mn-ea"/>
                <a:cs typeface="+mn-cs"/>
              </a:rPr>
              <a:t>http://www.sap.com</a:t>
            </a:r>
            <a:r>
              <a:rPr kumimoji="1" lang="en-US" sz="1200" kern="1200" dirty="0" smtClean="0">
                <a:solidFill>
                  <a:schemeClr val="tx1"/>
                </a:solidFill>
                <a:effectLst/>
                <a:latin typeface="Arial" charset="0"/>
                <a:ea typeface="+mn-ea"/>
                <a:cs typeface="+mn-cs"/>
              </a:rPr>
              <a:t>.  You may wish to have your students compare enterprise-wide systems, such as SAP and PeopleSoft.  Information about PeopleSoft can be obtained at </a:t>
            </a:r>
            <a:r>
              <a:rPr kumimoji="1" lang="en-US" sz="1200" u="sng" kern="1200" dirty="0" smtClean="0">
                <a:solidFill>
                  <a:schemeClr val="tx1"/>
                </a:solidFill>
                <a:effectLst/>
                <a:latin typeface="Arial" charset="0"/>
                <a:ea typeface="+mn-ea"/>
                <a:cs typeface="+mn-cs"/>
              </a:rPr>
              <a:t>http://www.oracle.com/applications/peoplesoft-enterprise.html.</a:t>
            </a:r>
            <a:endParaRPr kumimoji="1" lang="en-US" sz="1200" kern="1200" dirty="0" smtClean="0">
              <a:solidFill>
                <a:schemeClr val="tx1"/>
              </a:solidFill>
              <a:effectLst/>
              <a:latin typeface="Arial" charset="0"/>
              <a:ea typeface="+mn-ea"/>
              <a:cs typeface="+mn-cs"/>
            </a:endParaRPr>
          </a:p>
          <a:p>
            <a:r>
              <a:rPr kumimoji="1" lang="en-US" sz="1200" kern="1200" dirty="0" smtClean="0">
                <a:solidFill>
                  <a:schemeClr val="tx1"/>
                </a:solidFill>
                <a:effectLst/>
                <a:latin typeface="Arial" charset="0"/>
                <a:ea typeface="+mn-ea"/>
                <a:cs typeface="+mn-cs"/>
              </a:rPr>
              <a:t> </a:t>
            </a:r>
          </a:p>
          <a:p>
            <a:r>
              <a:rPr kumimoji="1" lang="en-US" sz="1200" kern="1200" dirty="0" smtClean="0">
                <a:solidFill>
                  <a:schemeClr val="tx1"/>
                </a:solidFill>
                <a:effectLst/>
                <a:latin typeface="Arial" charset="0"/>
                <a:ea typeface="+mn-ea"/>
                <a:cs typeface="+mn-cs"/>
              </a:rPr>
              <a:t>Enterprise-wide systems enable companies of all sizes to better manage their financial, human resources, sales, production, and distribution processes.  The primary advantage of an enterprise-wide system is its ability to integrate information across the organization.</a:t>
            </a:r>
          </a:p>
          <a:p>
            <a:endParaRPr lang="en-US" dirty="0"/>
          </a:p>
        </p:txBody>
      </p:sp>
      <p:sp>
        <p:nvSpPr>
          <p:cNvPr id="4" name="Slide Number Placeholder 3"/>
          <p:cNvSpPr>
            <a:spLocks noGrp="1"/>
          </p:cNvSpPr>
          <p:nvPr>
            <p:ph type="sldNum" sz="quarter" idx="10"/>
          </p:nvPr>
        </p:nvSpPr>
        <p:spPr/>
        <p:txBody>
          <a:bodyPr/>
          <a:lstStyle/>
          <a:p>
            <a:pPr>
              <a:defRPr/>
            </a:pPr>
            <a:fld id="{21A17CA9-238B-4DD5-8ED1-B7A2128CF0BB}" type="slidenum">
              <a:rPr lang="en-US" smtClean="0"/>
              <a:pPr>
                <a:defRPr/>
              </a:pPr>
              <a:t>34</a:t>
            </a:fld>
            <a:endParaRPr lang="en-US"/>
          </a:p>
        </p:txBody>
      </p:sp>
    </p:spTree>
    <p:extLst>
      <p:ext uri="{BB962C8B-B14F-4D97-AF65-F5344CB8AC3E}">
        <p14:creationId xmlns:p14="http://schemas.microsoft.com/office/powerpoint/2010/main" val="260520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smtClean="0">
                <a:solidFill>
                  <a:schemeClr val="tx1"/>
                </a:solidFill>
                <a:effectLst/>
                <a:latin typeface="Arial" charset="0"/>
                <a:ea typeface="+mn-ea"/>
                <a:cs typeface="+mn-cs"/>
              </a:rPr>
              <a:t>Pine Valley Furniture will be hiring two systems analysts next month.  Your task is to develop a job advertisement for these positions.  Locate several Web sites and/or newspapers that have job advertisements for systems analysts.  What skills are required?</a:t>
            </a:r>
          </a:p>
          <a:p>
            <a:r>
              <a:rPr kumimoji="1" lang="en-US" sz="1200" kern="1200" dirty="0" smtClean="0">
                <a:solidFill>
                  <a:schemeClr val="tx1"/>
                </a:solidFill>
                <a:effectLst/>
                <a:latin typeface="Arial" charset="0"/>
                <a:ea typeface="+mn-ea"/>
                <a:cs typeface="+mn-cs"/>
              </a:rPr>
              <a:t>Encourage your</a:t>
            </a:r>
            <a:r>
              <a:rPr kumimoji="1" lang="en-US" sz="1200" b="1" kern="1200" dirty="0" smtClean="0">
                <a:solidFill>
                  <a:schemeClr val="tx1"/>
                </a:solidFill>
                <a:effectLst/>
                <a:latin typeface="Arial" charset="0"/>
                <a:ea typeface="+mn-ea"/>
                <a:cs typeface="+mn-cs"/>
              </a:rPr>
              <a:t> </a:t>
            </a:r>
            <a:r>
              <a:rPr kumimoji="1" lang="en-US" sz="1200" kern="1200" dirty="0" smtClean="0">
                <a:solidFill>
                  <a:schemeClr val="tx1"/>
                </a:solidFill>
                <a:effectLst/>
                <a:latin typeface="Arial" charset="0"/>
                <a:ea typeface="+mn-ea"/>
                <a:cs typeface="+mn-cs"/>
              </a:rPr>
              <a:t>students to classify the required skills into four categories:  analytical, technical, management, and interpersonal.  A good place to start looking on the Web is at </a:t>
            </a:r>
            <a:r>
              <a:rPr kumimoji="1" lang="en-US" sz="1200" u="sng" kern="1200" dirty="0" smtClean="0">
                <a:solidFill>
                  <a:schemeClr val="tx1"/>
                </a:solidFill>
                <a:effectLst/>
                <a:latin typeface="Arial" charset="0"/>
                <a:ea typeface="+mn-ea"/>
                <a:cs typeface="+mn-cs"/>
              </a:rPr>
              <a:t>http://www.monster.com</a:t>
            </a:r>
            <a:r>
              <a:rPr kumimoji="1" lang="en-US" sz="1200" kern="1200" dirty="0" smtClean="0">
                <a:solidFill>
                  <a:schemeClr val="tx1"/>
                </a:solidFill>
                <a:effectLst/>
                <a:latin typeface="Arial" charset="0"/>
                <a:ea typeface="+mn-ea"/>
                <a:cs typeface="+mn-cs"/>
              </a:rPr>
              <a:t>.  Students should be able to find numerous systems analysts job advertisements at this Web site.</a:t>
            </a:r>
          </a:p>
          <a:p>
            <a:r>
              <a:rPr kumimoji="1" lang="en-US" sz="1200" kern="1200" dirty="0" smtClean="0">
                <a:solidFill>
                  <a:schemeClr val="tx1"/>
                </a:solidFill>
                <a:effectLst/>
                <a:latin typeface="Arial" charset="0"/>
                <a:ea typeface="+mn-ea"/>
                <a:cs typeface="+mn-cs"/>
              </a:rPr>
              <a:t> </a:t>
            </a:r>
          </a:p>
          <a:p>
            <a:r>
              <a:rPr kumimoji="1" lang="en-US" sz="1200" b="1" kern="1200" dirty="0" smtClean="0">
                <a:solidFill>
                  <a:schemeClr val="tx1"/>
                </a:solidFill>
                <a:effectLst/>
                <a:latin typeface="Arial" charset="0"/>
                <a:ea typeface="+mn-ea"/>
                <a:cs typeface="+mn-cs"/>
              </a:rPr>
              <a:t>What types of information systems are currently utilized at Pine Valley Furniture?  Provide an example of each.</a:t>
            </a:r>
          </a:p>
          <a:p>
            <a:r>
              <a:rPr kumimoji="1" lang="en-US" sz="1200" kern="1200" dirty="0" smtClean="0">
                <a:solidFill>
                  <a:schemeClr val="tx1"/>
                </a:solidFill>
                <a:effectLst/>
                <a:latin typeface="Arial" charset="0"/>
                <a:ea typeface="+mn-ea"/>
                <a:cs typeface="+mn-cs"/>
              </a:rPr>
              <a:t>Pine Valley Furniture is currently using transaction processing systems, management information systems, and decision support systems.  Although not specified in the case scenario, students should be able to quickly identify order processing, management reporting, and forecasting as examples of the different types of information systems.  </a:t>
            </a:r>
          </a:p>
          <a:p>
            <a:endParaRPr lang="en-US" dirty="0"/>
          </a:p>
        </p:txBody>
      </p:sp>
      <p:sp>
        <p:nvSpPr>
          <p:cNvPr id="4" name="Slide Number Placeholder 3"/>
          <p:cNvSpPr>
            <a:spLocks noGrp="1"/>
          </p:cNvSpPr>
          <p:nvPr>
            <p:ph type="sldNum" sz="quarter" idx="10"/>
          </p:nvPr>
        </p:nvSpPr>
        <p:spPr/>
        <p:txBody>
          <a:bodyPr/>
          <a:lstStyle/>
          <a:p>
            <a:pPr>
              <a:defRPr/>
            </a:pPr>
            <a:fld id="{21A17CA9-238B-4DD5-8ED1-B7A2128CF0BB}" type="slidenum">
              <a:rPr lang="en-US" smtClean="0"/>
              <a:pPr>
                <a:defRPr/>
              </a:pPr>
              <a:t>35</a:t>
            </a:fld>
            <a:endParaRPr lang="en-US"/>
          </a:p>
        </p:txBody>
      </p:sp>
    </p:spTree>
    <p:extLst>
      <p:ext uri="{BB962C8B-B14F-4D97-AF65-F5344CB8AC3E}">
        <p14:creationId xmlns:p14="http://schemas.microsoft.com/office/powerpoint/2010/main" val="233478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smtClean="0">
                <a:solidFill>
                  <a:schemeClr val="tx1"/>
                </a:solidFill>
                <a:effectLst/>
                <a:latin typeface="Arial" charset="0"/>
                <a:ea typeface="+mn-ea"/>
                <a:cs typeface="+mn-cs"/>
              </a:rPr>
              <a:t>	a.	Apply the SDLC approach to Hoosier Burger.</a:t>
            </a:r>
          </a:p>
          <a:p>
            <a:r>
              <a:rPr kumimoji="1" lang="en-US" sz="1200" kern="1200" dirty="0" smtClean="0">
                <a:solidFill>
                  <a:schemeClr val="tx1"/>
                </a:solidFill>
                <a:effectLst/>
                <a:latin typeface="Arial" charset="0"/>
                <a:ea typeface="+mn-ea"/>
                <a:cs typeface="+mn-cs"/>
              </a:rPr>
              <a:t>The systems development life cycle can be used to analyze, develop, and support Hoosier Burger’s information systems.  During systems planning and selection, Bob, Thelma, and the analyst, recognize the need for improvement in the existing Hoosier Burger systems.  This need will translate itself into several projects, such as new order-taking, inventory control, and management reporting systems.  Also, needs are prioritized, a scope is identified, and feasibility is assessed.</a:t>
            </a:r>
          </a:p>
          <a:p>
            <a:r>
              <a:rPr kumimoji="1" lang="en-US" sz="1200" kern="1200" dirty="0" smtClean="0">
                <a:solidFill>
                  <a:schemeClr val="tx1"/>
                </a:solidFill>
                <a:effectLst/>
                <a:latin typeface="Arial" charset="0"/>
                <a:ea typeface="+mn-ea"/>
                <a:cs typeface="+mn-cs"/>
              </a:rPr>
              <a:t> </a:t>
            </a:r>
          </a:p>
          <a:p>
            <a:r>
              <a:rPr kumimoji="1" lang="en-US" sz="1200" kern="1200" dirty="0" smtClean="0">
                <a:solidFill>
                  <a:schemeClr val="tx1"/>
                </a:solidFill>
                <a:effectLst/>
                <a:latin typeface="Arial" charset="0"/>
                <a:ea typeface="+mn-ea"/>
                <a:cs typeface="+mn-cs"/>
              </a:rPr>
              <a:t>During systems analysis, the analyst examines Hoosier Burger to determine system requirements, structure these requirements, and generate alternative design strategies.  During systems design, both logical and physical designs are prepared.  During logical design, the analyst concentrates on the business aspects of Hoosier Burger.  During physical design, Hoosier Burger’s logical design is translated into physical design specifications.  During systems implementation and operation, the design specifications for the new Hoosier Burger system become a working system, and modifications to the new information system are made when warranted.</a:t>
            </a:r>
          </a:p>
          <a:p>
            <a:r>
              <a:rPr kumimoji="1" lang="en-US" sz="1200" kern="1200" dirty="0" smtClean="0">
                <a:solidFill>
                  <a:schemeClr val="tx1"/>
                </a:solidFill>
                <a:effectLst/>
                <a:latin typeface="Arial" charset="0"/>
                <a:ea typeface="+mn-ea"/>
                <a:cs typeface="+mn-cs"/>
              </a:rPr>
              <a:t> </a:t>
            </a:r>
          </a:p>
          <a:p>
            <a:r>
              <a:rPr kumimoji="1" lang="en-US" sz="1200" b="1" kern="1200" dirty="0" smtClean="0">
                <a:solidFill>
                  <a:schemeClr val="tx1"/>
                </a:solidFill>
                <a:effectLst/>
                <a:latin typeface="Arial" charset="0"/>
                <a:ea typeface="+mn-ea"/>
                <a:cs typeface="+mn-cs"/>
              </a:rPr>
              <a:t>	b.	Using the Hoosier Burger scenario, identify an example of each system characteristic.</a:t>
            </a:r>
          </a:p>
          <a:p>
            <a:r>
              <a:rPr kumimoji="1" lang="en-US" sz="1200" kern="1200" dirty="0" smtClean="0">
                <a:solidFill>
                  <a:schemeClr val="tx1"/>
                </a:solidFill>
                <a:effectLst/>
                <a:latin typeface="Arial" charset="0"/>
                <a:ea typeface="+mn-ea"/>
                <a:cs typeface="+mn-cs"/>
              </a:rPr>
              <a:t>The ordering system is an example of a component; the order and inventory systems are interrelated components.  The boundary encompasses the ordering system, inventory system, and management reporting system.  Hoosier Burger’s purpose is to make a profit for its owners and to provide quality products and services to its customers.  Customers, suppliers, funding agencies, and regulatory agencies exist in Hoosier Burger’s environment.  An interface exists between the customer and the counter.  An order serves as input; a sales receipt serves as output.  Constraints would include health regulations. </a:t>
            </a:r>
          </a:p>
          <a:p>
            <a:r>
              <a:rPr kumimoji="1" lang="en-US" sz="1200" kern="1200" dirty="0" smtClean="0">
                <a:solidFill>
                  <a:schemeClr val="tx1"/>
                </a:solidFill>
                <a:effectLst/>
                <a:latin typeface="Arial" charset="0"/>
                <a:ea typeface="+mn-ea"/>
                <a:cs typeface="+mn-cs"/>
              </a:rPr>
              <a:t> </a:t>
            </a:r>
          </a:p>
          <a:p>
            <a:r>
              <a:rPr kumimoji="1" lang="en-US" sz="1200" b="1" kern="1200" dirty="0" smtClean="0">
                <a:solidFill>
                  <a:schemeClr val="tx1"/>
                </a:solidFill>
                <a:effectLst/>
                <a:latin typeface="Arial" charset="0"/>
                <a:ea typeface="+mn-ea"/>
                <a:cs typeface="+mn-cs"/>
              </a:rPr>
              <a:t>	c.	Decompose Hoosier Burger into its major subsystems.</a:t>
            </a:r>
          </a:p>
          <a:p>
            <a:r>
              <a:rPr kumimoji="1" lang="en-US" sz="1200" kern="1200" dirty="0" smtClean="0">
                <a:solidFill>
                  <a:schemeClr val="tx1"/>
                </a:solidFill>
                <a:effectLst/>
                <a:latin typeface="Arial" charset="0"/>
                <a:ea typeface="+mn-ea"/>
                <a:cs typeface="+mn-cs"/>
              </a:rPr>
              <a:t>Hoosier Burger has four major subsystems.  These systems are order-taking, food preparation, inventory, and management reporting.  Students may classify these subsystems differently; however, the goal is for students to decompose the Hoosier Burger system into its primary subsystems.</a:t>
            </a:r>
          </a:p>
          <a:p>
            <a:r>
              <a:rPr kumimoji="1" lang="en-US" sz="1200" kern="1200" dirty="0" smtClean="0">
                <a:solidFill>
                  <a:schemeClr val="tx1"/>
                </a:solidFill>
                <a:effectLst/>
                <a:latin typeface="Arial" charset="0"/>
                <a:ea typeface="+mn-ea"/>
                <a:cs typeface="+mn-cs"/>
              </a:rPr>
              <a:t> </a:t>
            </a:r>
          </a:p>
          <a:p>
            <a:r>
              <a:rPr kumimoji="1" lang="en-US" sz="1200" b="1" kern="1200" dirty="0" smtClean="0">
                <a:solidFill>
                  <a:schemeClr val="tx1"/>
                </a:solidFill>
                <a:effectLst/>
                <a:latin typeface="Arial" charset="0"/>
                <a:ea typeface="+mn-ea"/>
                <a:cs typeface="+mn-cs"/>
              </a:rPr>
              <a:t>	d.	Briefly summarize the approaches to systems development discussed in this chapter.  Which approach do you feel should be used by Hoosier Burger?</a:t>
            </a:r>
          </a:p>
          <a:p>
            <a:r>
              <a:rPr kumimoji="1" lang="en-US" sz="1200" kern="1200" dirty="0" smtClean="0">
                <a:solidFill>
                  <a:schemeClr val="tx1"/>
                </a:solidFill>
                <a:effectLst/>
                <a:latin typeface="Arial" charset="0"/>
                <a:ea typeface="+mn-ea"/>
                <a:cs typeface="+mn-cs"/>
              </a:rPr>
              <a:t>The textbook discusses several approaches, including systems development life cycle (SDLC), prototyping, computer-aided software engineering (CASE), joint application design (JAD), rapid application development (RAD), participatory design (PD), and Agile Methodologies.  The SDLC is a series of steps used to mark the phases of development for an information system.  Prototyping involves iteratively designing and building a scaled-down working model of a desired system.  CASE tools provide automated support for the systems development process.  Joint Application Design is a structured process that brings together end users, managers, and analysts in an effort to identify system requirements and review system designs.  Rapid Application Development quickly builds systems through user involvement, JAD sessions, prototyping, integrated CASE tools, and code generators.  Participatory design is a systems development approach that originated in northern Europe in which users and the improvement in their work-lives is the central focus.  Agile Methodologies focus on adaptive methodologies, people, and a self-adaptive process.  Systems development at Hoosier Burger will probably use the traditional SDLC.  However, prototyping can be used to build working models of the system.</a:t>
            </a:r>
          </a:p>
          <a:p>
            <a:endParaRPr lang="en-US" dirty="0"/>
          </a:p>
        </p:txBody>
      </p:sp>
      <p:sp>
        <p:nvSpPr>
          <p:cNvPr id="4" name="Slide Number Placeholder 3"/>
          <p:cNvSpPr>
            <a:spLocks noGrp="1"/>
          </p:cNvSpPr>
          <p:nvPr>
            <p:ph type="sldNum" sz="quarter" idx="10"/>
          </p:nvPr>
        </p:nvSpPr>
        <p:spPr/>
        <p:txBody>
          <a:bodyPr/>
          <a:lstStyle/>
          <a:p>
            <a:pPr>
              <a:defRPr/>
            </a:pPr>
            <a:fld id="{21A17CA9-238B-4DD5-8ED1-B7A2128CF0BB}" type="slidenum">
              <a:rPr lang="en-US" smtClean="0"/>
              <a:pPr>
                <a:defRPr/>
              </a:pPr>
              <a:t>36</a:t>
            </a:fld>
            <a:endParaRPr lang="en-US"/>
          </a:p>
        </p:txBody>
      </p:sp>
    </p:spTree>
    <p:extLst>
      <p:ext uri="{BB962C8B-B14F-4D97-AF65-F5344CB8AC3E}">
        <p14:creationId xmlns:p14="http://schemas.microsoft.com/office/powerpoint/2010/main" val="291082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2525" y="692150"/>
            <a:ext cx="4554538" cy="3416300"/>
          </a:xfrm>
          <a:ln/>
        </p:spPr>
      </p:sp>
      <p:sp>
        <p:nvSpPr>
          <p:cNvPr id="62467" name="Rectangle 3"/>
          <p:cNvSpPr>
            <a:spLocks noGrp="1" noChangeArrowheads="1"/>
          </p:cNvSpPr>
          <p:nvPr>
            <p:ph type="body" idx="1"/>
          </p:nvPr>
        </p:nvSpPr>
        <p:spPr>
          <a:noFill/>
        </p:spPr>
        <p:txBody>
          <a:bodyPr lIns="90480" tIns="44446" rIns="90480" bIns="44446"/>
          <a:lstStyle/>
          <a:p>
            <a:endParaRPr lang="en-US" smtClean="0"/>
          </a:p>
        </p:txBody>
      </p:sp>
    </p:spTree>
    <p:extLst>
      <p:ext uri="{BB962C8B-B14F-4D97-AF65-F5344CB8AC3E}">
        <p14:creationId xmlns:p14="http://schemas.microsoft.com/office/powerpoint/2010/main" val="38308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WSU-PPT-titlespring2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53" y="271593"/>
            <a:ext cx="8630845" cy="1995159"/>
          </a:xfrm>
          <a:prstGeom prst="rect">
            <a:avLst/>
          </a:prstGeom>
        </p:spPr>
      </p:pic>
      <p:pic>
        <p:nvPicPr>
          <p:cNvPr id="5" name="Picture 5" descr="C:\Users\spetty\Desktop\wsust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90499"/>
            <a:ext cx="2400300" cy="15049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3593322" y="509549"/>
            <a:ext cx="5093477" cy="1470025"/>
          </a:xfrm>
        </p:spPr>
        <p:txBody>
          <a:bodyPr/>
          <a:lstStyle>
            <a:lvl1pPr>
              <a:defRPr>
                <a:solidFill>
                  <a:srgbClr val="33164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059261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39222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3D16E5FC-B3B5-429F-B6FF-5357AC2809A0}" type="slidenum">
              <a:rPr lang="en-US" smtClean="0"/>
              <a:pPr>
                <a:defRPr/>
              </a:pPr>
              <a:t>‹#›</a:t>
            </a:fld>
            <a:endParaRPr lang="en-US"/>
          </a:p>
        </p:txBody>
      </p:sp>
    </p:spTree>
    <p:extLst>
      <p:ext uri="{BB962C8B-B14F-4D97-AF65-F5344CB8AC3E}">
        <p14:creationId xmlns:p14="http://schemas.microsoft.com/office/powerpoint/2010/main" val="1293398727"/>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91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69115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4F2EB864-3A20-4512-988A-1AB9903EB054}" type="slidenum">
              <a:rPr lang="en-US" smtClean="0"/>
              <a:pPr>
                <a:defRPr/>
              </a:pPr>
              <a:t>‹#›</a:t>
            </a:fld>
            <a:endParaRPr lang="en-US"/>
          </a:p>
        </p:txBody>
      </p:sp>
    </p:spTree>
    <p:extLst>
      <p:ext uri="{BB962C8B-B14F-4D97-AF65-F5344CB8AC3E}">
        <p14:creationId xmlns:p14="http://schemas.microsoft.com/office/powerpoint/2010/main" val="2862383097"/>
      </p:ext>
    </p:extLst>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cSld name="1_Title Slide">
    <p:spTree>
      <p:nvGrpSpPr>
        <p:cNvPr id="1" name=""/>
        <p:cNvGrpSpPr/>
        <p:nvPr/>
      </p:nvGrpSpPr>
      <p:grpSpPr>
        <a:xfrm>
          <a:off x="0" y="0"/>
          <a:ext cx="0" cy="0"/>
          <a:chOff x="0" y="0"/>
          <a:chExt cx="0" cy="0"/>
        </a:xfrm>
      </p:grpSpPr>
      <p:sp>
        <p:nvSpPr>
          <p:cNvPr id="7" name="Text Box 1047"/>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endParaRPr lang="en-US" sz="1600" smtClean="0">
              <a:solidFill>
                <a:schemeClr val="tx1"/>
              </a:solidFill>
              <a:cs typeface="+mn-cs"/>
            </a:endParaRPr>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a:prstGeom prst="rect">
            <a:avLst/>
          </a:prstGeo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7"/>
          <p:cNvSpPr>
            <a:spLocks noGrp="1"/>
          </p:cNvSpPr>
          <p:nvPr>
            <p:ph type="dt" sz="half" idx="10"/>
          </p:nvPr>
        </p:nvSpPr>
        <p:spPr>
          <a:xfrm>
            <a:off x="1371600" y="6011863"/>
            <a:ext cx="5791200" cy="365125"/>
          </a:xfrm>
          <a:prstGeom prst="rect">
            <a:avLst/>
          </a:prstGeom>
        </p:spPr>
        <p:txBody>
          <a:bodyPr tIns="0" bIns="0" anchor="t"/>
          <a:lstStyle>
            <a:lvl1pPr algn="r">
              <a:defRPr sz="1000"/>
            </a:lvl1pPr>
          </a:lstStyle>
          <a:p>
            <a:pPr>
              <a:defRPr/>
            </a:pPr>
            <a:endParaRPr lang="en-US" dirty="0"/>
          </a:p>
        </p:txBody>
      </p:sp>
      <p:sp>
        <p:nvSpPr>
          <p:cNvPr id="12" name="Footer Placeholder 16"/>
          <p:cNvSpPr>
            <a:spLocks noGrp="1"/>
          </p:cNvSpPr>
          <p:nvPr>
            <p:ph type="ftr" sz="quarter" idx="11"/>
          </p:nvPr>
        </p:nvSpPr>
        <p:spPr>
          <a:xfrm>
            <a:off x="1371600" y="5649913"/>
            <a:ext cx="5791200" cy="365125"/>
          </a:xfrm>
          <a:prstGeom prst="rect">
            <a:avLst/>
          </a:prstGeom>
        </p:spPr>
        <p:txBody>
          <a:bodyPr tIns="0" bIns="0"/>
          <a:lstStyle>
            <a:lvl1pPr algn="r">
              <a:defRPr sz="1100" smtClean="0"/>
            </a:lvl1pPr>
          </a:lstStyle>
          <a:p>
            <a:pPr>
              <a:defRPr/>
            </a:pPr>
            <a:r>
              <a:rPr lang="en-US" dirty="0" smtClean="0"/>
              <a:t>Copyright © 2015 Pearson Education, Inc. Publishing as Prentice Hall</a:t>
            </a:r>
            <a:endParaRPr lang="en-US" dirty="0"/>
          </a:p>
        </p:txBody>
      </p:sp>
      <p:sp>
        <p:nvSpPr>
          <p:cNvPr id="13"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5847DA09-0F36-4BE1-B850-97C359038919}" type="slidenum">
              <a:rPr lang="en-US"/>
              <a:pPr>
                <a:defRPr/>
              </a:pPr>
              <a:t>‹#›</a:t>
            </a:fld>
            <a:endParaRPr lang="en-US"/>
          </a:p>
        </p:txBody>
      </p:sp>
    </p:spTree>
    <p:extLst>
      <p:ext uri="{BB962C8B-B14F-4D97-AF65-F5344CB8AC3E}">
        <p14:creationId xmlns:p14="http://schemas.microsoft.com/office/powerpoint/2010/main" val="3580268207"/>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927629"/>
          </a:xfrm>
        </p:spPr>
        <p:txBody>
          <a:bodyPr/>
          <a:lstStyle>
            <a:lvl1pPr>
              <a:defRPr>
                <a:solidFill>
                  <a:srgbClr val="33164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199" y="1498600"/>
            <a:ext cx="8229601" cy="444500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0" y="6356350"/>
            <a:ext cx="490931" cy="365125"/>
          </a:xfrm>
        </p:spPr>
        <p:txBody>
          <a:bodyPr/>
          <a:lstStyle/>
          <a:p>
            <a:pPr>
              <a:defRPr/>
            </a:pPr>
            <a:fld id="{949E32D2-7D32-4F2C-B713-F49B1FA5BE15}" type="slidenum">
              <a:rPr lang="en-US" smtClean="0"/>
              <a:pPr>
                <a:defRPr/>
              </a:pPr>
              <a:t>‹#›</a:t>
            </a:fld>
            <a:endParaRPr lang="en-US"/>
          </a:p>
        </p:txBody>
      </p:sp>
      <p:sp>
        <p:nvSpPr>
          <p:cNvPr id="5" name="Text Box 1047"/>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endParaRPr lang="en-US" sz="1600" smtClean="0">
              <a:solidFill>
                <a:schemeClr val="tx1"/>
              </a:solidFill>
              <a:cs typeface="+mn-cs"/>
            </a:endParaRPr>
          </a:p>
        </p:txBody>
      </p:sp>
    </p:spTree>
    <p:extLst>
      <p:ext uri="{BB962C8B-B14F-4D97-AF65-F5344CB8AC3E}">
        <p14:creationId xmlns:p14="http://schemas.microsoft.com/office/powerpoint/2010/main" val="315456389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883692F2-A91B-4802-AEC3-8B398EC00D70}" type="slidenum">
              <a:rPr lang="en-US" smtClean="0"/>
              <a:pPr>
                <a:defRPr/>
              </a:pPr>
              <a:t>‹#›</a:t>
            </a:fld>
            <a:endParaRPr lang="en-US"/>
          </a:p>
        </p:txBody>
      </p:sp>
    </p:spTree>
    <p:extLst>
      <p:ext uri="{BB962C8B-B14F-4D97-AF65-F5344CB8AC3E}">
        <p14:creationId xmlns:p14="http://schemas.microsoft.com/office/powerpoint/2010/main" val="5261715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2857"/>
            <a:ext cx="4038600" cy="4150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32857"/>
            <a:ext cx="4038600" cy="4150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40B0C495-0C45-442F-B603-F3C2C3E9E76E}" type="slidenum">
              <a:rPr lang="en-US" smtClean="0"/>
              <a:pPr>
                <a:defRPr/>
              </a:pPr>
              <a:t>‹#›</a:t>
            </a:fld>
            <a:endParaRPr lang="en-US"/>
          </a:p>
        </p:txBody>
      </p:sp>
      <p:sp>
        <p:nvSpPr>
          <p:cNvPr id="8" name="Text Box 1047"/>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endParaRPr lang="en-US" sz="1600" smtClean="0">
              <a:solidFill>
                <a:schemeClr val="tx1"/>
              </a:solidFill>
              <a:cs typeface="+mn-cs"/>
            </a:endParaRPr>
          </a:p>
        </p:txBody>
      </p:sp>
    </p:spTree>
    <p:extLst>
      <p:ext uri="{BB962C8B-B14F-4D97-AF65-F5344CB8AC3E}">
        <p14:creationId xmlns:p14="http://schemas.microsoft.com/office/powerpoint/2010/main" val="13199372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WSU PPT 2ndpg.jpg"/>
          <p:cNvPicPr>
            <a:picLocks noChangeAspect="1"/>
          </p:cNvPicPr>
          <p:nvPr/>
        </p:nvPicPr>
        <p:blipFill>
          <a:blip r:embed="rId2"/>
          <a:stretch>
            <a:fillRect/>
          </a:stretch>
        </p:blipFill>
        <p:spPr>
          <a:xfrm>
            <a:off x="714" y="0"/>
            <a:ext cx="9142571" cy="6858000"/>
          </a:xfrm>
          <a:prstGeom prst="rect">
            <a:avLst/>
          </a:prstGeom>
        </p:spPr>
      </p:pic>
      <p:sp>
        <p:nvSpPr>
          <p:cNvPr id="2" name="Title 1"/>
          <p:cNvSpPr>
            <a:spLocks noGrp="1"/>
          </p:cNvSpPr>
          <p:nvPr>
            <p:ph type="title"/>
          </p:nvPr>
        </p:nvSpPr>
        <p:spPr/>
        <p:txBody>
          <a:bodyPr/>
          <a:lstStyle>
            <a:lvl1pPr>
              <a:defRPr>
                <a:solidFill>
                  <a:srgbClr val="33164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32855"/>
            <a:ext cx="4040188" cy="4307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655"/>
            <a:ext cx="4040188" cy="3684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32855"/>
            <a:ext cx="4041775" cy="4307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655"/>
            <a:ext cx="4041775" cy="3684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2E2CE03B-9458-4D70-BD86-DEA58E7FD6CA}" type="slidenum">
              <a:rPr lang="en-US" smtClean="0"/>
              <a:pPr>
                <a:defRPr/>
              </a:pPr>
              <a:t>‹#›</a:t>
            </a:fld>
            <a:endParaRPr lang="en-US"/>
          </a:p>
        </p:txBody>
      </p:sp>
    </p:spTree>
    <p:extLst>
      <p:ext uri="{BB962C8B-B14F-4D97-AF65-F5344CB8AC3E}">
        <p14:creationId xmlns:p14="http://schemas.microsoft.com/office/powerpoint/2010/main" val="34445104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55DC534F-ACF9-4BB5-861C-66140BDD9659}" type="slidenum">
              <a:rPr lang="en-US" smtClean="0"/>
              <a:pPr>
                <a:defRPr/>
              </a:pPr>
              <a:t>‹#›</a:t>
            </a:fld>
            <a:endParaRPr lang="en-US"/>
          </a:p>
        </p:txBody>
      </p:sp>
    </p:spTree>
    <p:extLst>
      <p:ext uri="{BB962C8B-B14F-4D97-AF65-F5344CB8AC3E}">
        <p14:creationId xmlns:p14="http://schemas.microsoft.com/office/powerpoint/2010/main" val="932116984"/>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4" name="Slide Number Placeholder 3"/>
          <p:cNvSpPr>
            <a:spLocks noGrp="1"/>
          </p:cNvSpPr>
          <p:nvPr>
            <p:ph type="sldNum" sz="quarter" idx="12"/>
          </p:nvPr>
        </p:nvSpPr>
        <p:spPr/>
        <p:txBody>
          <a:bodyPr/>
          <a:lstStyle/>
          <a:p>
            <a:pPr>
              <a:defRPr/>
            </a:pPr>
            <a:fld id="{44C09470-90CB-4E31-A5FF-D9D41455711E}" type="slidenum">
              <a:rPr lang="en-US" smtClean="0"/>
              <a:pPr>
                <a:defRPr/>
              </a:pPr>
              <a:t>‹#›</a:t>
            </a:fld>
            <a:endParaRPr lang="en-US"/>
          </a:p>
        </p:txBody>
      </p:sp>
      <p:sp>
        <p:nvSpPr>
          <p:cNvPr id="5" name="Text Box 1047"/>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endParaRPr lang="en-US" sz="1600" smtClean="0">
              <a:solidFill>
                <a:schemeClr val="tx1"/>
              </a:solidFill>
              <a:cs typeface="+mn-cs"/>
            </a:endParaRPr>
          </a:p>
        </p:txBody>
      </p:sp>
    </p:spTree>
    <p:extLst>
      <p:ext uri="{BB962C8B-B14F-4D97-AF65-F5344CB8AC3E}">
        <p14:creationId xmlns:p14="http://schemas.microsoft.com/office/powerpoint/2010/main" val="2809258945"/>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7016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3957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440ABA33-54DA-4779-A65A-2614F18EF79C}" type="slidenum">
              <a:rPr lang="en-US" smtClean="0"/>
              <a:pPr>
                <a:defRPr/>
              </a:pPr>
              <a:t>‹#›</a:t>
            </a:fld>
            <a:endParaRPr lang="en-US"/>
          </a:p>
        </p:txBody>
      </p:sp>
    </p:spTree>
    <p:extLst>
      <p:ext uri="{BB962C8B-B14F-4D97-AF65-F5344CB8AC3E}">
        <p14:creationId xmlns:p14="http://schemas.microsoft.com/office/powerpoint/2010/main" val="13613700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6162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Copyright © 2015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EA85E357-7B8E-4F1F-BB27-6242F33D8113}" type="slidenum">
              <a:rPr lang="en-US" smtClean="0"/>
              <a:pPr>
                <a:defRPr/>
              </a:pPr>
              <a:t>‹#›</a:t>
            </a:fld>
            <a:endParaRPr lang="en-US"/>
          </a:p>
        </p:txBody>
      </p:sp>
    </p:spTree>
    <p:extLst>
      <p:ext uri="{BB962C8B-B14F-4D97-AF65-F5344CB8AC3E}">
        <p14:creationId xmlns:p14="http://schemas.microsoft.com/office/powerpoint/2010/main" val="19938156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W:\2013\University Communications\Assets\PowerPoint Templates\WSU PPT foote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 y="12107"/>
            <a:ext cx="9142571" cy="685776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C:\Users\spetty\Desktop\WSU_InstSig_horiz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2961" y="6191887"/>
            <a:ext cx="3429000" cy="4476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1" y="274638"/>
            <a:ext cx="8229600" cy="15582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457201" y="6356350"/>
            <a:ext cx="4354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241FFF-C9CA-44C5-A107-0E136B0A5AB4}" type="slidenum">
              <a:rPr lang="en-US" smtClean="0"/>
              <a:pPr>
                <a:defRPr/>
              </a:pPr>
              <a:t>‹#›</a:t>
            </a:fld>
            <a:endParaRPr lang="en-US"/>
          </a:p>
        </p:txBody>
      </p:sp>
      <p:sp>
        <p:nvSpPr>
          <p:cNvPr id="8" name="Text Box 1047"/>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endParaRPr lang="en-US" sz="1600" smtClean="0">
              <a:solidFill>
                <a:schemeClr val="tx1"/>
              </a:solidFill>
              <a:cs typeface="+mn-cs"/>
            </a:endParaRPr>
          </a:p>
        </p:txBody>
      </p:sp>
    </p:spTree>
    <p:extLst>
      <p:ext uri="{BB962C8B-B14F-4D97-AF65-F5344CB8AC3E}">
        <p14:creationId xmlns:p14="http://schemas.microsoft.com/office/powerpoint/2010/main" val="1187055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zoom/>
  </p:transition>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PVXQUItNEDQ"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pOJuLAVoCwU" TargetMode="External"/><Relationship Id="rId2" Type="http://schemas.openxmlformats.org/officeDocument/2006/relationships/hyperlink" Target="https://www.youtube.com/watch?v=lhbLNBqhQkc;"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descr="Rectangle: Click to edit Master text styles&#10;Second level&#10;Third level&#10;Fourth level&#10;Fifth level"/>
          <p:cNvSpPr>
            <a:spLocks noGrp="1" noChangeArrowheads="1"/>
          </p:cNvSpPr>
          <p:nvPr>
            <p:ph type="subTitle" idx="4294967295"/>
          </p:nvPr>
        </p:nvSpPr>
        <p:spPr>
          <a:xfrm>
            <a:off x="4038600" y="3505200"/>
            <a:ext cx="5105400" cy="1600200"/>
          </a:xfrm>
          <a:prstGeom prst="rect">
            <a:avLst/>
          </a:prstGeo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normAutofit fontScale="92500" lnSpcReduction="10000"/>
          </a:bodyPr>
          <a:lstStyle/>
          <a:p>
            <a:pPr algn="ctr" fontAlgn="auto">
              <a:spcAft>
                <a:spcPts val="0"/>
              </a:spcAft>
              <a:buFont typeface="Wingdings 2"/>
              <a:buNone/>
              <a:defRPr/>
            </a:pPr>
            <a:r>
              <a:rPr lang="en-US" sz="3600" b="1" dirty="0" smtClean="0"/>
              <a:t>Chapter 1 </a:t>
            </a:r>
          </a:p>
          <a:p>
            <a:pPr algn="ctr" fontAlgn="auto">
              <a:spcAft>
                <a:spcPts val="0"/>
              </a:spcAft>
              <a:buFont typeface="Wingdings 2"/>
              <a:buNone/>
              <a:defRPr/>
            </a:pPr>
            <a:r>
              <a:rPr lang="en-US" sz="3600" b="1" dirty="0" smtClean="0"/>
              <a:t>The Systems Development Environment</a:t>
            </a:r>
          </a:p>
        </p:txBody>
      </p:sp>
      <p:sp>
        <p:nvSpPr>
          <p:cNvPr id="3077"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1.1</a:t>
            </a:r>
          </a:p>
        </p:txBody>
      </p:sp>
      <p:pic>
        <p:nvPicPr>
          <p:cNvPr id="1026" name="Picture 2" descr="Image result for future of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514600"/>
            <a:ext cx="3886200" cy="3172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2"/>
          <p:cNvSpPr>
            <a:spLocks noGrp="1"/>
          </p:cNvSpPr>
          <p:nvPr>
            <p:ph type="ftr" sz="quarter" idx="11"/>
          </p:nvPr>
        </p:nvSpPr>
        <p:spPr bwMode="auto">
          <a:xfrm>
            <a:off x="457200" y="6481763"/>
            <a:ext cx="5029200" cy="301625"/>
          </a:xfr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2291" name="Text Box 2"/>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dirty="0">
                <a:solidFill>
                  <a:schemeClr val="tx1"/>
                </a:solidFill>
                <a:cs typeface="+mn-cs"/>
              </a:rPr>
              <a:t>1.</a:t>
            </a:r>
            <a:fld id="{03CFADDB-92DD-4E15-A22A-BA51184DC40D}" type="slidenum">
              <a:rPr lang="en-US" sz="1600">
                <a:solidFill>
                  <a:schemeClr val="tx1"/>
                </a:solidFill>
                <a:cs typeface="+mn-cs"/>
              </a:rPr>
              <a:pPr algn="ctr" eaLnBrk="1" hangingPunct="1">
                <a:spcBef>
                  <a:spcPct val="50000"/>
                </a:spcBef>
                <a:defRPr/>
              </a:pPr>
              <a:t>10</a:t>
            </a:fld>
            <a:endParaRPr lang="en-US" sz="1600" dirty="0">
              <a:solidFill>
                <a:schemeClr val="tx1"/>
              </a:solidFill>
              <a:cs typeface="+mn-cs"/>
            </a:endParaRPr>
          </a:p>
        </p:txBody>
      </p:sp>
      <p:pic>
        <p:nvPicPr>
          <p:cNvPr id="25603" name="Picture 4" descr="FIG01_02"/>
          <p:cNvPicPr>
            <a:picLocks noChangeAspect="1" noChangeArrowheads="1"/>
          </p:cNvPicPr>
          <p:nvPr/>
        </p:nvPicPr>
        <p:blipFill>
          <a:blip r:embed="rId2"/>
          <a:srcRect/>
          <a:stretch>
            <a:fillRect/>
          </a:stretch>
        </p:blipFill>
        <p:spPr bwMode="auto">
          <a:xfrm>
            <a:off x="549325" y="308643"/>
            <a:ext cx="7908875" cy="588179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smtClean="0">
                <a:solidFill>
                  <a:schemeClr val="accent1">
                    <a:tint val="83000"/>
                    <a:satMod val="150000"/>
                  </a:schemeClr>
                </a:solidFill>
              </a:rPr>
              <a:t>Software Engineering Process</a:t>
            </a:r>
          </a:p>
        </p:txBody>
      </p:sp>
      <p:sp>
        <p:nvSpPr>
          <p:cNvPr id="26626"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sz="2800" dirty="0" smtClean="0"/>
              <a:t>A process used to create an information system</a:t>
            </a:r>
          </a:p>
          <a:p>
            <a:pPr>
              <a:lnSpc>
                <a:spcPct val="90000"/>
              </a:lnSpc>
            </a:pPr>
            <a:r>
              <a:rPr lang="en-US" sz="2800" dirty="0" smtClean="0"/>
              <a:t>Consists of:</a:t>
            </a:r>
          </a:p>
          <a:p>
            <a:pPr lvl="1">
              <a:lnSpc>
                <a:spcPct val="90000"/>
              </a:lnSpc>
            </a:pPr>
            <a:r>
              <a:rPr lang="en-US" sz="2400" b="1" dirty="0" smtClean="0"/>
              <a:t>Methodologies</a:t>
            </a:r>
          </a:p>
          <a:p>
            <a:pPr lvl="2">
              <a:lnSpc>
                <a:spcPct val="90000"/>
              </a:lnSpc>
            </a:pPr>
            <a:r>
              <a:rPr lang="en-US" dirty="0" smtClean="0"/>
              <a:t>A sequence of step-by-step approaches that help develop the information system</a:t>
            </a:r>
          </a:p>
          <a:p>
            <a:pPr lvl="1">
              <a:lnSpc>
                <a:spcPct val="90000"/>
              </a:lnSpc>
            </a:pPr>
            <a:r>
              <a:rPr lang="en-US" sz="2400" b="1" dirty="0" smtClean="0"/>
              <a:t>Techniques</a:t>
            </a:r>
          </a:p>
          <a:p>
            <a:pPr lvl="2">
              <a:lnSpc>
                <a:spcPct val="90000"/>
              </a:lnSpc>
            </a:pPr>
            <a:r>
              <a:rPr lang="en-US" dirty="0" smtClean="0"/>
              <a:t>Processes that the analyst follows to ensure thorough, complete, and comprehensive analysis and design</a:t>
            </a:r>
          </a:p>
          <a:p>
            <a:pPr lvl="1">
              <a:lnSpc>
                <a:spcPct val="90000"/>
              </a:lnSpc>
            </a:pPr>
            <a:r>
              <a:rPr lang="en-US" sz="2400" b="1" dirty="0" smtClean="0"/>
              <a:t>Tools</a:t>
            </a:r>
          </a:p>
          <a:p>
            <a:pPr lvl="2">
              <a:lnSpc>
                <a:spcPct val="90000"/>
              </a:lnSpc>
            </a:pPr>
            <a:r>
              <a:rPr lang="en-US" dirty="0" smtClean="0"/>
              <a:t>Computer programs that aid in applying techniques</a:t>
            </a:r>
          </a:p>
        </p:txBody>
      </p:sp>
      <p:sp>
        <p:nvSpPr>
          <p:cNvPr id="2662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3317"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6056888C-82FE-471B-B3EC-99897D44964E}" type="slidenum">
              <a:rPr lang="en-US" sz="1600">
                <a:solidFill>
                  <a:schemeClr val="tx1"/>
                </a:solidFill>
                <a:cs typeface="+mn-cs"/>
              </a:rPr>
              <a:pPr algn="ctr" eaLnBrk="1" hangingPunct="1">
                <a:spcBef>
                  <a:spcPct val="50000"/>
                </a:spcBef>
                <a:defRPr/>
              </a:pPr>
              <a:t>11</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2"/>
          <p:cNvSpPr>
            <a:spLocks noGrp="1"/>
          </p:cNvSpPr>
          <p:nvPr>
            <p:ph type="ftr" sz="quarter" idx="11"/>
          </p:nvPr>
        </p:nvSpPr>
        <p:spPr bwMode="auto">
          <a:xfrm>
            <a:off x="457200" y="6481763"/>
            <a:ext cx="5105400" cy="301625"/>
          </a:xfr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pic>
        <p:nvPicPr>
          <p:cNvPr id="27650" name="Picture 4" descr="FIG01_03"/>
          <p:cNvPicPr>
            <a:picLocks noChangeAspect="1" noChangeArrowheads="1"/>
          </p:cNvPicPr>
          <p:nvPr/>
        </p:nvPicPr>
        <p:blipFill>
          <a:blip r:embed="rId2"/>
          <a:srcRect/>
          <a:stretch>
            <a:fillRect/>
          </a:stretch>
        </p:blipFill>
        <p:spPr bwMode="auto">
          <a:xfrm>
            <a:off x="838200" y="123925"/>
            <a:ext cx="7543800" cy="5706964"/>
          </a:xfrm>
          <a:prstGeom prst="rect">
            <a:avLst/>
          </a:prstGeom>
          <a:noFill/>
          <a:ln w="9525">
            <a:noFill/>
            <a:miter lim="800000"/>
            <a:headEnd/>
            <a:tailEnd/>
          </a:ln>
        </p:spPr>
      </p:pic>
      <p:sp>
        <p:nvSpPr>
          <p:cNvPr id="14340" name="Text Box 8"/>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5E92A135-D019-4856-98D3-D04295F15297}" type="slidenum">
              <a:rPr lang="en-US" sz="1600">
                <a:solidFill>
                  <a:schemeClr val="tx1"/>
                </a:solidFill>
                <a:cs typeface="+mn-cs"/>
              </a:rPr>
              <a:pPr algn="ctr" eaLnBrk="1" hangingPunct="1">
                <a:spcBef>
                  <a:spcPct val="50000"/>
                </a:spcBef>
                <a:defRPr/>
              </a:pPr>
              <a:t>12</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dirty="0" smtClean="0">
                <a:solidFill>
                  <a:schemeClr val="accent1">
                    <a:tint val="83000"/>
                    <a:satMod val="150000"/>
                  </a:schemeClr>
                </a:solidFill>
              </a:rPr>
              <a:t>System</a:t>
            </a:r>
          </a:p>
        </p:txBody>
      </p:sp>
      <p:sp>
        <p:nvSpPr>
          <p:cNvPr id="28674"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A system is an </a:t>
            </a:r>
            <a:r>
              <a:rPr lang="en-US" b="1" dirty="0" smtClean="0"/>
              <a:t>interrelated set of business procedures </a:t>
            </a:r>
            <a:r>
              <a:rPr lang="en-US" dirty="0" smtClean="0"/>
              <a:t>used within one business unit working together for a purpose</a:t>
            </a:r>
          </a:p>
          <a:p>
            <a:pPr>
              <a:lnSpc>
                <a:spcPct val="90000"/>
              </a:lnSpc>
            </a:pPr>
            <a:r>
              <a:rPr lang="en-US" dirty="0" smtClean="0"/>
              <a:t>A system has nine characteristics</a:t>
            </a:r>
          </a:p>
          <a:p>
            <a:pPr>
              <a:lnSpc>
                <a:spcPct val="90000"/>
              </a:lnSpc>
            </a:pPr>
            <a:r>
              <a:rPr lang="en-US" dirty="0" smtClean="0"/>
              <a:t>A system exists within an environment</a:t>
            </a:r>
          </a:p>
          <a:p>
            <a:pPr>
              <a:lnSpc>
                <a:spcPct val="90000"/>
              </a:lnSpc>
            </a:pPr>
            <a:r>
              <a:rPr lang="en-US" dirty="0" smtClean="0"/>
              <a:t>A boundary separates a system from its environment</a:t>
            </a:r>
          </a:p>
        </p:txBody>
      </p:sp>
      <p:sp>
        <p:nvSpPr>
          <p:cNvPr id="2867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5365"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8F4C03F2-8C90-4980-844B-35BB73E94FEE}" type="slidenum">
              <a:rPr lang="en-US" sz="1600">
                <a:solidFill>
                  <a:schemeClr val="tx1"/>
                </a:solidFill>
                <a:cs typeface="+mn-cs"/>
              </a:rPr>
              <a:pPr algn="ctr" eaLnBrk="1" hangingPunct="1">
                <a:spcBef>
                  <a:spcPct val="50000"/>
                </a:spcBef>
                <a:defRPr/>
              </a:pPr>
              <a:t>13</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2"/>
          <p:cNvSpPr>
            <a:spLocks noGrp="1"/>
          </p:cNvSpPr>
          <p:nvPr>
            <p:ph type="ftr" sz="quarter" idx="11"/>
          </p:nvPr>
        </p:nvSpPr>
        <p:spPr bwMode="auto">
          <a:xfrm>
            <a:off x="457200" y="6481763"/>
            <a:ext cx="5105400" cy="301625"/>
          </a:xfr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7411" name="Text Box 3"/>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0E60A7DC-4A29-4A51-8503-8C318CB9FB92}" type="slidenum">
              <a:rPr lang="en-US" sz="1600">
                <a:solidFill>
                  <a:schemeClr val="tx1"/>
                </a:solidFill>
                <a:cs typeface="+mn-cs"/>
              </a:rPr>
              <a:pPr algn="ctr" eaLnBrk="1" hangingPunct="1">
                <a:spcBef>
                  <a:spcPct val="50000"/>
                </a:spcBef>
                <a:defRPr/>
              </a:pPr>
              <a:t>14</a:t>
            </a:fld>
            <a:endParaRPr lang="en-US" sz="1600">
              <a:solidFill>
                <a:schemeClr val="tx1"/>
              </a:solidFill>
              <a:cs typeface="+mn-cs"/>
            </a:endParaRPr>
          </a:p>
        </p:txBody>
      </p:sp>
      <p:pic>
        <p:nvPicPr>
          <p:cNvPr id="31747" name="Picture 4" descr="FIG01_04"/>
          <p:cNvPicPr>
            <a:picLocks noChangeAspect="1" noChangeArrowheads="1"/>
          </p:cNvPicPr>
          <p:nvPr/>
        </p:nvPicPr>
        <p:blipFill>
          <a:blip r:embed="rId2"/>
          <a:srcRect/>
          <a:stretch>
            <a:fillRect/>
          </a:stretch>
        </p:blipFill>
        <p:spPr bwMode="auto">
          <a:xfrm>
            <a:off x="228600" y="-573"/>
            <a:ext cx="8370432" cy="617277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1" y="274638"/>
            <a:ext cx="8229600" cy="1173162"/>
          </a:xfrm>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4 Important System Concepts: </a:t>
            </a:r>
            <a:r>
              <a:rPr lang="en-US" sz="2700" dirty="0" smtClean="0">
                <a:solidFill>
                  <a:schemeClr val="accent1">
                    <a:tint val="83000"/>
                    <a:satMod val="150000"/>
                  </a:schemeClr>
                </a:solidFill>
              </a:rPr>
              <a:t>Decomposition, Modularity, Coupling and Cohesion</a:t>
            </a:r>
          </a:p>
        </p:txBody>
      </p:sp>
      <p:sp>
        <p:nvSpPr>
          <p:cNvPr id="32770" name="Rectangle 3" descr="Rectangle: Click to edit Master text styles&#10;Second level&#10;Third level&#10;Fourth level&#10;Fifth level"/>
          <p:cNvSpPr>
            <a:spLocks noGrp="1" noChangeArrowheads="1"/>
          </p:cNvSpPr>
          <p:nvPr>
            <p:ph idx="1"/>
          </p:nvPr>
        </p:nvSpPr>
        <p:spPr>
          <a:xfrm>
            <a:off x="838200" y="1600200"/>
            <a:ext cx="7772400" cy="4419600"/>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sz="2800" dirty="0" smtClean="0"/>
              <a:t>1. Decomposition</a:t>
            </a:r>
          </a:p>
          <a:p>
            <a:pPr lvl="1">
              <a:lnSpc>
                <a:spcPct val="90000"/>
              </a:lnSpc>
            </a:pPr>
            <a:r>
              <a:rPr lang="en-US" sz="2400" dirty="0" smtClean="0"/>
              <a:t>The process of </a:t>
            </a:r>
            <a:r>
              <a:rPr lang="en-US" sz="2400" b="1" dirty="0" smtClean="0"/>
              <a:t>breaking down </a:t>
            </a:r>
            <a:r>
              <a:rPr lang="en-US" sz="2400" dirty="0" smtClean="0"/>
              <a:t>a system into </a:t>
            </a:r>
            <a:r>
              <a:rPr lang="en-US" sz="2400" b="1" dirty="0" smtClean="0"/>
              <a:t>smaller </a:t>
            </a:r>
            <a:r>
              <a:rPr lang="en-US" sz="2400" dirty="0" smtClean="0"/>
              <a:t>components</a:t>
            </a:r>
          </a:p>
          <a:p>
            <a:pPr lvl="1">
              <a:lnSpc>
                <a:spcPct val="90000"/>
              </a:lnSpc>
            </a:pPr>
            <a:r>
              <a:rPr lang="en-US" sz="2400" dirty="0" smtClean="0"/>
              <a:t>Allows the systems analyst to:</a:t>
            </a:r>
          </a:p>
          <a:p>
            <a:pPr lvl="2">
              <a:lnSpc>
                <a:spcPct val="90000"/>
              </a:lnSpc>
            </a:pPr>
            <a:r>
              <a:rPr lang="en-US" sz="2000" dirty="0" smtClean="0"/>
              <a:t>Break a system into small, manageable and understandable subsystems</a:t>
            </a:r>
          </a:p>
          <a:p>
            <a:pPr lvl="2">
              <a:lnSpc>
                <a:spcPct val="90000"/>
              </a:lnSpc>
            </a:pPr>
            <a:r>
              <a:rPr lang="en-US" sz="2000" dirty="0" smtClean="0"/>
              <a:t>Focus on one area at a time, without interference from other areas</a:t>
            </a:r>
          </a:p>
          <a:p>
            <a:pPr lvl="2">
              <a:lnSpc>
                <a:spcPct val="90000"/>
              </a:lnSpc>
            </a:pPr>
            <a:r>
              <a:rPr lang="en-US" sz="2000" dirty="0" smtClean="0"/>
              <a:t>Concentrate on component pertinent to one group of users without confusing users with unnecessary details</a:t>
            </a:r>
          </a:p>
          <a:p>
            <a:pPr lvl="2">
              <a:lnSpc>
                <a:spcPct val="90000"/>
              </a:lnSpc>
            </a:pPr>
            <a:r>
              <a:rPr lang="en-US" sz="2000" dirty="0" smtClean="0"/>
              <a:t>Build different components at independent times and have the help of different analysts</a:t>
            </a:r>
          </a:p>
        </p:txBody>
      </p:sp>
      <p:sp>
        <p:nvSpPr>
          <p:cNvPr id="32771"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8437"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B89EE644-F663-45BA-AD4F-F80BB19B9EEF}" type="slidenum">
              <a:rPr lang="en-US" sz="1600">
                <a:solidFill>
                  <a:schemeClr val="tx1"/>
                </a:solidFill>
                <a:cs typeface="+mn-cs"/>
              </a:rPr>
              <a:pPr algn="ctr" eaLnBrk="1" hangingPunct="1">
                <a:spcBef>
                  <a:spcPct val="50000"/>
                </a:spcBef>
                <a:defRPr/>
              </a:pPr>
              <a:t>15</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2"/>
          <p:cNvSpPr>
            <a:spLocks noGrp="1"/>
          </p:cNvSpPr>
          <p:nvPr>
            <p:ph type="ftr" sz="quarter" idx="11"/>
          </p:nvPr>
        </p:nvSpPr>
        <p:spPr bwMode="auto">
          <a:xfrm>
            <a:off x="457200" y="6481763"/>
            <a:ext cx="4953000" cy="301625"/>
          </a:xfr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9459" name="Text Box 2"/>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22097F2E-E3D7-4CB9-8D3A-05F7D4EEA99D}" type="slidenum">
              <a:rPr lang="en-US" sz="1600">
                <a:solidFill>
                  <a:schemeClr val="tx1"/>
                </a:solidFill>
                <a:cs typeface="+mn-cs"/>
              </a:rPr>
              <a:pPr algn="ctr" eaLnBrk="1" hangingPunct="1">
                <a:spcBef>
                  <a:spcPct val="50000"/>
                </a:spcBef>
                <a:defRPr/>
              </a:pPr>
              <a:t>16</a:t>
            </a:fld>
            <a:endParaRPr lang="en-US" sz="1600">
              <a:solidFill>
                <a:schemeClr val="tx1"/>
              </a:solidFill>
              <a:cs typeface="+mn-cs"/>
            </a:endParaRPr>
          </a:p>
        </p:txBody>
      </p:sp>
      <p:pic>
        <p:nvPicPr>
          <p:cNvPr id="19460" name="Picture 5"/>
          <p:cNvPicPr>
            <a:picLocks noChangeAspect="1" noChangeArrowheads="1"/>
          </p:cNvPicPr>
          <p:nvPr/>
        </p:nvPicPr>
        <p:blipFill>
          <a:blip r:embed="rId2"/>
          <a:srcRect/>
          <a:stretch>
            <a:fillRect/>
          </a:stretch>
        </p:blipFill>
        <p:spPr bwMode="auto">
          <a:xfrm>
            <a:off x="-312449" y="990600"/>
            <a:ext cx="9843835" cy="4860925"/>
          </a:xfrm>
          <a:prstGeom prst="rect">
            <a:avLst/>
          </a:prstGeom>
          <a:noFill/>
          <a:ln>
            <a:noFill/>
          </a:ln>
          <a:effectLst>
            <a:outerShdw dist="45791" dir="2021404" algn="ctr" rotWithShape="0">
              <a:srgbClr val="9999FF"/>
            </a:outerShdw>
          </a:effectLst>
          <a:ex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4 Important System Concepts (continued)</a:t>
            </a:r>
          </a:p>
        </p:txBody>
      </p:sp>
      <p:sp>
        <p:nvSpPr>
          <p:cNvPr id="34818" name="Rectangle 3" descr="Rectangle: Click to edit Master text styles&#10;Second level&#10;Third level&#10;Fourth level&#10;Fifth level"/>
          <p:cNvSpPr>
            <a:spLocks noGrp="1" noChangeArrowheads="1"/>
          </p:cNvSpPr>
          <p:nvPr>
            <p:ph idx="1"/>
          </p:nvPr>
        </p:nvSpPr>
        <p:spPr>
          <a:xfrm>
            <a:off x="228600" y="1371600"/>
            <a:ext cx="8686800" cy="4800600"/>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2. Modularity</a:t>
            </a:r>
          </a:p>
          <a:p>
            <a:pPr lvl="1">
              <a:lnSpc>
                <a:spcPct val="90000"/>
              </a:lnSpc>
            </a:pPr>
            <a:r>
              <a:rPr lang="en-US" dirty="0" smtClean="0"/>
              <a:t>Process of dividing a system into modules of a relatively uniform size</a:t>
            </a:r>
          </a:p>
          <a:p>
            <a:pPr lvl="1">
              <a:lnSpc>
                <a:spcPct val="90000"/>
              </a:lnSpc>
            </a:pPr>
            <a:r>
              <a:rPr lang="en-US" dirty="0" smtClean="0"/>
              <a:t>Modules simplify system design</a:t>
            </a:r>
          </a:p>
          <a:p>
            <a:pPr>
              <a:lnSpc>
                <a:spcPct val="90000"/>
              </a:lnSpc>
            </a:pPr>
            <a:r>
              <a:rPr lang="en-US" dirty="0" smtClean="0"/>
              <a:t>3. Coupling</a:t>
            </a:r>
          </a:p>
          <a:p>
            <a:pPr lvl="1">
              <a:lnSpc>
                <a:spcPct val="90000"/>
              </a:lnSpc>
            </a:pPr>
            <a:r>
              <a:rPr lang="en-US" dirty="0" smtClean="0"/>
              <a:t>Subsystems that are dependent upon each other are coupled</a:t>
            </a:r>
          </a:p>
          <a:p>
            <a:pPr>
              <a:lnSpc>
                <a:spcPct val="90000"/>
              </a:lnSpc>
            </a:pPr>
            <a:r>
              <a:rPr lang="en-US" dirty="0" smtClean="0"/>
              <a:t>4. Cohesion</a:t>
            </a:r>
          </a:p>
          <a:p>
            <a:pPr lvl="1">
              <a:lnSpc>
                <a:spcPct val="90000"/>
              </a:lnSpc>
            </a:pPr>
            <a:r>
              <a:rPr lang="en-US" dirty="0" smtClean="0"/>
              <a:t>Extent to which a subsystem performs a single function</a:t>
            </a:r>
          </a:p>
        </p:txBody>
      </p:sp>
      <p:sp>
        <p:nvSpPr>
          <p:cNvPr id="34819"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0485"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09F6D52A-0470-4149-9253-CEEADE502BC8}" type="slidenum">
              <a:rPr lang="en-US" sz="1600">
                <a:solidFill>
                  <a:schemeClr val="tx1"/>
                </a:solidFill>
                <a:cs typeface="+mn-cs"/>
              </a:rPr>
              <a:pPr algn="ctr" eaLnBrk="1" hangingPunct="1">
                <a:spcBef>
                  <a:spcPct val="50000"/>
                </a:spcBef>
                <a:defRPr/>
              </a:pPr>
              <a:t>17</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1" y="152400"/>
            <a:ext cx="8229599" cy="1117601"/>
          </a:xfrm>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A Modern Approach to Systems Analysis and Design</a:t>
            </a:r>
          </a:p>
        </p:txBody>
      </p:sp>
      <p:sp>
        <p:nvSpPr>
          <p:cNvPr id="35842"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Systems Integration</a:t>
            </a:r>
          </a:p>
          <a:p>
            <a:pPr lvl="1"/>
            <a:r>
              <a:rPr lang="en-US" dirty="0" smtClean="0"/>
              <a:t>Allows hardware and software from different vendors to work together</a:t>
            </a:r>
          </a:p>
          <a:p>
            <a:pPr lvl="1"/>
            <a:r>
              <a:rPr lang="en-US" dirty="0" smtClean="0"/>
              <a:t>Enables procedural language systems to work with visual programming systems</a:t>
            </a:r>
          </a:p>
          <a:p>
            <a:pPr lvl="1"/>
            <a:r>
              <a:rPr lang="en-US" dirty="0" smtClean="0"/>
              <a:t>Visual programming environment uses client/server model</a:t>
            </a:r>
          </a:p>
        </p:txBody>
      </p:sp>
      <p:sp>
        <p:nvSpPr>
          <p:cNvPr id="35843"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1509"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46F661E1-8FF8-421C-93E0-0D63211C4F70}" type="slidenum">
              <a:rPr lang="en-US" sz="1600">
                <a:solidFill>
                  <a:schemeClr val="tx1"/>
                </a:solidFill>
                <a:cs typeface="+mn-cs"/>
              </a:rPr>
              <a:pPr algn="ctr" eaLnBrk="1" hangingPunct="1">
                <a:spcBef>
                  <a:spcPct val="50000"/>
                </a:spcBef>
                <a:defRPr/>
              </a:pPr>
              <a:t>18</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Your Role in Systems Development: Systems Analyst</a:t>
            </a:r>
          </a:p>
        </p:txBody>
      </p:sp>
      <p:sp>
        <p:nvSpPr>
          <p:cNvPr id="36866" name="Rectangle 3" descr="Rectangle: Click to edit Master text styles&#10;Second level&#10;Third level&#10;Fourth level&#10;Fifth level"/>
          <p:cNvSpPr>
            <a:spLocks noGrp="1" noChangeArrowheads="1"/>
          </p:cNvSpPr>
          <p:nvPr>
            <p:ph idx="1"/>
          </p:nvPr>
        </p:nvSpPr>
        <p:spPr>
          <a:xfrm>
            <a:off x="152401" y="1295400"/>
            <a:ext cx="8915400" cy="4724400"/>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sz="2800" dirty="0"/>
              <a:t>The Labor Department reports that computer system analysts made a median salary of </a:t>
            </a:r>
            <a:r>
              <a:rPr lang="en-US" sz="2800" b="1" dirty="0"/>
              <a:t>$81,190</a:t>
            </a:r>
            <a:r>
              <a:rPr lang="en-US" sz="2800" dirty="0"/>
              <a:t> in </a:t>
            </a:r>
            <a:r>
              <a:rPr lang="en-US" sz="2800" dirty="0" smtClean="0"/>
              <a:t>2013. The </a:t>
            </a:r>
            <a:r>
              <a:rPr lang="en-US" sz="2800" dirty="0"/>
              <a:t>highest-paid 10 percent in the profession earned </a:t>
            </a:r>
            <a:r>
              <a:rPr lang="en-US" sz="2800" b="1" dirty="0"/>
              <a:t>$125,460</a:t>
            </a:r>
            <a:r>
              <a:rPr lang="en-US" sz="2800" dirty="0"/>
              <a:t> that </a:t>
            </a:r>
            <a:r>
              <a:rPr lang="en-US" sz="2800" dirty="0" smtClean="0"/>
              <a:t>year</a:t>
            </a:r>
          </a:p>
          <a:p>
            <a:pPr>
              <a:lnSpc>
                <a:spcPct val="90000"/>
              </a:lnSpc>
            </a:pPr>
            <a:r>
              <a:rPr lang="en-US" sz="2800" dirty="0" smtClean="0"/>
              <a:t>Systems Analyst needs </a:t>
            </a:r>
            <a:r>
              <a:rPr lang="en-US" sz="2800" b="1" dirty="0" smtClean="0"/>
              <a:t>4 skills</a:t>
            </a:r>
            <a:r>
              <a:rPr lang="en-US" sz="2800" dirty="0" smtClean="0"/>
              <a:t>: </a:t>
            </a:r>
          </a:p>
          <a:p>
            <a:pPr lvl="1">
              <a:lnSpc>
                <a:spcPct val="90000"/>
              </a:lnSpc>
            </a:pPr>
            <a:r>
              <a:rPr lang="en-US" sz="2400" b="1" dirty="0"/>
              <a:t>Analytical: </a:t>
            </a:r>
            <a:r>
              <a:rPr lang="en-US" sz="2400" dirty="0"/>
              <a:t>understand the organization, identify opportunities and problems (systems thinking)</a:t>
            </a:r>
          </a:p>
          <a:p>
            <a:pPr lvl="1">
              <a:lnSpc>
                <a:spcPct val="90000"/>
              </a:lnSpc>
            </a:pPr>
            <a:r>
              <a:rPr lang="en-US" sz="2400" b="1" dirty="0" smtClean="0"/>
              <a:t>Technical</a:t>
            </a:r>
            <a:r>
              <a:rPr lang="en-US" sz="2400" dirty="0" smtClean="0"/>
              <a:t>: understand the potential and limitations of technology (speak the language)</a:t>
            </a:r>
          </a:p>
          <a:p>
            <a:pPr lvl="1">
              <a:lnSpc>
                <a:spcPct val="90000"/>
              </a:lnSpc>
            </a:pPr>
            <a:r>
              <a:rPr lang="en-US" sz="2400" b="1" dirty="0" smtClean="0"/>
              <a:t>Managerial</a:t>
            </a:r>
            <a:r>
              <a:rPr lang="en-US" sz="2400" dirty="0" smtClean="0"/>
              <a:t>: manage projects, resources, risk and change</a:t>
            </a:r>
          </a:p>
          <a:p>
            <a:pPr lvl="1">
              <a:lnSpc>
                <a:spcPct val="90000"/>
              </a:lnSpc>
            </a:pPr>
            <a:r>
              <a:rPr lang="en-US" sz="2400" b="1" dirty="0" smtClean="0"/>
              <a:t>Interpersonal</a:t>
            </a:r>
            <a:r>
              <a:rPr lang="en-US" sz="2400" dirty="0" smtClean="0"/>
              <a:t>: work with end users and with programmers</a:t>
            </a:r>
            <a:endParaRPr lang="en-US" sz="2000" dirty="0" smtClean="0"/>
          </a:p>
          <a:p>
            <a:pPr>
              <a:lnSpc>
                <a:spcPct val="90000"/>
              </a:lnSpc>
            </a:pPr>
            <a:endParaRPr lang="en-US" sz="2800" dirty="0" smtClean="0"/>
          </a:p>
        </p:txBody>
      </p:sp>
      <p:sp>
        <p:nvSpPr>
          <p:cNvPr id="3686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dirty="0" smtClean="0">
                <a:cs typeface="Arial" charset="0"/>
              </a:rPr>
              <a:t>Copyright © 2015 Pearson Education, Inc. Publishing as Prentice </a:t>
            </a:r>
            <a:r>
              <a:rPr lang="en-US" sz="1200" dirty="0" err="1" smtClean="0">
                <a:cs typeface="Arial" charset="0"/>
              </a:rPr>
              <a:t>HallAnalytical</a:t>
            </a:r>
            <a:endParaRPr lang="en-US" sz="1200" dirty="0">
              <a:cs typeface="Arial" charset="0"/>
            </a:endParaRPr>
          </a:p>
        </p:txBody>
      </p:sp>
      <p:sp>
        <p:nvSpPr>
          <p:cNvPr id="22533"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A2737C7A-7E93-4741-9550-637BF3040B3F}" type="slidenum">
              <a:rPr lang="en-US" sz="1600">
                <a:solidFill>
                  <a:schemeClr val="tx1"/>
                </a:solidFill>
                <a:cs typeface="+mn-cs"/>
              </a:rPr>
              <a:pPr algn="ctr">
                <a:defRPr/>
              </a:pPr>
              <a:t>19</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smtClean="0">
                <a:solidFill>
                  <a:schemeClr val="accent1">
                    <a:tint val="83000"/>
                    <a:satMod val="150000"/>
                  </a:schemeClr>
                </a:solidFill>
              </a:rPr>
              <a:t>Learning Objectives</a:t>
            </a:r>
          </a:p>
        </p:txBody>
      </p:sp>
      <p:sp>
        <p:nvSpPr>
          <p:cNvPr id="1027"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buClr>
                <a:srgbClr val="BA2212"/>
              </a:buClr>
              <a:buFont typeface="Wingdings" pitchFamily="2" charset="2"/>
              <a:buChar char="ü"/>
            </a:pPr>
            <a:r>
              <a:rPr lang="en-US" dirty="0" smtClean="0"/>
              <a:t>Define information systems analysis and design</a:t>
            </a:r>
          </a:p>
          <a:p>
            <a:pPr>
              <a:lnSpc>
                <a:spcPct val="90000"/>
              </a:lnSpc>
              <a:buClr>
                <a:srgbClr val="BA2212"/>
              </a:buClr>
              <a:buFont typeface="Wingdings" pitchFamily="2" charset="2"/>
              <a:buChar char="ü"/>
            </a:pPr>
            <a:r>
              <a:rPr lang="en-US" dirty="0" smtClean="0"/>
              <a:t>Describe the role of the systems analyst in information systems development</a:t>
            </a:r>
          </a:p>
          <a:p>
            <a:pPr>
              <a:lnSpc>
                <a:spcPct val="90000"/>
              </a:lnSpc>
              <a:buClr>
                <a:srgbClr val="BA2212"/>
              </a:buClr>
              <a:buFont typeface="Wingdings" pitchFamily="2" charset="2"/>
              <a:buChar char="ü"/>
            </a:pPr>
            <a:r>
              <a:rPr lang="en-US" dirty="0"/>
              <a:t>Describe the information systems development life cycle (SDLC)</a:t>
            </a:r>
          </a:p>
          <a:p>
            <a:pPr>
              <a:lnSpc>
                <a:spcPct val="90000"/>
              </a:lnSpc>
              <a:buClr>
                <a:srgbClr val="BA2212"/>
              </a:buClr>
              <a:buFont typeface="Wingdings" pitchFamily="2" charset="2"/>
              <a:buChar char="ü"/>
            </a:pPr>
            <a:endParaRPr lang="en-US" dirty="0" smtClean="0"/>
          </a:p>
        </p:txBody>
      </p:sp>
      <p:sp>
        <p:nvSpPr>
          <p:cNvPr id="17411"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4101" name="Text Box 6"/>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1.2</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Your Role in Systems Development: Systems Analyst</a:t>
            </a:r>
          </a:p>
        </p:txBody>
      </p:sp>
      <p:sp>
        <p:nvSpPr>
          <p:cNvPr id="36866" name="Rectangle 3" descr="Rectangle: Click to edit Master text styles&#10;Second level&#10;Third level&#10;Fourth level&#10;Fifth level"/>
          <p:cNvSpPr>
            <a:spLocks noGrp="1" noChangeArrowheads="1"/>
          </p:cNvSpPr>
          <p:nvPr>
            <p:ph idx="1"/>
          </p:nvPr>
        </p:nvSpPr>
        <p:spPr>
          <a:xfrm>
            <a:off x="457199" y="1295400"/>
            <a:ext cx="8229601" cy="4724400"/>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sz="2800" dirty="0" smtClean="0"/>
              <a:t>Study </a:t>
            </a:r>
            <a:r>
              <a:rPr lang="en-US" sz="2800" b="1" dirty="0" smtClean="0"/>
              <a:t>problems</a:t>
            </a:r>
            <a:r>
              <a:rPr lang="en-US" sz="2800" dirty="0" smtClean="0"/>
              <a:t> and </a:t>
            </a:r>
            <a:r>
              <a:rPr lang="en-US" sz="2800" b="1" dirty="0" smtClean="0"/>
              <a:t>needs</a:t>
            </a:r>
            <a:r>
              <a:rPr lang="en-US" sz="2800" dirty="0" smtClean="0"/>
              <a:t> of an organization</a:t>
            </a:r>
          </a:p>
          <a:p>
            <a:pPr>
              <a:lnSpc>
                <a:spcPct val="90000"/>
              </a:lnSpc>
            </a:pPr>
            <a:r>
              <a:rPr lang="en-US" sz="2800" dirty="0" smtClean="0"/>
              <a:t>Determine best approach to </a:t>
            </a:r>
            <a:r>
              <a:rPr lang="en-US" sz="2800" b="1" dirty="0" smtClean="0"/>
              <a:t>improving</a:t>
            </a:r>
            <a:r>
              <a:rPr lang="en-US" sz="2800" dirty="0" smtClean="0"/>
              <a:t> organization through use of:</a:t>
            </a:r>
          </a:p>
          <a:p>
            <a:pPr lvl="1">
              <a:lnSpc>
                <a:spcPct val="90000"/>
              </a:lnSpc>
            </a:pPr>
            <a:r>
              <a:rPr lang="en-US" sz="2400" dirty="0" smtClean="0"/>
              <a:t>People, Methods, Information Technology</a:t>
            </a:r>
          </a:p>
          <a:p>
            <a:pPr>
              <a:lnSpc>
                <a:spcPct val="90000"/>
              </a:lnSpc>
            </a:pPr>
            <a:r>
              <a:rPr lang="en-US" sz="2800" dirty="0" smtClean="0"/>
              <a:t>Help system users and managers</a:t>
            </a:r>
            <a:r>
              <a:rPr lang="en-US" sz="2800" b="1" dirty="0" smtClean="0"/>
              <a:t> define their requirements </a:t>
            </a:r>
            <a:r>
              <a:rPr lang="en-US" sz="2800" dirty="0" smtClean="0"/>
              <a:t>for new or enhanced information systems</a:t>
            </a:r>
          </a:p>
          <a:p>
            <a:pPr>
              <a:lnSpc>
                <a:spcPct val="90000"/>
              </a:lnSpc>
            </a:pPr>
            <a:endParaRPr lang="en-US" sz="2800" dirty="0" smtClean="0"/>
          </a:p>
          <a:p>
            <a:pPr>
              <a:lnSpc>
                <a:spcPct val="90000"/>
              </a:lnSpc>
            </a:pPr>
            <a:endParaRPr lang="en-US" sz="2800" dirty="0" smtClean="0"/>
          </a:p>
        </p:txBody>
      </p:sp>
      <p:sp>
        <p:nvSpPr>
          <p:cNvPr id="3686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2533"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A2737C7A-7E93-4741-9550-637BF3040B3F}" type="slidenum">
              <a:rPr lang="en-US" sz="1600">
                <a:solidFill>
                  <a:schemeClr val="tx1"/>
                </a:solidFill>
                <a:cs typeface="+mn-cs"/>
              </a:rPr>
              <a:pPr algn="ctr">
                <a:defRPr/>
              </a:pPr>
              <a:t>20</a:t>
            </a:fld>
            <a:endParaRPr lang="en-US" sz="1600">
              <a:solidFill>
                <a:schemeClr val="tx1"/>
              </a:solidFill>
              <a:cs typeface="+mn-cs"/>
            </a:endParaRPr>
          </a:p>
        </p:txBody>
      </p:sp>
    </p:spTree>
    <p:extLst>
      <p:ext uri="{BB962C8B-B14F-4D97-AF65-F5344CB8AC3E}">
        <p14:creationId xmlns:p14="http://schemas.microsoft.com/office/powerpoint/2010/main" val="3158286675"/>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dirty="0" smtClean="0"/>
              <a:t>Group Activity</a:t>
            </a:r>
            <a:endParaRPr lang="en-US" dirty="0"/>
          </a:p>
        </p:txBody>
      </p:sp>
      <p:sp>
        <p:nvSpPr>
          <p:cNvPr id="3" name="Content Placeholder 2"/>
          <p:cNvSpPr>
            <a:spLocks noGrp="1"/>
          </p:cNvSpPr>
          <p:nvPr>
            <p:ph idx="1"/>
          </p:nvPr>
        </p:nvSpPr>
        <p:spPr>
          <a:xfrm>
            <a:off x="457199" y="1371600"/>
            <a:ext cx="3733801" cy="4572001"/>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sz="2400" dirty="0" smtClean="0"/>
              <a:t>What is the input?</a:t>
            </a:r>
          </a:p>
          <a:p>
            <a:r>
              <a:rPr lang="en-US" sz="2400" dirty="0" smtClean="0"/>
              <a:t>Output?</a:t>
            </a:r>
          </a:p>
          <a:p>
            <a:r>
              <a:rPr lang="en-US" sz="2400" dirty="0" smtClean="0"/>
              <a:t>Boundary?</a:t>
            </a:r>
          </a:p>
          <a:p>
            <a:r>
              <a:rPr lang="en-US" sz="2400" dirty="0" smtClean="0"/>
              <a:t>Components?</a:t>
            </a:r>
          </a:p>
          <a:p>
            <a:r>
              <a:rPr lang="en-US" sz="2400" dirty="0" smtClean="0"/>
              <a:t>Interrelationships?</a:t>
            </a:r>
          </a:p>
          <a:p>
            <a:r>
              <a:rPr lang="en-US" sz="2400" dirty="0" smtClean="0"/>
              <a:t>Constraints?</a:t>
            </a:r>
          </a:p>
          <a:p>
            <a:r>
              <a:rPr lang="en-US" sz="2400" dirty="0" smtClean="0"/>
              <a:t>Purpose?</a:t>
            </a:r>
          </a:p>
          <a:p>
            <a:r>
              <a:rPr lang="en-US" sz="2400" dirty="0" smtClean="0"/>
              <a:t>Interfaces?</a:t>
            </a:r>
          </a:p>
          <a:p>
            <a:r>
              <a:rPr lang="en-US" sz="2400" dirty="0" smtClean="0"/>
              <a:t>Environment?</a:t>
            </a:r>
            <a:endParaRPr lang="en-US" sz="2400" dirty="0"/>
          </a:p>
        </p:txBody>
      </p:sp>
      <p:sp>
        <p:nvSpPr>
          <p:cNvPr id="4" name="Content Placeholder 2"/>
          <p:cNvSpPr txBox="1">
            <a:spLocks/>
          </p:cNvSpPr>
          <p:nvPr/>
        </p:nvSpPr>
        <p:spPr>
          <a:xfrm>
            <a:off x="4565074" y="1371601"/>
            <a:ext cx="4121727" cy="4572000"/>
          </a:xfrm>
          <a:prstGeom prst="rect">
            <a:avLst/>
          </a:prstGeo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800" dirty="0" smtClean="0"/>
              <a:t>Describe the following as a system:</a:t>
            </a:r>
          </a:p>
          <a:p>
            <a:pPr lvl="1" fontAlgn="auto">
              <a:spcAft>
                <a:spcPts val="0"/>
              </a:spcAft>
            </a:pPr>
            <a:r>
              <a:rPr lang="en-US" dirty="0" smtClean="0"/>
              <a:t>Weber State University</a:t>
            </a:r>
          </a:p>
          <a:p>
            <a:pPr lvl="1" fontAlgn="auto">
              <a:spcAft>
                <a:spcPts val="0"/>
              </a:spcAft>
            </a:pPr>
            <a:r>
              <a:rPr lang="en-US" dirty="0" smtClean="0"/>
              <a:t>Your Car</a:t>
            </a:r>
          </a:p>
          <a:p>
            <a:pPr lvl="1" fontAlgn="auto">
              <a:spcAft>
                <a:spcPts val="0"/>
              </a:spcAft>
            </a:pPr>
            <a:r>
              <a:rPr lang="en-US" dirty="0" smtClean="0"/>
              <a:t>Your family</a:t>
            </a:r>
          </a:p>
          <a:p>
            <a:pPr lvl="1" fontAlgn="auto">
              <a:spcAft>
                <a:spcPts val="0"/>
              </a:spcAft>
            </a:pPr>
            <a:endParaRPr lang="en-US" dirty="0"/>
          </a:p>
          <a:p>
            <a:pPr marL="457200" lvl="1" indent="0" fontAlgn="auto">
              <a:spcAft>
                <a:spcPts val="0"/>
              </a:spcAft>
              <a:buNone/>
            </a:pPr>
            <a:r>
              <a:rPr lang="en-US" dirty="0" smtClean="0"/>
              <a:t>Draw and label the system</a:t>
            </a:r>
            <a:endParaRPr lang="en-US" dirty="0"/>
          </a:p>
        </p:txBody>
      </p:sp>
    </p:spTree>
    <p:extLst>
      <p:ext uri="{BB962C8B-B14F-4D97-AF65-F5344CB8AC3E}">
        <p14:creationId xmlns:p14="http://schemas.microsoft.com/office/powerpoint/2010/main" val="177994648"/>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3600" dirty="0" smtClean="0">
                <a:solidFill>
                  <a:schemeClr val="accent1">
                    <a:tint val="83000"/>
                    <a:satMod val="150000"/>
                  </a:schemeClr>
                </a:solidFill>
              </a:rPr>
              <a:t>Developing Information Systems and the Systems Development Life Cycle</a:t>
            </a:r>
          </a:p>
        </p:txBody>
      </p:sp>
      <p:sp>
        <p:nvSpPr>
          <p:cNvPr id="37890"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Systems Development Methodology</a:t>
            </a:r>
          </a:p>
          <a:p>
            <a:pPr lvl="1"/>
            <a:r>
              <a:rPr lang="en-US" dirty="0" smtClean="0"/>
              <a:t>A standard process followed in an organization to conduct all the steps necessary to </a:t>
            </a:r>
          </a:p>
          <a:p>
            <a:pPr lvl="2"/>
            <a:r>
              <a:rPr lang="en-US" dirty="0" smtClean="0"/>
              <a:t>analyze </a:t>
            </a:r>
          </a:p>
          <a:p>
            <a:pPr lvl="2"/>
            <a:r>
              <a:rPr lang="en-US" dirty="0" smtClean="0"/>
              <a:t>design </a:t>
            </a:r>
          </a:p>
          <a:p>
            <a:pPr lvl="2"/>
            <a:r>
              <a:rPr lang="en-US" dirty="0" smtClean="0"/>
              <a:t>implement </a:t>
            </a:r>
          </a:p>
          <a:p>
            <a:pPr lvl="2"/>
            <a:r>
              <a:rPr lang="en-US" dirty="0" smtClean="0"/>
              <a:t>and maintain information systems.</a:t>
            </a:r>
          </a:p>
        </p:txBody>
      </p:sp>
      <p:sp>
        <p:nvSpPr>
          <p:cNvPr id="37891"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3557"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DB0973DF-A5E2-44F9-B485-CA0DD85A65EE}" type="slidenum">
              <a:rPr lang="en-US" sz="1600">
                <a:solidFill>
                  <a:schemeClr val="tx1"/>
                </a:solidFill>
                <a:cs typeface="+mn-cs"/>
              </a:rPr>
              <a:pPr algn="ctr">
                <a:defRPr/>
              </a:pPr>
              <a:t>22</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2800" dirty="0" smtClean="0">
                <a:solidFill>
                  <a:schemeClr val="accent1">
                    <a:tint val="83000"/>
                    <a:satMod val="150000"/>
                  </a:schemeClr>
                </a:solidFill>
              </a:rPr>
              <a:t>Developing Information Systems and the Systems Development Life Cycle (continued)</a:t>
            </a:r>
          </a:p>
        </p:txBody>
      </p:sp>
      <p:sp>
        <p:nvSpPr>
          <p:cNvPr id="38914"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Systems Development Life Cycle</a:t>
            </a:r>
          </a:p>
          <a:p>
            <a:pPr lvl="1">
              <a:lnSpc>
                <a:spcPct val="90000"/>
              </a:lnSpc>
            </a:pPr>
            <a:r>
              <a:rPr lang="en-US" dirty="0" smtClean="0"/>
              <a:t>Series of steps used to manage the phases of development for an information system</a:t>
            </a:r>
          </a:p>
          <a:p>
            <a:pPr lvl="1">
              <a:lnSpc>
                <a:spcPct val="90000"/>
              </a:lnSpc>
            </a:pPr>
            <a:r>
              <a:rPr lang="en-US" dirty="0" smtClean="0"/>
              <a:t>Consists of four phases:</a:t>
            </a:r>
          </a:p>
          <a:p>
            <a:pPr lvl="2">
              <a:lnSpc>
                <a:spcPct val="90000"/>
              </a:lnSpc>
            </a:pPr>
            <a:r>
              <a:rPr lang="en-US" dirty="0" smtClean="0"/>
              <a:t>Planning and Selection</a:t>
            </a:r>
          </a:p>
          <a:p>
            <a:pPr lvl="2">
              <a:lnSpc>
                <a:spcPct val="90000"/>
              </a:lnSpc>
            </a:pPr>
            <a:r>
              <a:rPr lang="en-US" dirty="0" smtClean="0"/>
              <a:t>Analysis</a:t>
            </a:r>
          </a:p>
          <a:p>
            <a:pPr lvl="2">
              <a:lnSpc>
                <a:spcPct val="90000"/>
              </a:lnSpc>
            </a:pPr>
            <a:r>
              <a:rPr lang="en-US" dirty="0" smtClean="0"/>
              <a:t>Design</a:t>
            </a:r>
          </a:p>
          <a:p>
            <a:pPr lvl="2">
              <a:lnSpc>
                <a:spcPct val="90000"/>
              </a:lnSpc>
            </a:pPr>
            <a:r>
              <a:rPr lang="en-US" dirty="0" smtClean="0"/>
              <a:t>Implementation and Operation</a:t>
            </a:r>
          </a:p>
        </p:txBody>
      </p:sp>
      <p:sp>
        <p:nvSpPr>
          <p:cNvPr id="3891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4581"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43CABC0E-9EE1-4278-B585-26841F53D400}" type="slidenum">
              <a:rPr lang="en-US" sz="1600">
                <a:solidFill>
                  <a:schemeClr val="tx1"/>
                </a:solidFill>
                <a:cs typeface="+mn-cs"/>
              </a:rPr>
              <a:pPr algn="ctr">
                <a:defRPr/>
              </a:pPr>
              <a:t>23</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59267"/>
            <a:ext cx="8229600" cy="927629"/>
          </a:xfrm>
          <a:solidFill>
            <a:schemeClr val="accent4">
              <a:lumMod val="20000"/>
              <a:lumOff val="80000"/>
            </a:schemeClr>
          </a:solidFill>
        </p:spPr>
        <p:txBody>
          <a:bodyPr>
            <a:normAutofit fontScale="90000"/>
          </a:bodyPr>
          <a:lstStyle/>
          <a:p>
            <a:pPr marL="484632" fontAlgn="auto">
              <a:spcAft>
                <a:spcPts val="0"/>
              </a:spcAft>
              <a:defRPr/>
            </a:pPr>
            <a:r>
              <a:rPr lang="en-US" sz="2800" smtClean="0">
                <a:solidFill>
                  <a:schemeClr val="accent1">
                    <a:tint val="83000"/>
                    <a:satMod val="150000"/>
                  </a:schemeClr>
                </a:solidFill>
              </a:rPr>
              <a:t>Developing Information Systems and the Systems Development Life Cycle (continued)</a:t>
            </a:r>
          </a:p>
        </p:txBody>
      </p:sp>
      <p:sp>
        <p:nvSpPr>
          <p:cNvPr id="39938" name="Rectangle 3" descr="Rectangle: Click to edit Master text styles&#10;Second level&#10;Third level&#10;Fourth level&#10;Fifth level"/>
          <p:cNvSpPr>
            <a:spLocks noGrp="1" noChangeArrowheads="1"/>
          </p:cNvSpPr>
          <p:nvPr>
            <p:ph idx="1"/>
          </p:nvPr>
        </p:nvSpPr>
        <p:spPr>
          <a:xfrm>
            <a:off x="457199" y="1498601"/>
            <a:ext cx="8229601" cy="4064000"/>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lvl="1"/>
            <a:r>
              <a:rPr lang="en-US" dirty="0" smtClean="0"/>
              <a:t>Phases are not necessarily sequential</a:t>
            </a:r>
          </a:p>
          <a:p>
            <a:pPr lvl="1"/>
            <a:r>
              <a:rPr lang="en-US" dirty="0" smtClean="0"/>
              <a:t>Each phase has a specific outcome and deliverable</a:t>
            </a:r>
          </a:p>
          <a:p>
            <a:pPr lvl="1"/>
            <a:r>
              <a:rPr lang="en-US" dirty="0" smtClean="0"/>
              <a:t>Every company customizes the life-cycle model to its individual needs</a:t>
            </a:r>
          </a:p>
          <a:p>
            <a:pPr lvl="1">
              <a:buFont typeface="Wingdings" pitchFamily="2" charset="2"/>
              <a:buNone/>
            </a:pPr>
            <a:endParaRPr lang="en-US" dirty="0" smtClean="0"/>
          </a:p>
        </p:txBody>
      </p:sp>
      <p:sp>
        <p:nvSpPr>
          <p:cNvPr id="39939"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5605"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8914BB5E-1320-4959-8D36-8C86D4AD7903}" type="slidenum">
              <a:rPr lang="en-US" sz="1600">
                <a:solidFill>
                  <a:schemeClr val="tx1"/>
                </a:solidFill>
                <a:cs typeface="+mn-cs"/>
              </a:rPr>
              <a:pPr algn="ctr">
                <a:defRPr/>
              </a:pPr>
              <a:t>24</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Phases of the Systems Development Life Cycle</a:t>
            </a:r>
          </a:p>
        </p:txBody>
      </p:sp>
      <p:sp>
        <p:nvSpPr>
          <p:cNvPr id="40962" name="Rectangle 3" descr="Rectangle: Click to edit Master text styles&#10;Second level&#10;Third level&#10;Fourth level&#10;Fifth level"/>
          <p:cNvSpPr>
            <a:spLocks noGrp="1" noChangeArrowheads="1"/>
          </p:cNvSpPr>
          <p:nvPr>
            <p:ph idx="1"/>
          </p:nvPr>
        </p:nvSpPr>
        <p:spPr>
          <a:xfrm>
            <a:off x="457199" y="1295400"/>
            <a:ext cx="8229601" cy="4648201"/>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marL="609600" indent="-609600">
              <a:lnSpc>
                <a:spcPct val="90000"/>
              </a:lnSpc>
              <a:buFont typeface="Wingdings 2" pitchFamily="18" charset="2"/>
              <a:buNone/>
            </a:pPr>
            <a:r>
              <a:rPr lang="en-US" sz="2800" dirty="0" smtClean="0">
                <a:solidFill>
                  <a:srgbClr val="FF388C"/>
                </a:solidFill>
              </a:rPr>
              <a:t>1.   </a:t>
            </a:r>
            <a:r>
              <a:rPr lang="en-US" sz="2800" dirty="0" smtClean="0"/>
              <a:t>Systems Planning and Selection</a:t>
            </a:r>
          </a:p>
          <a:p>
            <a:pPr marL="990600" lvl="1" indent="-533400">
              <a:lnSpc>
                <a:spcPct val="90000"/>
              </a:lnSpc>
            </a:pPr>
            <a:r>
              <a:rPr lang="en-US" sz="2400" dirty="0" smtClean="0"/>
              <a:t>Two Main Activities</a:t>
            </a:r>
          </a:p>
          <a:p>
            <a:pPr marL="1371600" lvl="2" indent="-457200">
              <a:lnSpc>
                <a:spcPct val="90000"/>
              </a:lnSpc>
            </a:pPr>
            <a:r>
              <a:rPr lang="en-US" sz="2000" dirty="0" smtClean="0"/>
              <a:t>Identification of need (of new or enhanced system)</a:t>
            </a:r>
          </a:p>
          <a:p>
            <a:pPr marL="1371600" lvl="2" indent="-457200">
              <a:lnSpc>
                <a:spcPct val="90000"/>
              </a:lnSpc>
            </a:pPr>
            <a:r>
              <a:rPr lang="en-US" sz="2000" dirty="0" smtClean="0"/>
              <a:t>Investigation and determination of scope</a:t>
            </a:r>
          </a:p>
          <a:p>
            <a:pPr marL="971550" lvl="1" indent="-457200">
              <a:lnSpc>
                <a:spcPct val="90000"/>
              </a:lnSpc>
            </a:pPr>
            <a:r>
              <a:rPr lang="en-US" sz="2400" dirty="0" smtClean="0"/>
              <a:t>Feasibility Study </a:t>
            </a:r>
            <a:r>
              <a:rPr lang="en-US" sz="2000" dirty="0" smtClean="0"/>
              <a:t>will be the </a:t>
            </a:r>
            <a:r>
              <a:rPr lang="en-US" sz="2000" b="1" dirty="0" smtClean="0"/>
              <a:t>outcome</a:t>
            </a:r>
            <a:r>
              <a:rPr lang="en-US" sz="2000" dirty="0" smtClean="0"/>
              <a:t> of this phase</a:t>
            </a:r>
            <a:r>
              <a:rPr lang="en-US" dirty="0"/>
              <a:t>	</a:t>
            </a:r>
            <a:r>
              <a:rPr lang="en-US" dirty="0" smtClean="0"/>
              <a:t>		</a:t>
            </a:r>
          </a:p>
          <a:p>
            <a:pPr marL="609600" indent="-609600">
              <a:lnSpc>
                <a:spcPct val="90000"/>
              </a:lnSpc>
              <a:buFont typeface="Wingdings 2" pitchFamily="18" charset="2"/>
              <a:buNone/>
            </a:pPr>
            <a:r>
              <a:rPr lang="en-US" sz="2800" dirty="0" smtClean="0">
                <a:solidFill>
                  <a:srgbClr val="FF388C"/>
                </a:solidFill>
              </a:rPr>
              <a:t>2.   </a:t>
            </a:r>
            <a:r>
              <a:rPr lang="en-US" sz="2800" dirty="0" smtClean="0"/>
              <a:t>Systems Analysis</a:t>
            </a:r>
          </a:p>
          <a:p>
            <a:pPr marL="990600" lvl="1" indent="-533400">
              <a:lnSpc>
                <a:spcPct val="90000"/>
              </a:lnSpc>
            </a:pPr>
            <a:r>
              <a:rPr lang="en-US" sz="2400" dirty="0" smtClean="0"/>
              <a:t>Study of current procedures and information systems</a:t>
            </a:r>
          </a:p>
          <a:p>
            <a:pPr marL="1371600" lvl="2" indent="-457200">
              <a:lnSpc>
                <a:spcPct val="90000"/>
              </a:lnSpc>
            </a:pPr>
            <a:r>
              <a:rPr lang="en-US" sz="2000" dirty="0" smtClean="0"/>
              <a:t>Determine requirements</a:t>
            </a:r>
          </a:p>
          <a:p>
            <a:pPr marL="1371600" lvl="2" indent="-457200">
              <a:lnSpc>
                <a:spcPct val="90000"/>
              </a:lnSpc>
            </a:pPr>
            <a:r>
              <a:rPr lang="en-US" sz="2000" dirty="0" smtClean="0"/>
              <a:t>Generate alternative designs</a:t>
            </a:r>
          </a:p>
          <a:p>
            <a:pPr marL="1371600" lvl="2" indent="-457200">
              <a:lnSpc>
                <a:spcPct val="90000"/>
              </a:lnSpc>
            </a:pPr>
            <a:r>
              <a:rPr lang="en-US" sz="2000" dirty="0" smtClean="0"/>
              <a:t>Compare alternatives</a:t>
            </a:r>
          </a:p>
          <a:p>
            <a:pPr marL="1371600" lvl="2" indent="-457200">
              <a:lnSpc>
                <a:spcPct val="90000"/>
              </a:lnSpc>
            </a:pPr>
            <a:r>
              <a:rPr lang="en-US" sz="2000" b="1" dirty="0" smtClean="0"/>
              <a:t>Output </a:t>
            </a:r>
            <a:r>
              <a:rPr lang="en-US" sz="2000" dirty="0" smtClean="0"/>
              <a:t>of this phase- </a:t>
            </a:r>
            <a:r>
              <a:rPr lang="en-US" sz="2000" b="1" dirty="0" smtClean="0"/>
              <a:t>description of alternative solution </a:t>
            </a:r>
            <a:r>
              <a:rPr lang="en-US" sz="2000" dirty="0" smtClean="0"/>
              <a:t>recommended by team</a:t>
            </a:r>
          </a:p>
          <a:p>
            <a:pPr marL="514350" lvl="1" indent="0">
              <a:lnSpc>
                <a:spcPct val="90000"/>
              </a:lnSpc>
              <a:buNone/>
            </a:pPr>
            <a:endParaRPr lang="en-US" dirty="0" smtClean="0"/>
          </a:p>
        </p:txBody>
      </p:sp>
      <p:sp>
        <p:nvSpPr>
          <p:cNvPr id="40963"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6629"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A79B076E-ED46-4556-BBBE-D4FA11FAC105}" type="slidenum">
              <a:rPr lang="en-US" sz="1600">
                <a:solidFill>
                  <a:schemeClr val="tx1"/>
                </a:solidFill>
                <a:cs typeface="+mn-cs"/>
              </a:rPr>
              <a:pPr algn="ctr">
                <a:defRPr/>
              </a:pPr>
              <a:t>25</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3600" dirty="0" smtClean="0">
                <a:solidFill>
                  <a:schemeClr val="accent1">
                    <a:tint val="83000"/>
                    <a:satMod val="150000"/>
                  </a:schemeClr>
                </a:solidFill>
              </a:rPr>
              <a:t>Phases of the Systems Development Life Cycle (continued)</a:t>
            </a:r>
          </a:p>
        </p:txBody>
      </p:sp>
      <p:sp>
        <p:nvSpPr>
          <p:cNvPr id="41986" name="Rectangle 3" descr="Rectangle: Click to edit Master text styles&#10;Second level&#10;Third level&#10;Fourth level&#10;Fifth level"/>
          <p:cNvSpPr>
            <a:spLocks noGrp="1" noChangeArrowheads="1"/>
          </p:cNvSpPr>
          <p:nvPr>
            <p:ph idx="1"/>
          </p:nvPr>
        </p:nvSpPr>
        <p:spPr>
          <a:xfrm>
            <a:off x="457199" y="1371600"/>
            <a:ext cx="8229601" cy="4800600"/>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marL="609600" indent="-609600">
              <a:lnSpc>
                <a:spcPct val="90000"/>
              </a:lnSpc>
              <a:buFont typeface="Wingdings 2" pitchFamily="18" charset="2"/>
              <a:buNone/>
            </a:pPr>
            <a:r>
              <a:rPr lang="en-US" sz="2800" dirty="0" smtClean="0">
                <a:solidFill>
                  <a:srgbClr val="FF388C"/>
                </a:solidFill>
              </a:rPr>
              <a:t>3.   </a:t>
            </a:r>
            <a:r>
              <a:rPr lang="en-US" sz="2800" dirty="0" smtClean="0"/>
              <a:t>System Design- </a:t>
            </a:r>
            <a:r>
              <a:rPr lang="en-US" sz="2400" dirty="0" smtClean="0"/>
              <a:t>take description of recommended alternative and convert to:</a:t>
            </a:r>
          </a:p>
          <a:p>
            <a:pPr marL="990600" lvl="1" indent="-533400">
              <a:lnSpc>
                <a:spcPct val="90000"/>
              </a:lnSpc>
            </a:pPr>
            <a:r>
              <a:rPr lang="en-US" sz="2400" dirty="0" smtClean="0"/>
              <a:t>Logical Design</a:t>
            </a:r>
          </a:p>
          <a:p>
            <a:pPr marL="1371600" lvl="2" indent="-457200">
              <a:lnSpc>
                <a:spcPct val="90000"/>
              </a:lnSpc>
            </a:pPr>
            <a:r>
              <a:rPr lang="en-US" sz="2000" dirty="0" smtClean="0"/>
              <a:t>Concentrates on business aspects of the system</a:t>
            </a:r>
          </a:p>
          <a:p>
            <a:pPr marL="990600" lvl="1" indent="-533400">
              <a:lnSpc>
                <a:spcPct val="90000"/>
              </a:lnSpc>
            </a:pPr>
            <a:r>
              <a:rPr lang="en-US" sz="2400" dirty="0" smtClean="0"/>
              <a:t>Physical Design</a:t>
            </a:r>
          </a:p>
          <a:p>
            <a:pPr marL="1371600" lvl="2" indent="-457200">
              <a:lnSpc>
                <a:spcPct val="90000"/>
              </a:lnSpc>
            </a:pPr>
            <a:r>
              <a:rPr lang="en-US" sz="2000" dirty="0" smtClean="0"/>
              <a:t>Technical specifications( platform? OS? Network?)</a:t>
            </a:r>
          </a:p>
          <a:p>
            <a:pPr marL="1371600" lvl="2" indent="-457200">
              <a:lnSpc>
                <a:spcPct val="90000"/>
              </a:lnSpc>
            </a:pPr>
            <a:r>
              <a:rPr lang="en-US" sz="2000" b="1" dirty="0" smtClean="0"/>
              <a:t>Output</a:t>
            </a:r>
            <a:r>
              <a:rPr lang="en-US" sz="2000" dirty="0" smtClean="0"/>
              <a:t> of this phase: diagram/report of physical system specifications</a:t>
            </a:r>
          </a:p>
          <a:p>
            <a:pPr marL="609600" indent="-609600">
              <a:lnSpc>
                <a:spcPct val="90000"/>
              </a:lnSpc>
              <a:buFont typeface="Wingdings 2" pitchFamily="18" charset="2"/>
              <a:buNone/>
            </a:pPr>
            <a:r>
              <a:rPr lang="en-US" sz="2800" dirty="0" smtClean="0">
                <a:solidFill>
                  <a:srgbClr val="FF388C"/>
                </a:solidFill>
              </a:rPr>
              <a:t>4.   </a:t>
            </a:r>
            <a:r>
              <a:rPr lang="en-US" sz="2800" dirty="0" smtClean="0"/>
              <a:t>System Implementation and Operation</a:t>
            </a:r>
          </a:p>
          <a:p>
            <a:pPr marL="990600" lvl="1" indent="-533400">
              <a:lnSpc>
                <a:spcPct val="90000"/>
              </a:lnSpc>
            </a:pPr>
            <a:r>
              <a:rPr lang="en-US" sz="2400" dirty="0" smtClean="0"/>
              <a:t>Implementation</a:t>
            </a:r>
          </a:p>
          <a:p>
            <a:pPr marL="1371600" lvl="2" indent="-457200">
              <a:lnSpc>
                <a:spcPct val="90000"/>
              </a:lnSpc>
            </a:pPr>
            <a:r>
              <a:rPr lang="en-US" sz="2000" dirty="0" smtClean="0"/>
              <a:t>Hardware and software installation / Programming / User Training / Documentation</a:t>
            </a:r>
          </a:p>
        </p:txBody>
      </p:sp>
      <p:sp>
        <p:nvSpPr>
          <p:cNvPr id="4198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7653"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10CB7F60-08B2-4D8E-AFC1-60F44D236263}" type="slidenum">
              <a:rPr lang="en-US" sz="1600">
                <a:solidFill>
                  <a:schemeClr val="tx1"/>
                </a:solidFill>
                <a:cs typeface="+mn-cs"/>
              </a:rPr>
              <a:pPr algn="ctr">
                <a:defRPr/>
              </a:pPr>
              <a:t>26</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1" y="274638"/>
            <a:ext cx="8229600" cy="1223962"/>
          </a:xfrm>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Alternative Approaches to Development</a:t>
            </a:r>
          </a:p>
        </p:txBody>
      </p:sp>
      <p:sp>
        <p:nvSpPr>
          <p:cNvPr id="44034" name="Rectangle 3" descr="Rectangle: Click to edit Master text styles&#10;Second level&#10;Third level&#10;Fourth level&#10;Fifth level"/>
          <p:cNvSpPr>
            <a:spLocks noGrp="1" noChangeArrowheads="1"/>
          </p:cNvSpPr>
          <p:nvPr>
            <p:ph idx="1"/>
          </p:nvPr>
        </p:nvSpPr>
        <p:spPr>
          <a:xfrm>
            <a:off x="457199" y="1808163"/>
            <a:ext cx="8229601" cy="3830637"/>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Prototyping</a:t>
            </a:r>
          </a:p>
          <a:p>
            <a:pPr lvl="1"/>
            <a:r>
              <a:rPr lang="en-US" dirty="0" smtClean="0"/>
              <a:t>Building a scaled-down working version of the system</a:t>
            </a:r>
          </a:p>
          <a:p>
            <a:pPr lvl="1"/>
            <a:r>
              <a:rPr lang="en-US" dirty="0" smtClean="0"/>
              <a:t>Advantages:</a:t>
            </a:r>
          </a:p>
          <a:p>
            <a:pPr lvl="2"/>
            <a:r>
              <a:rPr lang="en-US" dirty="0" smtClean="0"/>
              <a:t>Users are involved in design</a:t>
            </a:r>
          </a:p>
          <a:p>
            <a:pPr lvl="2"/>
            <a:r>
              <a:rPr lang="en-US" dirty="0" smtClean="0"/>
              <a:t>Captures requirements in concrete form</a:t>
            </a:r>
          </a:p>
          <a:p>
            <a:pPr>
              <a:buFont typeface="Wingdings" pitchFamily="2" charset="2"/>
              <a:buNone/>
            </a:pPr>
            <a:endParaRPr lang="en-US" dirty="0" smtClean="0"/>
          </a:p>
        </p:txBody>
      </p:sp>
      <p:sp>
        <p:nvSpPr>
          <p:cNvPr id="4403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29701"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5A3B42EA-BF3A-4B74-9AB5-553BD2BBBD58}" type="slidenum">
              <a:rPr lang="en-US" sz="1600">
                <a:solidFill>
                  <a:schemeClr val="tx1"/>
                </a:solidFill>
                <a:cs typeface="+mn-cs"/>
              </a:rPr>
              <a:pPr algn="ctr">
                <a:defRPr/>
              </a:pPr>
              <a:t>27</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Alternative Approaches to Development (continued)</a:t>
            </a:r>
          </a:p>
        </p:txBody>
      </p:sp>
      <p:sp>
        <p:nvSpPr>
          <p:cNvPr id="45058"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Computer-Assisted Software Engineering (CASE) Tools</a:t>
            </a:r>
          </a:p>
          <a:p>
            <a:pPr lvl="1"/>
            <a:r>
              <a:rPr lang="en-US" dirty="0" smtClean="0"/>
              <a:t>Automated software tools used by systems analysts to develop information systems</a:t>
            </a:r>
          </a:p>
          <a:p>
            <a:pPr lvl="1"/>
            <a:r>
              <a:rPr lang="en-US" dirty="0" smtClean="0"/>
              <a:t>Can be used throughout SDLC</a:t>
            </a:r>
          </a:p>
          <a:p>
            <a:pPr lvl="1"/>
            <a:r>
              <a:rPr lang="en-US" dirty="0" smtClean="0"/>
              <a:t>Product and tool integration is provided through a repository</a:t>
            </a:r>
          </a:p>
          <a:p>
            <a:pPr>
              <a:buFont typeface="Wingdings" pitchFamily="2" charset="2"/>
              <a:buNone/>
            </a:pPr>
            <a:endParaRPr lang="en-US" dirty="0" smtClean="0"/>
          </a:p>
        </p:txBody>
      </p:sp>
      <p:sp>
        <p:nvSpPr>
          <p:cNvPr id="45059"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0725"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B898BDDB-A55E-4DBB-9128-5731F7BC2258}" type="slidenum">
              <a:rPr lang="en-US" sz="1600">
                <a:solidFill>
                  <a:schemeClr val="tx1"/>
                </a:solidFill>
                <a:cs typeface="+mn-cs"/>
              </a:rPr>
              <a:pPr algn="ctr">
                <a:defRPr/>
              </a:pPr>
              <a:t>28</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Alternative Approaches to Development (continued)</a:t>
            </a:r>
          </a:p>
        </p:txBody>
      </p:sp>
      <p:sp>
        <p:nvSpPr>
          <p:cNvPr id="46082"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lvl="1"/>
            <a:r>
              <a:rPr lang="en-US" dirty="0" smtClean="0"/>
              <a:t>General types of CASE tools</a:t>
            </a:r>
          </a:p>
          <a:p>
            <a:pPr lvl="2"/>
            <a:r>
              <a:rPr lang="en-US" dirty="0" smtClean="0"/>
              <a:t>Diagramming tools</a:t>
            </a:r>
          </a:p>
          <a:p>
            <a:pPr lvl="2"/>
            <a:r>
              <a:rPr lang="en-US" dirty="0" smtClean="0"/>
              <a:t>Computer display and report generators</a:t>
            </a:r>
          </a:p>
          <a:p>
            <a:pPr lvl="2"/>
            <a:r>
              <a:rPr lang="en-US" dirty="0" smtClean="0"/>
              <a:t>Analysis tools</a:t>
            </a:r>
          </a:p>
          <a:p>
            <a:pPr lvl="2"/>
            <a:r>
              <a:rPr lang="en-US" dirty="0" smtClean="0"/>
              <a:t>Repository</a:t>
            </a:r>
          </a:p>
          <a:p>
            <a:pPr lvl="2"/>
            <a:r>
              <a:rPr lang="en-US" dirty="0" smtClean="0"/>
              <a:t>Documentation generators</a:t>
            </a:r>
          </a:p>
          <a:p>
            <a:pPr lvl="2"/>
            <a:r>
              <a:rPr lang="en-US" dirty="0" smtClean="0"/>
              <a:t>Code generators</a:t>
            </a:r>
          </a:p>
        </p:txBody>
      </p:sp>
      <p:sp>
        <p:nvSpPr>
          <p:cNvPr id="46083"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1749" name="Text Box 8"/>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4B2BA7DF-CD0C-4C7F-93B8-247658A8B2CB}" type="slidenum">
              <a:rPr lang="en-US" sz="1600">
                <a:solidFill>
                  <a:schemeClr val="tx1"/>
                </a:solidFill>
                <a:cs typeface="+mn-cs"/>
              </a:rPr>
              <a:pPr algn="ctr">
                <a:defRPr/>
              </a:pPr>
              <a:t>29</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sz="4000" dirty="0" smtClean="0">
                <a:solidFill>
                  <a:schemeClr val="accent1">
                    <a:tint val="83000"/>
                    <a:satMod val="150000"/>
                  </a:schemeClr>
                </a:solidFill>
              </a:rPr>
              <a:t>Learning Objectives (continued)</a:t>
            </a:r>
          </a:p>
        </p:txBody>
      </p:sp>
      <p:sp>
        <p:nvSpPr>
          <p:cNvPr id="46087" name="Rectangle 7"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normAutofit/>
          </a:bodyPr>
          <a:lstStyle/>
          <a:p>
            <a:pPr marL="448056" indent="-384048" fontAlgn="auto">
              <a:spcAft>
                <a:spcPts val="0"/>
              </a:spcAft>
              <a:buClr>
                <a:srgbClr val="BA2212"/>
              </a:buClr>
              <a:buSzTx/>
              <a:buFont typeface="Wingdings" pitchFamily="2" charset="2"/>
              <a:buChar char="ü"/>
              <a:defRPr/>
            </a:pPr>
            <a:r>
              <a:rPr lang="en-US" dirty="0" smtClean="0"/>
              <a:t>List alternatives to the systems development life cycle, including a description of the role of computer aided software engineering (CASE) tools in systems development</a:t>
            </a:r>
          </a:p>
          <a:p>
            <a:pPr marL="0" indent="0" fontAlgn="auto">
              <a:spcAft>
                <a:spcPts val="0"/>
              </a:spcAft>
              <a:buClr>
                <a:srgbClr val="BA2212"/>
              </a:buClr>
              <a:buSzTx/>
              <a:buFont typeface="Wingdings" pitchFamily="2" charset="2"/>
              <a:buNone/>
              <a:defRPr/>
            </a:pPr>
            <a:endParaRPr lang="en-US" dirty="0" smtClean="0"/>
          </a:p>
        </p:txBody>
      </p:sp>
      <p:sp>
        <p:nvSpPr>
          <p:cNvPr id="1843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5125"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1.3</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Alternative Approaches to Development (continued)</a:t>
            </a:r>
          </a:p>
        </p:txBody>
      </p:sp>
      <p:sp>
        <p:nvSpPr>
          <p:cNvPr id="47106"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Joint Application Design (JAD)</a:t>
            </a:r>
          </a:p>
          <a:p>
            <a:pPr lvl="1">
              <a:lnSpc>
                <a:spcPct val="90000"/>
              </a:lnSpc>
            </a:pPr>
            <a:r>
              <a:rPr lang="en-US" dirty="0" smtClean="0"/>
              <a:t>Users, Managers and Analysts work together for several days</a:t>
            </a:r>
          </a:p>
          <a:p>
            <a:pPr lvl="1">
              <a:lnSpc>
                <a:spcPct val="90000"/>
              </a:lnSpc>
            </a:pPr>
            <a:r>
              <a:rPr lang="en-US" dirty="0" smtClean="0"/>
              <a:t>System requirements are reviewed</a:t>
            </a:r>
          </a:p>
          <a:p>
            <a:pPr lvl="1">
              <a:lnSpc>
                <a:spcPct val="90000"/>
              </a:lnSpc>
            </a:pPr>
            <a:r>
              <a:rPr lang="en-US" dirty="0" smtClean="0"/>
              <a:t>Structured meetings</a:t>
            </a:r>
          </a:p>
          <a:p>
            <a:pPr>
              <a:lnSpc>
                <a:spcPct val="90000"/>
              </a:lnSpc>
            </a:pPr>
            <a:r>
              <a:rPr lang="en-US" dirty="0" smtClean="0"/>
              <a:t>Rapid Application Development (RAD)</a:t>
            </a:r>
          </a:p>
          <a:p>
            <a:pPr lvl="1">
              <a:lnSpc>
                <a:spcPct val="90000"/>
              </a:lnSpc>
            </a:pPr>
            <a:r>
              <a:rPr lang="en-US" dirty="0" smtClean="0"/>
              <a:t>Utilizes prototyping to delay producing system design until after user requirements are clear</a:t>
            </a:r>
          </a:p>
          <a:p>
            <a:pPr lvl="1">
              <a:lnSpc>
                <a:spcPct val="90000"/>
              </a:lnSpc>
              <a:buFont typeface="Wingdings" pitchFamily="2" charset="2"/>
              <a:buNone/>
            </a:pPr>
            <a:endParaRPr lang="en-US" dirty="0" smtClean="0"/>
          </a:p>
        </p:txBody>
      </p:sp>
      <p:sp>
        <p:nvSpPr>
          <p:cNvPr id="4710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2773"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69744FE2-A95B-4895-9553-B8EC787BD4FB}" type="slidenum">
              <a:rPr lang="en-US" sz="1600">
                <a:solidFill>
                  <a:schemeClr val="tx1"/>
                </a:solidFill>
                <a:cs typeface="+mn-cs"/>
              </a:rPr>
              <a:pPr algn="ctr">
                <a:defRPr/>
              </a:pPr>
              <a:t>30</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solidFill>
            <a:schemeClr val="accent4">
              <a:lumMod val="20000"/>
              <a:lumOff val="80000"/>
            </a:schemeClr>
          </a:solidFill>
        </p:spPr>
        <p:txBody>
          <a:bodyPr>
            <a:normAutofit fontScale="90000"/>
          </a:bodyPr>
          <a:lstStyle/>
          <a:p>
            <a:pPr marL="484632" fontAlgn="auto">
              <a:spcAft>
                <a:spcPts val="0"/>
              </a:spcAft>
              <a:defRPr/>
            </a:pPr>
            <a:r>
              <a:rPr lang="en-US" sz="4000" smtClean="0">
                <a:solidFill>
                  <a:schemeClr val="accent1">
                    <a:tint val="83000"/>
                    <a:satMod val="150000"/>
                  </a:schemeClr>
                </a:solidFill>
              </a:rPr>
              <a:t>Approaches to Development (continued)</a:t>
            </a:r>
          </a:p>
        </p:txBody>
      </p:sp>
      <p:sp>
        <p:nvSpPr>
          <p:cNvPr id="49154"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Participatory Design (PD)</a:t>
            </a:r>
          </a:p>
          <a:p>
            <a:pPr lvl="1">
              <a:lnSpc>
                <a:spcPct val="90000"/>
              </a:lnSpc>
            </a:pPr>
            <a:r>
              <a:rPr lang="en-US" dirty="0" smtClean="0"/>
              <a:t>Emphasizes role of the user</a:t>
            </a:r>
          </a:p>
          <a:p>
            <a:pPr lvl="1">
              <a:lnSpc>
                <a:spcPct val="90000"/>
              </a:lnSpc>
            </a:pPr>
            <a:r>
              <a:rPr lang="en-US" dirty="0" smtClean="0"/>
              <a:t>Entire user community can be involved in design</a:t>
            </a:r>
          </a:p>
          <a:p>
            <a:pPr>
              <a:lnSpc>
                <a:spcPct val="90000"/>
              </a:lnSpc>
            </a:pPr>
            <a:r>
              <a:rPr lang="en-US" dirty="0" smtClean="0"/>
              <a:t>Agile Methodologies</a:t>
            </a:r>
          </a:p>
          <a:p>
            <a:pPr lvl="1">
              <a:lnSpc>
                <a:spcPct val="90000"/>
              </a:lnSpc>
            </a:pPr>
            <a:r>
              <a:rPr lang="en-US" dirty="0" smtClean="0"/>
              <a:t>Focuses on </a:t>
            </a:r>
          </a:p>
          <a:p>
            <a:pPr lvl="2">
              <a:lnSpc>
                <a:spcPct val="90000"/>
              </a:lnSpc>
            </a:pPr>
            <a:r>
              <a:rPr lang="en-US" dirty="0" smtClean="0"/>
              <a:t>Adaptive methodologies</a:t>
            </a:r>
          </a:p>
          <a:p>
            <a:pPr lvl="2">
              <a:lnSpc>
                <a:spcPct val="90000"/>
              </a:lnSpc>
            </a:pPr>
            <a:r>
              <a:rPr lang="en-US" dirty="0" smtClean="0"/>
              <a:t>People instead of roles</a:t>
            </a:r>
          </a:p>
          <a:p>
            <a:pPr lvl="2">
              <a:lnSpc>
                <a:spcPct val="90000"/>
              </a:lnSpc>
            </a:pPr>
            <a:r>
              <a:rPr lang="en-US" dirty="0" smtClean="0"/>
              <a:t>Self-adaptive development process</a:t>
            </a:r>
          </a:p>
          <a:p>
            <a:pPr lvl="1">
              <a:lnSpc>
                <a:spcPct val="90000"/>
              </a:lnSpc>
            </a:pPr>
            <a:endParaRPr lang="en-US" dirty="0" smtClean="0"/>
          </a:p>
        </p:txBody>
      </p:sp>
      <p:sp>
        <p:nvSpPr>
          <p:cNvPr id="4915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4821"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F042D6A6-E7BC-4347-9F99-8EC3209C2111}" type="slidenum">
              <a:rPr lang="en-US" sz="1600">
                <a:solidFill>
                  <a:schemeClr val="tx1"/>
                </a:solidFill>
                <a:cs typeface="+mn-cs"/>
              </a:rPr>
              <a:pPr algn="ctr">
                <a:defRPr/>
              </a:pPr>
              <a:t>31</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solidFill>
            <a:schemeClr val="accent4">
              <a:lumMod val="20000"/>
              <a:lumOff val="80000"/>
            </a:schemeClr>
          </a:solidFill>
        </p:spPr>
        <p:txBody>
          <a:bodyPr>
            <a:normAutofit/>
          </a:bodyPr>
          <a:lstStyle/>
          <a:p>
            <a:pPr marL="484632" fontAlgn="auto">
              <a:spcAft>
                <a:spcPts val="0"/>
              </a:spcAft>
              <a:defRPr/>
            </a:pPr>
            <a:r>
              <a:rPr lang="en-US" sz="4000" dirty="0" smtClean="0">
                <a:solidFill>
                  <a:schemeClr val="accent1">
                    <a:tint val="83000"/>
                    <a:satMod val="150000"/>
                  </a:schemeClr>
                </a:solidFill>
              </a:rPr>
              <a:t>What does the future hold?</a:t>
            </a:r>
          </a:p>
        </p:txBody>
      </p:sp>
      <p:sp>
        <p:nvSpPr>
          <p:cNvPr id="49154"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Computers will redesign themselves?</a:t>
            </a:r>
          </a:p>
          <a:p>
            <a:pPr>
              <a:lnSpc>
                <a:spcPct val="90000"/>
              </a:lnSpc>
            </a:pPr>
            <a:r>
              <a:rPr lang="en-US" dirty="0" smtClean="0"/>
              <a:t>Human involvement will be limited?</a:t>
            </a:r>
          </a:p>
          <a:p>
            <a:pPr>
              <a:lnSpc>
                <a:spcPct val="90000"/>
              </a:lnSpc>
            </a:pPr>
            <a:r>
              <a:rPr lang="en-US" dirty="0" smtClean="0"/>
              <a:t>More powerful systems will continue to experiment and create even superior systems?</a:t>
            </a:r>
          </a:p>
          <a:p>
            <a:pPr>
              <a:lnSpc>
                <a:spcPct val="90000"/>
              </a:lnSpc>
            </a:pPr>
            <a:r>
              <a:rPr lang="en-US" dirty="0"/>
              <a:t>Ray Kurzweil</a:t>
            </a:r>
            <a:r>
              <a:rPr lang="en-US" dirty="0" smtClean="0"/>
              <a:t>: </a:t>
            </a:r>
            <a:r>
              <a:rPr lang="en-US" dirty="0" smtClean="0">
                <a:hlinkClick r:id="rId2"/>
              </a:rPr>
              <a:t>https://www.youtube.com/watch?v=PVXQUItNEDQ</a:t>
            </a:r>
            <a:endParaRPr lang="en-US" dirty="0" smtClean="0"/>
          </a:p>
          <a:p>
            <a:pPr lvl="1">
              <a:lnSpc>
                <a:spcPct val="90000"/>
              </a:lnSpc>
            </a:pPr>
            <a:endParaRPr lang="en-US" dirty="0" smtClean="0"/>
          </a:p>
        </p:txBody>
      </p:sp>
      <p:sp>
        <p:nvSpPr>
          <p:cNvPr id="4915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4821"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F042D6A6-E7BC-4347-9F99-8EC3209C2111}" type="slidenum">
              <a:rPr lang="en-US" sz="1600">
                <a:solidFill>
                  <a:schemeClr val="tx1"/>
                </a:solidFill>
                <a:cs typeface="+mn-cs"/>
              </a:rPr>
              <a:pPr algn="ctr">
                <a:defRPr/>
              </a:pPr>
              <a:t>32</a:t>
            </a:fld>
            <a:endParaRPr lang="en-US" sz="1600">
              <a:solidFill>
                <a:schemeClr val="tx1"/>
              </a:solidFill>
              <a:cs typeface="+mn-cs"/>
            </a:endParaRPr>
          </a:p>
        </p:txBody>
      </p:sp>
    </p:spTree>
    <p:extLst>
      <p:ext uri="{BB962C8B-B14F-4D97-AF65-F5344CB8AC3E}">
        <p14:creationId xmlns:p14="http://schemas.microsoft.com/office/powerpoint/2010/main" val="2761186411"/>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Systems Thinking</a:t>
            </a:r>
            <a:endParaRPr lang="en-US" dirty="0"/>
          </a:p>
        </p:txBody>
      </p:sp>
      <p:sp>
        <p:nvSpPr>
          <p:cNvPr id="4" name="Rectangle 3"/>
          <p:cNvSpPr/>
          <p:nvPr/>
        </p:nvSpPr>
        <p:spPr>
          <a:xfrm>
            <a:off x="0" y="2893874"/>
            <a:ext cx="9144000" cy="1754326"/>
          </a:xfrm>
          <a:prstGeom prst="rect">
            <a:avLst/>
          </a:prstGeom>
        </p:spPr>
        <p:txBody>
          <a:bodyPr wrap="square">
            <a:spAutoFit/>
          </a:bodyPr>
          <a:lstStyle/>
          <a:p>
            <a:r>
              <a:rPr lang="en-US" sz="3600" dirty="0"/>
              <a:t>Systems Thinking: </a:t>
            </a:r>
            <a:r>
              <a:rPr lang="en-US" sz="3600" dirty="0">
                <a:hlinkClick r:id="rId2"/>
              </a:rPr>
              <a:t>https://</a:t>
            </a:r>
            <a:r>
              <a:rPr lang="en-US" sz="3600" dirty="0" smtClean="0">
                <a:hlinkClick r:id="rId2"/>
              </a:rPr>
              <a:t>www.youtube.com/watch?v=lhbLNBqhQkc; </a:t>
            </a:r>
            <a:endParaRPr lang="en-US" sz="3600" dirty="0">
              <a:hlinkClick r:id="rId3"/>
            </a:endParaRPr>
          </a:p>
        </p:txBody>
      </p:sp>
    </p:spTree>
    <p:extLst>
      <p:ext uri="{BB962C8B-B14F-4D97-AF65-F5344CB8AC3E}">
        <p14:creationId xmlns:p14="http://schemas.microsoft.com/office/powerpoint/2010/main" val="4146900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solidFill>
            <a:schemeClr val="accent4">
              <a:lumMod val="20000"/>
              <a:lumOff val="80000"/>
            </a:schemeClr>
          </a:solidFill>
        </p:spPr>
        <p:txBody>
          <a:bodyPr>
            <a:normAutofit/>
          </a:bodyPr>
          <a:lstStyle/>
          <a:p>
            <a:pPr marL="484632" fontAlgn="auto">
              <a:spcAft>
                <a:spcPts val="0"/>
              </a:spcAft>
              <a:defRPr/>
            </a:pPr>
            <a:r>
              <a:rPr lang="en-US" sz="4000" dirty="0" smtClean="0">
                <a:solidFill>
                  <a:schemeClr val="accent1">
                    <a:tint val="83000"/>
                    <a:satMod val="150000"/>
                  </a:schemeClr>
                </a:solidFill>
              </a:rPr>
              <a:t>Case Discussion: Pine Valley</a:t>
            </a:r>
          </a:p>
        </p:txBody>
      </p:sp>
      <p:sp>
        <p:nvSpPr>
          <p:cNvPr id="49154"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lvl="1">
              <a:lnSpc>
                <a:spcPct val="90000"/>
              </a:lnSpc>
            </a:pPr>
            <a:r>
              <a:rPr lang="en-US" dirty="0"/>
              <a:t>How did Pine Valley Furniture go about developing its information systems?  Why do you think the company chose this option?  What other options were available</a:t>
            </a:r>
            <a:r>
              <a:rPr lang="en-US" dirty="0" smtClean="0"/>
              <a:t>?</a:t>
            </a:r>
          </a:p>
          <a:p>
            <a:pPr lvl="1">
              <a:lnSpc>
                <a:spcPct val="90000"/>
              </a:lnSpc>
            </a:pPr>
            <a:r>
              <a:rPr lang="en-US" dirty="0"/>
              <a:t>	One option available to Pine Valley Furniture was an enterprise-wide system.  What features does an enterprise-wide system, such as SAP, provide?  What is the primary advantage of an enterprise-wide system?</a:t>
            </a:r>
            <a:endParaRPr lang="en-US" dirty="0" smtClean="0"/>
          </a:p>
        </p:txBody>
      </p:sp>
      <p:sp>
        <p:nvSpPr>
          <p:cNvPr id="4915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4821"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F042D6A6-E7BC-4347-9F99-8EC3209C2111}" type="slidenum">
              <a:rPr lang="en-US" sz="1600">
                <a:solidFill>
                  <a:schemeClr val="tx1"/>
                </a:solidFill>
                <a:cs typeface="+mn-cs"/>
              </a:rPr>
              <a:pPr algn="ctr">
                <a:defRPr/>
              </a:pPr>
              <a:t>34</a:t>
            </a:fld>
            <a:endParaRPr lang="en-US" sz="1600">
              <a:solidFill>
                <a:schemeClr val="tx1"/>
              </a:solidFill>
              <a:cs typeface="+mn-cs"/>
            </a:endParaRPr>
          </a:p>
        </p:txBody>
      </p:sp>
    </p:spTree>
    <p:extLst>
      <p:ext uri="{BB962C8B-B14F-4D97-AF65-F5344CB8AC3E}">
        <p14:creationId xmlns:p14="http://schemas.microsoft.com/office/powerpoint/2010/main" val="3849795024"/>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solidFill>
            <a:schemeClr val="accent4">
              <a:lumMod val="20000"/>
              <a:lumOff val="80000"/>
            </a:schemeClr>
          </a:solidFill>
        </p:spPr>
        <p:txBody>
          <a:bodyPr>
            <a:normAutofit/>
          </a:bodyPr>
          <a:lstStyle/>
          <a:p>
            <a:pPr marL="484632" fontAlgn="auto">
              <a:spcAft>
                <a:spcPts val="0"/>
              </a:spcAft>
              <a:defRPr/>
            </a:pPr>
            <a:r>
              <a:rPr lang="en-US" sz="4000" dirty="0" smtClean="0">
                <a:solidFill>
                  <a:schemeClr val="accent1">
                    <a:tint val="83000"/>
                    <a:satMod val="150000"/>
                  </a:schemeClr>
                </a:solidFill>
              </a:rPr>
              <a:t>Case Discussion: Pine Valley</a:t>
            </a:r>
          </a:p>
        </p:txBody>
      </p:sp>
      <p:sp>
        <p:nvSpPr>
          <p:cNvPr id="49154"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lvl="1">
              <a:lnSpc>
                <a:spcPct val="90000"/>
              </a:lnSpc>
            </a:pPr>
            <a:r>
              <a:rPr lang="en-US" dirty="0"/>
              <a:t>Pine Valley Furniture will be hiring two systems analysts next month.  Your task is to develop a job advertisement for these positions.  Locate several Web sites and/or newspapers that have job advertisements for systems analysts.  What skills are required?	</a:t>
            </a:r>
          </a:p>
          <a:p>
            <a:pPr lvl="1">
              <a:lnSpc>
                <a:spcPct val="90000"/>
              </a:lnSpc>
            </a:pPr>
            <a:r>
              <a:rPr lang="en-US" dirty="0"/>
              <a:t>What types of information systems are currently utilized at Pine Valley Furniture?  Provide an example of each.</a:t>
            </a:r>
          </a:p>
        </p:txBody>
      </p:sp>
      <p:sp>
        <p:nvSpPr>
          <p:cNvPr id="4915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4821"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F042D6A6-E7BC-4347-9F99-8EC3209C2111}" type="slidenum">
              <a:rPr lang="en-US" sz="1600">
                <a:solidFill>
                  <a:schemeClr val="tx1"/>
                </a:solidFill>
                <a:cs typeface="+mn-cs"/>
              </a:rPr>
              <a:pPr algn="ctr">
                <a:defRPr/>
              </a:pPr>
              <a:t>35</a:t>
            </a:fld>
            <a:endParaRPr lang="en-US" sz="1600">
              <a:solidFill>
                <a:schemeClr val="tx1"/>
              </a:solidFill>
              <a:cs typeface="+mn-cs"/>
            </a:endParaRPr>
          </a:p>
        </p:txBody>
      </p:sp>
    </p:spTree>
    <p:extLst>
      <p:ext uri="{BB962C8B-B14F-4D97-AF65-F5344CB8AC3E}">
        <p14:creationId xmlns:p14="http://schemas.microsoft.com/office/powerpoint/2010/main" val="2787512428"/>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dirty="0" smtClean="0"/>
              <a:t>Case Discussion: Hoosier Burger</a:t>
            </a:r>
            <a:endParaRPr lang="en-US" dirty="0"/>
          </a:p>
        </p:txBody>
      </p:sp>
      <p:sp>
        <p:nvSpPr>
          <p:cNvPr id="3" name="Content Placeholder 2"/>
          <p:cNvSpPr>
            <a:spLocks noGrp="1"/>
          </p:cNvSpPr>
          <p:nvPr>
            <p:ph idx="1"/>
          </p:nvPr>
        </p:nvSpPr>
        <p:spPr>
          <a:xfrm>
            <a:off x="1" y="1202268"/>
            <a:ext cx="9144000" cy="4817532"/>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Apply the SDLC approach to Hoosier Burger</a:t>
            </a:r>
          </a:p>
          <a:p>
            <a:r>
              <a:rPr lang="en-US" dirty="0"/>
              <a:t>Using the Hoosier Burger scenario, identify an example of each system characteristic</a:t>
            </a:r>
            <a:r>
              <a:rPr lang="en-US" dirty="0" smtClean="0"/>
              <a:t>.</a:t>
            </a:r>
          </a:p>
          <a:p>
            <a:r>
              <a:rPr lang="en-US" dirty="0"/>
              <a:t>Decompose Hoosier Burger into its major subsystems.</a:t>
            </a:r>
          </a:p>
          <a:p>
            <a:r>
              <a:rPr lang="en-US" dirty="0"/>
              <a:t>Briefly summarize the approaches to systems development discussed in this chapter.  Which approach do you feel should be used by Hoosier Burger?</a:t>
            </a:r>
          </a:p>
        </p:txBody>
      </p:sp>
    </p:spTree>
    <p:extLst>
      <p:ext uri="{BB962C8B-B14F-4D97-AF65-F5344CB8AC3E}">
        <p14:creationId xmlns:p14="http://schemas.microsoft.com/office/powerpoint/2010/main" val="2677031353"/>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dirty="0" smtClean="0">
                <a:solidFill>
                  <a:schemeClr val="accent1">
                    <a:tint val="83000"/>
                    <a:satMod val="150000"/>
                  </a:schemeClr>
                </a:solidFill>
              </a:rPr>
              <a:t>Summary</a:t>
            </a:r>
          </a:p>
        </p:txBody>
      </p:sp>
      <p:sp>
        <p:nvSpPr>
          <p:cNvPr id="50178"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Information systems analysis and design</a:t>
            </a:r>
          </a:p>
          <a:p>
            <a:pPr lvl="1"/>
            <a:r>
              <a:rPr lang="en-US" dirty="0" smtClean="0"/>
              <a:t>Process of developing and maintaining an information system</a:t>
            </a:r>
          </a:p>
          <a:p>
            <a:r>
              <a:rPr lang="en-US" dirty="0" smtClean="0"/>
              <a:t>Modern approach to systems analysis</a:t>
            </a:r>
          </a:p>
          <a:p>
            <a:pPr lvl="1"/>
            <a:r>
              <a:rPr lang="en-US" dirty="0" smtClean="0"/>
              <a:t>Process-oriented</a:t>
            </a:r>
          </a:p>
          <a:p>
            <a:pPr lvl="1"/>
            <a:r>
              <a:rPr lang="en-US" dirty="0" smtClean="0"/>
              <a:t>Data-oriented</a:t>
            </a:r>
          </a:p>
          <a:p>
            <a:pPr lvl="1">
              <a:buFont typeface="Wingdings" pitchFamily="2" charset="2"/>
              <a:buNone/>
            </a:pPr>
            <a:endParaRPr lang="en-US" dirty="0" smtClean="0"/>
          </a:p>
        </p:txBody>
      </p:sp>
      <p:sp>
        <p:nvSpPr>
          <p:cNvPr id="50179"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5845"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16BC9181-3213-4A12-9523-5272C2C4A994}" type="slidenum">
              <a:rPr lang="en-US" sz="1600">
                <a:solidFill>
                  <a:schemeClr val="tx1"/>
                </a:solidFill>
                <a:cs typeface="+mn-cs"/>
              </a:rPr>
              <a:pPr algn="ctr">
                <a:defRPr/>
              </a:pPr>
              <a:t>37</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dirty="0" smtClean="0">
                <a:solidFill>
                  <a:schemeClr val="accent1">
                    <a:tint val="83000"/>
                    <a:satMod val="150000"/>
                  </a:schemeClr>
                </a:solidFill>
              </a:rPr>
              <a:t>Summary (continued)</a:t>
            </a:r>
          </a:p>
        </p:txBody>
      </p:sp>
      <p:sp>
        <p:nvSpPr>
          <p:cNvPr id="39940"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normAutofit/>
          </a:bodyPr>
          <a:lstStyle/>
          <a:p>
            <a:pPr marL="448056" indent="-384048" fontAlgn="auto">
              <a:spcAft>
                <a:spcPts val="0"/>
              </a:spcAft>
              <a:buFont typeface="Wingdings 2"/>
              <a:buChar char=""/>
              <a:defRPr/>
            </a:pPr>
            <a:r>
              <a:rPr lang="en-US" dirty="0" smtClean="0"/>
              <a:t>Role of Systems Analyst</a:t>
            </a:r>
          </a:p>
          <a:p>
            <a:pPr marL="448056" indent="-384048" fontAlgn="auto">
              <a:lnSpc>
                <a:spcPct val="90000"/>
              </a:lnSpc>
              <a:spcAft>
                <a:spcPts val="0"/>
              </a:spcAft>
              <a:buFont typeface="Wingdings 2"/>
              <a:buChar char=""/>
              <a:defRPr/>
            </a:pPr>
            <a:r>
              <a:rPr lang="en-US" sz="2800" dirty="0" smtClean="0"/>
              <a:t>Systems Development Life Cycle (SDLC)</a:t>
            </a:r>
          </a:p>
          <a:p>
            <a:pPr marL="822960" lvl="1" fontAlgn="auto">
              <a:lnSpc>
                <a:spcPct val="90000"/>
              </a:lnSpc>
              <a:spcAft>
                <a:spcPts val="0"/>
              </a:spcAft>
              <a:buFont typeface="Verdana"/>
              <a:buChar char="›"/>
              <a:defRPr/>
            </a:pPr>
            <a:r>
              <a:rPr lang="en-US" sz="2400" dirty="0" smtClean="0"/>
              <a:t>Systems Planning and Selection</a:t>
            </a:r>
          </a:p>
          <a:p>
            <a:pPr marL="822960" lvl="1" fontAlgn="auto">
              <a:lnSpc>
                <a:spcPct val="90000"/>
              </a:lnSpc>
              <a:spcAft>
                <a:spcPts val="0"/>
              </a:spcAft>
              <a:buFont typeface="Verdana"/>
              <a:buChar char="›"/>
              <a:defRPr/>
            </a:pPr>
            <a:r>
              <a:rPr lang="en-US" sz="2400" dirty="0" smtClean="0"/>
              <a:t>Systems Analysis</a:t>
            </a:r>
          </a:p>
          <a:p>
            <a:pPr marL="822960" lvl="1" fontAlgn="auto">
              <a:lnSpc>
                <a:spcPct val="90000"/>
              </a:lnSpc>
              <a:spcAft>
                <a:spcPts val="0"/>
              </a:spcAft>
              <a:buFont typeface="Verdana"/>
              <a:buChar char="›"/>
              <a:defRPr/>
            </a:pPr>
            <a:r>
              <a:rPr lang="en-US" sz="2400" dirty="0" smtClean="0"/>
              <a:t>Systems Design</a:t>
            </a:r>
          </a:p>
          <a:p>
            <a:pPr marL="822960" lvl="1" fontAlgn="auto">
              <a:lnSpc>
                <a:spcPct val="90000"/>
              </a:lnSpc>
              <a:spcAft>
                <a:spcPts val="0"/>
              </a:spcAft>
              <a:buFont typeface="Verdana"/>
              <a:buChar char="›"/>
              <a:defRPr/>
            </a:pPr>
            <a:r>
              <a:rPr lang="en-US" sz="2400" dirty="0" smtClean="0"/>
              <a:t>Systems Implementation</a:t>
            </a:r>
          </a:p>
          <a:p>
            <a:pPr marL="0" indent="0" fontAlgn="auto">
              <a:spcAft>
                <a:spcPts val="0"/>
              </a:spcAft>
              <a:buFont typeface="Wingdings" pitchFamily="2" charset="2"/>
              <a:buNone/>
              <a:defRPr/>
            </a:pPr>
            <a:endParaRPr lang="en-US" dirty="0" smtClean="0"/>
          </a:p>
        </p:txBody>
      </p:sp>
      <p:sp>
        <p:nvSpPr>
          <p:cNvPr id="51203"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6869"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ED9A497B-97EE-4501-860D-FEADFA61C6F2}" type="slidenum">
              <a:rPr lang="en-US" sz="1600">
                <a:solidFill>
                  <a:schemeClr val="tx1"/>
                </a:solidFill>
                <a:cs typeface="+mn-cs"/>
              </a:rPr>
              <a:pPr algn="ctr">
                <a:defRPr/>
              </a:pPr>
              <a:t>38</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dirty="0" smtClean="0">
                <a:solidFill>
                  <a:schemeClr val="accent1">
                    <a:tint val="83000"/>
                    <a:satMod val="150000"/>
                  </a:schemeClr>
                </a:solidFill>
              </a:rPr>
              <a:t>Summary (continued)</a:t>
            </a:r>
          </a:p>
        </p:txBody>
      </p:sp>
      <p:sp>
        <p:nvSpPr>
          <p:cNvPr id="52226"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sz="2800" dirty="0" smtClean="0"/>
              <a:t>Alternatives to Systems Development Life Cycle</a:t>
            </a:r>
          </a:p>
          <a:p>
            <a:pPr lvl="1">
              <a:lnSpc>
                <a:spcPct val="90000"/>
              </a:lnSpc>
            </a:pPr>
            <a:r>
              <a:rPr lang="en-US" sz="2400" dirty="0" smtClean="0"/>
              <a:t>Prototyping</a:t>
            </a:r>
          </a:p>
          <a:p>
            <a:pPr lvl="1">
              <a:lnSpc>
                <a:spcPct val="90000"/>
              </a:lnSpc>
            </a:pPr>
            <a:r>
              <a:rPr lang="en-US" sz="2400" dirty="0" smtClean="0"/>
              <a:t>Rapid Application Development (RAD)</a:t>
            </a:r>
          </a:p>
          <a:p>
            <a:pPr lvl="1">
              <a:lnSpc>
                <a:spcPct val="90000"/>
              </a:lnSpc>
            </a:pPr>
            <a:r>
              <a:rPr lang="en-US" sz="2400" dirty="0" smtClean="0"/>
              <a:t>CASE</a:t>
            </a:r>
          </a:p>
          <a:p>
            <a:pPr lvl="1"/>
            <a:r>
              <a:rPr lang="en-US" sz="2400" dirty="0" smtClean="0"/>
              <a:t>Joint Application Design (JAD)</a:t>
            </a:r>
          </a:p>
          <a:p>
            <a:pPr lvl="1"/>
            <a:r>
              <a:rPr lang="en-US" sz="2400" dirty="0" smtClean="0"/>
              <a:t>Participatory Design (PD)</a:t>
            </a:r>
          </a:p>
          <a:p>
            <a:pPr lvl="1"/>
            <a:r>
              <a:rPr lang="en-US" sz="2400" dirty="0" smtClean="0"/>
              <a:t>Agile Methodologies</a:t>
            </a:r>
          </a:p>
          <a:p>
            <a:pPr lvl="1">
              <a:lnSpc>
                <a:spcPct val="90000"/>
              </a:lnSpc>
            </a:pPr>
            <a:endParaRPr lang="en-US" sz="2400" dirty="0" smtClean="0"/>
          </a:p>
        </p:txBody>
      </p:sp>
      <p:sp>
        <p:nvSpPr>
          <p:cNvPr id="5222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37893"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a:defRPr/>
            </a:pPr>
            <a:r>
              <a:rPr lang="en-US" sz="1600">
                <a:solidFill>
                  <a:schemeClr val="tx1"/>
                </a:solidFill>
                <a:cs typeface="+mn-cs"/>
              </a:rPr>
              <a:t>1.</a:t>
            </a:r>
            <a:fld id="{2DE2AAF9-429D-4A4A-A482-EC63191C6CC5}" type="slidenum">
              <a:rPr lang="en-US" sz="1600">
                <a:solidFill>
                  <a:schemeClr val="tx1"/>
                </a:solidFill>
                <a:cs typeface="+mn-cs"/>
              </a:rPr>
              <a:pPr algn="ctr">
                <a:defRPr/>
              </a:pPr>
              <a:t>39</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solidFill>
            <a:schemeClr val="accent4">
              <a:lumMod val="20000"/>
              <a:lumOff val="80000"/>
            </a:schemeClr>
          </a:solidFill>
        </p:spPr>
        <p:txBody>
          <a:bodyPr/>
          <a:lstStyle/>
          <a:p>
            <a:pPr marL="484632" fontAlgn="auto">
              <a:spcAft>
                <a:spcPts val="0"/>
              </a:spcAft>
              <a:defRPr/>
            </a:pPr>
            <a:r>
              <a:rPr lang="en-US" dirty="0" smtClean="0">
                <a:solidFill>
                  <a:schemeClr val="accent1">
                    <a:tint val="83000"/>
                    <a:satMod val="150000"/>
                  </a:schemeClr>
                </a:solidFill>
              </a:rPr>
              <a:t>Chapter Preview</a:t>
            </a:r>
          </a:p>
        </p:txBody>
      </p:sp>
      <p:sp>
        <p:nvSpPr>
          <p:cNvPr id="19458"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r>
              <a:rPr lang="en-US" dirty="0" smtClean="0"/>
              <a:t>Systems Analysis is a proven method to help a business utilize information to its fullest capacity</a:t>
            </a:r>
          </a:p>
          <a:p>
            <a:r>
              <a:rPr lang="en-US" dirty="0" smtClean="0"/>
              <a:t>Systems Development Life Cycle (SDLC) </a:t>
            </a:r>
          </a:p>
          <a:p>
            <a:pPr lvl="1"/>
            <a:r>
              <a:rPr lang="en-US" dirty="0" smtClean="0"/>
              <a:t>Central to Information Systems Development</a:t>
            </a:r>
          </a:p>
        </p:txBody>
      </p:sp>
      <p:sp>
        <p:nvSpPr>
          <p:cNvPr id="19459"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6149"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1.5</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endParaRPr lang="en-US" sz="1400" smtClean="0">
              <a:solidFill>
                <a:srgbClr val="000000"/>
              </a:solidFill>
              <a:effectLst>
                <a:outerShdw blurRad="38100" dist="38100" dir="2700000" algn="tl">
                  <a:srgbClr val="C0C0C0"/>
                </a:outerShdw>
              </a:effectLst>
            </a:endParaRPr>
          </a:p>
        </p:txBody>
      </p:sp>
      <p:pic>
        <p:nvPicPr>
          <p:cNvPr id="61443" name="Picture 3" descr="cid:3287383400_2177562"/>
          <p:cNvPicPr>
            <a:picLocks noChangeAspect="1" noChangeArrowheads="1"/>
          </p:cNvPicPr>
          <p:nvPr/>
        </p:nvPicPr>
        <p:blipFill>
          <a:blip r:embed="rId3" r:link="rId4"/>
          <a:srcRect/>
          <a:stretch>
            <a:fillRect/>
          </a:stretch>
        </p:blipFill>
        <p:spPr bwMode="auto">
          <a:xfrm>
            <a:off x="838200" y="1446213"/>
            <a:ext cx="7242175" cy="2363787"/>
          </a:xfrm>
          <a:prstGeom prst="rect">
            <a:avLst/>
          </a:prstGeom>
          <a:solidFill>
            <a:schemeClr val="hlink"/>
          </a:solidFill>
          <a:ln w="9525">
            <a:solidFill>
              <a:schemeClr val="bg1"/>
            </a:solidFill>
            <a:miter lim="800000"/>
            <a:headEnd/>
            <a:tailEnd/>
          </a:ln>
        </p:spPr>
      </p:pic>
      <p:sp>
        <p:nvSpPr>
          <p:cNvPr id="61444" name="Rectangle 4"/>
          <p:cNvSpPr>
            <a:spLocks noChangeArrowheads="1"/>
          </p:cNvSpPr>
          <p:nvPr/>
        </p:nvSpPr>
        <p:spPr bwMode="auto">
          <a:xfrm>
            <a:off x="685800" y="4187825"/>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62000" y="6069013"/>
            <a:ext cx="7845425" cy="636587"/>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800" dirty="0" smtClean="0">
                <a:solidFill>
                  <a:srgbClr val="000000"/>
                </a:solidFill>
                <a:effectLst>
                  <a:outerShdw blurRad="38100" dist="38100" dir="2700000" algn="tl">
                    <a:srgbClr val="C0C0C0"/>
                  </a:outerShdw>
                </a:effectLst>
                <a:latin typeface="Tahoma" charset="0"/>
              </a:rPr>
              <a:t>Copyright © 2015 Pearson Education, Inc.  </a:t>
            </a:r>
          </a:p>
          <a:p>
            <a:pPr algn="ctr" eaLnBrk="1" hangingPunct="1">
              <a:defRPr/>
            </a:pPr>
            <a:r>
              <a:rPr lang="en-US" sz="1800" dirty="0" smtClean="0">
                <a:solidFill>
                  <a:srgbClr val="000000"/>
                </a:solidFill>
                <a:effectLst>
                  <a:outerShdw blurRad="38100" dist="38100" dir="2700000" algn="tl">
                    <a:srgbClr val="C0C0C0"/>
                  </a:outerShdw>
                </a:effectLst>
                <a:latin typeface="Tahoma" charset="0"/>
              </a:rPr>
              <a:t>Publishing as Prentice Hall</a:t>
            </a:r>
            <a:endParaRPr lang="en-US" sz="1800" dirty="0" smtClean="0">
              <a:solidFill>
                <a:srgbClr val="000000"/>
              </a:solidFill>
              <a:effectLst>
                <a:outerShdw blurRad="38100" dist="38100" dir="2700000" algn="tl">
                  <a:srgbClr val="C0C0C0"/>
                </a:outerShdw>
              </a:effectLst>
            </a:endParaRPr>
          </a:p>
        </p:txBody>
      </p:sp>
      <p:sp>
        <p:nvSpPr>
          <p:cNvPr id="2" name="Footer Placeholder 1"/>
          <p:cNvSpPr>
            <a:spLocks noGrp="1"/>
          </p:cNvSpPr>
          <p:nvPr>
            <p:ph type="ftr" sz="quarter" idx="4294967295"/>
          </p:nvPr>
        </p:nvSpPr>
        <p:spPr>
          <a:xfrm>
            <a:off x="0" y="6481763"/>
            <a:ext cx="5181600" cy="300037"/>
          </a:xfrm>
          <a:prstGeom prst="rect">
            <a:avLst/>
          </a:prstGeom>
        </p:spPr>
        <p:txBody>
          <a:bodyPr/>
          <a:lstStyle/>
          <a:p>
            <a:pPr>
              <a:defRPr/>
            </a:pPr>
            <a:r>
              <a:rPr lang="en-US" smtClean="0"/>
              <a:t>Copyright © 2015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1" y="228600"/>
            <a:ext cx="8229600" cy="1041401"/>
          </a:xfrm>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What is Information Systems Analysis and Design?</a:t>
            </a:r>
          </a:p>
        </p:txBody>
      </p:sp>
      <p:sp>
        <p:nvSpPr>
          <p:cNvPr id="20482"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A method used by companies to </a:t>
            </a:r>
            <a:r>
              <a:rPr lang="en-US" b="1" dirty="0" smtClean="0"/>
              <a:t>create and maintain systems </a:t>
            </a:r>
            <a:r>
              <a:rPr lang="en-US" dirty="0" smtClean="0"/>
              <a:t>that perform basic business functions</a:t>
            </a:r>
          </a:p>
          <a:p>
            <a:pPr>
              <a:lnSpc>
                <a:spcPct val="90000"/>
              </a:lnSpc>
            </a:pPr>
            <a:r>
              <a:rPr lang="en-US" dirty="0" smtClean="0"/>
              <a:t>Main goal is to </a:t>
            </a:r>
            <a:r>
              <a:rPr lang="en-US" b="1" dirty="0" smtClean="0"/>
              <a:t>improve employee efficiency </a:t>
            </a:r>
            <a:r>
              <a:rPr lang="en-US" dirty="0" smtClean="0"/>
              <a:t>by applying software solutions to key business tasks</a:t>
            </a:r>
          </a:p>
          <a:p>
            <a:pPr>
              <a:lnSpc>
                <a:spcPct val="90000"/>
              </a:lnSpc>
            </a:pPr>
            <a:r>
              <a:rPr lang="en-US" dirty="0" smtClean="0"/>
              <a:t>A </a:t>
            </a:r>
            <a:r>
              <a:rPr lang="en-US" b="1" dirty="0" smtClean="0"/>
              <a:t>structured</a:t>
            </a:r>
            <a:r>
              <a:rPr lang="en-US" dirty="0" smtClean="0"/>
              <a:t> approach must be used in order to </a:t>
            </a:r>
            <a:r>
              <a:rPr lang="en-US" b="1" dirty="0" smtClean="0"/>
              <a:t>ensure</a:t>
            </a:r>
            <a:r>
              <a:rPr lang="en-US" dirty="0" smtClean="0"/>
              <a:t> </a:t>
            </a:r>
            <a:r>
              <a:rPr lang="en-US" b="1" dirty="0" smtClean="0"/>
              <a:t>success</a:t>
            </a:r>
          </a:p>
        </p:txBody>
      </p:sp>
      <p:sp>
        <p:nvSpPr>
          <p:cNvPr id="20483"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7173"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1.6</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304800"/>
            <a:ext cx="7772400" cy="1219200"/>
          </a:xfrm>
          <a:solidFill>
            <a:schemeClr val="accent4">
              <a:lumMod val="20000"/>
              <a:lumOff val="80000"/>
            </a:schemeClr>
          </a:solidFill>
        </p:spPr>
        <p:txBody>
          <a:bodyPr>
            <a:normAutofit fontScale="90000"/>
          </a:bodyPr>
          <a:lstStyle/>
          <a:p>
            <a:pPr marL="484632" fontAlgn="auto">
              <a:spcAft>
                <a:spcPts val="0"/>
              </a:spcAft>
              <a:defRPr/>
            </a:pPr>
            <a:r>
              <a:rPr lang="en-US" sz="4000" dirty="0" smtClean="0">
                <a:solidFill>
                  <a:schemeClr val="accent1">
                    <a:tint val="83000"/>
                    <a:satMod val="150000"/>
                  </a:schemeClr>
                </a:solidFill>
              </a:rPr>
              <a:t>What is Information Systems Analysis and Design? (continued)</a:t>
            </a:r>
          </a:p>
        </p:txBody>
      </p:sp>
      <p:sp>
        <p:nvSpPr>
          <p:cNvPr id="21506" name="Rectangle 3" descr="Rectangle: Click to edit Master text styles&#10;Second level&#10;Third level&#10;Fourth level&#10;Fifth level"/>
          <p:cNvSpPr>
            <a:spLocks noGrp="1" noChangeArrowheads="1"/>
          </p:cNvSpPr>
          <p:nvPr>
            <p:ph idx="1"/>
          </p:nvPr>
        </p:nvSpPr>
        <p:sp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Systems Analysts perform analysis and design based upon:</a:t>
            </a:r>
          </a:p>
          <a:p>
            <a:pPr lvl="1">
              <a:lnSpc>
                <a:spcPct val="90000"/>
              </a:lnSpc>
            </a:pPr>
            <a:r>
              <a:rPr lang="en-US" dirty="0" smtClean="0"/>
              <a:t>Understanding of organization’s </a:t>
            </a:r>
            <a:r>
              <a:rPr lang="en-US" b="1" dirty="0" smtClean="0"/>
              <a:t>objectives</a:t>
            </a:r>
            <a:r>
              <a:rPr lang="en-US" dirty="0" smtClean="0"/>
              <a:t>, </a:t>
            </a:r>
            <a:r>
              <a:rPr lang="en-US" b="1" dirty="0" smtClean="0"/>
              <a:t>structure</a:t>
            </a:r>
            <a:r>
              <a:rPr lang="en-US" dirty="0" smtClean="0"/>
              <a:t> and </a:t>
            </a:r>
            <a:r>
              <a:rPr lang="en-US" b="1" dirty="0" smtClean="0"/>
              <a:t>processes</a:t>
            </a:r>
          </a:p>
          <a:p>
            <a:pPr lvl="1">
              <a:lnSpc>
                <a:spcPct val="90000"/>
              </a:lnSpc>
            </a:pPr>
            <a:r>
              <a:rPr lang="en-US" dirty="0" smtClean="0"/>
              <a:t>Knowledge of how to </a:t>
            </a:r>
            <a:r>
              <a:rPr lang="en-US" b="1" dirty="0" smtClean="0"/>
              <a:t>exploit information technology </a:t>
            </a:r>
            <a:r>
              <a:rPr lang="en-US" dirty="0" smtClean="0"/>
              <a:t>for advantage</a:t>
            </a:r>
          </a:p>
          <a:p>
            <a:pPr>
              <a:lnSpc>
                <a:spcPct val="90000"/>
              </a:lnSpc>
            </a:pPr>
            <a:r>
              <a:rPr lang="en-US" dirty="0" smtClean="0"/>
              <a:t>Fig 1-1 illustrates the Systems Development Life Cycle, a four-phased approach used throughout this text</a:t>
            </a:r>
          </a:p>
        </p:txBody>
      </p:sp>
      <p:sp>
        <p:nvSpPr>
          <p:cNvPr id="21507"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8197"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1.7</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2529" name="Content Placeholder 1" descr="Rectangle: Click to edit Master text styles&#10;Second level&#10;Third level&#10;Fourth level&#10;Fifth level"/>
          <p:cNvSpPr>
            <a:spLocks noGrp="1"/>
          </p:cNvSpPr>
          <p:nvPr>
            <p:ph idx="1"/>
          </p:nvPr>
        </p:nvSpPr>
        <p:spPr/>
        <p:txBody>
          <a:bodyPr/>
          <a:lstStyle/>
          <a:p>
            <a:pPr>
              <a:buFont typeface="Wingdings 2" pitchFamily="18" charset="2"/>
              <a:buNone/>
            </a:pPr>
            <a:endParaRPr lang="en-US" dirty="0" smtClean="0"/>
          </a:p>
        </p:txBody>
      </p:sp>
      <p:sp>
        <p:nvSpPr>
          <p:cNvPr id="22530"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9219" name="Text Box 9"/>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ACF8D2A3-CCC2-4B34-835B-AAEC6710FF2E}" type="slidenum">
              <a:rPr lang="en-US" sz="1600">
                <a:solidFill>
                  <a:schemeClr val="tx1"/>
                </a:solidFill>
                <a:cs typeface="+mn-cs"/>
              </a:rPr>
              <a:pPr algn="ctr" eaLnBrk="1" hangingPunct="1">
                <a:spcBef>
                  <a:spcPct val="50000"/>
                </a:spcBef>
                <a:defRPr/>
              </a:pPr>
              <a:t>7</a:t>
            </a:fld>
            <a:endParaRPr lang="en-US" sz="1600">
              <a:solidFill>
                <a:schemeClr val="tx1"/>
              </a:solidFill>
              <a:cs typeface="+mn-cs"/>
            </a:endParaRPr>
          </a:p>
        </p:txBody>
      </p:sp>
      <p:pic>
        <p:nvPicPr>
          <p:cNvPr id="9221" name="Picture 6"/>
          <p:cNvPicPr>
            <a:picLocks noChangeAspect="1" noChangeArrowheads="1"/>
          </p:cNvPicPr>
          <p:nvPr/>
        </p:nvPicPr>
        <p:blipFill>
          <a:blip r:embed="rId2"/>
          <a:srcRect/>
          <a:stretch>
            <a:fillRect/>
          </a:stretch>
        </p:blipFill>
        <p:spPr bwMode="auto">
          <a:xfrm>
            <a:off x="228600" y="953511"/>
            <a:ext cx="8935397" cy="4373563"/>
          </a:xfrm>
          <a:prstGeom prst="rect">
            <a:avLst/>
          </a:prstGeom>
          <a:noFill/>
          <a:ln>
            <a:noFill/>
          </a:ln>
          <a:effectLst>
            <a:outerShdw dist="45791" dir="2021404" algn="ctr" rotWithShape="0">
              <a:srgbClr val="9999FF"/>
            </a:outerShdw>
          </a:effectLst>
          <a:ex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1" y="274638"/>
            <a:ext cx="8229600" cy="1223962"/>
          </a:xfrm>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Systems Analysis and Design: Core Concepts</a:t>
            </a:r>
          </a:p>
        </p:txBody>
      </p:sp>
      <p:sp>
        <p:nvSpPr>
          <p:cNvPr id="23554" name="Rectangle 3" descr="Rectangle: Click to edit Master text styles&#10;Second level&#10;Third level&#10;Fourth level&#10;Fifth level"/>
          <p:cNvSpPr>
            <a:spLocks noGrp="1" noChangeArrowheads="1"/>
          </p:cNvSpPr>
          <p:nvPr>
            <p:ph idx="1"/>
          </p:nvPr>
        </p:nvSpPr>
        <p:spPr>
          <a:xfrm>
            <a:off x="457199" y="1981200"/>
            <a:ext cx="8229601" cy="3962401"/>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dirty="0" smtClean="0"/>
              <a:t>Major goal: to </a:t>
            </a:r>
            <a:r>
              <a:rPr lang="en-US" b="1" dirty="0" smtClean="0"/>
              <a:t>improve</a:t>
            </a:r>
            <a:r>
              <a:rPr lang="en-US" dirty="0" smtClean="0"/>
              <a:t> organizational systems by </a:t>
            </a:r>
            <a:r>
              <a:rPr lang="en-US" b="1" dirty="0" smtClean="0"/>
              <a:t>developing or acquiring </a:t>
            </a:r>
            <a:r>
              <a:rPr lang="en-US" dirty="0" smtClean="0"/>
              <a:t>application software and training employees in its use</a:t>
            </a:r>
          </a:p>
          <a:p>
            <a:pPr>
              <a:lnSpc>
                <a:spcPct val="90000"/>
              </a:lnSpc>
            </a:pPr>
            <a:r>
              <a:rPr lang="en-US" dirty="0" smtClean="0"/>
              <a:t>Application software, or a system, supports organizational functions or processes</a:t>
            </a:r>
          </a:p>
        </p:txBody>
      </p:sp>
      <p:sp>
        <p:nvSpPr>
          <p:cNvPr id="23555"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0245"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2C5D92A3-FF53-40C2-BAE7-73CBB84F21D4}" type="slidenum">
              <a:rPr lang="en-US" sz="1600">
                <a:solidFill>
                  <a:schemeClr val="tx1"/>
                </a:solidFill>
                <a:cs typeface="+mn-cs"/>
              </a:rPr>
              <a:pPr algn="ctr" eaLnBrk="1" hangingPunct="1">
                <a:spcBef>
                  <a:spcPct val="50000"/>
                </a:spcBef>
                <a:defRPr/>
              </a:pPr>
              <a:t>8</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1" y="274638"/>
            <a:ext cx="8229600" cy="1168400"/>
          </a:xfrm>
          <a:solidFill>
            <a:schemeClr val="accent4">
              <a:lumMod val="20000"/>
              <a:lumOff val="80000"/>
            </a:schemeClr>
          </a:solidFill>
        </p:spPr>
        <p:txBody>
          <a:bodyPr>
            <a:normAutofit fontScale="90000"/>
          </a:bodyPr>
          <a:lstStyle/>
          <a:p>
            <a:pPr marL="484632" fontAlgn="auto">
              <a:spcAft>
                <a:spcPts val="0"/>
              </a:spcAft>
              <a:defRPr/>
            </a:pPr>
            <a:r>
              <a:rPr lang="en-US" dirty="0" smtClean="0">
                <a:solidFill>
                  <a:schemeClr val="accent1">
                    <a:tint val="83000"/>
                    <a:satMod val="150000"/>
                  </a:schemeClr>
                </a:solidFill>
              </a:rPr>
              <a:t>Systems Analysis and Design: Core Concepts (continued)</a:t>
            </a:r>
          </a:p>
        </p:txBody>
      </p:sp>
      <p:sp>
        <p:nvSpPr>
          <p:cNvPr id="24578" name="Rectangle 3" descr="Rectangle: Click to edit Master text styles&#10;Second level&#10;Third level&#10;Fourth level&#10;Fifth level"/>
          <p:cNvSpPr>
            <a:spLocks noGrp="1" noChangeArrowheads="1"/>
          </p:cNvSpPr>
          <p:nvPr>
            <p:ph idx="1"/>
          </p:nvPr>
        </p:nvSpPr>
        <p:spPr>
          <a:xfrm>
            <a:off x="457199" y="1981200"/>
            <a:ext cx="8229601" cy="3962401"/>
          </a:xfrm>
          <a:gradFill>
            <a:gsLst>
              <a:gs pos="36334">
                <a:schemeClr val="accent4">
                  <a:lumMod val="20000"/>
                  <a:lumOff val="80000"/>
                </a:schemeClr>
              </a:gs>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p:spPr>
        <p:txBody>
          <a:bodyPr/>
          <a:lstStyle/>
          <a:p>
            <a:pPr>
              <a:lnSpc>
                <a:spcPct val="90000"/>
              </a:lnSpc>
            </a:pPr>
            <a:r>
              <a:rPr lang="en-US" sz="2800" dirty="0" smtClean="0"/>
              <a:t>System: Turns data into information and includes:</a:t>
            </a:r>
          </a:p>
          <a:p>
            <a:pPr lvl="1">
              <a:lnSpc>
                <a:spcPct val="90000"/>
              </a:lnSpc>
            </a:pPr>
            <a:r>
              <a:rPr lang="en-US" sz="2400" dirty="0" smtClean="0"/>
              <a:t>Hardware and system software</a:t>
            </a:r>
          </a:p>
          <a:p>
            <a:pPr lvl="1">
              <a:lnSpc>
                <a:spcPct val="90000"/>
              </a:lnSpc>
            </a:pPr>
            <a:r>
              <a:rPr lang="en-US" sz="2400" dirty="0" smtClean="0"/>
              <a:t>Documentation and training materials</a:t>
            </a:r>
          </a:p>
          <a:p>
            <a:pPr lvl="1">
              <a:lnSpc>
                <a:spcPct val="90000"/>
              </a:lnSpc>
            </a:pPr>
            <a:r>
              <a:rPr lang="en-US" sz="2400" dirty="0" smtClean="0"/>
              <a:t>Job roles associated with the system</a:t>
            </a:r>
          </a:p>
          <a:p>
            <a:pPr lvl="1">
              <a:lnSpc>
                <a:spcPct val="90000"/>
              </a:lnSpc>
            </a:pPr>
            <a:r>
              <a:rPr lang="en-US" sz="2400" dirty="0" smtClean="0"/>
              <a:t>Controls to prevent theft or fraud</a:t>
            </a:r>
          </a:p>
          <a:p>
            <a:pPr lvl="1">
              <a:lnSpc>
                <a:spcPct val="90000"/>
              </a:lnSpc>
            </a:pPr>
            <a:r>
              <a:rPr lang="en-US" sz="2400" dirty="0" smtClean="0"/>
              <a:t>The people who use the software to perform their jobs</a:t>
            </a:r>
          </a:p>
          <a:p>
            <a:pPr>
              <a:lnSpc>
                <a:spcPct val="90000"/>
              </a:lnSpc>
            </a:pPr>
            <a:r>
              <a:rPr lang="en-US" sz="2800" dirty="0" smtClean="0"/>
              <a:t>Figure 1.2 illustrates all the components of a system</a:t>
            </a:r>
          </a:p>
        </p:txBody>
      </p:sp>
      <p:sp>
        <p:nvSpPr>
          <p:cNvPr id="24579" name="Footer Placeholder 4"/>
          <p:cNvSpPr>
            <a:spLocks noGrp="1"/>
          </p:cNvSpPr>
          <p:nvPr>
            <p:ph type="ftr" sz="quarter" idx="4294967295"/>
          </p:nvPr>
        </p:nvSpPr>
        <p:spPr bwMode="auto">
          <a:xfrm>
            <a:off x="0" y="6481763"/>
            <a:ext cx="5181600" cy="300037"/>
          </a:xfrm>
          <a:prstGeom prst="rect">
            <a:avLst/>
          </a:prstGeom>
          <a:noFill/>
          <a:ln>
            <a:miter lim="800000"/>
            <a:headEnd/>
            <a:tailEnd/>
          </a:ln>
        </p:spPr>
        <p:txBody>
          <a:bodyPr wrap="square" lIns="91440" tIns="45720" rIns="91440" bIns="45720" numCol="1" anchorCtr="0" compatLnSpc="1">
            <a:prstTxWarp prst="textNoShape">
              <a:avLst/>
            </a:prstTxWarp>
          </a:bodyPr>
          <a:lstStyle/>
          <a:p>
            <a:r>
              <a:rPr lang="en-US" sz="1200" smtClean="0">
                <a:cs typeface="Arial" charset="0"/>
              </a:rPr>
              <a:t>Copyright © 2015 Pearson Education, Inc. Publishing as Prentice Hall</a:t>
            </a:r>
            <a:endParaRPr lang="en-US" sz="1200">
              <a:cs typeface="Arial" charset="0"/>
            </a:endParaRPr>
          </a:p>
        </p:txBody>
      </p:sp>
      <p:sp>
        <p:nvSpPr>
          <p:cNvPr id="11269"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defRPr/>
            </a:pPr>
            <a:r>
              <a:rPr lang="en-US" sz="1600">
                <a:solidFill>
                  <a:schemeClr val="tx1"/>
                </a:solidFill>
                <a:cs typeface="+mn-cs"/>
              </a:rPr>
              <a:t>1.</a:t>
            </a:r>
            <a:fld id="{6A0C40F4-6801-474B-A22C-38FC1A27206E}" type="slidenum">
              <a:rPr lang="en-US" sz="1600">
                <a:solidFill>
                  <a:schemeClr val="tx1"/>
                </a:solidFill>
                <a:cs typeface="+mn-cs"/>
              </a:rPr>
              <a:pPr algn="ctr" eaLnBrk="1" hangingPunct="1">
                <a:spcBef>
                  <a:spcPct val="50000"/>
                </a:spcBef>
                <a:defRPr/>
              </a:pPr>
              <a:t>9</a:t>
            </a:fld>
            <a:endParaRPr lang="en-US" sz="1600">
              <a:solidFill>
                <a:schemeClr val="tx1"/>
              </a:solidFill>
              <a:cs typeface="+mn-cs"/>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WSU-f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U-fall" id="{1220E6DD-6406-42EE-8C63-63AD3AB19F5C}" vid="{1814DBBF-D48F-476A-A48E-A580BAF571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WSU-fall</Template>
  <TotalTime>12228</TotalTime>
  <Words>2178</Words>
  <Application>Microsoft Office PowerPoint</Application>
  <PresentationFormat>On-screen Show (4:3)</PresentationFormat>
  <Paragraphs>314</Paragraphs>
  <Slides>40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Tahoma</vt:lpstr>
      <vt:lpstr>Times New Roman</vt:lpstr>
      <vt:lpstr>Verdana</vt:lpstr>
      <vt:lpstr>Wingdings</vt:lpstr>
      <vt:lpstr>Wingdings 2</vt:lpstr>
      <vt:lpstr>WSU-fall</vt:lpstr>
      <vt:lpstr>PowerPoint Presentation</vt:lpstr>
      <vt:lpstr>Learning Objectives</vt:lpstr>
      <vt:lpstr>Learning Objectives (continued)</vt:lpstr>
      <vt:lpstr>Chapter Preview</vt:lpstr>
      <vt:lpstr>What is Information Systems Analysis and Design?</vt:lpstr>
      <vt:lpstr>What is Information Systems Analysis and Design? (continued)</vt:lpstr>
      <vt:lpstr>PowerPoint Presentation</vt:lpstr>
      <vt:lpstr>Systems Analysis and Design: Core Concepts</vt:lpstr>
      <vt:lpstr>Systems Analysis and Design: Core Concepts (continued)</vt:lpstr>
      <vt:lpstr>PowerPoint Presentation</vt:lpstr>
      <vt:lpstr>Software Engineering Process</vt:lpstr>
      <vt:lpstr>PowerPoint Presentation</vt:lpstr>
      <vt:lpstr>System</vt:lpstr>
      <vt:lpstr>PowerPoint Presentation</vt:lpstr>
      <vt:lpstr>4 Important System Concepts: Decomposition, Modularity, Coupling and Cohesion</vt:lpstr>
      <vt:lpstr>PowerPoint Presentation</vt:lpstr>
      <vt:lpstr>4 Important System Concepts (continued)</vt:lpstr>
      <vt:lpstr>A Modern Approach to Systems Analysis and Design</vt:lpstr>
      <vt:lpstr>Your Role in Systems Development: Systems Analyst</vt:lpstr>
      <vt:lpstr>Your Role in Systems Development: Systems Analyst</vt:lpstr>
      <vt:lpstr>Group Activity</vt:lpstr>
      <vt:lpstr>Developing Information Systems and the Systems Development Life Cycle</vt:lpstr>
      <vt:lpstr>Developing Information Systems and the Systems Development Life Cycle (continued)</vt:lpstr>
      <vt:lpstr>Developing Information Systems and the Systems Development Life Cycle (continued)</vt:lpstr>
      <vt:lpstr>Phases of the Systems Development Life Cycle</vt:lpstr>
      <vt:lpstr>Phases of the Systems Development Life Cycle (continued)</vt:lpstr>
      <vt:lpstr>Alternative Approaches to Development</vt:lpstr>
      <vt:lpstr>Alternative Approaches to Development (continued)</vt:lpstr>
      <vt:lpstr>Alternative Approaches to Development (continued)</vt:lpstr>
      <vt:lpstr>Alternative Approaches to Development (continued)</vt:lpstr>
      <vt:lpstr>Approaches to Development (continued)</vt:lpstr>
      <vt:lpstr>What does the future hold?</vt:lpstr>
      <vt:lpstr>Overview of Systems Thinking</vt:lpstr>
      <vt:lpstr>Case Discussion: Pine Valley</vt:lpstr>
      <vt:lpstr>Case Discussion: Pine Valley</vt:lpstr>
      <vt:lpstr>Case Discussion: Hoosier Burger</vt:lpstr>
      <vt:lpstr>Summary</vt:lpstr>
      <vt:lpstr>Summary (continued)</vt:lpstr>
      <vt:lpstr>Summary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Clements</dc:creator>
  <cp:lastModifiedBy>Seokwoo Song</cp:lastModifiedBy>
  <cp:revision>107</cp:revision>
  <cp:lastPrinted>1601-01-01T00:00:00Z</cp:lastPrinted>
  <dcterms:created xsi:type="dcterms:W3CDTF">2011-07-25T16:15:49Z</dcterms:created>
  <dcterms:modified xsi:type="dcterms:W3CDTF">2017-01-09T19:58:05Z</dcterms:modified>
</cp:coreProperties>
</file>