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359" r:id="rId3"/>
    <p:sldId id="257" r:id="rId4"/>
    <p:sldId id="259" r:id="rId5"/>
    <p:sldId id="260" r:id="rId6"/>
    <p:sldId id="347" r:id="rId7"/>
    <p:sldId id="360" r:id="rId8"/>
    <p:sldId id="348" r:id="rId9"/>
    <p:sldId id="361" r:id="rId10"/>
    <p:sldId id="317" r:id="rId11"/>
    <p:sldId id="328" r:id="rId12"/>
    <p:sldId id="362" r:id="rId13"/>
    <p:sldId id="262" r:id="rId14"/>
    <p:sldId id="316" r:id="rId15"/>
    <p:sldId id="349" r:id="rId16"/>
    <p:sldId id="329" r:id="rId17"/>
    <p:sldId id="29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912"/>
    <a:srgbClr val="BA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 autoAdjust="0"/>
    <p:restoredTop sz="94660" autoAdjust="0"/>
  </p:normalViewPr>
  <p:slideViewPr>
    <p:cSldViewPr>
      <p:cViewPr varScale="1">
        <p:scale>
          <a:sx n="90" d="100"/>
          <a:sy n="90" d="100"/>
        </p:scale>
        <p:origin x="14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196B1AC0-B646-4F74-922A-4393740D6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72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31020EFA-DA6D-412C-927B-BFC9BC5B8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14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84DCDEC-D516-4F65-9C65-AA5922312D6D}" type="slidenum">
              <a:rPr lang="en-US" smtClean="0">
                <a:latin typeface="Tahoma" charset="0"/>
                <a:cs typeface="Arial" charset="0"/>
              </a:rPr>
              <a:pPr/>
              <a:t>1</a:t>
            </a:fld>
            <a:endParaRPr lang="en-US" smtClean="0">
              <a:latin typeface="Tahoma" charset="0"/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949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2057400"/>
            <a:ext cx="6654800" cy="2851150"/>
            <a:chOff x="3" y="559"/>
            <a:chExt cx="4192" cy="1796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ltGray">
            <a:xfrm flipH="1" flipV="1">
              <a:off x="3" y="1924"/>
              <a:ext cx="3211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ltGray">
            <a:xfrm flipH="1" flipV="1">
              <a:off x="384" y="938"/>
              <a:ext cx="3811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Arc 10"/>
            <p:cNvSpPr>
              <a:spLocks/>
            </p:cNvSpPr>
            <p:nvPr/>
          </p:nvSpPr>
          <p:spPr bwMode="ltGray">
            <a:xfrm rot="16200000" flipH="1">
              <a:off x="426" y="860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12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Arc 14"/>
            <p:cNvSpPr>
              <a:spLocks/>
            </p:cNvSpPr>
            <p:nvPr/>
          </p:nvSpPr>
          <p:spPr bwMode="ltGray">
            <a:xfrm rot="5400000">
              <a:off x="5097" y="3347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905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Essentials of</a:t>
            </a:r>
            <a:br>
              <a:rPr lang="en-US" noProof="0" smtClean="0"/>
            </a:br>
            <a:r>
              <a:rPr lang="en-US" noProof="0" smtClean="0"/>
              <a:t> Systems Analysis and Design</a:t>
            </a:r>
            <a:br>
              <a:rPr lang="en-US" noProof="0" smtClean="0"/>
            </a:br>
            <a:r>
              <a:rPr lang="en-US" noProof="0" smtClean="0"/>
              <a:t>Second Edition</a:t>
            </a:r>
          </a:p>
        </p:txBody>
      </p:sp>
      <p:sp>
        <p:nvSpPr>
          <p:cNvPr id="342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590800"/>
            <a:ext cx="6400800" cy="762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Joseph S. Valicich</a:t>
            </a:r>
          </a:p>
          <a:p>
            <a:pPr lvl="0"/>
            <a:r>
              <a:rPr lang="en-US" noProof="0" smtClean="0"/>
              <a:t>Joey F. George</a:t>
            </a:r>
          </a:p>
          <a:p>
            <a:pPr lvl="0"/>
            <a:r>
              <a:rPr lang="en-US" noProof="0" smtClean="0"/>
              <a:t>Jeffrey A. Hoffer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81200" y="6172200"/>
            <a:ext cx="5257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3D00-7D3E-4287-8049-6FA031B25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819C8-BC2C-4FC1-B286-A28839E19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Box 26"/>
          <p:cNvSpPr txBox="1">
            <a:spLocks noChangeArrowheads="1"/>
          </p:cNvSpPr>
          <p:nvPr userDrawn="1"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10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 smtClean="0"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A037FCF-989B-4978-A5B2-83AE884E2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Box 26"/>
          <p:cNvSpPr txBox="1">
            <a:spLocks noChangeArrowheads="1"/>
          </p:cNvSpPr>
          <p:nvPr userDrawn="1"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DDC1E-7450-4DA9-96CA-66BE3E0AB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66C66-0EF9-4F2D-8399-E33E69162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Box 26"/>
          <p:cNvSpPr txBox="1">
            <a:spLocks noChangeArrowheads="1"/>
          </p:cNvSpPr>
          <p:nvPr userDrawn="1"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1A52-E088-4C45-8638-ACE659C5D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  <p:bldP spid="4" grpId="0" build="p" bldLvl="3" autoUpdateAnimBg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8442BD5C-7C8C-4270-8A8D-D67D8CF28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  <p:bldP spid="4" grpId="0" build="p" bldLvl="3" autoUpdateAnimBg="0"/>
      <p:bldP spid="5" grpId="0" build="p" bldLvl="3" autoUpdateAnimBg="0"/>
      <p:bldP spid="6" grpId="0" build="p" bldLvl="3" autoUpdateAnimBg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2B4D4-4BBF-41A9-A608-9A514E765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5096D-97FE-4CA3-B5AD-41FC22EFA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5ACFBF14-90CA-4C78-979E-874A1C31A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  <p:bldP spid="4" grpId="0" build="p" bldLvl="3" autoUpdateAnimBg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3DE30-7DFA-4ED8-8074-47E903E50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B432F0B0-CCBE-4A68-B8FE-6A00F7B8C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  <p:bldP spid="4" grpId="0" build="p" bldLvl="3" autoUpdateAnimBg="0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D021-356B-4472-9053-26DD8876F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50CF4-5584-468F-8E43-A4255D094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260BA-EDA6-42CE-A973-6FCADB39B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B0229-DAEC-4CB9-9A80-B1605554D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C2DD8-575A-4223-B186-9DE791CD6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52F83-BA20-4A88-8D40-FF753998C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5EF84-AAEB-4072-A276-6320D84FD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9D0E-7527-4421-AFC1-86287435B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AAA93-0F0E-40A8-AB18-67D6F5D24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09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0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0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324600"/>
            <a:ext cx="51816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340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B2A46BA2-B1E7-415A-B557-97F4ADFF0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1001" name="Text Box 9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341004" name="Text Box 12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341005" name="Line 1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grpSp>
        <p:nvGrpSpPr>
          <p:cNvPr id="1034" name="Group 14"/>
          <p:cNvGrpSpPr>
            <a:grpSpLocks/>
          </p:cNvGrpSpPr>
          <p:nvPr/>
        </p:nvGrpSpPr>
        <p:grpSpPr bwMode="auto">
          <a:xfrm>
            <a:off x="414338" y="1416050"/>
            <a:ext cx="1784350" cy="2324100"/>
            <a:chOff x="96" y="916"/>
            <a:chExt cx="2208" cy="2876"/>
          </a:xfrm>
        </p:grpSpPr>
        <p:sp>
          <p:nvSpPr>
            <p:cNvPr id="341007" name="Line 15"/>
            <p:cNvSpPr>
              <a:spLocks noChangeShapeType="1"/>
            </p:cNvSpPr>
            <p:nvPr userDrawn="1"/>
          </p:nvSpPr>
          <p:spPr bwMode="ltGray">
            <a:xfrm flipH="1">
              <a:off x="96" y="1038"/>
              <a:ext cx="22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41008" name="Line 16"/>
            <p:cNvSpPr>
              <a:spLocks noChangeShapeType="1"/>
            </p:cNvSpPr>
            <p:nvPr userDrawn="1"/>
          </p:nvSpPr>
          <p:spPr bwMode="ltGray">
            <a:xfrm>
              <a:off x="336" y="920"/>
              <a:ext cx="0" cy="287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41009" name="Arc 17"/>
            <p:cNvSpPr>
              <a:spLocks/>
            </p:cNvSpPr>
            <p:nvPr userDrawn="1"/>
          </p:nvSpPr>
          <p:spPr bwMode="ltGray">
            <a:xfrm flipH="1">
              <a:off x="218" y="916"/>
              <a:ext cx="238" cy="240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41012" name="Text Box 20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341015" name="Text Box 23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341018" name="Text Box 26"/>
          <p:cNvSpPr txBox="1">
            <a:spLocks noChangeArrowheads="1"/>
          </p:cNvSpPr>
          <p:nvPr userDrawn="1"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5" grpId="0" build="p" bldLvl="3" autoUpdateAnimBg="0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0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0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0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0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0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0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0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0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0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0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0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0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0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40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40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2B6FA7E-F334-4EDA-9BEF-2743C3775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 Box 26"/>
          <p:cNvSpPr txBox="1">
            <a:spLocks noChangeArrowheads="1"/>
          </p:cNvSpPr>
          <p:nvPr userDrawn="1"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79" r:id="rId6"/>
    <p:sldLayoutId id="2147483680" r:id="rId7"/>
    <p:sldLayoutId id="2147483689" r:id="rId8"/>
    <p:sldLayoutId id="2147483690" r:id="rId9"/>
    <p:sldLayoutId id="2147483681" r:id="rId10"/>
    <p:sldLayoutId id="2147483682" r:id="rId11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3" autoUpdateAnimBg="0"/>
    </p:bldLst>
  </p:timing>
  <p:hf sldNum="0" hdr="0" dt="0"/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05200"/>
            <a:ext cx="7086600" cy="1600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/>
              <a:t>Appendix B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/>
              <a:t>Agile Methodologies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en-US" b="1"/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31846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B.1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Requirements Determination</a:t>
            </a:r>
          </a:p>
        </p:txBody>
      </p:sp>
      <p:sp>
        <p:nvSpPr>
          <p:cNvPr id="281603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572000"/>
          </a:xfrm>
        </p:spPr>
        <p:txBody>
          <a:bodyPr>
            <a:normAutofit/>
          </a:bodyPr>
          <a:lstStyle/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Continual User Involvement</a:t>
            </a:r>
          </a:p>
          <a:p>
            <a:pPr marL="822960" lvl="1" fontAlgn="auto">
              <a:lnSpc>
                <a:spcPct val="9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2000"/>
              <a:t>Traditional Approach</a:t>
            </a:r>
          </a:p>
          <a:p>
            <a:pPr marL="1106424" lvl="2" fontAlgn="auto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800"/>
              <a:t>Users involved in early stage</a:t>
            </a:r>
          </a:p>
          <a:p>
            <a:pPr marL="1106424" lvl="2" fontAlgn="auto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800"/>
              <a:t>User signs off at project completion</a:t>
            </a:r>
          </a:p>
          <a:p>
            <a:pPr marL="1106424" lvl="2" fontAlgn="auto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800"/>
              <a:t>Often, system business processes changed during development</a:t>
            </a:r>
          </a:p>
          <a:p>
            <a:pPr lvl="3" indent="-210312" fontAlgn="auto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600"/>
              <a:t>System many times did not adequately address user’s needs</a:t>
            </a:r>
          </a:p>
          <a:p>
            <a:pPr marL="822960" lvl="1" fontAlgn="auto">
              <a:lnSpc>
                <a:spcPct val="9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2000"/>
              <a:t>Iterative Process of User Feedback</a:t>
            </a:r>
          </a:p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Agile Usage-Centered Design</a:t>
            </a:r>
          </a:p>
          <a:p>
            <a:pPr marL="822960" lvl="1" fontAlgn="auto">
              <a:lnSpc>
                <a:spcPct val="9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2000"/>
              <a:t>Process of eight steps</a:t>
            </a:r>
          </a:p>
          <a:p>
            <a:pPr marL="822960" lvl="1" fontAlgn="auto">
              <a:lnSpc>
                <a:spcPct val="9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2000"/>
              <a:t>See Table B-2</a:t>
            </a:r>
          </a:p>
          <a:p>
            <a:pPr marL="822960" lvl="1" fontAlgn="auto">
              <a:lnSpc>
                <a:spcPct val="9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2000"/>
              <a:t>Most effective steps:</a:t>
            </a:r>
          </a:p>
          <a:p>
            <a:pPr marL="1106424" lvl="2" fontAlgn="auto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800"/>
              <a:t>Venting session</a:t>
            </a:r>
          </a:p>
          <a:p>
            <a:pPr marL="1106424" lvl="2" fontAlgn="auto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800"/>
              <a:t>Use of 3 x 5 cards</a:t>
            </a:r>
          </a:p>
          <a:p>
            <a:pPr marL="448056" indent="-384048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81604" name="Text Box 2052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B.</a:t>
            </a:r>
            <a:fld id="{FF202265-1FFD-4567-9728-B7139A2ED58A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10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335878" name="Text Box 6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B.</a:t>
            </a:r>
            <a:fld id="{446AE7FA-FE23-42DD-B575-607DD7ED8249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11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pic>
        <p:nvPicPr>
          <p:cNvPr id="33587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400" y="1063625"/>
            <a:ext cx="7823200" cy="47307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Requirements Determination (continued)</a:t>
            </a:r>
          </a:p>
        </p:txBody>
      </p:sp>
      <p:sp>
        <p:nvSpPr>
          <p:cNvPr id="192520" name="Rectangle 8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>
            <a:normAutofit/>
          </a:bodyPr>
          <a:lstStyle/>
          <a:p>
            <a:pPr marL="448056" indent="-384048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1800" dirty="0"/>
              <a:t>The Planning Game</a:t>
            </a:r>
          </a:p>
          <a:p>
            <a:pPr marL="822960" lvl="1" fontAlgn="auto">
              <a:lnSpc>
                <a:spcPct val="8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1600" dirty="0"/>
              <a:t>Players</a:t>
            </a:r>
          </a:p>
          <a:p>
            <a:pPr marL="1106424" lvl="2" fontAlgn="auto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400" dirty="0"/>
              <a:t>Business (Customers)</a:t>
            </a:r>
          </a:p>
          <a:p>
            <a:pPr marL="1106424" lvl="2" fontAlgn="auto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400" dirty="0"/>
              <a:t>Development</a:t>
            </a:r>
          </a:p>
          <a:p>
            <a:pPr marL="822960" lvl="1" fontAlgn="auto">
              <a:lnSpc>
                <a:spcPct val="8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1600" dirty="0"/>
              <a:t>Game pieces are story cards</a:t>
            </a:r>
          </a:p>
          <a:p>
            <a:pPr marL="1106424" lvl="2" fontAlgn="auto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400" dirty="0"/>
              <a:t>Created by Business</a:t>
            </a:r>
          </a:p>
          <a:p>
            <a:pPr marL="1106424" lvl="2" fontAlgn="auto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400" dirty="0"/>
              <a:t>Contain description of a feature or procedure</a:t>
            </a:r>
          </a:p>
          <a:p>
            <a:pPr marL="1106424" lvl="2" fontAlgn="auto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400" dirty="0"/>
              <a:t>Each card is dated and numbered</a:t>
            </a:r>
          </a:p>
          <a:p>
            <a:pPr marL="822960" lvl="1" fontAlgn="auto">
              <a:lnSpc>
                <a:spcPct val="8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1600" dirty="0"/>
              <a:t>Three Phases</a:t>
            </a:r>
          </a:p>
          <a:p>
            <a:pPr marL="1106424" lvl="2" fontAlgn="auto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400" dirty="0"/>
              <a:t>Exploration</a:t>
            </a:r>
          </a:p>
          <a:p>
            <a:pPr lvl="3" indent="-210312" fontAlgn="auto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200" dirty="0"/>
              <a:t>Business creates a story card</a:t>
            </a:r>
          </a:p>
          <a:p>
            <a:pPr lvl="3" indent="-210312" fontAlgn="auto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200" dirty="0"/>
              <a:t>Development responds with a time estimate</a:t>
            </a:r>
          </a:p>
          <a:p>
            <a:pPr marL="1106424" lvl="2" fontAlgn="auto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400" dirty="0"/>
              <a:t>Commitment</a:t>
            </a:r>
          </a:p>
          <a:p>
            <a:pPr lvl="3" indent="-210312" fontAlgn="auto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200" dirty="0"/>
              <a:t>Business sorts cards into three stacks: essential, non-essential but add value, and nice to have</a:t>
            </a:r>
          </a:p>
          <a:p>
            <a:pPr lvl="3" indent="-210312" fontAlgn="auto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200" dirty="0"/>
              <a:t>Development sorts story cards according to risk</a:t>
            </a:r>
          </a:p>
          <a:p>
            <a:pPr lvl="3" indent="-210312" fontAlgn="auto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200" dirty="0"/>
              <a:t>Business selects cards that will be used in next release</a:t>
            </a:r>
          </a:p>
          <a:p>
            <a:pPr marL="1106424" lvl="2" fontAlgn="auto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400" dirty="0"/>
              <a:t>Steering</a:t>
            </a:r>
          </a:p>
          <a:p>
            <a:pPr lvl="3" indent="-210312" fontAlgn="auto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200" dirty="0"/>
              <a:t>Business sees how development is progressing</a:t>
            </a:r>
          </a:p>
          <a:p>
            <a:pPr lvl="3" indent="-210312" fontAlgn="auto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200" dirty="0"/>
              <a:t>Plan is adjusted accordingly</a:t>
            </a:r>
          </a:p>
          <a:p>
            <a:pPr lvl="3" indent="-210312" fontAlgn="auto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1200" dirty="0"/>
              <a:t>Can take place as often as once every three weeks</a:t>
            </a:r>
          </a:p>
          <a:p>
            <a:pPr marL="822960" lvl="1" fontAlgn="auto">
              <a:lnSpc>
                <a:spcPct val="80000"/>
              </a:lnSpc>
              <a:spcAft>
                <a:spcPts val="0"/>
              </a:spcAft>
              <a:buFont typeface="Verdana"/>
              <a:buChar char="›"/>
              <a:defRPr/>
            </a:pPr>
            <a:endParaRPr lang="en-US" sz="1600" dirty="0"/>
          </a:p>
          <a:p>
            <a:pPr lvl="3" indent="-210312" fontAlgn="auto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endParaRPr lang="en-US" sz="1200" dirty="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7620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B.</a:t>
            </a:r>
            <a:fld id="{8D4F9DEC-A94B-47D3-BA2C-EAD80D67F799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12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Requirements Determination (continued)</a:t>
            </a:r>
          </a:p>
        </p:txBody>
      </p:sp>
      <p:sp>
        <p:nvSpPr>
          <p:cNvPr id="4096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848600" cy="3962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The Planning Game (continued)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Iteration Planning Game</a:t>
            </a:r>
          </a:p>
          <a:p>
            <a:pPr lvl="2">
              <a:lnSpc>
                <a:spcPct val="80000"/>
              </a:lnSpc>
            </a:pPr>
            <a:r>
              <a:rPr lang="en-US" sz="1600" smtClean="0"/>
              <a:t>Follows planning game</a:t>
            </a:r>
          </a:p>
          <a:p>
            <a:pPr lvl="2">
              <a:lnSpc>
                <a:spcPct val="80000"/>
              </a:lnSpc>
            </a:pPr>
            <a:r>
              <a:rPr lang="en-US" sz="1600" smtClean="0"/>
              <a:t>Played only by programmers</a:t>
            </a:r>
          </a:p>
          <a:p>
            <a:pPr lvl="2">
              <a:lnSpc>
                <a:spcPct val="80000"/>
              </a:lnSpc>
            </a:pPr>
            <a:r>
              <a:rPr lang="en-US" sz="1600" smtClean="0"/>
              <a:t>Uses task cards</a:t>
            </a:r>
          </a:p>
          <a:p>
            <a:pPr lvl="2">
              <a:lnSpc>
                <a:spcPct val="80000"/>
              </a:lnSpc>
            </a:pPr>
            <a:r>
              <a:rPr lang="en-US" sz="1600" smtClean="0"/>
              <a:t>Same three phases</a:t>
            </a:r>
          </a:p>
          <a:p>
            <a:pPr lvl="3">
              <a:lnSpc>
                <a:spcPct val="80000"/>
              </a:lnSpc>
              <a:buFont typeface="Wingdings" pitchFamily="2" charset="2"/>
              <a:buChar char="l"/>
            </a:pPr>
            <a:r>
              <a:rPr lang="en-US" sz="1400" smtClean="0"/>
              <a:t>Exploration</a:t>
            </a:r>
          </a:p>
          <a:p>
            <a:pPr lvl="4">
              <a:lnSpc>
                <a:spcPct val="80000"/>
              </a:lnSpc>
              <a:buFont typeface="Wingdings" pitchFamily="2" charset="2"/>
              <a:buChar char="w"/>
            </a:pPr>
            <a:r>
              <a:rPr lang="en-US" sz="1400" smtClean="0"/>
              <a:t>Programmers convert story cards to task cards</a:t>
            </a:r>
          </a:p>
          <a:p>
            <a:pPr lvl="3">
              <a:lnSpc>
                <a:spcPct val="80000"/>
              </a:lnSpc>
              <a:buFont typeface="Wingdings" pitchFamily="2" charset="2"/>
              <a:buChar char="l"/>
            </a:pPr>
            <a:r>
              <a:rPr lang="en-US" sz="1400" smtClean="0"/>
              <a:t>Commitment</a:t>
            </a:r>
          </a:p>
          <a:p>
            <a:pPr lvl="4">
              <a:lnSpc>
                <a:spcPct val="80000"/>
              </a:lnSpc>
              <a:buFont typeface="Wingdings" pitchFamily="2" charset="2"/>
              <a:buChar char="s"/>
            </a:pPr>
            <a:r>
              <a:rPr lang="en-US" sz="1400" smtClean="0"/>
              <a:t>Programmers accept responsibility for tasks</a:t>
            </a:r>
          </a:p>
          <a:p>
            <a:pPr lvl="4">
              <a:lnSpc>
                <a:spcPct val="80000"/>
              </a:lnSpc>
              <a:buFont typeface="Wingdings" pitchFamily="2" charset="2"/>
              <a:buChar char="s"/>
            </a:pPr>
            <a:r>
              <a:rPr lang="en-US" sz="1400" smtClean="0"/>
              <a:t>Balance workloads</a:t>
            </a:r>
          </a:p>
          <a:p>
            <a:pPr lvl="3">
              <a:lnSpc>
                <a:spcPct val="80000"/>
              </a:lnSpc>
              <a:buFont typeface="Wingdings" pitchFamily="2" charset="2"/>
              <a:buChar char="l"/>
            </a:pPr>
            <a:r>
              <a:rPr lang="en-US" sz="1400" smtClean="0"/>
              <a:t>Steering</a:t>
            </a:r>
          </a:p>
          <a:p>
            <a:pPr lvl="4">
              <a:lnSpc>
                <a:spcPct val="80000"/>
              </a:lnSpc>
              <a:buFont typeface="Wingdings" pitchFamily="2" charset="2"/>
              <a:buChar char="s"/>
            </a:pPr>
            <a:r>
              <a:rPr lang="en-US" sz="1400" smtClean="0"/>
              <a:t>Write code and test</a:t>
            </a:r>
          </a:p>
          <a:p>
            <a:pPr lvl="4">
              <a:lnSpc>
                <a:spcPct val="80000"/>
              </a:lnSpc>
              <a:buFont typeface="Wingdings" pitchFamily="2" charset="2"/>
              <a:buChar char="s"/>
            </a:pPr>
            <a:r>
              <a:rPr lang="en-US" sz="1400" smtClean="0"/>
              <a:t>Integrate into product</a:t>
            </a:r>
          </a:p>
          <a:p>
            <a:pPr lvl="2">
              <a:lnSpc>
                <a:spcPct val="80000"/>
              </a:lnSpc>
            </a:pPr>
            <a:r>
              <a:rPr lang="en-US" sz="1600" smtClean="0"/>
              <a:t>Takes place between steering phase meetings of planning game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7620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B.</a:t>
            </a:r>
            <a:fld id="{601AF1C2-D39B-43A8-8F7B-E2774F50E0AF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13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3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Design Specifications</a:t>
            </a:r>
          </a:p>
        </p:txBody>
      </p:sp>
      <p:sp>
        <p:nvSpPr>
          <p:cNvPr id="41986" name="Rectangle 1030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eXtreme Programming Employs Two Techniques to Continually Improve Quality of Design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Simple Design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Four constraints</a:t>
            </a:r>
          </a:p>
          <a:p>
            <a:pPr lvl="3">
              <a:lnSpc>
                <a:spcPct val="80000"/>
              </a:lnSpc>
              <a:buFont typeface="Wingdings" pitchFamily="2" charset="2"/>
              <a:buChar char="s"/>
            </a:pPr>
            <a:r>
              <a:rPr lang="en-US" sz="1800" smtClean="0"/>
              <a:t>The system must communicate everything that you want it to communicate</a:t>
            </a:r>
          </a:p>
          <a:p>
            <a:pPr lvl="3">
              <a:lnSpc>
                <a:spcPct val="80000"/>
              </a:lnSpc>
              <a:buFont typeface="Wingdings" pitchFamily="2" charset="2"/>
              <a:buChar char="s"/>
            </a:pPr>
            <a:r>
              <a:rPr lang="en-US" sz="1800" smtClean="0"/>
              <a:t>The system must contain no duplicate code</a:t>
            </a:r>
          </a:p>
          <a:p>
            <a:pPr lvl="3">
              <a:lnSpc>
                <a:spcPct val="80000"/>
              </a:lnSpc>
              <a:buFont typeface="Wingdings" pitchFamily="2" charset="2"/>
              <a:buChar char="s"/>
            </a:pPr>
            <a:r>
              <a:rPr lang="en-US" sz="1800" smtClean="0"/>
              <a:t>The system should have the fewest possible classes</a:t>
            </a:r>
          </a:p>
          <a:p>
            <a:pPr lvl="3">
              <a:lnSpc>
                <a:spcPct val="80000"/>
              </a:lnSpc>
              <a:buFont typeface="Wingdings" pitchFamily="2" charset="2"/>
              <a:buChar char="s"/>
            </a:pPr>
            <a:r>
              <a:rPr lang="en-US" sz="1800" smtClean="0"/>
              <a:t>The system should have the fewest possible methods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Refactoring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Process of simplifying a system after new features have been added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304132" name="Text Box 1028"/>
          <p:cNvSpPr txBox="1">
            <a:spLocks noChangeArrowheads="1"/>
          </p:cNvSpPr>
          <p:nvPr/>
        </p:nvSpPr>
        <p:spPr bwMode="auto">
          <a:xfrm>
            <a:off x="228600" y="6172200"/>
            <a:ext cx="7620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B.</a:t>
            </a:r>
            <a:fld id="{E7219690-E316-4B02-8D06-90B2DDCDF77E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14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Implementation</a:t>
            </a:r>
          </a:p>
        </p:txBody>
      </p:sp>
      <p:sp>
        <p:nvSpPr>
          <p:cNvPr id="43010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smtClean="0"/>
              <a:t>Traditional systems development involves an implementation phase</a:t>
            </a:r>
          </a:p>
          <a:p>
            <a:r>
              <a:rPr lang="en-US" smtClean="0"/>
              <a:t>In eXtreme Programming and Other Agile Methodologies, implementation is complete once testing has been done</a:t>
            </a:r>
          </a:p>
          <a:p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7620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B.</a:t>
            </a:r>
            <a:fld id="{E3F791A1-3D0B-4532-86CE-4CA5CC70574C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15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Summary</a:t>
            </a:r>
          </a:p>
        </p:txBody>
      </p:sp>
      <p:sp>
        <p:nvSpPr>
          <p:cNvPr id="4403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r>
              <a:rPr lang="en-US" smtClean="0"/>
              <a:t>Trend to Agile Methodologies</a:t>
            </a:r>
          </a:p>
          <a:p>
            <a:r>
              <a:rPr lang="en-US" smtClean="0"/>
              <a:t>eXtreme Programming as an Example</a:t>
            </a:r>
          </a:p>
          <a:p>
            <a:pPr lvl="1"/>
            <a:r>
              <a:rPr lang="en-US" smtClean="0"/>
              <a:t>Continual user involvement</a:t>
            </a:r>
          </a:p>
          <a:p>
            <a:pPr lvl="1"/>
            <a:r>
              <a:rPr lang="en-US" smtClean="0"/>
              <a:t>Agile-Centered approach</a:t>
            </a:r>
          </a:p>
          <a:p>
            <a:pPr lvl="1"/>
            <a:r>
              <a:rPr lang="en-US" smtClean="0"/>
              <a:t>Pair programming</a:t>
            </a:r>
          </a:p>
          <a:p>
            <a:pPr lvl="1"/>
            <a:r>
              <a:rPr lang="en-US" smtClean="0"/>
              <a:t>The Planning Game</a:t>
            </a:r>
          </a:p>
          <a:p>
            <a:pPr lvl="1"/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7620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B.</a:t>
            </a:r>
            <a:fld id="{2CF388C7-C120-49A5-B6B0-F0717EDC4C95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16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066800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Learning Objectives</a:t>
            </a:r>
          </a:p>
        </p:txBody>
      </p:sp>
      <p:sp>
        <p:nvSpPr>
          <p:cNvPr id="2969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572000"/>
          </a:xfrm>
        </p:spPr>
        <p:txBody>
          <a:bodyPr/>
          <a:lstStyle/>
          <a:p>
            <a:pPr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800" smtClean="0"/>
              <a:t>Define Agile Methodologies</a:t>
            </a:r>
          </a:p>
          <a:p>
            <a:pPr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800" smtClean="0"/>
              <a:t>Explain when to use Agile Methodologies and when to use engineering-based approaches to systems development</a:t>
            </a:r>
          </a:p>
          <a:p>
            <a:pPr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800" smtClean="0"/>
              <a:t>Define eXtreme Programming</a:t>
            </a:r>
          </a:p>
          <a:p>
            <a:pPr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800" smtClean="0"/>
              <a:t>Discuss the Agile Methodology approach to systems requirements determination, design specifications, and the combination of coding and testing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B.2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The Trend to Agile Methodologies</a:t>
            </a:r>
          </a:p>
        </p:txBody>
      </p:sp>
      <p:sp>
        <p:nvSpPr>
          <p:cNvPr id="1894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495800"/>
          </a:xfrm>
        </p:spPr>
        <p:txBody>
          <a:bodyPr>
            <a:normAutofit lnSpcReduction="10000"/>
          </a:bodyPr>
          <a:lstStyle/>
          <a:p>
            <a:pPr marL="341313" indent="-341313" fontAlgn="auto">
              <a:spcAft>
                <a:spcPts val="0"/>
              </a:spcAft>
              <a:buFont typeface="Wingdings 2"/>
              <a:buChar char=""/>
              <a:tabLst>
                <a:tab pos="682625" algn="l"/>
              </a:tabLst>
              <a:defRPr/>
            </a:pPr>
            <a:r>
              <a:rPr lang="en-US" sz="2800"/>
              <a:t>Three Phases of Systems Analysis Since Inception</a:t>
            </a:r>
          </a:p>
          <a:p>
            <a:pPr marL="804863" lvl="1" indent="-287338" fontAlgn="auto">
              <a:spcAft>
                <a:spcPts val="0"/>
              </a:spcAft>
              <a:buFont typeface="Verdana"/>
              <a:buChar char="›"/>
              <a:tabLst>
                <a:tab pos="682625" algn="l"/>
              </a:tabLst>
              <a:defRPr/>
            </a:pPr>
            <a:r>
              <a:rPr lang="en-US" sz="2400"/>
              <a:t>Undisciplined (Developer as Artist)</a:t>
            </a:r>
          </a:p>
          <a:p>
            <a:pPr marL="1736725" lvl="2" indent="-457200" fontAlgn="auto">
              <a:spcAft>
                <a:spcPts val="0"/>
              </a:spcAft>
              <a:buFont typeface="Wingdings 2"/>
              <a:buChar char=""/>
              <a:tabLst>
                <a:tab pos="682625" algn="l"/>
              </a:tabLst>
              <a:defRPr/>
            </a:pPr>
            <a:r>
              <a:rPr lang="en-US" sz="2000"/>
              <a:t>Lack of documentation and development tools</a:t>
            </a:r>
          </a:p>
          <a:p>
            <a:pPr marL="1736725" lvl="2" indent="-457200" fontAlgn="auto">
              <a:spcAft>
                <a:spcPts val="0"/>
              </a:spcAft>
              <a:buFont typeface="Wingdings 2"/>
              <a:buChar char=""/>
              <a:tabLst>
                <a:tab pos="682625" algn="l"/>
              </a:tabLst>
              <a:defRPr/>
            </a:pPr>
            <a:r>
              <a:rPr lang="en-US" sz="2000"/>
              <a:t>High degree of dependence upon developer for maintenance</a:t>
            </a:r>
          </a:p>
          <a:p>
            <a:pPr marL="804863" lvl="1" indent="-287338" fontAlgn="auto">
              <a:spcAft>
                <a:spcPts val="0"/>
              </a:spcAft>
              <a:buFont typeface="Verdana"/>
              <a:buChar char="›"/>
              <a:tabLst>
                <a:tab pos="682625" algn="l"/>
              </a:tabLst>
              <a:defRPr/>
            </a:pPr>
            <a:r>
              <a:rPr lang="en-US" sz="2400"/>
              <a:t>Developer as Engineer</a:t>
            </a:r>
          </a:p>
          <a:p>
            <a:pPr marL="1736725" lvl="2" indent="-457200" fontAlgn="auto">
              <a:spcAft>
                <a:spcPts val="0"/>
              </a:spcAft>
              <a:buFont typeface="Wingdings 2"/>
              <a:buChar char=""/>
              <a:tabLst>
                <a:tab pos="682625" algn="l"/>
              </a:tabLst>
              <a:defRPr/>
            </a:pPr>
            <a:r>
              <a:rPr lang="en-US" sz="2000"/>
              <a:t>Documentation</a:t>
            </a:r>
          </a:p>
          <a:p>
            <a:pPr marL="1736725" lvl="2" indent="-457200" fontAlgn="auto">
              <a:spcAft>
                <a:spcPts val="0"/>
              </a:spcAft>
              <a:buFont typeface="Wingdings 2"/>
              <a:buChar char=""/>
              <a:tabLst>
                <a:tab pos="682625" algn="l"/>
              </a:tabLst>
              <a:defRPr/>
            </a:pPr>
            <a:r>
              <a:rPr lang="en-US" sz="2000"/>
              <a:t>Rigorous testing</a:t>
            </a:r>
          </a:p>
          <a:p>
            <a:pPr marL="1736725" lvl="2" indent="-457200" fontAlgn="auto">
              <a:spcAft>
                <a:spcPts val="0"/>
              </a:spcAft>
              <a:buFont typeface="Wingdings 2"/>
              <a:buChar char=""/>
              <a:tabLst>
                <a:tab pos="682625" algn="l"/>
              </a:tabLst>
              <a:defRPr/>
            </a:pPr>
            <a:r>
              <a:rPr lang="en-US" sz="2000"/>
              <a:t>Structured tools and techniques</a:t>
            </a:r>
          </a:p>
          <a:p>
            <a:pPr marL="1736725" lvl="2" indent="-457200" fontAlgn="auto">
              <a:spcAft>
                <a:spcPts val="0"/>
              </a:spcAft>
              <a:buFont typeface="Wingdings 2"/>
              <a:buChar char=""/>
              <a:tabLst>
                <a:tab pos="682625" algn="l"/>
              </a:tabLst>
              <a:defRPr/>
            </a:pPr>
            <a:r>
              <a:rPr lang="en-US" sz="2000"/>
              <a:t>Computer-based tools</a:t>
            </a:r>
          </a:p>
          <a:p>
            <a:pPr marL="804863" lvl="1" indent="-287338" fontAlgn="auto">
              <a:spcAft>
                <a:spcPts val="0"/>
              </a:spcAft>
              <a:buFont typeface="Verdana"/>
              <a:buChar char="›"/>
              <a:tabLst>
                <a:tab pos="682625" algn="l"/>
              </a:tabLst>
              <a:defRPr/>
            </a:pPr>
            <a:endParaRPr lang="en-US" sz="240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B.</a:t>
            </a:r>
            <a:fld id="{5725B600-49D6-4A04-AF49-F8B825499588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3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The Trend to Agile Methodologies (continued)</a:t>
            </a:r>
          </a:p>
        </p:txBody>
      </p:sp>
      <p:sp>
        <p:nvSpPr>
          <p:cNvPr id="31746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3733800"/>
          </a:xfrm>
        </p:spPr>
        <p:txBody>
          <a:bodyPr/>
          <a:lstStyle/>
          <a:p>
            <a:r>
              <a:rPr lang="en-US" sz="2800" smtClean="0"/>
              <a:t>Three Phases of Systems Analysis Since Inception (continued)</a:t>
            </a:r>
          </a:p>
          <a:p>
            <a:pPr lvl="1"/>
            <a:r>
              <a:rPr lang="en-US" sz="2400" smtClean="0"/>
              <a:t>Agile Methodologies</a:t>
            </a:r>
          </a:p>
          <a:p>
            <a:pPr lvl="2"/>
            <a:r>
              <a:rPr lang="en-US" sz="2000" smtClean="0"/>
              <a:t>Object-oriented approach</a:t>
            </a:r>
          </a:p>
          <a:p>
            <a:pPr lvl="2"/>
            <a:r>
              <a:rPr lang="en-US" sz="2000" smtClean="0"/>
              <a:t>Sacrifices milestones and multiple phases</a:t>
            </a:r>
          </a:p>
          <a:p>
            <a:pPr lvl="2"/>
            <a:r>
              <a:rPr lang="en-US" sz="2000" smtClean="0"/>
              <a:t>Close cooperation between developers and clients</a:t>
            </a:r>
          </a:p>
          <a:p>
            <a:pPr lvl="2"/>
            <a:r>
              <a:rPr lang="en-US" sz="2000" smtClean="0"/>
              <a:t>Many life cycle phases combined into one</a:t>
            </a:r>
          </a:p>
          <a:p>
            <a:pPr lvl="2"/>
            <a:r>
              <a:rPr lang="en-US" sz="2000" smtClean="0"/>
              <a:t>Multiple rapid releases of software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B.</a:t>
            </a:r>
            <a:fld id="{490E5584-3753-4A35-81DF-EC296FE41A17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4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Agile Methodologies</a:t>
            </a:r>
          </a:p>
        </p:txBody>
      </p:sp>
      <p:sp>
        <p:nvSpPr>
          <p:cNvPr id="32770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Many Different Methodologies under Umbrella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Crystal family of methodologies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Adaptive Software Development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Scrum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Feature Driven Development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eXtreme</a:t>
            </a:r>
            <a:r>
              <a:rPr lang="en-US" sz="2000" dirty="0" smtClean="0"/>
              <a:t> Programming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Agile Manifesto Developed in February 2001 (Figure B-1)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Three Key Principles: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Focus on adaptive rather than predictive methodologies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Focus on people rather than roles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Self-adaptive process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30208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B.</a:t>
            </a:r>
            <a:fld id="{85190976-C0F7-4C77-870E-C0396585C093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5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332805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B.</a:t>
            </a:r>
            <a:fld id="{A698EC07-3972-4680-B04A-AF9C7426770E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6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pic>
        <p:nvPicPr>
          <p:cNvPr id="33280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420688"/>
            <a:ext cx="6296025" cy="5924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Agile Methodologies</a:t>
            </a:r>
            <a:r>
              <a:rPr lang="en-US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(continued)</a:t>
            </a:r>
          </a:p>
        </p:txBody>
      </p:sp>
      <p:sp>
        <p:nvSpPr>
          <p:cNvPr id="34818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smtClean="0"/>
              <a:t>Engineering Methodologies Do Not Fit Well with Software Development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Engineering requirements are well understood; software requirements often are not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In many engineering projects, design is only 15 percent of project; in software engineering, design can be as much as 50 percent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Agile Methodologies Embrace Change and Deal with Lack of Predictability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Iterative development</a:t>
            </a:r>
          </a:p>
          <a:p>
            <a:pPr lvl="2">
              <a:lnSpc>
                <a:spcPct val="80000"/>
              </a:lnSpc>
            </a:pPr>
            <a:r>
              <a:rPr lang="en-US" sz="1200" smtClean="0"/>
              <a:t>Provides feedback to customers and developers alike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Focus on individuals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Adaptive software development process</a:t>
            </a:r>
          </a:p>
          <a:p>
            <a:pPr lvl="2">
              <a:lnSpc>
                <a:spcPct val="80000"/>
              </a:lnSpc>
            </a:pPr>
            <a:r>
              <a:rPr lang="en-US" sz="1200" smtClean="0"/>
              <a:t>Process can be refined and improved as software is developed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Agile Methodologies are Recommended for Projects That Involve: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Unpredictable or dynamic requirements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Responsible and motivated developers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Customers who understand and will get involved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Engineering Approach is Recommended when: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Project involves more than 100 people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Project is operating under fixed-price or fixed-scope contract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30310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B.</a:t>
            </a:r>
            <a:fld id="{83410555-290E-4C28-BB2F-2E87B53E401A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7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333830" name="Text Box 6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B.</a:t>
            </a:r>
            <a:fld id="{25F40782-09AA-40C0-AFC7-97CCDAFA0B5F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8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pic>
        <p:nvPicPr>
          <p:cNvPr id="3338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575" y="1409700"/>
            <a:ext cx="7816850" cy="403860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eXtreme Programming</a:t>
            </a:r>
          </a:p>
        </p:txBody>
      </p:sp>
      <p:sp>
        <p:nvSpPr>
          <p:cNvPr id="36866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81000" y="1331774"/>
            <a:ext cx="82296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One Example of Agile Methodologies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Distinguished by: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Short development cycles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Incremental planning approach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Focus on automated tests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Reliance on evolutionary approach to development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Use of two-person (pair) programming teams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/>
              <a:t>Customer on-site during development process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Relates to Design Specifications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Planning, design, analysis, and construction are fused together into a single phase of activity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Systems requirements are captured and presented in a unique way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Programmers who write code also write the tests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Pair Programming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All programming is done by two people working together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Includes coding and testing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Advantages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More communication among developers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Higher levels of productivity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Higher quality code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Reinforcement of other practices, such as code and test discipline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400" dirty="0" smtClean="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B.</a:t>
            </a:r>
            <a:fld id="{6899277C-08D0-46A8-B214-52E918B19A16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9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ess version 2">
  <a:themeElements>
    <a:clrScheme name="">
      <a:dk1>
        <a:srgbClr val="3410A6"/>
      </a:dk1>
      <a:lt1>
        <a:srgbClr val="DCC4A4"/>
      </a:lt1>
      <a:dk2>
        <a:srgbClr val="008000"/>
      </a:dk2>
      <a:lt2>
        <a:srgbClr val="B7C1EB"/>
      </a:lt2>
      <a:accent1>
        <a:srgbClr val="ECD882"/>
      </a:accent1>
      <a:accent2>
        <a:srgbClr val="B2B2B2"/>
      </a:accent2>
      <a:accent3>
        <a:srgbClr val="EBDECF"/>
      </a:accent3>
      <a:accent4>
        <a:srgbClr val="2B0C8D"/>
      </a:accent4>
      <a:accent5>
        <a:srgbClr val="F4E9C1"/>
      </a:accent5>
      <a:accent6>
        <a:srgbClr val="A1A1A1"/>
      </a:accent6>
      <a:hlink>
        <a:srgbClr val="0D27E7"/>
      </a:hlink>
      <a:folHlink>
        <a:srgbClr val="E9DAC5"/>
      </a:folHlink>
    </a:clrScheme>
    <a:fontScheme name="1_ess version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45791" dir="2021404" algn="ctr" rotWithShape="0">
            <a:srgbClr val="9999FF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B2B2B2">
                  <a:alpha val="50000"/>
                </a:srgbClr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45791" dir="2021404" algn="ctr" rotWithShape="0">
            <a:srgbClr val="9999FF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B2B2B2">
                  <a:alpha val="50000"/>
                </a:srgbClr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ss version 2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ss version 2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ss version 2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ss version 2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ss version 2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ss version 2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ss version 2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ss version 2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ss version 2 9">
        <a:dk1>
          <a:srgbClr val="0E8CBE"/>
        </a:dk1>
        <a:lt1>
          <a:srgbClr val="CFAE83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E4D3C1"/>
        </a:accent3>
        <a:accent4>
          <a:srgbClr val="0A77A2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ss version 2 10">
        <a:dk1>
          <a:srgbClr val="3410A6"/>
        </a:dk1>
        <a:lt1>
          <a:srgbClr val="DCC4A4"/>
        </a:lt1>
        <a:dk2>
          <a:srgbClr val="003300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EBDECF"/>
        </a:accent3>
        <a:accent4>
          <a:srgbClr val="2B0C8D"/>
        </a:accent4>
        <a:accent5>
          <a:srgbClr val="F4E9C1"/>
        </a:accent5>
        <a:accent6>
          <a:srgbClr val="A1A1A1"/>
        </a:accent6>
        <a:hlink>
          <a:srgbClr val="0D27E7"/>
        </a:hlink>
        <a:folHlink>
          <a:srgbClr val="6D92F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3169</TotalTime>
  <Words>973</Words>
  <Application>Microsoft Office PowerPoint</Application>
  <PresentationFormat>On-screen Show (4:3)</PresentationFormat>
  <Paragraphs>182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Century Gothic</vt:lpstr>
      <vt:lpstr>Tahoma</vt:lpstr>
      <vt:lpstr>Verdana</vt:lpstr>
      <vt:lpstr>Wingdings</vt:lpstr>
      <vt:lpstr>Wingdings 2</vt:lpstr>
      <vt:lpstr>1_ess version 2</vt:lpstr>
      <vt:lpstr>Verve</vt:lpstr>
      <vt:lpstr>PowerPoint Presentation</vt:lpstr>
      <vt:lpstr>Learning Objectives</vt:lpstr>
      <vt:lpstr>The Trend to Agile Methodologies</vt:lpstr>
      <vt:lpstr>The Trend to Agile Methodologies (continued)</vt:lpstr>
      <vt:lpstr>Agile Methodologies</vt:lpstr>
      <vt:lpstr>PowerPoint Presentation</vt:lpstr>
      <vt:lpstr>Agile Methodologies(continued)</vt:lpstr>
      <vt:lpstr>PowerPoint Presentation</vt:lpstr>
      <vt:lpstr>eXtreme Programming</vt:lpstr>
      <vt:lpstr>Requirements Determination</vt:lpstr>
      <vt:lpstr>PowerPoint Presentation</vt:lpstr>
      <vt:lpstr>Requirements Determination (continued)</vt:lpstr>
      <vt:lpstr>Requirements Determination (continued)</vt:lpstr>
      <vt:lpstr>Design Specifications</vt:lpstr>
      <vt:lpstr>Implementation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Appendix A</dc:title>
  <dc:creator>John Russo</dc:creator>
  <cp:lastModifiedBy>Seokwoo Song</cp:lastModifiedBy>
  <cp:revision>138</cp:revision>
  <cp:lastPrinted>1601-01-01T00:00:00Z</cp:lastPrinted>
  <dcterms:created xsi:type="dcterms:W3CDTF">2011-07-26T16:22:49Z</dcterms:created>
  <dcterms:modified xsi:type="dcterms:W3CDTF">2017-03-27T15:37:45Z</dcterms:modified>
</cp:coreProperties>
</file>