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885" r:id="rId2"/>
  </p:sldMasterIdLst>
  <p:notesMasterIdLst>
    <p:notesMasterId r:id="rId17"/>
  </p:notesMasterIdLst>
  <p:handoutMasterIdLst>
    <p:handoutMasterId r:id="rId18"/>
  </p:handoutMasterIdLst>
  <p:sldIdLst>
    <p:sldId id="391" r:id="rId3"/>
    <p:sldId id="392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  <p:sldId id="404" r:id="rId15"/>
    <p:sldId id="40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hwalbe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5B5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551" autoAdjust="0"/>
  </p:normalViewPr>
  <p:slideViewPr>
    <p:cSldViewPr>
      <p:cViewPr varScale="1">
        <p:scale>
          <a:sx n="94" d="100"/>
          <a:sy n="94" d="100"/>
        </p:scale>
        <p:origin x="13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879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471A8CE-0E72-460B-898D-9FCAF66DD7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77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39DB59F-DBFB-47E5-BFE8-743E119724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89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EDAA1-AB8B-4818-B524-3A50969A2F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141E6-86B5-4F33-80CE-1E6AB03295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DBA7C-0D50-4EB9-909A-D860461C6E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9C9FF7E-57B2-43A2-BA09-B73DB1F96FF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1"/>
          <p:cNvSpPr txBox="1">
            <a:spLocks/>
          </p:cNvSpPr>
          <p:nvPr/>
        </p:nvSpPr>
        <p:spPr>
          <a:xfrm>
            <a:off x="5486400" y="6492875"/>
            <a:ext cx="1600200" cy="365125"/>
          </a:xfrm>
          <a:prstGeom prst="rect">
            <a:avLst/>
          </a:prstGeom>
        </p:spPr>
        <p:txBody>
          <a:bodyPr anchor="b"/>
          <a:lstStyle>
            <a:lvl1pPr algn="l">
              <a:buFontTx/>
              <a:buNone/>
              <a:defRPr smtClean="0"/>
            </a:lvl1pPr>
          </a:lstStyle>
          <a:p>
            <a:pPr>
              <a:defRPr/>
            </a:pPr>
            <a:r>
              <a:rPr lang="en-US" sz="1200" dirty="0">
                <a:latin typeface="+mn-lt"/>
              </a:rPr>
              <a:t>Copyright </a:t>
            </a:r>
            <a:r>
              <a:rPr lang="en-US" sz="1200" dirty="0" smtClean="0">
                <a:latin typeface="+mn-lt"/>
              </a:rPr>
              <a:t>2016</a:t>
            </a:r>
            <a:endParaRPr lang="en-US" sz="1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0"/>
          </p:nvPr>
        </p:nvSpPr>
        <p:spPr>
          <a:xfrm>
            <a:off x="0" y="6492875"/>
            <a:ext cx="2590800" cy="365125"/>
          </a:xfrm>
        </p:spPr>
        <p:txBody>
          <a:bodyPr/>
          <a:lstStyle>
            <a:lvl1pPr algn="l"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588375" y="6492875"/>
            <a:ext cx="555625" cy="365125"/>
          </a:xfrm>
        </p:spPr>
        <p:txBody>
          <a:bodyPr/>
          <a:lstStyle>
            <a:lvl1pPr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D4FD9659-824B-46C0-8A9A-C90F38C1F82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99675F-4A93-44A1-8896-452D54AE32F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A903A5-3145-4C33-861E-F726013C416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F8D2C1-FDC8-4049-A2F1-36C9287BEF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D84499-56DB-4FF3-8D99-174F9EB975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FF443-6094-4853-B8BA-F1264293BEA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21D880-5042-48D3-9E9D-9C6275C0D5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7053E-F83E-4271-AA08-D5C8F0521D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A9D95BA-DBCE-4585-9D62-69E5B33609E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7716B-8CDB-4114-B58A-CD791D03641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96A34-DE02-4C2F-B86D-63B07783C0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9E4DD-5D64-4A63-89E9-4C623F7791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5B2B2-4C46-45EE-BEF1-8C3D9FBA39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8515F-EAA7-497F-A8F6-4CE386C3FA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A7672-6F35-4B80-8974-351A77EC4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9E3D6-3C62-42FF-A07A-362FC34BCC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9A391-6174-4976-A8AD-AEA04E6879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DDE7D-2F39-4F2E-B126-93BFCEB7FB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F0DB9A2-6BF9-4BB6-B94C-EBCA491697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F0DB9A2-6BF9-4BB6-B94C-EBCA491697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mtexts.com/" TargetMode="Externa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4525962"/>
          </a:xfrm>
        </p:spPr>
        <p:txBody>
          <a:bodyPr/>
          <a:lstStyle/>
          <a:p>
            <a:r>
              <a:rPr lang="en-US" sz="2400" dirty="0"/>
              <a:t>Agile means being able to </a:t>
            </a:r>
            <a:r>
              <a:rPr lang="en-US" sz="2400" dirty="0" smtClean="0"/>
              <a:t>move quickly </a:t>
            </a:r>
            <a:r>
              <a:rPr lang="en-US" sz="2400" dirty="0"/>
              <a:t>and easily, but some people feel that project management, as they have seen </a:t>
            </a:r>
            <a:r>
              <a:rPr lang="en-US" sz="2400" dirty="0" smtClean="0"/>
              <a:t>it used</a:t>
            </a:r>
            <a:r>
              <a:rPr lang="en-US" sz="2400" dirty="0"/>
              <a:t>, does not allow people to work quickly or easily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Early </a:t>
            </a:r>
            <a:r>
              <a:rPr lang="en-US" sz="2400" dirty="0"/>
              <a:t>software </a:t>
            </a:r>
            <a:r>
              <a:rPr lang="en-US" sz="2400" dirty="0" smtClean="0"/>
              <a:t>development projects </a:t>
            </a:r>
            <a:r>
              <a:rPr lang="en-US" sz="2400" dirty="0"/>
              <a:t>often used a waterfall approach, as defined earlier in this chapter. As </a:t>
            </a:r>
            <a:r>
              <a:rPr lang="en-US" sz="2400" dirty="0" smtClean="0"/>
              <a:t>technology and </a:t>
            </a:r>
            <a:r>
              <a:rPr lang="en-US" sz="2400" dirty="0"/>
              <a:t>businesses became more complex, the approach was often difficult to </a:t>
            </a:r>
            <a:r>
              <a:rPr lang="en-US" sz="2400" dirty="0" smtClean="0"/>
              <a:t>use because </a:t>
            </a:r>
            <a:r>
              <a:rPr lang="en-US" sz="2400" dirty="0"/>
              <a:t>requirements were unknown or continuously changing. </a:t>
            </a:r>
            <a:endParaRPr lang="en-US" sz="2400" dirty="0" smtClean="0"/>
          </a:p>
          <a:p>
            <a:r>
              <a:rPr lang="en-US" sz="2400" dirty="0" smtClean="0"/>
              <a:t>Agile </a:t>
            </a:r>
            <a:r>
              <a:rPr lang="en-US" sz="2400" dirty="0"/>
              <a:t>today means </a:t>
            </a:r>
            <a:r>
              <a:rPr lang="en-US" sz="2400" dirty="0" smtClean="0"/>
              <a:t>using a </a:t>
            </a:r>
            <a:r>
              <a:rPr lang="en-US" sz="2400" dirty="0"/>
              <a:t>method based on iterative and incremental development, in which requirements </a:t>
            </a:r>
            <a:r>
              <a:rPr lang="en-US" sz="2400" dirty="0" smtClean="0"/>
              <a:t>and solutions </a:t>
            </a:r>
            <a:r>
              <a:rPr lang="en-US" sz="2400" dirty="0"/>
              <a:t>evolve through collaboration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See the Resources tab from </a:t>
            </a:r>
            <a:r>
              <a:rPr lang="en-US" sz="2400" dirty="0" smtClean="0">
                <a:hlinkClick r:id="rId2"/>
              </a:rPr>
              <a:t>www.pmtexts.com</a:t>
            </a:r>
            <a:r>
              <a:rPr lang="en-US" sz="2400" dirty="0" smtClean="0"/>
              <a:t> for more info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 Project Management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FD9659-824B-46C0-8A9A-C90F38C1F82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684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different from PMBOK</a:t>
            </a:r>
            <a:r>
              <a:rPr lang="en-US" baseline="30000" dirty="0"/>
              <a:t>®</a:t>
            </a:r>
            <a:r>
              <a:rPr lang="en-US" dirty="0"/>
              <a:t> Guide</a:t>
            </a:r>
          </a:p>
          <a:p>
            <a:pPr lvl="1"/>
            <a:r>
              <a:rPr lang="en-US" dirty="0" smtClean="0"/>
              <a:t>Still create a scope statement and can use a Gantt chart for the entire project schedule; other planning similar (risk, etc.)</a:t>
            </a:r>
          </a:p>
          <a:p>
            <a:r>
              <a:rPr lang="en-US" dirty="0" smtClean="0"/>
              <a:t>Different:</a:t>
            </a:r>
          </a:p>
          <a:p>
            <a:pPr lvl="1"/>
            <a:r>
              <a:rPr lang="en-US" dirty="0" smtClean="0"/>
              <a:t>Descriptions of work are identified in the product and sprint backlogs, more detailed work documented in technical stories, estimate a velocity or capacity for each sprint; release roadmap often used for schedule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92875"/>
            <a:ext cx="2362200" cy="365125"/>
          </a:xfrm>
        </p:spPr>
        <p:txBody>
          <a:bodyPr/>
          <a:lstStyle/>
          <a:p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AD0689-3C8F-4F33-9924-B2EDADDE082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002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296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Table 3-19. Product and Sprint Backlogs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AD0689-3C8F-4F33-9924-B2EDADDE082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92875"/>
            <a:ext cx="2362200" cy="365125"/>
          </a:xfrm>
        </p:spPr>
        <p:txBody>
          <a:bodyPr/>
          <a:lstStyle/>
          <a:p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30" y="1196340"/>
            <a:ext cx="7749540" cy="446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143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different </a:t>
            </a:r>
            <a:r>
              <a:rPr lang="en-US" dirty="0"/>
              <a:t>from PMBOK</a:t>
            </a:r>
            <a:r>
              <a:rPr lang="en-US" baseline="30000" dirty="0"/>
              <a:t>®</a:t>
            </a:r>
            <a:r>
              <a:rPr lang="en-US" dirty="0"/>
              <a:t> Guide</a:t>
            </a:r>
          </a:p>
          <a:p>
            <a:pPr lvl="1"/>
            <a:r>
              <a:rPr lang="en-US" dirty="0" smtClean="0"/>
              <a:t>Still produce products, lead people, etc.</a:t>
            </a:r>
          </a:p>
          <a:p>
            <a:r>
              <a:rPr lang="en-US" dirty="0" smtClean="0"/>
              <a:t>Different:</a:t>
            </a:r>
          </a:p>
          <a:p>
            <a:pPr lvl="1"/>
            <a:r>
              <a:rPr lang="en-US" dirty="0" smtClean="0"/>
              <a:t>Produce several releases of software - </a:t>
            </a:r>
            <a:r>
              <a:rPr lang="en-US" dirty="0"/>
              <a:t>users of the new </a:t>
            </a:r>
            <a:r>
              <a:rPr lang="en-US" dirty="0" smtClean="0"/>
              <a:t>software might </a:t>
            </a:r>
            <a:r>
              <a:rPr lang="en-US" dirty="0"/>
              <a:t>be confused by getting </a:t>
            </a:r>
            <a:r>
              <a:rPr lang="en-US" dirty="0" smtClean="0"/>
              <a:t>several </a:t>
            </a:r>
            <a:r>
              <a:rPr lang="en-US" dirty="0"/>
              <a:t>iterations of the product instead of just </a:t>
            </a:r>
            <a:r>
              <a:rPr lang="en-US" dirty="0" smtClean="0"/>
              <a:t>one</a:t>
            </a:r>
          </a:p>
          <a:p>
            <a:pPr lvl="1"/>
            <a:r>
              <a:rPr lang="en-US" dirty="0" smtClean="0"/>
              <a:t>Communications different </a:t>
            </a:r>
            <a:r>
              <a:rPr lang="en-US" dirty="0"/>
              <a:t>because the project team meets every morning, physically or </a:t>
            </a:r>
            <a:r>
              <a:rPr lang="en-US" dirty="0" smtClean="0"/>
              <a:t>virtually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92875"/>
            <a:ext cx="2362200" cy="365125"/>
          </a:xfrm>
        </p:spPr>
        <p:txBody>
          <a:bodyPr/>
          <a:lstStyle/>
          <a:p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AD0689-3C8F-4F33-9924-B2EDADDE082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541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and Controlling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</a:t>
            </a:r>
            <a:r>
              <a:rPr lang="en-US" dirty="0"/>
              <a:t>different from PMBOK</a:t>
            </a:r>
            <a:r>
              <a:rPr lang="en-US" baseline="30000" dirty="0"/>
              <a:t>®</a:t>
            </a:r>
            <a:r>
              <a:rPr lang="en-US" dirty="0"/>
              <a:t> Guide </a:t>
            </a:r>
            <a:endParaRPr lang="en-US" dirty="0" smtClean="0"/>
          </a:p>
          <a:p>
            <a:pPr lvl="1"/>
            <a:r>
              <a:rPr lang="en-US" dirty="0" smtClean="0"/>
              <a:t>Still check actual work vs. planned work</a:t>
            </a:r>
          </a:p>
          <a:p>
            <a:r>
              <a:rPr lang="en-US" dirty="0" smtClean="0"/>
              <a:t>Different</a:t>
            </a:r>
          </a:p>
          <a:p>
            <a:pPr lvl="1"/>
            <a:r>
              <a:rPr lang="en-US" dirty="0" smtClean="0"/>
              <a:t>Names of key reviews are the daily Scrum and the sprint review</a:t>
            </a:r>
          </a:p>
          <a:p>
            <a:pPr lvl="1"/>
            <a:r>
              <a:rPr lang="en-US" dirty="0" smtClean="0"/>
              <a:t>A sprint board is used instead of a tracking Gantt chart or other tools</a:t>
            </a:r>
          </a:p>
          <a:p>
            <a:pPr lvl="1"/>
            <a:r>
              <a:rPr lang="en-US" dirty="0" smtClean="0"/>
              <a:t>Use a burndown chart vs. earned value chart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92875"/>
            <a:ext cx="2362200" cy="365125"/>
          </a:xfrm>
        </p:spPr>
        <p:txBody>
          <a:bodyPr/>
          <a:lstStyle/>
          <a:p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AD0689-3C8F-4F33-9924-B2EDADDE082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761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3-7. </a:t>
            </a:r>
            <a:r>
              <a:rPr lang="en-US" dirty="0" err="1" smtClean="0"/>
              <a:t>Burndown</a:t>
            </a:r>
            <a:r>
              <a:rPr lang="en-US" dirty="0" smtClean="0"/>
              <a:t> Chart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43001"/>
            <a:ext cx="7696200" cy="4845756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0" y="6492875"/>
            <a:ext cx="2362200" cy="365125"/>
          </a:xfrm>
        </p:spPr>
        <p:txBody>
          <a:bodyPr/>
          <a:lstStyle/>
          <a:p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AD0689-3C8F-4F33-9924-B2EDADDE082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19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138"/>
            <a:ext cx="8915400" cy="4691062"/>
          </a:xfrm>
        </p:spPr>
        <p:txBody>
          <a:bodyPr/>
          <a:lstStyle/>
          <a:p>
            <a:r>
              <a:rPr lang="en-US" dirty="0"/>
              <a:t>Many seasoned experts in project management warn people not to fall for the </a:t>
            </a:r>
            <a:r>
              <a:rPr lang="en-US" dirty="0" smtClean="0"/>
              <a:t>hype associated </a:t>
            </a:r>
            <a:r>
              <a:rPr lang="en-US" dirty="0"/>
              <a:t>with Agile.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J. Leroy Ward, Executive Vice President at </a:t>
            </a:r>
            <a:r>
              <a:rPr lang="en-US" dirty="0" smtClean="0"/>
              <a:t>ESI International</a:t>
            </a:r>
            <a:r>
              <a:rPr lang="en-US" dirty="0"/>
              <a:t>, said that “Agile will be seen for what it is … and </a:t>
            </a:r>
            <a:r>
              <a:rPr lang="en-US" dirty="0" smtClean="0"/>
              <a:t>isn’t….Project </a:t>
            </a:r>
            <a:r>
              <a:rPr lang="en-US" dirty="0"/>
              <a:t>management organizations embracing Agile software and product </a:t>
            </a:r>
            <a:r>
              <a:rPr lang="en-US" dirty="0" smtClean="0"/>
              <a:t>development approaches </a:t>
            </a:r>
            <a:r>
              <a:rPr lang="en-US" dirty="0"/>
              <a:t>will continue to grow while being faced with the challenge of </a:t>
            </a:r>
            <a:r>
              <a:rPr lang="en-US" dirty="0" smtClean="0"/>
              <a:t>demonstrating ROI </a:t>
            </a:r>
            <a:r>
              <a:rPr lang="en-US" dirty="0"/>
              <a:t>through Agile adoption</a:t>
            </a:r>
            <a:r>
              <a:rPr lang="en-US" dirty="0" smtClean="0"/>
              <a:t>.”*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Agile Makes Sense for Some Projects, But Not All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FD9659-824B-46C0-8A9A-C90F38C1F8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486400"/>
            <a:ext cx="80082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*J</a:t>
            </a:r>
            <a:r>
              <a:rPr lang="en-US" sz="1600" dirty="0"/>
              <a:t>. Leroy Ward, “The Top Ten Project Management Trends for 2011,” projecttimes.com</a:t>
            </a:r>
          </a:p>
          <a:p>
            <a:r>
              <a:rPr lang="en-US" sz="1600" dirty="0"/>
              <a:t>(January 24, 2011).</a:t>
            </a:r>
          </a:p>
        </p:txBody>
      </p:sp>
    </p:spTree>
    <p:extLst>
      <p:ext uri="{BB962C8B-B14F-4D97-AF65-F5344CB8AC3E}">
        <p14:creationId xmlns:p14="http://schemas.microsoft.com/office/powerpoint/2010/main" val="132506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the Scrum Alliance, Scrum is the leading agile development method for </a:t>
            </a:r>
            <a:r>
              <a:rPr lang="en-US" dirty="0" smtClean="0"/>
              <a:t>completing projects </a:t>
            </a:r>
            <a:r>
              <a:rPr lang="en-US" dirty="0"/>
              <a:t>with a complex, innovative scope of work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term was coined in 1986 </a:t>
            </a:r>
            <a:r>
              <a:rPr lang="en-US" dirty="0" smtClean="0"/>
              <a:t>in a </a:t>
            </a:r>
            <a:r>
              <a:rPr lang="en-US" dirty="0"/>
              <a:t>Harvard Business Review study that compared high-performing, cross-functional </a:t>
            </a:r>
            <a:r>
              <a:rPr lang="en-US" dirty="0" smtClean="0"/>
              <a:t>teams to </a:t>
            </a:r>
            <a:r>
              <a:rPr lang="en-US" dirty="0"/>
              <a:t>the scrum formation used by rugby teams.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Scrum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FD9659-824B-46C0-8A9A-C90F38C1F82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057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2-6. Scrum Framework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FD9659-824B-46C0-8A9A-C90F38C1F82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97" y="1219832"/>
            <a:ext cx="8609303" cy="479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7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Product owner</a:t>
            </a:r>
            <a:r>
              <a:rPr lang="en-US" sz="2400" dirty="0"/>
              <a:t>: The person responsible for the business value of the </a:t>
            </a:r>
            <a:r>
              <a:rPr lang="en-US" sz="2400" dirty="0" smtClean="0"/>
              <a:t>project and </a:t>
            </a:r>
            <a:r>
              <a:rPr lang="en-US" sz="2400" dirty="0"/>
              <a:t>for deciding what work to do and in what order, as documented in </a:t>
            </a:r>
            <a:r>
              <a:rPr lang="en-US" sz="2400" dirty="0" smtClean="0"/>
              <a:t>the product backlog.</a:t>
            </a:r>
          </a:p>
          <a:p>
            <a:r>
              <a:rPr lang="en-US" sz="2400" b="1" dirty="0" err="1" smtClean="0"/>
              <a:t>ScrumMaste</a:t>
            </a:r>
            <a:r>
              <a:rPr lang="en-US" sz="2400" dirty="0" err="1" smtClean="0"/>
              <a:t>r</a:t>
            </a:r>
            <a:r>
              <a:rPr lang="en-US" sz="2400" dirty="0"/>
              <a:t>: The person who ensures that the team is productive, </a:t>
            </a:r>
            <a:r>
              <a:rPr lang="en-US" sz="2400" dirty="0" smtClean="0"/>
              <a:t>facilitates the </a:t>
            </a:r>
            <a:r>
              <a:rPr lang="en-US" sz="2400" dirty="0"/>
              <a:t>daily Scrum, enables close cooperation across all roles and functions, </a:t>
            </a:r>
            <a:r>
              <a:rPr lang="en-US" sz="2400" dirty="0" smtClean="0"/>
              <a:t>and removes </a:t>
            </a:r>
            <a:r>
              <a:rPr lang="en-US" sz="2400" dirty="0"/>
              <a:t>barriers that prevent the team from being effective</a:t>
            </a:r>
            <a:r>
              <a:rPr lang="en-US" sz="2400" dirty="0" smtClean="0"/>
              <a:t>. </a:t>
            </a:r>
          </a:p>
          <a:p>
            <a:r>
              <a:rPr lang="en-US" sz="2400" b="1" dirty="0" smtClean="0"/>
              <a:t>Scrum </a:t>
            </a:r>
            <a:r>
              <a:rPr lang="en-US" sz="2400" b="1" dirty="0"/>
              <a:t>team or development team</a:t>
            </a:r>
            <a:r>
              <a:rPr lang="en-US" sz="2400" dirty="0"/>
              <a:t>: A cross-functional team of five to </a:t>
            </a:r>
            <a:r>
              <a:rPr lang="en-US" sz="2400" dirty="0" smtClean="0"/>
              <a:t>nine people </a:t>
            </a:r>
            <a:r>
              <a:rPr lang="en-US" sz="2400" dirty="0"/>
              <a:t>who organize themselves and the work to produce the desired </a:t>
            </a:r>
            <a:r>
              <a:rPr lang="en-US" sz="2400" dirty="0" smtClean="0"/>
              <a:t>results for </a:t>
            </a:r>
            <a:r>
              <a:rPr lang="en-US" sz="2400" dirty="0"/>
              <a:t>each </a:t>
            </a:r>
            <a:r>
              <a:rPr lang="en-US" sz="2400" b="1" dirty="0" smtClean="0"/>
              <a:t>sprint</a:t>
            </a:r>
            <a:r>
              <a:rPr lang="en-US" sz="2400" dirty="0" smtClean="0"/>
              <a:t>, which normally lasts 2-4 weeks.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Scrum Roles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AD0689-3C8F-4F33-9924-B2EDADDE082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92875"/>
            <a:ext cx="2362200" cy="365125"/>
          </a:xfrm>
        </p:spPr>
        <p:txBody>
          <a:bodyPr/>
          <a:lstStyle/>
          <a:p>
            <a:r>
              <a:rPr lang="en-US" smtClean="0"/>
              <a:t>Information Technology Project Management, Eighth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79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 artifact is a useful object created by people</a:t>
            </a:r>
          </a:p>
          <a:p>
            <a:r>
              <a:rPr lang="en-US" sz="2800" dirty="0" smtClean="0"/>
              <a:t>Scrum artifacts include:</a:t>
            </a:r>
          </a:p>
          <a:p>
            <a:pPr lvl="1"/>
            <a:r>
              <a:rPr lang="en-US" sz="2400" b="1" dirty="0" smtClean="0"/>
              <a:t>Product backlog</a:t>
            </a:r>
            <a:r>
              <a:rPr lang="en-US" sz="2400" dirty="0" smtClean="0"/>
              <a:t>: </a:t>
            </a:r>
            <a:r>
              <a:rPr lang="en-US" sz="2400" dirty="0"/>
              <a:t>A list of features prioritized by business </a:t>
            </a:r>
            <a:r>
              <a:rPr lang="en-US" sz="2400" dirty="0" smtClean="0"/>
              <a:t>value</a:t>
            </a:r>
          </a:p>
          <a:p>
            <a:pPr lvl="1"/>
            <a:r>
              <a:rPr lang="en-US" sz="2400" b="1" dirty="0"/>
              <a:t>Sprint backlog</a:t>
            </a:r>
            <a:r>
              <a:rPr lang="en-US" sz="2400" dirty="0"/>
              <a:t>: The highest-priority items from the product backlog to be completed within a sprint</a:t>
            </a:r>
          </a:p>
          <a:p>
            <a:pPr lvl="1"/>
            <a:r>
              <a:rPr lang="en-US" sz="2400" b="1" dirty="0" err="1"/>
              <a:t>Burndown</a:t>
            </a:r>
            <a:r>
              <a:rPr lang="en-US" sz="2400" b="1" dirty="0"/>
              <a:t> chart</a:t>
            </a:r>
            <a:r>
              <a:rPr lang="en-US" sz="2400" dirty="0"/>
              <a:t>: Shows the cumulative work remaining in a sprint on a </a:t>
            </a:r>
            <a:r>
              <a:rPr lang="en-US" sz="2400" dirty="0" smtClean="0"/>
              <a:t>day-by-day </a:t>
            </a:r>
            <a:r>
              <a:rPr lang="en-US" sz="2400" dirty="0"/>
              <a:t>basis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Scrum Artifacts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AD0689-3C8F-4F33-9924-B2EDADDE082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92875"/>
            <a:ext cx="2362200" cy="365125"/>
          </a:xfrm>
        </p:spPr>
        <p:txBody>
          <a:bodyPr/>
          <a:lstStyle/>
          <a:p>
            <a:r>
              <a:rPr lang="en-US" smtClean="0"/>
              <a:t>Information Technology Project Management, Eighth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85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2"/>
          </a:xfrm>
        </p:spPr>
        <p:txBody>
          <a:bodyPr/>
          <a:lstStyle/>
          <a:p>
            <a:r>
              <a:rPr lang="en-US" sz="2400" dirty="0"/>
              <a:t>Sprint planning session: A meeting with the team to select a set of work </a:t>
            </a:r>
            <a:r>
              <a:rPr lang="en-US" sz="2400" dirty="0" smtClean="0"/>
              <a:t>from the </a:t>
            </a:r>
            <a:r>
              <a:rPr lang="en-US" sz="2400" dirty="0"/>
              <a:t>product backlog to deliver during a sprint. </a:t>
            </a:r>
            <a:endParaRPr lang="en-US" sz="2400" dirty="0" smtClean="0"/>
          </a:p>
          <a:p>
            <a:r>
              <a:rPr lang="en-US" sz="2400" b="1" dirty="0" smtClean="0"/>
              <a:t>Daily </a:t>
            </a:r>
            <a:r>
              <a:rPr lang="en-US" sz="2400" b="1" dirty="0"/>
              <a:t>Scrum</a:t>
            </a:r>
            <a:r>
              <a:rPr lang="en-US" sz="2400" dirty="0"/>
              <a:t>: A short meeting for the development team to share progress </a:t>
            </a:r>
            <a:r>
              <a:rPr lang="en-US" sz="2400" dirty="0" smtClean="0"/>
              <a:t>and challenges </a:t>
            </a:r>
            <a:r>
              <a:rPr lang="en-US" sz="2400" dirty="0"/>
              <a:t>and plan work for the day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Sprint reviews: A meeting in which the team demonstrates to the </a:t>
            </a:r>
            <a:r>
              <a:rPr lang="en-US" sz="2400" dirty="0" smtClean="0"/>
              <a:t>product owner </a:t>
            </a:r>
            <a:r>
              <a:rPr lang="en-US" sz="2400" dirty="0"/>
              <a:t>what it has completed during the sprint.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Sprint retrospectives: A meeting in which the team looks for ways to </a:t>
            </a:r>
            <a:r>
              <a:rPr lang="en-US" sz="2400" dirty="0" smtClean="0"/>
              <a:t>improve the </a:t>
            </a:r>
            <a:r>
              <a:rPr lang="en-US" sz="2400" dirty="0"/>
              <a:t>product and the process based on a review of the actual </a:t>
            </a:r>
            <a:r>
              <a:rPr lang="en-US" sz="2400" dirty="0" smtClean="0"/>
              <a:t>performance of the </a:t>
            </a:r>
            <a:r>
              <a:rPr lang="en-US" sz="2400" dirty="0"/>
              <a:t>development team.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Scrum Ceremonies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AD0689-3C8F-4F33-9924-B2EDADDE082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92875"/>
            <a:ext cx="2362200" cy="365125"/>
          </a:xfrm>
        </p:spPr>
        <p:txBody>
          <a:bodyPr/>
          <a:lstStyle/>
          <a:p>
            <a:r>
              <a:rPr lang="en-US" smtClean="0"/>
              <a:t>Information Technology Project Management, Eighth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856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Figure 3-5. Scrum Framework and the Process Groups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AD0689-3C8F-4F33-9924-B2EDADDE082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92875"/>
            <a:ext cx="2362200" cy="365125"/>
          </a:xfrm>
        </p:spPr>
        <p:txBody>
          <a:bodyPr/>
          <a:lstStyle/>
          <a:p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3999"/>
            <a:ext cx="8686800" cy="486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458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Table 3-18. unique Scrum Activities by Process Group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0200"/>
            <a:ext cx="7162800" cy="4469644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0" y="6492875"/>
            <a:ext cx="2362200" cy="365125"/>
          </a:xfrm>
        </p:spPr>
        <p:txBody>
          <a:bodyPr/>
          <a:lstStyle/>
          <a:p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AD0689-3C8F-4F33-9924-B2EDADDE082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1042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2928</TotalTime>
  <Words>862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Custom Design</vt:lpstr>
      <vt:lpstr>Theme1</vt:lpstr>
      <vt:lpstr>Agile Project Management</vt:lpstr>
      <vt:lpstr>Agile Makes Sense for Some Projects, But Not All</vt:lpstr>
      <vt:lpstr>Scrum</vt:lpstr>
      <vt:lpstr>Figure 2-6. Scrum Framework</vt:lpstr>
      <vt:lpstr>Scrum Roles</vt:lpstr>
      <vt:lpstr>Scrum Artifacts</vt:lpstr>
      <vt:lpstr>Scrum Ceremonies</vt:lpstr>
      <vt:lpstr>Figure 3-5. Scrum Framework and the Process Groups</vt:lpstr>
      <vt:lpstr>Table 3-18. unique Scrum Activities by Process Group</vt:lpstr>
      <vt:lpstr>Planning</vt:lpstr>
      <vt:lpstr>Table 3-19. Product and Sprint Backlogs</vt:lpstr>
      <vt:lpstr>Executing</vt:lpstr>
      <vt:lpstr>Monitoring and Controlling</vt:lpstr>
      <vt:lpstr>Figure 3-7. Burndown Chart</vt:lpstr>
    </vt:vector>
  </TitlesOfParts>
  <Company>Augsburg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 Technology</dc:creator>
  <cp:lastModifiedBy>Seokwoo Song</cp:lastModifiedBy>
  <cp:revision>166</cp:revision>
  <dcterms:created xsi:type="dcterms:W3CDTF">2001-07-05T23:10:12Z</dcterms:created>
  <dcterms:modified xsi:type="dcterms:W3CDTF">2017-04-03T16:14:06Z</dcterms:modified>
</cp:coreProperties>
</file>