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319" r:id="rId2"/>
    <p:sldId id="393" r:id="rId3"/>
    <p:sldId id="586" r:id="rId4"/>
    <p:sldId id="628" r:id="rId5"/>
    <p:sldId id="610" r:id="rId6"/>
    <p:sldId id="670" r:id="rId7"/>
    <p:sldId id="580" r:id="rId8"/>
    <p:sldId id="667" r:id="rId9"/>
    <p:sldId id="668" r:id="rId10"/>
    <p:sldId id="624" r:id="rId11"/>
    <p:sldId id="671" r:id="rId12"/>
    <p:sldId id="672" r:id="rId13"/>
    <p:sldId id="512" r:id="rId14"/>
    <p:sldId id="587" r:id="rId15"/>
    <p:sldId id="631" r:id="rId16"/>
    <p:sldId id="611" r:id="rId17"/>
    <p:sldId id="633" r:id="rId18"/>
    <p:sldId id="632" r:id="rId19"/>
    <p:sldId id="634" r:id="rId20"/>
    <p:sldId id="636" r:id="rId21"/>
    <p:sldId id="569" r:id="rId22"/>
    <p:sldId id="612" r:id="rId23"/>
    <p:sldId id="673" r:id="rId24"/>
    <p:sldId id="637" r:id="rId25"/>
    <p:sldId id="549" r:id="rId26"/>
    <p:sldId id="613" r:id="rId27"/>
    <p:sldId id="638" r:id="rId28"/>
    <p:sldId id="614" r:id="rId29"/>
    <p:sldId id="639" r:id="rId30"/>
    <p:sldId id="641" r:id="rId31"/>
    <p:sldId id="615" r:id="rId32"/>
    <p:sldId id="570" r:id="rId33"/>
    <p:sldId id="644" r:id="rId34"/>
    <p:sldId id="674" r:id="rId35"/>
    <p:sldId id="675" r:id="rId36"/>
    <p:sldId id="677" r:id="rId37"/>
    <p:sldId id="678" r:id="rId38"/>
    <p:sldId id="676" r:id="rId39"/>
    <p:sldId id="679" r:id="rId40"/>
    <p:sldId id="658" r:id="rId41"/>
    <p:sldId id="680" r:id="rId42"/>
    <p:sldId id="553" r:id="rId43"/>
    <p:sldId id="682" r:id="rId44"/>
    <p:sldId id="683" r:id="rId45"/>
    <p:sldId id="684" r:id="rId46"/>
    <p:sldId id="648" r:id="rId47"/>
    <p:sldId id="649" r:id="rId48"/>
    <p:sldId id="655" r:id="rId49"/>
    <p:sldId id="656" r:id="rId50"/>
    <p:sldId id="659" r:id="rId51"/>
    <p:sldId id="390" r:id="rId52"/>
    <p:sldId id="685" r:id="rId5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2222"/>
    <a:srgbClr val="FFFFFF"/>
    <a:srgbClr val="18B2B6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6994" autoAdjust="0"/>
    <p:restoredTop sz="98960" autoAdjust="0"/>
  </p:normalViewPr>
  <p:slideViewPr>
    <p:cSldViewPr>
      <p:cViewPr varScale="1">
        <p:scale>
          <a:sx n="102" d="100"/>
          <a:sy n="102" d="100"/>
        </p:scale>
        <p:origin x="-150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70" d="100"/>
          <a:sy n="70" d="100"/>
        </p:scale>
        <p:origin x="-1422" y="-108"/>
      </p:cViewPr>
      <p:guideLst>
        <p:guide orient="horz" pos="2880"/>
        <p:guide pos="2160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D4106BD-F77B-47EB-8C74-CE1333E394D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7338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49ABBF5-3A3B-4D26-A2BD-40FE791EC3A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8663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4D29E3-3BE2-4867-B6A9-3B84CD8C73AD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F4E302-6116-4191-8F5A-DFDB5063E5EB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548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8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5471C0-4A31-4BBD-AEC0-50CF5C20BFC2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67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B8BDA8-F2AC-4B0E-B7DD-A8BC87BB142E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79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76B332-0065-48D5-89B5-A40A6E403A18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70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F2928E-2D5C-456E-9A5B-C27BF31AC64F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79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32731A-6D92-4976-A394-AF7CA218899E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74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205462-84D1-47DB-9340-F8CACA9F4922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79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D1D330-B2CE-410F-9898-9A0BC5EE3DA7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80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191B17-DB21-4DE9-96F2-4A87E8E0D2D3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64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0F9C46-B2E4-4B2E-850C-0CF1E731C714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70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1F8EE9-4EE1-41E3-ABC2-D493DE3B9DA2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F96D76-C4A6-4261-8FC1-448B0E0AA89A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74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DCCB25-5C3F-496E-8278-5B164A9E94CE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607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7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788F27-F507-4716-953D-05DDB2CAD03E}" type="slidenum">
              <a:rPr lang="en-US"/>
              <a:pPr/>
              <a:t>26</a:t>
            </a:fld>
            <a:endParaRPr lang="en-US" dirty="0"/>
          </a:p>
        </p:txBody>
      </p:sp>
      <p:sp>
        <p:nvSpPr>
          <p:cNvPr id="71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61C9D7-2D12-4164-85C4-D4F59C05AF2B}" type="slidenum">
              <a:rPr lang="en-US"/>
              <a:pPr/>
              <a:t>27</a:t>
            </a:fld>
            <a:endParaRPr lang="en-US" dirty="0"/>
          </a:p>
        </p:txBody>
      </p:sp>
      <p:sp>
        <p:nvSpPr>
          <p:cNvPr id="74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725DFE-8ECB-4AF7-B501-2FCC6CC7C9E7}" type="slidenum">
              <a:rPr lang="en-US"/>
              <a:pPr/>
              <a:t>28</a:t>
            </a:fld>
            <a:endParaRPr lang="en-US" dirty="0"/>
          </a:p>
        </p:txBody>
      </p:sp>
      <p:sp>
        <p:nvSpPr>
          <p:cNvPr id="71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95BE6C-2CD8-4707-BF3E-6EDD3E95FEB3}" type="slidenum">
              <a:rPr lang="en-US"/>
              <a:pPr/>
              <a:t>29</a:t>
            </a:fld>
            <a:endParaRPr lang="en-US" dirty="0"/>
          </a:p>
        </p:txBody>
      </p:sp>
      <p:sp>
        <p:nvSpPr>
          <p:cNvPr id="80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52205F-B793-401F-AD3C-8C3CEF0E0EA8}" type="slidenum">
              <a:rPr lang="en-US"/>
              <a:pPr/>
              <a:t>30</a:t>
            </a:fld>
            <a:endParaRPr lang="en-US" dirty="0"/>
          </a:p>
        </p:txBody>
      </p:sp>
      <p:sp>
        <p:nvSpPr>
          <p:cNvPr id="75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6A5434-2236-42EF-B351-0A615C1E5ACB}" type="slidenum">
              <a:rPr lang="en-US"/>
              <a:pPr/>
              <a:t>31</a:t>
            </a:fld>
            <a:endParaRPr lang="en-US" dirty="0"/>
          </a:p>
        </p:txBody>
      </p:sp>
      <p:sp>
        <p:nvSpPr>
          <p:cNvPr id="71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B66348-FF0D-4BE2-ABBD-BBD06B7B4DD5}" type="slidenum">
              <a:rPr lang="en-US"/>
              <a:pPr/>
              <a:t>32</a:t>
            </a:fld>
            <a:endParaRPr lang="en-US" dirty="0"/>
          </a:p>
        </p:txBody>
      </p:sp>
      <p:sp>
        <p:nvSpPr>
          <p:cNvPr id="64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2E4683-543B-4606-8B8D-7B64E363B947}" type="slidenum">
              <a:rPr lang="en-US"/>
              <a:pPr/>
              <a:t>33</a:t>
            </a:fld>
            <a:endParaRPr lang="en-US" dirty="0"/>
          </a:p>
        </p:txBody>
      </p:sp>
      <p:sp>
        <p:nvSpPr>
          <p:cNvPr id="80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831D94-A94D-466C-8EA0-724C46345BAA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67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5E5667-4A1F-4C31-98D1-41D6D365217A}" type="slidenum">
              <a:rPr lang="en-US"/>
              <a:pPr/>
              <a:t>40</a:t>
            </a:fld>
            <a:endParaRPr lang="en-US" dirty="0"/>
          </a:p>
        </p:txBody>
      </p:sp>
      <p:sp>
        <p:nvSpPr>
          <p:cNvPr id="77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64ED84-1E35-498E-84E3-D8F8480A295D}" type="slidenum">
              <a:rPr lang="en-US"/>
              <a:pPr/>
              <a:t>42</a:t>
            </a:fld>
            <a:endParaRPr lang="en-US" dirty="0"/>
          </a:p>
        </p:txBody>
      </p:sp>
      <p:sp>
        <p:nvSpPr>
          <p:cNvPr id="613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3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06D5A6-266A-474E-A851-DF5C4D7DDAA0}" type="slidenum">
              <a:rPr lang="en-US"/>
              <a:pPr/>
              <a:t>46</a:t>
            </a:fld>
            <a:endParaRPr lang="en-US" dirty="0"/>
          </a:p>
        </p:txBody>
      </p:sp>
      <p:sp>
        <p:nvSpPr>
          <p:cNvPr id="76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FB72CD-072C-4742-9CEE-961FAEBB0A63}" type="slidenum">
              <a:rPr lang="en-US"/>
              <a:pPr/>
              <a:t>47</a:t>
            </a:fld>
            <a:endParaRPr lang="en-US" dirty="0"/>
          </a:p>
        </p:txBody>
      </p:sp>
      <p:sp>
        <p:nvSpPr>
          <p:cNvPr id="80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AA422F-6911-4568-870C-5266E9EE9371}" type="slidenum">
              <a:rPr lang="en-US"/>
              <a:pPr/>
              <a:t>48</a:t>
            </a:fld>
            <a:endParaRPr lang="en-US" dirty="0"/>
          </a:p>
        </p:txBody>
      </p:sp>
      <p:sp>
        <p:nvSpPr>
          <p:cNvPr id="77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A3C623-8E14-45DE-B733-FE267FF2E620}" type="slidenum">
              <a:rPr lang="en-US"/>
              <a:pPr/>
              <a:t>49</a:t>
            </a:fld>
            <a:endParaRPr lang="en-US" dirty="0"/>
          </a:p>
        </p:txBody>
      </p:sp>
      <p:sp>
        <p:nvSpPr>
          <p:cNvPr id="81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C95078-51B5-4A65-BAC8-820F56395822}" type="slidenum">
              <a:rPr lang="en-US"/>
              <a:pPr/>
              <a:t>50</a:t>
            </a:fld>
            <a:endParaRPr lang="en-US" dirty="0"/>
          </a:p>
        </p:txBody>
      </p:sp>
      <p:sp>
        <p:nvSpPr>
          <p:cNvPr id="77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472C07-5A30-43C8-83E8-FA2164173579}" type="slidenum">
              <a:rPr lang="en-US"/>
              <a:pPr/>
              <a:t>51</a:t>
            </a:fld>
            <a:endParaRPr lang="en-US" dirty="0"/>
          </a:p>
        </p:txBody>
      </p:sp>
      <p:sp>
        <p:nvSpPr>
          <p:cNvPr id="28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FDC235-61A6-4E46-8618-042E27152D92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73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46B032-8AB9-4633-8D5D-2AAF08C722EF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70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BEF486-66CF-4444-AA69-CC11380F679E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66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DBF457-1CC0-4B28-BCB7-6EC093D59085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78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FCC4E3-22BD-4AFA-A727-3144B2E297CA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79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087DDC-77AC-4B74-BF27-88D019781C58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124200"/>
            <a:ext cx="7772400" cy="8382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 noProof="0" smtClean="0"/>
              <a:t>Click to edit Master title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248400" cy="990600"/>
          </a:xfrm>
        </p:spPr>
        <p:txBody>
          <a:bodyPr/>
          <a:lstStyle>
            <a:lvl1pPr marL="0" indent="0" algn="ctr">
              <a:buFontTx/>
              <a:buNone/>
              <a:defRPr sz="4300" b="1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22222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algn="ctr">
              <a:defRPr>
                <a:latin typeface="Times New Roman" pitchFamily="18" charset="0"/>
              </a:defRPr>
            </a:lvl1pPr>
          </a:lstStyle>
          <a:p>
            <a:r>
              <a:rPr lang="en-US" dirty="0" smtClean="0"/>
              <a:t>Guide to Network Defense and Countermeasures, 3rd Edition</a:t>
            </a:r>
            <a:endParaRPr lang="en-US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fld id="{653695D4-2A89-4254-92D6-37B82D9E444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Guide to Network Defense and Countermeasures, 3rd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40F8642-D84D-4B53-BF72-ECA6D513E8E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864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81000"/>
            <a:ext cx="20193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055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Guide to Network Defense and Countermeasures, 3rd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1BF2A2-55B7-48EF-9A17-BB4F75D8EF3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56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Guide to Network Defense and Countermeasures, 3rd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BD10E02-F5D2-467A-8467-611BC3530DEC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867399" y="6426200"/>
            <a:ext cx="188064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-110" charset="-128"/>
                <a:cs typeface="+mn-cs"/>
              </a:rPr>
              <a:t>© Cengage Learning  2014</a:t>
            </a:r>
            <a:endParaRPr lang="en-US" sz="1100" kern="1200" dirty="0">
              <a:solidFill>
                <a:schemeClr val="tx1"/>
              </a:solidFill>
              <a:effectLst/>
              <a:latin typeface="Arial" charset="0"/>
              <a:ea typeface="ＭＳ Ｐゴシック" pitchFamily="-11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0360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Guide to Network Defense and Countermeasures, 3rd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AFF712B-A5EF-48E1-8606-E7927728CF7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645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Guide to Network Defense and Countermeasures, 3rd Edition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6D55B8F-5D47-4184-9ADC-D541E1583DA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586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Guide to Network Defense and Countermeasures, 3rd Edition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0A58179-4C34-406B-A99F-E75AEFC857C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011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Guide to Network Defense and Countermeasures, 3rd Edition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57E8A6A-EAED-4A03-B2E1-7B120B53C1E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727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Guide to Network Defense and Countermeasures, 3rd Edition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7039872-E02E-4B51-B6E7-D327C2050CE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09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Guide to Network Defense and Countermeasures, 3rd Edition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B034012-E5A8-4A6A-9CD3-07559496F99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Guide to Network Defense and Countermeasures, 3rd Edition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6D941AD-0EE7-4073-A467-DFF6C2223CC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119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8077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76400"/>
            <a:ext cx="8077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324600"/>
            <a:ext cx="542118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222222"/>
                </a:solidFill>
                <a:latin typeface="+mn-lt"/>
              </a:defRPr>
            </a:lvl1pPr>
          </a:lstStyle>
          <a:p>
            <a:r>
              <a:rPr lang="en-US" dirty="0" smtClean="0"/>
              <a:t>Guide to Network Defense and Countermeasures, 3rd Edition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450" y="6324600"/>
            <a:ext cx="5821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222222"/>
                </a:solidFill>
                <a:latin typeface="+mn-lt"/>
              </a:defRPr>
            </a:lvl1pPr>
          </a:lstStyle>
          <a:p>
            <a:fld id="{B09E35CC-07B3-43BC-BE76-A14C172D2698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600">
          <a:solidFill>
            <a:srgbClr val="22222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rgbClr val="22222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200">
          <a:solidFill>
            <a:srgbClr val="22222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200">
          <a:solidFill>
            <a:srgbClr val="22222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09600" y="1447800"/>
            <a:ext cx="8001000" cy="2209800"/>
          </a:xfrm>
        </p:spPr>
        <p:txBody>
          <a:bodyPr/>
          <a:lstStyle/>
          <a:p>
            <a:r>
              <a:rPr lang="en-US" dirty="0"/>
              <a:t>Guide to Network Defense and Countermeasures</a:t>
            </a:r>
            <a:br>
              <a:rPr lang="en-US" dirty="0"/>
            </a:br>
            <a:r>
              <a:rPr lang="en-US" dirty="0" smtClean="0"/>
              <a:t>Third </a:t>
            </a:r>
            <a:r>
              <a:rPr lang="en-US" dirty="0"/>
              <a:t>Edition</a:t>
            </a:r>
            <a:r>
              <a:rPr lang="en-US" sz="3600" b="1" dirty="0"/>
              <a:t> </a:t>
            </a:r>
          </a:p>
        </p:txBody>
      </p:sp>
      <p:sp>
        <p:nvSpPr>
          <p:cNvPr id="9216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419600"/>
            <a:ext cx="8077200" cy="144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400" b="0" i="1" dirty="0"/>
              <a:t>Chapter 9</a:t>
            </a:r>
          </a:p>
          <a:p>
            <a:pPr>
              <a:lnSpc>
                <a:spcPct val="90000"/>
              </a:lnSpc>
            </a:pPr>
            <a:r>
              <a:rPr lang="en-US" sz="3400" b="0" i="1" dirty="0" smtClean="0"/>
              <a:t>Firewalls</a:t>
            </a:r>
            <a:endParaRPr lang="en-US" sz="3400" b="0" i="1" dirty="0"/>
          </a:p>
        </p:txBody>
      </p:sp>
      <p:pic>
        <p:nvPicPr>
          <p:cNvPr id="92165" name="Picture 1029" descr="new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242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2ECFFD-18E5-4DEB-AFB2-3F7489ED4A56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73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77200" cy="1295400"/>
          </a:xfrm>
        </p:spPr>
        <p:txBody>
          <a:bodyPr/>
          <a:lstStyle/>
          <a:p>
            <a:r>
              <a:rPr lang="en-US" dirty="0"/>
              <a:t>Hardware Firewalls</a:t>
            </a:r>
          </a:p>
        </p:txBody>
      </p:sp>
      <p:sp>
        <p:nvSpPr>
          <p:cNvPr id="73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343400"/>
          </a:xfrm>
        </p:spPr>
        <p:txBody>
          <a:bodyPr/>
          <a:lstStyle/>
          <a:p>
            <a:r>
              <a:rPr lang="en-US" dirty="0"/>
              <a:t>Advantages</a:t>
            </a:r>
          </a:p>
          <a:p>
            <a:pPr lvl="1"/>
            <a:r>
              <a:rPr lang="en-US" dirty="0"/>
              <a:t>Do not depend on conventional OSs</a:t>
            </a:r>
          </a:p>
          <a:p>
            <a:pPr lvl="1"/>
            <a:r>
              <a:rPr lang="en-US" dirty="0"/>
              <a:t>Generally more scalable than software </a:t>
            </a:r>
            <a:r>
              <a:rPr lang="en-US" dirty="0" smtClean="0"/>
              <a:t>firewalls</a:t>
            </a:r>
          </a:p>
          <a:p>
            <a:pPr lvl="1"/>
            <a:r>
              <a:rPr lang="en-US" dirty="0" smtClean="0"/>
              <a:t>Can handle more data with faster throughput</a:t>
            </a:r>
            <a:endParaRPr lang="en-US" dirty="0"/>
          </a:p>
          <a:p>
            <a:r>
              <a:rPr lang="en-US" dirty="0"/>
              <a:t>Disadvantages</a:t>
            </a:r>
          </a:p>
          <a:p>
            <a:pPr lvl="1"/>
            <a:r>
              <a:rPr lang="en-US" dirty="0"/>
              <a:t>They do depend on nonconventional OSs</a:t>
            </a:r>
          </a:p>
          <a:p>
            <a:pPr lvl="1"/>
            <a:r>
              <a:rPr lang="en-US" dirty="0"/>
              <a:t>Tend to be more expensive than software products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Firewalls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Hardware firewall examples:</a:t>
            </a:r>
          </a:p>
          <a:p>
            <a:pPr lvl="1"/>
            <a:r>
              <a:rPr lang="en-US" dirty="0" smtClean="0"/>
              <a:t>Cisco ASA series</a:t>
            </a:r>
          </a:p>
          <a:p>
            <a:pPr lvl="1"/>
            <a:r>
              <a:rPr lang="en-US" dirty="0" smtClean="0"/>
              <a:t>Fortinet FortiGate series</a:t>
            </a:r>
          </a:p>
          <a:p>
            <a:pPr lvl="1"/>
            <a:r>
              <a:rPr lang="en-US" dirty="0" smtClean="0"/>
              <a:t>Barracuda NG Firewall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D10E02-F5D2-467A-8467-611BC3530DE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087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Edition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039872-E02E-4B51-B6E7-D327C2050CE7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29442" name="Picture 2" descr="C:\Users\Julie\Documents\DropBox\InstructorManuals\NetworkDefenseCounter\Figures\ch09\Table 9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550" y="2008015"/>
            <a:ext cx="6907899" cy="303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98657" y="5430578"/>
            <a:ext cx="4741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Table 9-1  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Firewall advantages and disadvantages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12408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06D656-0A1D-489D-8AFA-52821F950171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77200" cy="1295400"/>
          </a:xfrm>
        </p:spPr>
        <p:txBody>
          <a:bodyPr/>
          <a:lstStyle/>
          <a:p>
            <a:r>
              <a:rPr lang="en-US" dirty="0" smtClean="0"/>
              <a:t>Packet Filtering and Firewall Rule Sets</a:t>
            </a:r>
            <a:endParaRPr lang="en-US" dirty="0"/>
          </a:p>
        </p:txBody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343400"/>
          </a:xfrm>
        </p:spPr>
        <p:txBody>
          <a:bodyPr/>
          <a:lstStyle/>
          <a:p>
            <a:r>
              <a:rPr lang="en-US" dirty="0"/>
              <a:t>Stateless packet filtering</a:t>
            </a:r>
          </a:p>
          <a:p>
            <a:r>
              <a:rPr lang="en-US" dirty="0"/>
              <a:t>Stateful packet filtering</a:t>
            </a:r>
          </a:p>
          <a:p>
            <a:r>
              <a:rPr lang="en-US" dirty="0"/>
              <a:t>Packet filtering depends on position of components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ABE681-C213-46D9-9C55-3F79F8E9E0D8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67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77200" cy="1295400"/>
          </a:xfrm>
        </p:spPr>
        <p:txBody>
          <a:bodyPr/>
          <a:lstStyle/>
          <a:p>
            <a:r>
              <a:rPr lang="en-US" dirty="0"/>
              <a:t>Stateless Packet Filtering</a:t>
            </a:r>
          </a:p>
        </p:txBody>
      </p:sp>
      <p:sp>
        <p:nvSpPr>
          <p:cNvPr id="67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343400"/>
          </a:xfrm>
        </p:spPr>
        <p:txBody>
          <a:bodyPr/>
          <a:lstStyle/>
          <a:p>
            <a:r>
              <a:rPr lang="en-US" dirty="0" smtClean="0"/>
              <a:t>Determines </a:t>
            </a:r>
            <a:r>
              <a:rPr lang="en-US" dirty="0"/>
              <a:t>whether to allow or block packets based on information in the protocol headers</a:t>
            </a:r>
          </a:p>
          <a:p>
            <a:r>
              <a:rPr lang="en-US" dirty="0"/>
              <a:t>Filtering based on common IP header features</a:t>
            </a:r>
          </a:p>
          <a:p>
            <a:pPr lvl="1"/>
            <a:r>
              <a:rPr lang="en-US" dirty="0"/>
              <a:t>IP address</a:t>
            </a:r>
          </a:p>
          <a:p>
            <a:pPr lvl="1"/>
            <a:r>
              <a:rPr lang="en-US" dirty="0" smtClean="0"/>
              <a:t>Ports</a:t>
            </a:r>
            <a:endParaRPr lang="en-US" dirty="0"/>
          </a:p>
          <a:p>
            <a:pPr lvl="1"/>
            <a:r>
              <a:rPr lang="en-US" dirty="0" smtClean="0"/>
              <a:t>TCP flags</a:t>
            </a:r>
            <a:endParaRPr lang="en-US" dirty="0"/>
          </a:p>
          <a:p>
            <a:r>
              <a:rPr lang="en-US" dirty="0"/>
              <a:t>Intruders can get around these defenses</a:t>
            </a:r>
          </a:p>
          <a:p>
            <a:r>
              <a:rPr lang="en-US" dirty="0"/>
              <a:t>Advantage: Inexpensive</a:t>
            </a:r>
          </a:p>
          <a:p>
            <a:r>
              <a:rPr lang="en-US" dirty="0" smtClean="0"/>
              <a:t>Disadvantages: Hard </a:t>
            </a:r>
            <a:r>
              <a:rPr lang="en-US" dirty="0"/>
              <a:t>to </a:t>
            </a:r>
            <a:r>
              <a:rPr lang="en-US" dirty="0" smtClean="0"/>
              <a:t>maintain, vulnerable to IP spoofing, and no form of authentication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Edition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AF5C2D-3BC7-4497-B3F6-D2A1E9910C58}" type="slidenum">
              <a:rPr lang="en-US"/>
              <a:pPr/>
              <a:t>15</a:t>
            </a:fld>
            <a:endParaRPr lang="en-US" dirty="0"/>
          </a:p>
        </p:txBody>
      </p:sp>
      <p:pic>
        <p:nvPicPr>
          <p:cNvPr id="739332" name="Picture 4" descr="C:\Users\Julie\Documents\DropBox\InstructorManuals\NetworkDefenseCounter\Figures\ch09\Table 9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360" y="2161635"/>
            <a:ext cx="6943178" cy="245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24315" y="4834328"/>
            <a:ext cx="3879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Table 9-2  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Stateless packet-filtering rules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716420-6EAC-487F-A263-58D3D36F6698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70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77200" cy="1295400"/>
          </a:xfrm>
        </p:spPr>
        <p:txBody>
          <a:bodyPr/>
          <a:lstStyle/>
          <a:p>
            <a:r>
              <a:rPr lang="en-US" dirty="0"/>
              <a:t>Stateful Packet </a:t>
            </a:r>
            <a:r>
              <a:rPr lang="en-US" dirty="0" smtClean="0"/>
              <a:t>Filtering</a:t>
            </a:r>
            <a:endParaRPr lang="en-US" dirty="0"/>
          </a:p>
        </p:txBody>
      </p:sp>
      <p:sp>
        <p:nvSpPr>
          <p:cNvPr id="70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343400"/>
          </a:xfrm>
        </p:spPr>
        <p:txBody>
          <a:bodyPr/>
          <a:lstStyle/>
          <a:p>
            <a:r>
              <a:rPr lang="en-US" dirty="0" smtClean="0"/>
              <a:t>Keeps </a:t>
            </a:r>
            <a:r>
              <a:rPr lang="en-US" dirty="0"/>
              <a:t>a record of connections a host computer has made with other computers</a:t>
            </a:r>
          </a:p>
          <a:p>
            <a:pPr lvl="1"/>
            <a:r>
              <a:rPr lang="en-US" dirty="0"/>
              <a:t>Maintain a file called a </a:t>
            </a:r>
            <a:r>
              <a:rPr lang="en-US" b="1" dirty="0"/>
              <a:t>state table </a:t>
            </a:r>
            <a:r>
              <a:rPr lang="en-US" dirty="0"/>
              <a:t>containing record of all current connections</a:t>
            </a:r>
          </a:p>
          <a:p>
            <a:pPr lvl="1"/>
            <a:r>
              <a:rPr lang="en-US" dirty="0"/>
              <a:t>Allows incoming packets to pass through only from external hosts already connected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Edition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6495D9-C503-47D7-BCAF-66327D7206A1}" type="slidenum">
              <a:rPr lang="en-US"/>
              <a:pPr/>
              <a:t>17</a:t>
            </a:fld>
            <a:endParaRPr lang="en-US" dirty="0"/>
          </a:p>
        </p:txBody>
      </p:sp>
      <p:pic>
        <p:nvPicPr>
          <p:cNvPr id="742404" name="Picture 4" descr="C:\Users\Julie\Documents\DropBox\InstructorManuals\NetworkDefenseCounter\Figures\ch09\Table 9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43" y="1952145"/>
            <a:ext cx="7602822" cy="268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39511" y="4920982"/>
            <a:ext cx="29874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Table 9-3  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State table example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FED4F3-C9E1-4077-9C01-56564657C3C4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74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77200" cy="1295400"/>
          </a:xfrm>
        </p:spPr>
        <p:txBody>
          <a:bodyPr/>
          <a:lstStyle/>
          <a:p>
            <a:r>
              <a:rPr lang="en-US" dirty="0"/>
              <a:t>Stateful Packet </a:t>
            </a:r>
            <a:r>
              <a:rPr lang="en-US" dirty="0" smtClean="0"/>
              <a:t>Filtering</a:t>
            </a:r>
            <a:endParaRPr lang="en-US" dirty="0"/>
          </a:p>
        </p:txBody>
      </p:sp>
      <p:sp>
        <p:nvSpPr>
          <p:cNvPr id="74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343400"/>
          </a:xfrm>
        </p:spPr>
        <p:txBody>
          <a:bodyPr/>
          <a:lstStyle/>
          <a:p>
            <a:r>
              <a:rPr lang="en-US" dirty="0"/>
              <a:t>Windows Firewall</a:t>
            </a:r>
          </a:p>
          <a:p>
            <a:pPr lvl="1"/>
            <a:r>
              <a:rPr lang="en-US" dirty="0"/>
              <a:t>One of the most user-friendly packet filters</a:t>
            </a:r>
          </a:p>
          <a:p>
            <a:pPr lvl="1"/>
            <a:r>
              <a:rPr lang="en-US" dirty="0" smtClean="0"/>
              <a:t>Can </a:t>
            </a:r>
            <a:r>
              <a:rPr lang="en-US" dirty="0"/>
              <a:t>limit the </a:t>
            </a:r>
            <a:r>
              <a:rPr lang="en-US" dirty="0" smtClean="0"/>
              <a:t>type of program traffic with more precision</a:t>
            </a:r>
            <a:endParaRPr lang="en-US" dirty="0"/>
          </a:p>
          <a:p>
            <a:pPr lvl="2"/>
            <a:r>
              <a:rPr lang="en-US" dirty="0"/>
              <a:t>C</a:t>
            </a:r>
            <a:r>
              <a:rPr lang="en-US" dirty="0" smtClean="0"/>
              <a:t>an </a:t>
            </a:r>
            <a:r>
              <a:rPr lang="en-US" dirty="0"/>
              <a:t>even specify exceptions</a:t>
            </a:r>
          </a:p>
          <a:p>
            <a:pPr lvl="1"/>
            <a:r>
              <a:rPr lang="en-US" dirty="0"/>
              <a:t>Advanced tab allows more complex </a:t>
            </a:r>
            <a:r>
              <a:rPr lang="en-US" dirty="0" smtClean="0"/>
              <a:t>settings</a:t>
            </a:r>
          </a:p>
          <a:p>
            <a:pPr lvl="2"/>
            <a:r>
              <a:rPr lang="en-US" dirty="0" smtClean="0"/>
              <a:t>Can create very specific rules to allow or deny packets based on protocols, ports, IP addresses, and other items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Edition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A36D96-7A6A-4144-85E2-6AC0FDEB3665}" type="slidenum">
              <a:rPr lang="en-US"/>
              <a:pPr/>
              <a:t>19</a:t>
            </a:fld>
            <a:endParaRPr lang="en-US" dirty="0"/>
          </a:p>
        </p:txBody>
      </p:sp>
      <p:pic>
        <p:nvPicPr>
          <p:cNvPr id="743428" name="Picture 4" descr="C:\Users\Julie\Documents\DropBox\InstructorManuals\NetworkDefenseCounter\Figures\ch09\Fig 9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460" y="1086295"/>
            <a:ext cx="5121972" cy="399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84995" y="5413994"/>
            <a:ext cx="28729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Figure 9-3  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Windows Firewall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FB765D-6EE6-44D1-A4BF-3D1F7654C6AC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77200" cy="1295400"/>
          </a:xfrm>
        </p:spPr>
        <p:txBody>
          <a:bodyPr/>
          <a:lstStyle/>
          <a:p>
            <a:r>
              <a:rPr lang="en-US" dirty="0"/>
              <a:t>An Overview of Firewalls</a:t>
            </a:r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343400"/>
          </a:xfrm>
        </p:spPr>
        <p:txBody>
          <a:bodyPr/>
          <a:lstStyle/>
          <a:p>
            <a:r>
              <a:rPr lang="en-US" dirty="0"/>
              <a:t>Firewall</a:t>
            </a:r>
          </a:p>
          <a:p>
            <a:pPr lvl="1"/>
            <a:r>
              <a:rPr lang="en-US" dirty="0"/>
              <a:t>Hardware or </a:t>
            </a:r>
            <a:r>
              <a:rPr lang="en-US" dirty="0" smtClean="0"/>
              <a:t>software configured to </a:t>
            </a:r>
            <a:r>
              <a:rPr lang="en-US" dirty="0"/>
              <a:t>block unauthorized network access</a:t>
            </a:r>
          </a:p>
          <a:p>
            <a:r>
              <a:rPr lang="en-US" dirty="0"/>
              <a:t>Firewalls cannot protect against malicious insiders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end </a:t>
            </a:r>
            <a:r>
              <a:rPr lang="en-US" dirty="0"/>
              <a:t>proprietary information out of the </a:t>
            </a:r>
            <a:r>
              <a:rPr lang="en-US" dirty="0" smtClean="0"/>
              <a:t>organization or copy confidential information to disk</a:t>
            </a:r>
            <a:endParaRPr lang="en-US" dirty="0"/>
          </a:p>
          <a:p>
            <a:r>
              <a:rPr lang="en-US" dirty="0"/>
              <a:t>Firewalls cannot protect connections that do not go through </a:t>
            </a:r>
            <a:r>
              <a:rPr lang="en-US" dirty="0" smtClean="0"/>
              <a:t>it</a:t>
            </a:r>
          </a:p>
          <a:p>
            <a:pPr lvl="1"/>
            <a:r>
              <a:rPr lang="en-US" dirty="0" smtClean="0"/>
              <a:t>Such as remote dial-up connections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Edition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472390-F5D6-43C4-AEBE-96A281D0C0A3}" type="slidenum">
              <a:rPr lang="en-US"/>
              <a:pPr/>
              <a:t>20</a:t>
            </a:fld>
            <a:endParaRPr lang="en-US" dirty="0"/>
          </a:p>
        </p:txBody>
      </p:sp>
      <p:pic>
        <p:nvPicPr>
          <p:cNvPr id="745476" name="Picture 4" descr="C:\Users\Julie\Documents\DropBox\InstructorManuals\NetworkDefenseCounter\Figures\ch09\Fig 9-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245" y="1086295"/>
            <a:ext cx="5299890" cy="413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01746" y="5472454"/>
            <a:ext cx="47868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Figure 9-4  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Programs allowed in Windows Firewall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618CB8-C959-41B7-808D-E89A60AA2B80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64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77200" cy="1295400"/>
          </a:xfrm>
        </p:spPr>
        <p:txBody>
          <a:bodyPr/>
          <a:lstStyle/>
          <a:p>
            <a:r>
              <a:rPr lang="en-US" dirty="0"/>
              <a:t>Packet Filtering </a:t>
            </a:r>
            <a:r>
              <a:rPr lang="en-US" dirty="0" smtClean="0"/>
              <a:t>Based </a:t>
            </a:r>
            <a:r>
              <a:rPr lang="en-US" dirty="0"/>
              <a:t>on Position</a:t>
            </a:r>
          </a:p>
        </p:txBody>
      </p:sp>
      <p:sp>
        <p:nvSpPr>
          <p:cNvPr id="64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2665" y="1777585"/>
            <a:ext cx="82296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Type of filtering a device can do depends 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Position of the device in the firewall perimeter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Other hardware or software</a:t>
            </a:r>
          </a:p>
          <a:p>
            <a:pPr>
              <a:lnSpc>
                <a:spcPct val="90000"/>
              </a:lnSpc>
            </a:pPr>
            <a:r>
              <a:rPr lang="en-US" dirty="0"/>
              <a:t>Packet filter placement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Between the Internet and a </a:t>
            </a:r>
            <a:r>
              <a:rPr lang="en-US" dirty="0" smtClean="0"/>
              <a:t>host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All inbound and outbound traffic should be accounted for in the packet filter’s rule base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Between a proxy server and the </a:t>
            </a:r>
            <a:r>
              <a:rPr lang="en-US" dirty="0" smtClean="0"/>
              <a:t>Internet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Proxy server: handles traffic on behalf of computer on the network it protects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Rebuilds requests to hide internal IP address information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Edition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6FC96D-EE8A-4BB2-A91D-539FA3FDDF31}" type="slidenum">
              <a:rPr lang="en-US"/>
              <a:pPr/>
              <a:t>22</a:t>
            </a:fld>
            <a:endParaRPr lang="en-US" dirty="0"/>
          </a:p>
        </p:txBody>
      </p:sp>
      <p:pic>
        <p:nvPicPr>
          <p:cNvPr id="708613" name="Picture 5" descr="C:\Users\Julie\Documents\DropBox\InstructorManuals\NetworkDefenseCounter\Figures\ch09\Fig 9-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130" y="1071052"/>
            <a:ext cx="4109335" cy="431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03267" y="5525618"/>
            <a:ext cx="64410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Figure 9-6  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A packet filter connecting a proxy server with the Internet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Packet Filtering Based on 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Packet filter placement (cont’d)</a:t>
            </a:r>
          </a:p>
          <a:p>
            <a:pPr lvl="1"/>
            <a:r>
              <a:rPr lang="en-US" dirty="0" smtClean="0"/>
              <a:t>Place packet-filtering devices at either end of the DMZ</a:t>
            </a:r>
          </a:p>
          <a:p>
            <a:pPr lvl="2"/>
            <a:r>
              <a:rPr lang="en-US" dirty="0" smtClean="0"/>
              <a:t>Filter on DMZ’s external interface needs to allow Internet users to gain access to servers on the DMZ but block access to the internal network</a:t>
            </a:r>
          </a:p>
          <a:p>
            <a:pPr lvl="2"/>
            <a:r>
              <a:rPr lang="en-US" dirty="0" smtClean="0"/>
              <a:t>Filter on DMZ’s internal interface enables internal users to access servers on DMZ but not connect to Internet</a:t>
            </a:r>
          </a:p>
          <a:p>
            <a:pPr lvl="2"/>
            <a:r>
              <a:rPr lang="en-US" dirty="0" smtClean="0"/>
              <a:t>Internal users connect to Internet through a proxy server on DMZ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D10E02-F5D2-467A-8467-611BC3530DEC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2359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Edition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BF8CED-229B-443A-A58F-8BF245C66C7B}" type="slidenum">
              <a:rPr lang="en-US"/>
              <a:pPr/>
              <a:t>24</a:t>
            </a:fld>
            <a:endParaRPr lang="en-US" dirty="0"/>
          </a:p>
        </p:txBody>
      </p:sp>
      <p:pic>
        <p:nvPicPr>
          <p:cNvPr id="746500" name="Picture 4" descr="C:\Users\Julie\Documents\DropBox\InstructorManuals\NetworkDefenseCounter\Figures\ch09\Fig 9-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005" y="912453"/>
            <a:ext cx="6067990" cy="3484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7501" y="4772470"/>
            <a:ext cx="55268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Figure 9-7  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A packet filter routing traffic to and from a DMZ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0E2899-B8CD-4D42-BF05-5C6D7734253D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6062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77200" cy="1295400"/>
          </a:xfrm>
        </p:spPr>
        <p:txBody>
          <a:bodyPr/>
          <a:lstStyle/>
          <a:p>
            <a:r>
              <a:rPr lang="en-US" dirty="0" smtClean="0"/>
              <a:t>Firewall Rule Sets</a:t>
            </a:r>
            <a:endParaRPr lang="en-US" dirty="0"/>
          </a:p>
        </p:txBody>
      </p:sp>
      <p:sp>
        <p:nvSpPr>
          <p:cNvPr id="606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343400"/>
          </a:xfrm>
        </p:spPr>
        <p:txBody>
          <a:bodyPr/>
          <a:lstStyle/>
          <a:p>
            <a:r>
              <a:rPr lang="en-US" dirty="0"/>
              <a:t>Rule base</a:t>
            </a:r>
          </a:p>
          <a:p>
            <a:pPr lvl="1"/>
            <a:r>
              <a:rPr lang="en-US" dirty="0"/>
              <a:t>Tells firewalls what to do when a certain kind of traffic attempts to pass</a:t>
            </a:r>
          </a:p>
          <a:p>
            <a:r>
              <a:rPr lang="en-US" dirty="0" smtClean="0"/>
              <a:t>Effective firewall rule base should:</a:t>
            </a:r>
            <a:endParaRPr lang="en-US" dirty="0"/>
          </a:p>
          <a:p>
            <a:pPr lvl="1"/>
            <a:r>
              <a:rPr lang="en-US" dirty="0" smtClean="0"/>
              <a:t>Be based </a:t>
            </a:r>
            <a:r>
              <a:rPr lang="en-US" dirty="0"/>
              <a:t>on organization’s security policy</a:t>
            </a:r>
          </a:p>
          <a:p>
            <a:pPr lvl="1"/>
            <a:r>
              <a:rPr lang="en-US" dirty="0"/>
              <a:t>Include a firewall policy</a:t>
            </a:r>
          </a:p>
          <a:p>
            <a:pPr lvl="1"/>
            <a:r>
              <a:rPr lang="en-US" dirty="0" smtClean="0"/>
              <a:t>Be simple </a:t>
            </a:r>
            <a:r>
              <a:rPr lang="en-US" dirty="0"/>
              <a:t>and short as possible.</a:t>
            </a:r>
          </a:p>
          <a:p>
            <a:pPr lvl="1"/>
            <a:r>
              <a:rPr lang="en-US" dirty="0"/>
              <a:t>Restrict access to ports and subnets on the internal network from the Internet</a:t>
            </a:r>
          </a:p>
          <a:p>
            <a:pPr lvl="1"/>
            <a:r>
              <a:rPr lang="en-US" dirty="0"/>
              <a:t>Control Internet services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60C247-2E12-43A4-9D30-D2A2532DA25E}" type="slidenum">
              <a:rPr lang="en-US"/>
              <a:pPr/>
              <a:t>26</a:t>
            </a:fld>
            <a:endParaRPr lang="en-US" dirty="0"/>
          </a:p>
        </p:txBody>
      </p:sp>
      <p:sp>
        <p:nvSpPr>
          <p:cNvPr id="71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77200" cy="1295400"/>
          </a:xfrm>
        </p:spPr>
        <p:txBody>
          <a:bodyPr/>
          <a:lstStyle/>
          <a:p>
            <a:r>
              <a:rPr lang="en-US" dirty="0"/>
              <a:t>Base the Rule Base on Your Security Policy</a:t>
            </a:r>
          </a:p>
        </p:txBody>
      </p:sp>
      <p:sp>
        <p:nvSpPr>
          <p:cNvPr id="71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343400"/>
          </a:xfrm>
        </p:spPr>
        <p:txBody>
          <a:bodyPr/>
          <a:lstStyle/>
          <a:p>
            <a:r>
              <a:rPr lang="en-US" dirty="0"/>
              <a:t>When configuring rules pay attention to</a:t>
            </a:r>
          </a:p>
          <a:p>
            <a:pPr lvl="1"/>
            <a:r>
              <a:rPr lang="en-US" dirty="0"/>
              <a:t>Logging and auditing</a:t>
            </a:r>
          </a:p>
          <a:p>
            <a:pPr lvl="1"/>
            <a:r>
              <a:rPr lang="en-US" dirty="0"/>
              <a:t>Tracking</a:t>
            </a:r>
          </a:p>
          <a:p>
            <a:pPr lvl="1"/>
            <a:r>
              <a:rPr lang="en-US" dirty="0"/>
              <a:t>Filtering</a:t>
            </a:r>
          </a:p>
          <a:p>
            <a:pPr lvl="1"/>
            <a:r>
              <a:rPr lang="en-US" dirty="0"/>
              <a:t>Network Address Translation (NAT)</a:t>
            </a:r>
          </a:p>
          <a:p>
            <a:pPr lvl="1"/>
            <a:r>
              <a:rPr lang="en-US" dirty="0"/>
              <a:t>Quality of Service (QoS)</a:t>
            </a:r>
          </a:p>
          <a:p>
            <a:pPr lvl="1"/>
            <a:r>
              <a:rPr lang="en-US" dirty="0"/>
              <a:t>Desktop security policy</a:t>
            </a:r>
          </a:p>
          <a:p>
            <a:r>
              <a:rPr lang="en-US" dirty="0"/>
              <a:t>Rule base is a practical implementation of the organization’s policy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141351-D8E2-46CC-BC21-E8AC24D84379}" type="slidenum">
              <a:rPr lang="en-US"/>
              <a:pPr/>
              <a:t>27</a:t>
            </a:fld>
            <a:endParaRPr lang="en-US" dirty="0"/>
          </a:p>
        </p:txBody>
      </p:sp>
      <p:sp>
        <p:nvSpPr>
          <p:cNvPr id="74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77200" cy="1295400"/>
          </a:xfrm>
        </p:spPr>
        <p:txBody>
          <a:bodyPr/>
          <a:lstStyle/>
          <a:p>
            <a:r>
              <a:rPr lang="en-US" dirty="0"/>
              <a:t>Base the Rule Base on Your Security </a:t>
            </a:r>
            <a:r>
              <a:rPr lang="en-US" dirty="0" smtClean="0"/>
              <a:t>Policy</a:t>
            </a:r>
            <a:endParaRPr lang="en-US" dirty="0"/>
          </a:p>
        </p:txBody>
      </p:sp>
      <p:sp>
        <p:nvSpPr>
          <p:cNvPr id="74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2665" y="1700775"/>
            <a:ext cx="8229600" cy="4343400"/>
          </a:xfrm>
        </p:spPr>
        <p:txBody>
          <a:bodyPr/>
          <a:lstStyle/>
          <a:p>
            <a:r>
              <a:rPr lang="en-US" dirty="0"/>
              <a:t>Common </a:t>
            </a:r>
            <a:r>
              <a:rPr lang="en-US" dirty="0" smtClean="0"/>
              <a:t>guidelines </a:t>
            </a:r>
            <a:r>
              <a:rPr lang="en-US" dirty="0"/>
              <a:t>that need to be reflected in the rule </a:t>
            </a:r>
            <a:r>
              <a:rPr lang="en-US" dirty="0" smtClean="0"/>
              <a:t>base:</a:t>
            </a:r>
            <a:endParaRPr lang="en-US" dirty="0"/>
          </a:p>
          <a:p>
            <a:pPr lvl="1"/>
            <a:r>
              <a:rPr lang="en-US" sz="2300" dirty="0"/>
              <a:t>Employees have access to Internet with restrictions</a:t>
            </a:r>
          </a:p>
          <a:p>
            <a:pPr lvl="1"/>
            <a:r>
              <a:rPr lang="en-US" sz="2300" dirty="0"/>
              <a:t>Public can access company’s Web and e-mail server</a:t>
            </a:r>
          </a:p>
          <a:p>
            <a:pPr lvl="1"/>
            <a:r>
              <a:rPr lang="en-US" sz="2300" dirty="0"/>
              <a:t>Only authenticated traffic can access the internal LAN</a:t>
            </a:r>
          </a:p>
          <a:p>
            <a:pPr lvl="1"/>
            <a:r>
              <a:rPr lang="en-US" sz="2300" dirty="0"/>
              <a:t>Employees are not allowed to use </a:t>
            </a:r>
            <a:r>
              <a:rPr lang="en-US" sz="2300" dirty="0" smtClean="0"/>
              <a:t>instant-messaging or social networking outside the internal network</a:t>
            </a:r>
            <a:endParaRPr lang="en-US" sz="2300" dirty="0"/>
          </a:p>
          <a:p>
            <a:pPr lvl="1"/>
            <a:r>
              <a:rPr lang="en-US" sz="2300" dirty="0"/>
              <a:t>Traffic from the company’s ISP should be allowed</a:t>
            </a:r>
          </a:p>
          <a:p>
            <a:pPr lvl="1"/>
            <a:r>
              <a:rPr lang="en-US" sz="2300" dirty="0"/>
              <a:t>Block external traffic by instant-messaging software</a:t>
            </a:r>
          </a:p>
          <a:p>
            <a:pPr lvl="1"/>
            <a:r>
              <a:rPr lang="en-US" sz="2300" dirty="0"/>
              <a:t>Only network administrator should be able to access internal network directly from the Internet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FFECE7-FC8F-41EC-BF68-D76113ACE8AA}" type="slidenum">
              <a:rPr lang="en-US"/>
              <a:pPr/>
              <a:t>28</a:t>
            </a:fld>
            <a:endParaRPr lang="en-US" dirty="0"/>
          </a:p>
        </p:txBody>
      </p:sp>
      <p:sp>
        <p:nvSpPr>
          <p:cNvPr id="71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77200" cy="1295400"/>
          </a:xfrm>
        </p:spPr>
        <p:txBody>
          <a:bodyPr/>
          <a:lstStyle/>
          <a:p>
            <a:r>
              <a:rPr lang="en-US" dirty="0"/>
              <a:t>Create a Firewall Policy </a:t>
            </a:r>
            <a:r>
              <a:rPr lang="en-US" dirty="0" smtClean="0"/>
              <a:t>For Application </a:t>
            </a:r>
            <a:r>
              <a:rPr lang="en-US" dirty="0"/>
              <a:t>Traffic</a:t>
            </a:r>
          </a:p>
        </p:txBody>
      </p:sp>
      <p:sp>
        <p:nvSpPr>
          <p:cNvPr id="71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2665" y="1700775"/>
            <a:ext cx="8229600" cy="4343400"/>
          </a:xfrm>
        </p:spPr>
        <p:txBody>
          <a:bodyPr/>
          <a:lstStyle/>
          <a:p>
            <a:r>
              <a:rPr lang="en-US" sz="2500" b="1" dirty="0"/>
              <a:t>Firewall </a:t>
            </a:r>
            <a:r>
              <a:rPr lang="en-US" sz="2500" b="1" dirty="0" smtClean="0"/>
              <a:t>policy:  </a:t>
            </a:r>
            <a:r>
              <a:rPr lang="en-US" sz="2500" dirty="0" smtClean="0"/>
              <a:t>addition </a:t>
            </a:r>
            <a:r>
              <a:rPr lang="en-US" sz="2500" dirty="0"/>
              <a:t>to security </a:t>
            </a:r>
            <a:r>
              <a:rPr lang="en-US" sz="2500" dirty="0" smtClean="0"/>
              <a:t>policy that describes </a:t>
            </a:r>
            <a:r>
              <a:rPr lang="en-US" sz="2500" dirty="0"/>
              <a:t>how </a:t>
            </a:r>
            <a:r>
              <a:rPr lang="en-US" sz="2500" dirty="0" smtClean="0"/>
              <a:t>firewalls should handle </a:t>
            </a:r>
            <a:r>
              <a:rPr lang="en-US" sz="2500" dirty="0"/>
              <a:t>application traffic</a:t>
            </a:r>
          </a:p>
          <a:p>
            <a:r>
              <a:rPr lang="en-US" sz="2500" dirty="0"/>
              <a:t>Risk </a:t>
            </a:r>
            <a:r>
              <a:rPr lang="en-US" sz="2500" dirty="0" smtClean="0"/>
              <a:t>assessment </a:t>
            </a:r>
            <a:r>
              <a:rPr lang="en-US" sz="2500" dirty="0"/>
              <a:t>provides a list of applications</a:t>
            </a:r>
          </a:p>
          <a:p>
            <a:pPr lvl="1"/>
            <a:r>
              <a:rPr lang="en-US" dirty="0"/>
              <a:t>And associated threats and vulnerabilities</a:t>
            </a:r>
          </a:p>
          <a:p>
            <a:r>
              <a:rPr lang="en-US" sz="2500" dirty="0"/>
              <a:t>General steps to create a firewall policy</a:t>
            </a:r>
          </a:p>
          <a:p>
            <a:pPr lvl="1"/>
            <a:r>
              <a:rPr lang="en-US" dirty="0"/>
              <a:t>Identify network </a:t>
            </a:r>
            <a:r>
              <a:rPr lang="en-US" dirty="0" smtClean="0"/>
              <a:t>applications that are needed</a:t>
            </a:r>
            <a:endParaRPr lang="en-US" dirty="0"/>
          </a:p>
          <a:p>
            <a:pPr lvl="1"/>
            <a:r>
              <a:rPr lang="en-US" dirty="0"/>
              <a:t>Determine methods for securing application traffic</a:t>
            </a:r>
          </a:p>
          <a:p>
            <a:pPr lvl="2"/>
            <a:r>
              <a:rPr lang="en-US" sz="2100" dirty="0"/>
              <a:t>M</a:t>
            </a:r>
            <a:r>
              <a:rPr lang="en-US" sz="2100" dirty="0" smtClean="0"/>
              <a:t>ust </a:t>
            </a:r>
            <a:r>
              <a:rPr lang="en-US" sz="2100" dirty="0"/>
              <a:t>balance </a:t>
            </a:r>
            <a:r>
              <a:rPr lang="en-US" sz="2100" dirty="0" smtClean="0"/>
              <a:t>security, user requirements, and </a:t>
            </a:r>
            <a:r>
              <a:rPr lang="en-US" sz="2100" dirty="0"/>
              <a:t>cost</a:t>
            </a:r>
          </a:p>
          <a:p>
            <a:pPr lvl="1"/>
            <a:r>
              <a:rPr lang="en-US" dirty="0"/>
              <a:t>Consider all firewalls in your </a:t>
            </a:r>
            <a:r>
              <a:rPr lang="en-US" dirty="0" smtClean="0"/>
              <a:t>network</a:t>
            </a:r>
          </a:p>
          <a:p>
            <a:pPr lvl="2"/>
            <a:r>
              <a:rPr lang="en-US" sz="2100" dirty="0" smtClean="0"/>
              <a:t>Develop a traffic matrix for each location</a:t>
            </a:r>
            <a:endParaRPr lang="en-US" sz="21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Edition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F68FA3-10AB-46DC-B8C3-6A67745F6C56}" type="slidenum">
              <a:rPr lang="en-US"/>
              <a:pPr/>
              <a:t>29</a:t>
            </a:fld>
            <a:endParaRPr lang="en-US" dirty="0"/>
          </a:p>
        </p:txBody>
      </p:sp>
      <p:pic>
        <p:nvPicPr>
          <p:cNvPr id="750597" name="Picture 5" descr="C:\Users\Julie\Documents\DropBox\InstructorManuals\NetworkDefenseCounter\Figures\ch09\Table 9-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20" y="1316725"/>
            <a:ext cx="7225430" cy="345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23210" y="5080415"/>
            <a:ext cx="33492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Table 9-4  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Application traffic matrix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DCF8C2-E2D9-4C7C-B5E0-650A38742572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67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77200" cy="1295400"/>
          </a:xfrm>
        </p:spPr>
        <p:txBody>
          <a:bodyPr/>
          <a:lstStyle/>
          <a:p>
            <a:r>
              <a:rPr lang="en-US" dirty="0" smtClean="0"/>
              <a:t>An Overview of Firewalls</a:t>
            </a:r>
            <a:endParaRPr lang="en-US" dirty="0"/>
          </a:p>
        </p:txBody>
      </p:sp>
      <p:sp>
        <p:nvSpPr>
          <p:cNvPr id="67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343400"/>
          </a:xfrm>
        </p:spPr>
        <p:txBody>
          <a:bodyPr/>
          <a:lstStyle/>
          <a:p>
            <a:r>
              <a:rPr lang="en-US" dirty="0" smtClean="0"/>
              <a:t>Any network firewall is a combination </a:t>
            </a:r>
            <a:r>
              <a:rPr lang="en-US" dirty="0"/>
              <a:t>of multiple software and hardware </a:t>
            </a:r>
            <a:r>
              <a:rPr lang="en-US" dirty="0" smtClean="0"/>
              <a:t>components</a:t>
            </a:r>
          </a:p>
          <a:p>
            <a:pPr lvl="1"/>
            <a:r>
              <a:rPr lang="en-US" dirty="0" smtClean="0"/>
              <a:t>Term firewall perimeter might be more descriptive</a:t>
            </a:r>
            <a:endParaRPr lang="en-US" dirty="0"/>
          </a:p>
          <a:p>
            <a:r>
              <a:rPr lang="en-US" dirty="0"/>
              <a:t>Earliest firewalls were packet </a:t>
            </a:r>
            <a:r>
              <a:rPr lang="en-US" dirty="0" smtClean="0"/>
              <a:t>filters</a:t>
            </a:r>
          </a:p>
          <a:p>
            <a:pPr lvl="1"/>
            <a:r>
              <a:rPr lang="en-US" dirty="0" smtClean="0"/>
              <a:t>Single packet-filtering router was placed at perimeter</a:t>
            </a:r>
            <a:endParaRPr lang="en-US" dirty="0"/>
          </a:p>
          <a:p>
            <a:r>
              <a:rPr lang="en-US" dirty="0"/>
              <a:t>Some firewalls are designed for consumers</a:t>
            </a:r>
          </a:p>
          <a:p>
            <a:pPr lvl="1"/>
            <a:r>
              <a:rPr lang="en-US" dirty="0"/>
              <a:t>Norton </a:t>
            </a:r>
            <a:r>
              <a:rPr lang="en-US" dirty="0" smtClean="0"/>
              <a:t>Security Suite Firewall</a:t>
            </a:r>
            <a:endParaRPr lang="en-US" dirty="0"/>
          </a:p>
          <a:p>
            <a:pPr lvl="1"/>
            <a:r>
              <a:rPr lang="en-US" dirty="0"/>
              <a:t>ZoneAlarm</a:t>
            </a:r>
          </a:p>
          <a:p>
            <a:pPr marL="457200" lvl="1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6BD66D-3F40-43CF-AE97-0A4B48F7C0AE}" type="slidenum">
              <a:rPr lang="en-US"/>
              <a:pPr/>
              <a:t>30</a:t>
            </a:fld>
            <a:endParaRPr lang="en-US" dirty="0"/>
          </a:p>
        </p:txBody>
      </p:sp>
      <p:sp>
        <p:nvSpPr>
          <p:cNvPr id="75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77200" cy="1295400"/>
          </a:xfrm>
        </p:spPr>
        <p:txBody>
          <a:bodyPr/>
          <a:lstStyle/>
          <a:p>
            <a:r>
              <a:rPr lang="en-US" dirty="0" smtClean="0"/>
              <a:t>Create a Firewall Policy For Application Traffic</a:t>
            </a:r>
            <a:endParaRPr lang="en-US" dirty="0"/>
          </a:p>
        </p:txBody>
      </p:sp>
      <p:sp>
        <p:nvSpPr>
          <p:cNvPr id="75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343400"/>
          </a:xfrm>
        </p:spPr>
        <p:txBody>
          <a:bodyPr/>
          <a:lstStyle/>
          <a:p>
            <a:r>
              <a:rPr lang="en-US" dirty="0"/>
              <a:t>Firewalls enable you to control access to your computer or network</a:t>
            </a:r>
          </a:p>
          <a:p>
            <a:pPr lvl="1"/>
            <a:r>
              <a:rPr lang="en-US" dirty="0"/>
              <a:t>By controlling access to particular applications</a:t>
            </a:r>
          </a:p>
          <a:p>
            <a:r>
              <a:rPr lang="en-US" dirty="0"/>
              <a:t>Options for defining rules</a:t>
            </a:r>
          </a:p>
          <a:p>
            <a:pPr lvl="1"/>
            <a:r>
              <a:rPr lang="en-US" dirty="0"/>
              <a:t>Allow traffic</a:t>
            </a:r>
          </a:p>
          <a:p>
            <a:pPr lvl="1"/>
            <a:r>
              <a:rPr lang="en-US" dirty="0"/>
              <a:t>Block traffic</a:t>
            </a:r>
          </a:p>
          <a:p>
            <a:pPr lvl="1"/>
            <a:r>
              <a:rPr lang="en-US" dirty="0"/>
              <a:t>Ask or </a:t>
            </a:r>
            <a:r>
              <a:rPr lang="en-US" dirty="0" smtClean="0"/>
              <a:t>prompt – user is prompted when application attempts to access the Internet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0BDE89-36CD-49E9-8AAF-8B2F1723875D}" type="slidenum">
              <a:rPr lang="en-US"/>
              <a:pPr/>
              <a:t>31</a:t>
            </a:fld>
            <a:endParaRPr lang="en-US" dirty="0"/>
          </a:p>
        </p:txBody>
      </p:sp>
      <p:sp>
        <p:nvSpPr>
          <p:cNvPr id="71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77200" cy="1295400"/>
          </a:xfrm>
        </p:spPr>
        <p:txBody>
          <a:bodyPr/>
          <a:lstStyle/>
          <a:p>
            <a:r>
              <a:rPr lang="en-US" dirty="0"/>
              <a:t>Keep the Rule Base Simple</a:t>
            </a:r>
          </a:p>
        </p:txBody>
      </p:sp>
      <p:sp>
        <p:nvSpPr>
          <p:cNvPr id="71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343400"/>
          </a:xfrm>
        </p:spPr>
        <p:txBody>
          <a:bodyPr/>
          <a:lstStyle/>
          <a:p>
            <a:r>
              <a:rPr lang="en-US" dirty="0"/>
              <a:t>Keep list of rules as short as possible</a:t>
            </a:r>
          </a:p>
          <a:p>
            <a:pPr lvl="1"/>
            <a:r>
              <a:rPr lang="en-US" dirty="0"/>
              <a:t>About 30 </a:t>
            </a:r>
            <a:r>
              <a:rPr lang="en-US" dirty="0" smtClean="0"/>
              <a:t>rules (no more than 50 rules)</a:t>
            </a:r>
            <a:endParaRPr lang="en-US" dirty="0"/>
          </a:p>
          <a:p>
            <a:pPr lvl="1"/>
            <a:r>
              <a:rPr lang="en-US" dirty="0"/>
              <a:t>Shorter the rule base, faster the firewall will perform</a:t>
            </a:r>
          </a:p>
          <a:p>
            <a:r>
              <a:rPr lang="en-US" dirty="0"/>
              <a:t>Firewalls process rules in a particular order</a:t>
            </a:r>
          </a:p>
          <a:p>
            <a:pPr lvl="1"/>
            <a:r>
              <a:rPr lang="en-US" dirty="0"/>
              <a:t>Usually rules are numbered </a:t>
            </a:r>
            <a:r>
              <a:rPr lang="en-US" dirty="0" smtClean="0"/>
              <a:t>sequentially </a:t>
            </a:r>
            <a:r>
              <a:rPr lang="en-US" dirty="0"/>
              <a:t>and displayed in a grid</a:t>
            </a:r>
          </a:p>
          <a:p>
            <a:pPr lvl="1"/>
            <a:r>
              <a:rPr lang="en-US" dirty="0"/>
              <a:t>Most important rules should be at the top of the list</a:t>
            </a:r>
          </a:p>
          <a:p>
            <a:pPr lvl="1"/>
            <a:r>
              <a:rPr lang="en-US" dirty="0"/>
              <a:t>Make the last rule a cleanup rule</a:t>
            </a:r>
          </a:p>
          <a:p>
            <a:pPr lvl="2"/>
            <a:r>
              <a:rPr lang="en-US" dirty="0" smtClean="0"/>
              <a:t>Handles any other packets that have not been covered in preceding rules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5E32E5-5EF8-4115-84A4-DE30EFDBB540}" type="slidenum">
              <a:rPr lang="en-US"/>
              <a:pPr/>
              <a:t>32</a:t>
            </a:fld>
            <a:endParaRPr lang="en-US" dirty="0"/>
          </a:p>
        </p:txBody>
      </p:sp>
      <p:sp>
        <p:nvSpPr>
          <p:cNvPr id="64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77200" cy="1295400"/>
          </a:xfrm>
        </p:spPr>
        <p:txBody>
          <a:bodyPr/>
          <a:lstStyle/>
          <a:p>
            <a:r>
              <a:rPr lang="en-US" dirty="0"/>
              <a:t>Restrict Subnets, Ports, and Protocols</a:t>
            </a:r>
          </a:p>
        </p:txBody>
      </p:sp>
      <p:sp>
        <p:nvSpPr>
          <p:cNvPr id="64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343400"/>
          </a:xfrm>
        </p:spPr>
        <p:txBody>
          <a:bodyPr/>
          <a:lstStyle/>
          <a:p>
            <a:r>
              <a:rPr lang="en-US" dirty="0"/>
              <a:t>Filtering by IP addresses</a:t>
            </a:r>
          </a:p>
          <a:p>
            <a:pPr lvl="1"/>
            <a:r>
              <a:rPr lang="en-US" dirty="0"/>
              <a:t>You can identify traffic by IP address range</a:t>
            </a:r>
          </a:p>
          <a:p>
            <a:pPr lvl="1"/>
            <a:r>
              <a:rPr lang="en-US" dirty="0"/>
              <a:t>Most firewalls start blocking all traffic</a:t>
            </a:r>
          </a:p>
          <a:p>
            <a:pPr lvl="2"/>
            <a:r>
              <a:rPr lang="en-US" dirty="0"/>
              <a:t>You need to identify “trusted” networks</a:t>
            </a:r>
          </a:p>
          <a:p>
            <a:pPr lvl="2"/>
            <a:r>
              <a:rPr lang="en-US" dirty="0"/>
              <a:t>Firewall should allow traffic from trusted sources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Edition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D011E8-E45C-4D84-B0B4-0AF00E2486CD}" type="slidenum">
              <a:rPr lang="en-US"/>
              <a:pPr/>
              <a:t>33</a:t>
            </a:fld>
            <a:endParaRPr lang="en-US" dirty="0"/>
          </a:p>
        </p:txBody>
      </p:sp>
      <p:pic>
        <p:nvPicPr>
          <p:cNvPr id="758788" name="Picture 4" descr="C:\Users\Julie\Documents\DropBox\InstructorManuals\NetworkDefenseCounter\Figures\ch09\Fig 9-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105" y="1278320"/>
            <a:ext cx="4339765" cy="346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14484" y="5042010"/>
            <a:ext cx="51230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Figure 9-8  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Identifying trusted subnets or IP addresses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Restrict Subnets, Ports, and Protocols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Filtering by ports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TCP and UDP break information into sections called </a:t>
            </a:r>
            <a:r>
              <a:rPr lang="en-US" b="1" dirty="0" smtClean="0"/>
              <a:t>segments</a:t>
            </a:r>
            <a:r>
              <a:rPr lang="en-US" dirty="0" smtClean="0"/>
              <a:t>(TCP) or </a:t>
            </a:r>
            <a:r>
              <a:rPr lang="en-US" b="1" dirty="0" smtClean="0"/>
              <a:t>datagrams</a:t>
            </a:r>
            <a:r>
              <a:rPr lang="en-US" dirty="0" smtClean="0"/>
              <a:t> (UDP)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Filters traffic based on TCP or UDP port numbers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Commonly called port filtering or protocol filtering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Can filter a wide variety of information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You can filter out everything but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TCP port 80 for Web traffic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TCP port 25 for e-mail traffic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TCP port 21 for FTP transmissions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Combination of an IP address and port number is called a </a:t>
            </a:r>
            <a:r>
              <a:rPr lang="en-US" b="1" dirty="0" smtClean="0"/>
              <a:t>socket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D10E02-F5D2-467A-8467-611BC3530DEC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7835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Edition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039872-E02E-4B51-B6E7-D327C2050CE7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830466" name="Picture 2" descr="C:\Users\Julie\Documents\DropBox\InstructorManuals\NetworkDefenseCounter\Figures\ch09\Fig 9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220" y="1009485"/>
            <a:ext cx="5718378" cy="410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63012" y="5481630"/>
            <a:ext cx="72987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Figure 9-9  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Port numbers direct packets to the client or server that needs them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048694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Edition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039872-E02E-4B51-B6E7-D327C2050CE7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831490" name="Picture 2" descr="C:\Users\Julie\Documents\DropBox\InstructorManuals\NetworkDefenseCounter\Figures\ch09\Table 9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005" y="1278320"/>
            <a:ext cx="6009879" cy="4070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01946" y="5646276"/>
            <a:ext cx="4481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Table 9-5  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Filtering Windows services and ports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256756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Restrict Subnets, Ports, and Protocols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UNIX has its own set of services that should be blocked when inbound from the Internet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D10E02-F5D2-467A-8467-611BC3530DEC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832514" name="Picture 2" descr="C:\Users\Julie\Documents\DropBox\InstructorManuals\NetworkDefenseCounter\Figures\ch09\Table 9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170" y="2710308"/>
            <a:ext cx="6534841" cy="272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66311" y="5566688"/>
            <a:ext cx="4140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Table 9-6  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Filtering UNIX services and ports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908314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Restrict Subnets, Ports, and Protocols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Filtering by service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Firewalls can filter by the name of a service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You do not have to specify a port number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Instead of filtering port 23, specify the Telnet service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Packets can be filtered based on ID field in the IP header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Firewalls can also filter by the six TCP control flags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Firewalls can also filter by the IP options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Security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Loose resource and record routing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Strict source and record routing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Internet timestamp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D10E02-F5D2-467A-8467-611BC3530DEC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5182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Restrict Subnets, Ports, and Protocols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Filtering by service (cont’d)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IPv6 contains many messages and responses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Such as Neighbor Discovery, Router Discovery, and Stateless Autoconfiguration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This information should be prevented from leaving the internal network but must pass through internal firewalls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D10E02-F5D2-467A-8467-611BC3530DEC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392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3ECAB9-1075-4B94-A35A-80E905E7E353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73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77200" cy="1295400"/>
          </a:xfrm>
        </p:spPr>
        <p:txBody>
          <a:bodyPr/>
          <a:lstStyle/>
          <a:p>
            <a:r>
              <a:rPr lang="en-US" dirty="0" smtClean="0"/>
              <a:t>Overview of Firewalls</a:t>
            </a:r>
            <a:endParaRPr lang="en-US" dirty="0"/>
          </a:p>
        </p:txBody>
      </p:sp>
      <p:sp>
        <p:nvSpPr>
          <p:cNvPr id="73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343400"/>
          </a:xfrm>
        </p:spPr>
        <p:txBody>
          <a:bodyPr/>
          <a:lstStyle/>
          <a:p>
            <a:r>
              <a:rPr lang="en-US" dirty="0" smtClean="0"/>
              <a:t>With personal firewalls:</a:t>
            </a:r>
          </a:p>
          <a:p>
            <a:pPr lvl="1"/>
            <a:r>
              <a:rPr lang="en-US" dirty="0" smtClean="0"/>
              <a:t>Establishing rules </a:t>
            </a:r>
            <a:r>
              <a:rPr lang="en-US" dirty="0"/>
              <a:t>for blocking traffic are done case-by-case</a:t>
            </a:r>
          </a:p>
          <a:p>
            <a:pPr lvl="2"/>
            <a:r>
              <a:rPr lang="en-US" dirty="0" smtClean="0"/>
              <a:t>Prompts whether traffic should be allowed or not</a:t>
            </a:r>
            <a:endParaRPr lang="en-US" dirty="0"/>
          </a:p>
          <a:p>
            <a:r>
              <a:rPr lang="en-US" dirty="0"/>
              <a:t>Check Point </a:t>
            </a:r>
            <a:r>
              <a:rPr lang="en-US" dirty="0" smtClean="0"/>
              <a:t>NGX </a:t>
            </a:r>
            <a:r>
              <a:rPr lang="en-US" dirty="0"/>
              <a:t>firewall</a:t>
            </a:r>
          </a:p>
          <a:p>
            <a:pPr lvl="1"/>
            <a:r>
              <a:rPr lang="en-US" dirty="0" smtClean="0"/>
              <a:t>Example of a firewall designed </a:t>
            </a:r>
            <a:r>
              <a:rPr lang="en-US" dirty="0"/>
              <a:t>to protect and monitor large-scale networks</a:t>
            </a:r>
          </a:p>
          <a:p>
            <a:r>
              <a:rPr lang="en-US" dirty="0"/>
              <a:t>Firewall appliances</a:t>
            </a:r>
          </a:p>
          <a:p>
            <a:pPr lvl="1"/>
            <a:r>
              <a:rPr lang="en-US" dirty="0"/>
              <a:t>Self-contained hardware </a:t>
            </a:r>
            <a:r>
              <a:rPr lang="en-US" dirty="0" smtClean="0"/>
              <a:t>devices added to a network</a:t>
            </a:r>
          </a:p>
          <a:p>
            <a:pPr lvl="1"/>
            <a:r>
              <a:rPr lang="en-US" dirty="0" smtClean="0"/>
              <a:t>Cisco PIX is an example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961E9C-D56D-48D6-BAB5-66149AF0341C}" type="slidenum">
              <a:rPr lang="en-US"/>
              <a:pPr/>
              <a:t>40</a:t>
            </a:fld>
            <a:endParaRPr lang="en-US" dirty="0"/>
          </a:p>
        </p:txBody>
      </p:sp>
      <p:sp>
        <p:nvSpPr>
          <p:cNvPr id="77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77200" cy="1295400"/>
          </a:xfrm>
        </p:spPr>
        <p:txBody>
          <a:bodyPr/>
          <a:lstStyle/>
          <a:p>
            <a:r>
              <a:rPr lang="en-US" dirty="0" smtClean="0"/>
              <a:t>Restrict Subnets, Ports, and Protocols</a:t>
            </a:r>
            <a:endParaRPr lang="en-US" dirty="0"/>
          </a:p>
        </p:txBody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Filtering by </a:t>
            </a:r>
            <a:r>
              <a:rPr lang="en-US" dirty="0" smtClean="0"/>
              <a:t>service (cont’d)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Rules should follow a few general practices</a:t>
            </a:r>
          </a:p>
          <a:p>
            <a:pPr lvl="2"/>
            <a:r>
              <a:rPr lang="en-US" dirty="0"/>
              <a:t>Firewall with a “Deny All” security policy should </a:t>
            </a:r>
            <a:r>
              <a:rPr lang="en-US" dirty="0" smtClean="0"/>
              <a:t>begin by allowing services selectively as needed</a:t>
            </a: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 smtClean="0"/>
              <a:t>Should keep everyone but administrator from connecting </a:t>
            </a:r>
            <a:r>
              <a:rPr lang="en-US" dirty="0"/>
              <a:t>to the </a:t>
            </a:r>
            <a:r>
              <a:rPr lang="en-US" dirty="0" smtClean="0"/>
              <a:t>firewall</a:t>
            </a: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 smtClean="0"/>
              <a:t>Should block </a:t>
            </a:r>
            <a:r>
              <a:rPr lang="en-US" dirty="0"/>
              <a:t>direct access from the Internet to any computer behind the firewall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Should permit </a:t>
            </a:r>
            <a:r>
              <a:rPr lang="en-US" dirty="0"/>
              <a:t>access to public </a:t>
            </a:r>
            <a:r>
              <a:rPr lang="en-US" dirty="0" smtClean="0"/>
              <a:t>servers </a:t>
            </a:r>
            <a:r>
              <a:rPr lang="en-US" dirty="0"/>
              <a:t>in the </a:t>
            </a:r>
            <a:r>
              <a:rPr lang="en-US" dirty="0" smtClean="0"/>
              <a:t>DMZ and enable users to access the Internet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Edition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039872-E02E-4B51-B6E7-D327C2050CE7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833538" name="Picture 2" descr="C:\Users\Julie\Documents\DropBox\InstructorManuals\NetworkDefenseCounter\Figures\ch09\Table 9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600" y="975226"/>
            <a:ext cx="5831957" cy="430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00736" y="5502870"/>
            <a:ext cx="42296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Table 9-7  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A typical packet-filtering rule base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856514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756ACF-B5D5-40BD-8AB1-FA7F76AE1750}" type="slidenum">
              <a:rPr lang="en-US"/>
              <a:pPr/>
              <a:t>42</a:t>
            </a:fld>
            <a:endParaRPr lang="en-US" dirty="0"/>
          </a:p>
        </p:txBody>
      </p:sp>
      <p:sp>
        <p:nvSpPr>
          <p:cNvPr id="6123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77200" cy="1295400"/>
          </a:xfrm>
        </p:spPr>
        <p:txBody>
          <a:bodyPr/>
          <a:lstStyle/>
          <a:p>
            <a:r>
              <a:rPr lang="en-US" dirty="0"/>
              <a:t>Control Internet Services</a:t>
            </a:r>
          </a:p>
        </p:txBody>
      </p:sp>
      <p:sp>
        <p:nvSpPr>
          <p:cNvPr id="612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1963" y="1662113"/>
            <a:ext cx="82296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Web S</a:t>
            </a:r>
            <a:r>
              <a:rPr lang="en-US" dirty="0" smtClean="0"/>
              <a:t>ervices Rules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Employees </a:t>
            </a:r>
            <a:r>
              <a:rPr lang="en-US" dirty="0" smtClean="0"/>
              <a:t>need ability to use Internet and exchange e-mails</a:t>
            </a:r>
            <a:endParaRPr lang="en-US" dirty="0"/>
          </a:p>
        </p:txBody>
      </p:sp>
      <p:pic>
        <p:nvPicPr>
          <p:cNvPr id="612356" name="Picture 4" descr="C:\Users\Julie\Documents\DropBox\InstructorManuals\NetworkDefenseCounter\Figures\ch09\Table 9-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15" y="3044950"/>
            <a:ext cx="7728051" cy="168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87411" y="4896150"/>
            <a:ext cx="32466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Table 9-8  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Outbound Web access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Internet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DNS Resolution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Resolves fully qualified domain names (FQDNs) to their corresponding IP addresses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DNS uses UDP port 53 for name resolution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DNS uses TCP port 53 for zone transfers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D10E02-F5D2-467A-8467-611BC3530DEC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834562" name="Picture 2" descr="C:\Users\Julie\Documents\DropBox\InstructorManuals\NetworkDefenseCounter\Figures\ch09\Table 9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649" y="3705364"/>
            <a:ext cx="5553075" cy="192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33583" y="5769970"/>
            <a:ext cx="30532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Table 9-9  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DNS resolution rules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734125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Internet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E-mail Configuration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Setting up firewall rules that permit filtering e-mail is not simple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Variety of e-mail protocol that can be used: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POP3 and IMAP4 for inbound mail transport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SMTP for outbound mail transport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Lightweight Directory Access Protocol (LDAP) for looking up email addresses 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HTTP for Web-based email service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Secure Sockets Layer (SSL) encryption should be used for additional security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D10E02-F5D2-467A-8467-611BC3530DEC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0942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Edition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039872-E02E-4B51-B6E7-D327C2050CE7}" type="slidenum">
              <a:rPr lang="en-US" smtClean="0"/>
              <a:pPr/>
              <a:t>45</a:t>
            </a:fld>
            <a:endParaRPr lang="en-US" dirty="0"/>
          </a:p>
        </p:txBody>
      </p:sp>
      <p:pic>
        <p:nvPicPr>
          <p:cNvPr id="835586" name="Picture 2" descr="C:\Users\Julie\Documents\DropBox\InstructorManuals\NetworkDefenseCounter\Figures\ch09\Table 9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170" y="1124700"/>
            <a:ext cx="6425668" cy="380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96839" y="5141568"/>
            <a:ext cx="23703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Table 9-10  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E-mail rules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001201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7F06B8-B7D3-420E-949C-8C5FC489FFDD}" type="slidenum">
              <a:rPr lang="en-US"/>
              <a:pPr/>
              <a:t>46</a:t>
            </a:fld>
            <a:endParaRPr lang="en-US" dirty="0"/>
          </a:p>
        </p:txBody>
      </p:sp>
      <p:sp>
        <p:nvSpPr>
          <p:cNvPr id="76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77200" cy="1295400"/>
          </a:xfrm>
        </p:spPr>
        <p:txBody>
          <a:bodyPr/>
          <a:lstStyle/>
          <a:p>
            <a:r>
              <a:rPr lang="en-US" dirty="0"/>
              <a:t>Control Internet </a:t>
            </a:r>
            <a:r>
              <a:rPr lang="en-US" dirty="0" smtClean="0"/>
              <a:t>Services</a:t>
            </a:r>
            <a:endParaRPr lang="en-US" dirty="0"/>
          </a:p>
        </p:txBody>
      </p:sp>
      <p:sp>
        <p:nvSpPr>
          <p:cNvPr id="76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FTP Transactions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Types of FTP transactions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Active </a:t>
            </a:r>
            <a:r>
              <a:rPr lang="en-US" dirty="0" smtClean="0"/>
              <a:t>FTP</a:t>
            </a:r>
          </a:p>
          <a:p>
            <a:pPr lvl="3">
              <a:lnSpc>
                <a:spcPct val="90000"/>
              </a:lnSpc>
            </a:pPr>
            <a:r>
              <a:rPr lang="en-US" dirty="0" smtClean="0"/>
              <a:t>If supported by some clients in your network, you cannot specify a port because the client can establish a connection with the FTP server at any port above 1023</a:t>
            </a:r>
          </a:p>
          <a:p>
            <a:pPr lvl="3">
              <a:lnSpc>
                <a:spcPct val="90000"/>
              </a:lnSpc>
            </a:pPr>
            <a:r>
              <a:rPr lang="en-US" dirty="0" smtClean="0"/>
              <a:t>Instead, specify the IP address of your FTP server</a:t>
            </a: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/>
              <a:t>Passive FTP</a:t>
            </a:r>
          </a:p>
          <a:p>
            <a:pPr lvl="1"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Edition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D09842-1B9E-4E3E-8A74-8CAAADFF0725}" type="slidenum">
              <a:rPr lang="en-US"/>
              <a:pPr/>
              <a:t>47</a:t>
            </a:fld>
            <a:endParaRPr lang="en-US" dirty="0"/>
          </a:p>
        </p:txBody>
      </p:sp>
      <p:pic>
        <p:nvPicPr>
          <p:cNvPr id="764937" name="Picture 9" descr="C:\Users\Julie\Documents\DropBox\InstructorManuals\NetworkDefenseCounter\Figures\ch09\Table 9-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15" y="1393535"/>
            <a:ext cx="7504120" cy="334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46980" y="4926795"/>
            <a:ext cx="21035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Table 9-11 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FTP rules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8D7E70-61D5-4794-8EE9-2656273B3E2E}" type="slidenum">
              <a:rPr lang="en-US"/>
              <a:pPr/>
              <a:t>48</a:t>
            </a:fld>
            <a:endParaRPr lang="en-US" dirty="0"/>
          </a:p>
        </p:txBody>
      </p:sp>
      <p:sp>
        <p:nvSpPr>
          <p:cNvPr id="77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77200" cy="1295400"/>
          </a:xfrm>
        </p:spPr>
        <p:txBody>
          <a:bodyPr/>
          <a:lstStyle/>
          <a:p>
            <a:r>
              <a:rPr lang="en-US" dirty="0"/>
              <a:t>Control Internet </a:t>
            </a:r>
            <a:r>
              <a:rPr lang="en-US" dirty="0" smtClean="0"/>
              <a:t>Services</a:t>
            </a:r>
            <a:endParaRPr lang="en-US" dirty="0"/>
          </a:p>
        </p:txBody>
      </p:sp>
      <p:sp>
        <p:nvSpPr>
          <p:cNvPr id="77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ICMP </a:t>
            </a:r>
            <a:r>
              <a:rPr lang="en-US" dirty="0" smtClean="0"/>
              <a:t>Message Types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ICMPv4 and ICMPv6 function </a:t>
            </a:r>
            <a:r>
              <a:rPr lang="en-US" dirty="0"/>
              <a:t>as </a:t>
            </a:r>
            <a:r>
              <a:rPr lang="en-US" dirty="0" smtClean="0"/>
              <a:t>housekeeping protocols for TCP/IP</a:t>
            </a: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/>
              <a:t>Helps networks cope with communication problems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ICMPv4 packets have no authentication method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Attackers </a:t>
            </a:r>
            <a:r>
              <a:rPr lang="en-US" dirty="0"/>
              <a:t>can use ICMP packets to </a:t>
            </a:r>
            <a:r>
              <a:rPr lang="en-US" dirty="0" smtClean="0"/>
              <a:t>attempt man-in-the-middle attacks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Firewall/packet filter must be able to determine whether an ICMP packet should be allowed to pass, based on message type</a:t>
            </a:r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Edition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E89D42-DF27-4309-B2BB-F5E2D3A4E093}" type="slidenum">
              <a:rPr lang="en-US"/>
              <a:pPr/>
              <a:t>49</a:t>
            </a:fld>
            <a:endParaRPr lang="en-US" dirty="0"/>
          </a:p>
        </p:txBody>
      </p:sp>
      <p:pic>
        <p:nvPicPr>
          <p:cNvPr id="774148" name="Picture 4" descr="C:\Users\Julie\Documents\DropBox\InstructorManuals\NetworkDefenseCounter\Figures\ch09\Table 9-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740" y="1676384"/>
            <a:ext cx="7117444" cy="318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02781" y="5118820"/>
            <a:ext cx="39893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Table 9-12  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Filtering ICMP message types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8C8BE3-1681-4A2B-9204-B8B52BF982CD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70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77200" cy="1295400"/>
          </a:xfrm>
        </p:spPr>
        <p:txBody>
          <a:bodyPr/>
          <a:lstStyle/>
          <a:p>
            <a:r>
              <a:rPr lang="en-US" dirty="0" smtClean="0"/>
              <a:t>Overview of Firewalls</a:t>
            </a:r>
            <a:endParaRPr lang="en-US" dirty="0"/>
          </a:p>
        </p:txBody>
      </p:sp>
      <p:sp>
        <p:nvSpPr>
          <p:cNvPr id="70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2665" y="1623965"/>
            <a:ext cx="8229600" cy="4343400"/>
          </a:xfrm>
        </p:spPr>
        <p:txBody>
          <a:bodyPr/>
          <a:lstStyle/>
          <a:p>
            <a:r>
              <a:rPr lang="en-US" dirty="0"/>
              <a:t>Firewalls are not a standalone solution</a:t>
            </a:r>
          </a:p>
          <a:p>
            <a:pPr lvl="1"/>
            <a:r>
              <a:rPr lang="en-US" sz="2300" dirty="0"/>
              <a:t>Cannot protect from internal threats</a:t>
            </a:r>
          </a:p>
          <a:p>
            <a:pPr lvl="1"/>
            <a:r>
              <a:rPr lang="en-US" sz="2300" dirty="0"/>
              <a:t>Need strong security policy and employee </a:t>
            </a:r>
            <a:r>
              <a:rPr lang="en-US" sz="2300" dirty="0" smtClean="0"/>
              <a:t>education</a:t>
            </a:r>
          </a:p>
          <a:p>
            <a:pPr lvl="2"/>
            <a:r>
              <a:rPr lang="en-US" dirty="0"/>
              <a:t>P</a:t>
            </a:r>
            <a:r>
              <a:rPr lang="en-US" dirty="0" smtClean="0"/>
              <a:t>olicy should include strict procedures for keeping patches updated and checking for vulnerabilities</a:t>
            </a:r>
            <a:endParaRPr lang="en-US" dirty="0"/>
          </a:p>
          <a:p>
            <a:r>
              <a:rPr lang="en-US" dirty="0"/>
              <a:t>Firewalls must be combined with</a:t>
            </a:r>
          </a:p>
          <a:p>
            <a:pPr lvl="1"/>
            <a:r>
              <a:rPr lang="en-US" sz="2300" dirty="0"/>
              <a:t>Antivirus software</a:t>
            </a:r>
          </a:p>
          <a:p>
            <a:pPr lvl="1"/>
            <a:r>
              <a:rPr lang="en-US" sz="2300" dirty="0" smtClean="0"/>
              <a:t>IDPS</a:t>
            </a:r>
            <a:endParaRPr lang="en-US" sz="2300" dirty="0"/>
          </a:p>
          <a:p>
            <a:r>
              <a:rPr lang="en-US" dirty="0" smtClean="0"/>
              <a:t>Defense in depth (DiD): layered defense strategy that includes an IDPS, firewalls, antivirus software, access control and auditing</a:t>
            </a:r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D911B4-A382-481C-AD51-841A40F8C74E}" type="slidenum">
              <a:rPr lang="en-US"/>
              <a:pPr/>
              <a:t>50</a:t>
            </a:fld>
            <a:endParaRPr lang="en-US" dirty="0"/>
          </a:p>
        </p:txBody>
      </p:sp>
      <p:sp>
        <p:nvSpPr>
          <p:cNvPr id="77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77200" cy="1295400"/>
          </a:xfrm>
        </p:spPr>
        <p:txBody>
          <a:bodyPr/>
          <a:lstStyle/>
          <a:p>
            <a:r>
              <a:rPr lang="en-US" dirty="0"/>
              <a:t>Control Internet </a:t>
            </a:r>
            <a:r>
              <a:rPr lang="en-US" dirty="0" smtClean="0"/>
              <a:t>Services</a:t>
            </a:r>
            <a:endParaRPr lang="en-US" dirty="0"/>
          </a:p>
        </p:txBody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ICMP Message Types (cont’d)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ICMPv6 message types to pass through firewalls but never outside the organization: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Destination Unreachable (Type 1) – All codes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Packet Too Big (Type 2)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Time Exceeded (Type 3) – Code 0 only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Parameter Problem (Type 4) – Codes 1 and 2 only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Echo Request (Type 128)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Echo Response (Type 129)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Time Exceeded (Type 3) – Code 1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Parameter Problem (Type 4) – Code 0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3B1BDC-98DD-48FD-9ADD-CCD6C8A70C70}" type="slidenum">
              <a:rPr lang="en-US"/>
              <a:pPr/>
              <a:t>51</a:t>
            </a:fld>
            <a:endParaRPr lang="en-US" dirty="0"/>
          </a:p>
        </p:txBody>
      </p:sp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7450" y="1470345"/>
            <a:ext cx="8382000" cy="4572000"/>
          </a:xfrm>
        </p:spPr>
        <p:txBody>
          <a:bodyPr/>
          <a:lstStyle/>
          <a:p>
            <a:r>
              <a:rPr lang="en-US" dirty="0" smtClean="0"/>
              <a:t>Firewall is hardware </a:t>
            </a:r>
            <a:r>
              <a:rPr lang="en-US" dirty="0"/>
              <a:t>or software that blocks unauthorized network access</a:t>
            </a:r>
          </a:p>
          <a:p>
            <a:r>
              <a:rPr lang="en-US" dirty="0"/>
              <a:t>Firewalls are not a standalone solution</a:t>
            </a:r>
          </a:p>
          <a:p>
            <a:pPr lvl="1"/>
            <a:r>
              <a:rPr lang="en-US" dirty="0"/>
              <a:t>Combine them with antivirus </a:t>
            </a:r>
            <a:r>
              <a:rPr lang="en-US" dirty="0" smtClean="0"/>
              <a:t>software, IDPSs, access control, and auditing</a:t>
            </a:r>
            <a:endParaRPr lang="en-US" dirty="0"/>
          </a:p>
          <a:p>
            <a:r>
              <a:rPr lang="en-US" dirty="0" smtClean="0"/>
              <a:t>Software firewalls come as freeware, shareware, and commercial enterprise applications</a:t>
            </a:r>
          </a:p>
          <a:p>
            <a:r>
              <a:rPr lang="en-US" dirty="0" smtClean="0"/>
              <a:t>Hardware firewall appliances are more expensive, but can handle more traffic</a:t>
            </a:r>
          </a:p>
          <a:p>
            <a:r>
              <a:rPr lang="en-US" dirty="0" smtClean="0"/>
              <a:t>Stateless firewalls filter traffic based on protocol or IP address but are less secure than stateful firewalls</a:t>
            </a: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Stateful firewalls maintain state tables, which are records of connections that are considered trusted</a:t>
            </a:r>
          </a:p>
          <a:p>
            <a:r>
              <a:rPr lang="en-US" dirty="0" smtClean="0"/>
              <a:t>Firewalls are effective only if they are configured correctly to block undesirable traffic and allow necessary traffic</a:t>
            </a:r>
          </a:p>
          <a:p>
            <a:r>
              <a:rPr lang="en-US" dirty="0" smtClean="0"/>
              <a:t>Firewall rule base should be based on the organization’s security policy, provide rules for how applications can access the Internet, and be as simple and short as possible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D10E02-F5D2-467A-8467-611BC3530DEC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468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Software and Hardware Firewalls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Core functions of firewalls:</a:t>
            </a:r>
          </a:p>
          <a:p>
            <a:pPr lvl="1"/>
            <a:r>
              <a:rPr lang="en-US" dirty="0" smtClean="0"/>
              <a:t>Filtering</a:t>
            </a:r>
          </a:p>
          <a:p>
            <a:pPr lvl="1"/>
            <a:r>
              <a:rPr lang="en-US" dirty="0" smtClean="0"/>
              <a:t>Proxying</a:t>
            </a:r>
          </a:p>
          <a:p>
            <a:pPr lvl="1"/>
            <a:r>
              <a:rPr lang="en-US" dirty="0" smtClean="0"/>
              <a:t>Logging</a:t>
            </a:r>
          </a:p>
          <a:p>
            <a:r>
              <a:rPr lang="en-US" dirty="0" smtClean="0"/>
              <a:t>Following slides cover the two main types of firewalls:</a:t>
            </a:r>
          </a:p>
          <a:p>
            <a:pPr lvl="1"/>
            <a:r>
              <a:rPr lang="en-US" dirty="0" smtClean="0"/>
              <a:t>Software-based firewalls</a:t>
            </a:r>
          </a:p>
          <a:p>
            <a:pPr lvl="1"/>
            <a:r>
              <a:rPr lang="en-US" dirty="0" smtClean="0"/>
              <a:t>Hardware-based firewalls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D10E02-F5D2-467A-8467-611BC3530DE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765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602D85-DCBC-4BCE-A1CD-E9124A46ED52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66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77200" cy="1295400"/>
          </a:xfrm>
        </p:spPr>
        <p:txBody>
          <a:bodyPr/>
          <a:lstStyle/>
          <a:p>
            <a:r>
              <a:rPr lang="en-US" dirty="0"/>
              <a:t>Software-Based Firewalls</a:t>
            </a:r>
          </a:p>
        </p:txBody>
      </p:sp>
      <p:sp>
        <p:nvSpPr>
          <p:cNvPr id="66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343400"/>
          </a:xfrm>
        </p:spPr>
        <p:txBody>
          <a:bodyPr/>
          <a:lstStyle/>
          <a:p>
            <a:r>
              <a:rPr lang="en-US" dirty="0" smtClean="0"/>
              <a:t>Software programs can be combined with hardware devices to create a secure checkpoint</a:t>
            </a:r>
          </a:p>
          <a:p>
            <a:pPr lvl="1"/>
            <a:r>
              <a:rPr lang="en-US" dirty="0" smtClean="0"/>
              <a:t>Require extensive configuration</a:t>
            </a:r>
          </a:p>
          <a:p>
            <a:r>
              <a:rPr lang="en-US" dirty="0" smtClean="0"/>
              <a:t>Free </a:t>
            </a:r>
            <a:r>
              <a:rPr lang="en-US" dirty="0"/>
              <a:t>firewall </a:t>
            </a:r>
            <a:r>
              <a:rPr lang="en-US" dirty="0" smtClean="0"/>
              <a:t>programs</a:t>
            </a:r>
            <a:endParaRPr lang="en-US" dirty="0"/>
          </a:p>
          <a:p>
            <a:pPr lvl="1"/>
            <a:r>
              <a:rPr lang="en-US" dirty="0"/>
              <a:t>Logging capabilities are not as robust as some commercial products</a:t>
            </a:r>
          </a:p>
          <a:p>
            <a:pPr lvl="1"/>
            <a:r>
              <a:rPr lang="en-US" dirty="0"/>
              <a:t>Configuration can be difficult</a:t>
            </a:r>
          </a:p>
          <a:p>
            <a:pPr lvl="1"/>
            <a:r>
              <a:rPr lang="en-US" dirty="0"/>
              <a:t>Popular free firewall programs</a:t>
            </a:r>
          </a:p>
          <a:p>
            <a:pPr lvl="2"/>
            <a:r>
              <a:rPr lang="en-US" dirty="0"/>
              <a:t>Netfilter</a:t>
            </a:r>
          </a:p>
          <a:p>
            <a:pPr lvl="2"/>
            <a:r>
              <a:rPr lang="en-US" dirty="0"/>
              <a:t>ZoneAlarm</a:t>
            </a:r>
          </a:p>
          <a:p>
            <a:pPr marL="914400" lvl="2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790712-C863-4412-8D00-4BF1D3D955D7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77200" cy="1295400"/>
          </a:xfrm>
        </p:spPr>
        <p:txBody>
          <a:bodyPr/>
          <a:lstStyle/>
          <a:p>
            <a:r>
              <a:rPr lang="en-US" dirty="0"/>
              <a:t>Software-Based </a:t>
            </a:r>
            <a:r>
              <a:rPr lang="en-US" dirty="0" smtClean="0"/>
              <a:t>Firewalls</a:t>
            </a:r>
            <a:endParaRPr lang="en-US" dirty="0"/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343400"/>
          </a:xfrm>
        </p:spPr>
        <p:txBody>
          <a:bodyPr/>
          <a:lstStyle/>
          <a:p>
            <a:r>
              <a:rPr lang="en-US" dirty="0"/>
              <a:t>Commercial </a:t>
            </a:r>
            <a:r>
              <a:rPr lang="en-US" dirty="0" smtClean="0"/>
              <a:t>Firewall Programs</a:t>
            </a:r>
            <a:r>
              <a:rPr lang="en-US" dirty="0"/>
              <a:t>: Personal firewalls</a:t>
            </a:r>
          </a:p>
          <a:p>
            <a:pPr lvl="1"/>
            <a:r>
              <a:rPr lang="en-US" dirty="0"/>
              <a:t>Located between the Ethernet adapter driver and the TCP/IP stack</a:t>
            </a:r>
          </a:p>
          <a:p>
            <a:pPr lvl="2"/>
            <a:r>
              <a:rPr lang="en-US" dirty="0"/>
              <a:t>Inspect traffic going between the driver and the stack</a:t>
            </a:r>
          </a:p>
          <a:p>
            <a:pPr lvl="1"/>
            <a:r>
              <a:rPr lang="en-US" dirty="0"/>
              <a:t>Popular </a:t>
            </a:r>
            <a:r>
              <a:rPr lang="en-US" dirty="0" smtClean="0"/>
              <a:t>choices</a:t>
            </a:r>
          </a:p>
          <a:p>
            <a:pPr lvl="2"/>
            <a:r>
              <a:rPr lang="en-US" dirty="0" smtClean="0"/>
              <a:t>CA Internet Security Suite</a:t>
            </a:r>
            <a:endParaRPr lang="en-US" dirty="0"/>
          </a:p>
          <a:p>
            <a:pPr lvl="2"/>
            <a:r>
              <a:rPr lang="en-US" dirty="0"/>
              <a:t>Norton </a:t>
            </a:r>
            <a:r>
              <a:rPr lang="en-US" dirty="0" smtClean="0"/>
              <a:t>Internet Security</a:t>
            </a:r>
            <a:endParaRPr lang="en-US" dirty="0"/>
          </a:p>
          <a:p>
            <a:pPr lvl="2"/>
            <a:r>
              <a:rPr lang="en-US" dirty="0"/>
              <a:t>ZoneAlarm </a:t>
            </a:r>
            <a:r>
              <a:rPr lang="en-US" dirty="0" smtClean="0"/>
              <a:t>Internet Security Suite</a:t>
            </a:r>
          </a:p>
          <a:p>
            <a:pPr lvl="2"/>
            <a:r>
              <a:rPr lang="en-US" dirty="0" smtClean="0"/>
              <a:t>Kaspersky Internet Security</a:t>
            </a:r>
            <a:endParaRPr lang="en-US" dirty="0"/>
          </a:p>
          <a:p>
            <a:pPr lvl="1"/>
            <a:r>
              <a:rPr lang="en-US" dirty="0" smtClean="0"/>
              <a:t>Do not offer extensive firewall protection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0F98CC-C694-4F26-8E8D-6BBBD00FAC98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78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77200" cy="1295400"/>
          </a:xfrm>
        </p:spPr>
        <p:txBody>
          <a:bodyPr/>
          <a:lstStyle/>
          <a:p>
            <a:r>
              <a:rPr lang="en-US" dirty="0"/>
              <a:t>Software-Based </a:t>
            </a:r>
            <a:r>
              <a:rPr lang="en-US" dirty="0" smtClean="0"/>
              <a:t>Firewalls</a:t>
            </a:r>
            <a:endParaRPr lang="en-US" dirty="0"/>
          </a:p>
        </p:txBody>
      </p:sp>
      <p:sp>
        <p:nvSpPr>
          <p:cNvPr id="78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343400"/>
          </a:xfrm>
        </p:spPr>
        <p:txBody>
          <a:bodyPr/>
          <a:lstStyle/>
          <a:p>
            <a:r>
              <a:rPr lang="en-US" dirty="0"/>
              <a:t>Commercial firewall programs: Enterprise firewalls</a:t>
            </a:r>
          </a:p>
          <a:p>
            <a:pPr lvl="1"/>
            <a:r>
              <a:rPr lang="en-US" dirty="0"/>
              <a:t>Include centralized management option</a:t>
            </a:r>
          </a:p>
          <a:p>
            <a:pPr lvl="1"/>
            <a:r>
              <a:rPr lang="en-US" dirty="0" smtClean="0"/>
              <a:t>Some are capable </a:t>
            </a:r>
            <a:r>
              <a:rPr lang="en-US" dirty="0"/>
              <a:t>of installing multiple instances from a centralized location</a:t>
            </a:r>
          </a:p>
          <a:p>
            <a:pPr lvl="1"/>
            <a:r>
              <a:rPr lang="en-US" dirty="0"/>
              <a:t>Some examples </a:t>
            </a:r>
            <a:r>
              <a:rPr lang="en-US" dirty="0" smtClean="0"/>
              <a:t>include</a:t>
            </a:r>
            <a:endParaRPr lang="en-US" dirty="0"/>
          </a:p>
          <a:p>
            <a:pPr lvl="2"/>
            <a:r>
              <a:rPr lang="en-US" dirty="0"/>
              <a:t>Check Point </a:t>
            </a:r>
            <a:r>
              <a:rPr lang="en-US" dirty="0" smtClean="0"/>
              <a:t>NGX</a:t>
            </a:r>
            <a:endParaRPr lang="en-US" dirty="0"/>
          </a:p>
          <a:p>
            <a:pPr lvl="2"/>
            <a:r>
              <a:rPr lang="en-US" dirty="0"/>
              <a:t>Proventia security </a:t>
            </a:r>
            <a:r>
              <a:rPr lang="en-US" dirty="0" smtClean="0"/>
              <a:t>products</a:t>
            </a:r>
          </a:p>
          <a:p>
            <a:r>
              <a:rPr lang="en-US" dirty="0" smtClean="0"/>
              <a:t>Some products offer user authentication, NAT, encryption, and centralized management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B9"/>
      </a:accent6>
      <a:hlink>
        <a:srgbClr val="FFFF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B9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2613</Words>
  <Application>Microsoft Office PowerPoint</Application>
  <PresentationFormat>On-screen Show (4:3)</PresentationFormat>
  <Paragraphs>431</Paragraphs>
  <Slides>52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Default Design</vt:lpstr>
      <vt:lpstr>Guide to Network Defense and Countermeasures Third Edition </vt:lpstr>
      <vt:lpstr>An Overview of Firewalls</vt:lpstr>
      <vt:lpstr>An Overview of Firewalls</vt:lpstr>
      <vt:lpstr>Overview of Firewalls</vt:lpstr>
      <vt:lpstr>Overview of Firewalls</vt:lpstr>
      <vt:lpstr>Comparing Software and Hardware Firewalls</vt:lpstr>
      <vt:lpstr>Software-Based Firewalls</vt:lpstr>
      <vt:lpstr>Software-Based Firewalls</vt:lpstr>
      <vt:lpstr>Software-Based Firewalls</vt:lpstr>
      <vt:lpstr>Hardware Firewalls</vt:lpstr>
      <vt:lpstr>Hardware Firewalls</vt:lpstr>
      <vt:lpstr>PowerPoint Presentation</vt:lpstr>
      <vt:lpstr>Packet Filtering and Firewall Rule Sets</vt:lpstr>
      <vt:lpstr>Stateless Packet Filtering</vt:lpstr>
      <vt:lpstr>PowerPoint Presentation</vt:lpstr>
      <vt:lpstr>Stateful Packet Filtering</vt:lpstr>
      <vt:lpstr>PowerPoint Presentation</vt:lpstr>
      <vt:lpstr>Stateful Packet Filtering</vt:lpstr>
      <vt:lpstr>PowerPoint Presentation</vt:lpstr>
      <vt:lpstr>PowerPoint Presentation</vt:lpstr>
      <vt:lpstr>Packet Filtering Based on Position</vt:lpstr>
      <vt:lpstr>PowerPoint Presentation</vt:lpstr>
      <vt:lpstr>Packet Filtering Based on Position</vt:lpstr>
      <vt:lpstr>PowerPoint Presentation</vt:lpstr>
      <vt:lpstr>Firewall Rule Sets</vt:lpstr>
      <vt:lpstr>Base the Rule Base on Your Security Policy</vt:lpstr>
      <vt:lpstr>Base the Rule Base on Your Security Policy</vt:lpstr>
      <vt:lpstr>Create a Firewall Policy For Application Traffic</vt:lpstr>
      <vt:lpstr>PowerPoint Presentation</vt:lpstr>
      <vt:lpstr>Create a Firewall Policy For Application Traffic</vt:lpstr>
      <vt:lpstr>Keep the Rule Base Simple</vt:lpstr>
      <vt:lpstr>Restrict Subnets, Ports, and Protocols</vt:lpstr>
      <vt:lpstr>PowerPoint Presentation</vt:lpstr>
      <vt:lpstr>Restrict Subnets, Ports, and Protocols</vt:lpstr>
      <vt:lpstr>PowerPoint Presentation</vt:lpstr>
      <vt:lpstr>PowerPoint Presentation</vt:lpstr>
      <vt:lpstr>Restrict Subnets, Ports, and Protocols</vt:lpstr>
      <vt:lpstr>Restrict Subnets, Ports, and Protocols</vt:lpstr>
      <vt:lpstr>Restrict Subnets, Ports, and Protocols</vt:lpstr>
      <vt:lpstr>Restrict Subnets, Ports, and Protocols</vt:lpstr>
      <vt:lpstr>PowerPoint Presentation</vt:lpstr>
      <vt:lpstr>Control Internet Services</vt:lpstr>
      <vt:lpstr>Control Internet Services</vt:lpstr>
      <vt:lpstr>Control Internet Services</vt:lpstr>
      <vt:lpstr>PowerPoint Presentation</vt:lpstr>
      <vt:lpstr>Control Internet Services</vt:lpstr>
      <vt:lpstr>PowerPoint Presentation</vt:lpstr>
      <vt:lpstr>Control Internet Services</vt:lpstr>
      <vt:lpstr>PowerPoint Presentation</vt:lpstr>
      <vt:lpstr>Control Internet Services</vt:lpstr>
      <vt:lpstr>Summary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Guide to Network Defense and Countermeasures</dc:title>
  <dc:subject>Chapter Nine</dc:subject>
  <dc:creator/>
  <cp:lastModifiedBy/>
  <cp:revision>678</cp:revision>
  <dcterms:created xsi:type="dcterms:W3CDTF">2002-09-27T23:29:22Z</dcterms:created>
  <dcterms:modified xsi:type="dcterms:W3CDTF">2013-10-25T21:54:35Z</dcterms:modified>
</cp:coreProperties>
</file>