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19" r:id="rId2"/>
    <p:sldId id="393" r:id="rId3"/>
    <p:sldId id="585" r:id="rId4"/>
    <p:sldId id="611" r:id="rId5"/>
    <p:sldId id="612" r:id="rId6"/>
    <p:sldId id="613" r:id="rId7"/>
    <p:sldId id="614" r:id="rId8"/>
    <p:sldId id="615" r:id="rId9"/>
    <p:sldId id="617" r:id="rId10"/>
    <p:sldId id="618" r:id="rId11"/>
    <p:sldId id="619" r:id="rId12"/>
    <p:sldId id="586" r:id="rId13"/>
    <p:sldId id="512" r:id="rId14"/>
    <p:sldId id="587" r:id="rId15"/>
    <p:sldId id="550" r:id="rId16"/>
    <p:sldId id="551" r:id="rId17"/>
    <p:sldId id="569" r:id="rId18"/>
    <p:sldId id="620" r:id="rId19"/>
    <p:sldId id="570" r:id="rId20"/>
    <p:sldId id="572" r:id="rId21"/>
    <p:sldId id="573" r:id="rId22"/>
    <p:sldId id="557" r:id="rId23"/>
    <p:sldId id="584" r:id="rId24"/>
    <p:sldId id="621" r:id="rId25"/>
    <p:sldId id="622" r:id="rId26"/>
    <p:sldId id="623" r:id="rId27"/>
    <p:sldId id="624" r:id="rId28"/>
    <p:sldId id="625" r:id="rId29"/>
    <p:sldId id="626" r:id="rId30"/>
    <p:sldId id="590" r:id="rId31"/>
    <p:sldId id="627" r:id="rId32"/>
    <p:sldId id="591" r:id="rId33"/>
    <p:sldId id="628" r:id="rId34"/>
    <p:sldId id="629" r:id="rId35"/>
    <p:sldId id="594" r:id="rId36"/>
    <p:sldId id="630" r:id="rId37"/>
    <p:sldId id="596" r:id="rId38"/>
    <p:sldId id="597" r:id="rId39"/>
    <p:sldId id="601" r:id="rId40"/>
    <p:sldId id="631" r:id="rId41"/>
    <p:sldId id="632" r:id="rId42"/>
    <p:sldId id="574" r:id="rId43"/>
    <p:sldId id="575" r:id="rId44"/>
    <p:sldId id="576" r:id="rId45"/>
    <p:sldId id="554" r:id="rId46"/>
    <p:sldId id="579" r:id="rId47"/>
    <p:sldId id="580" r:id="rId48"/>
    <p:sldId id="581" r:id="rId49"/>
    <p:sldId id="582" r:id="rId50"/>
    <p:sldId id="520" r:id="rId51"/>
    <p:sldId id="555" r:id="rId52"/>
    <p:sldId id="602" r:id="rId53"/>
    <p:sldId id="633" r:id="rId54"/>
    <p:sldId id="390" r:id="rId55"/>
    <p:sldId id="51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994" autoAdjust="0"/>
    <p:restoredTop sz="98960" autoAdjust="0"/>
  </p:normalViewPr>
  <p:slideViewPr>
    <p:cSldViewPr>
      <p:cViewPr varScale="1">
        <p:scale>
          <a:sx n="102" d="100"/>
          <a:sy n="102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3A0C40-19C1-4475-92D6-9FDC9D6E1F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6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B35584-08DA-4F3E-853D-C20C84881F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82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B7013-7019-4EF8-8A4E-EEFE664756E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C6CA-39A1-42E6-B002-010A59CC816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1B6F-107A-4F44-982A-9B6B2A99ADCB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D9FC8-2AAE-47A9-8BAB-AA1AA962996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E41CC-34D7-4FDC-AA73-E7AF40B06A7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E3B80-BB68-4D5C-AF24-3A001DE76DE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7E218-8443-4B81-8274-0DEBAD4834D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7E218-8443-4B81-8274-0DEBAD4834D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BE8FB-2A58-428F-A2DC-21454722F2F1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8F9F9-79EB-4F8F-99F8-B9AD0D9A569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0550B-46D4-4F27-AE19-111E5C99010F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F0A8F-9121-4126-9458-E13B79665B9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8F854-0F13-4655-B986-A8D8B796B406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DD9F-E253-4F1C-A9B7-0962905ED311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F81EB-82E3-4796-B6B9-91D13229A378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5892C-893E-4A5D-8A7F-AC9679B803D7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B03FB-BFA7-4981-8438-06FBBFBCBDE2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074E1-BF96-4043-AAB9-870BCCE85439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2C9BC-86FB-4E08-A780-EDF0885D8517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28B8-7D57-4AD7-A2D6-DA17BA077696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F17A2-A05B-4377-82CC-BB3DE06A5310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E2B22-B0B2-4E83-A6E9-5B6648C1D5FA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F8C4D-BD8D-4490-9EB1-D8C8DFB3595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2B955-345B-4941-A4D3-1E3ADB3B8FBE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87AA4-0B46-4530-B9D4-F83DC90A3C2C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1CEC5-70D8-4EC5-AF5A-A77957DD9C58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AEEFB-9A42-4312-8C54-EB9D34375CE2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AEEFB-9A42-4312-8C54-EB9D34375CE2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38500-16E9-4C0F-9764-F1751B11933D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42FAF-8902-493C-827B-4CA3139EFB7F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D3DC8-F8F8-4785-ACED-B83104BDCAF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B6773-71D1-4CE8-94F9-885BAE5D122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08B9A-76CA-4F5E-A326-363AE4F7FE3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D5F60-C0C0-4BBD-935E-43215E0F7C7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94E0-A44B-47EC-AC97-076C3400A32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C6CA-39A1-42E6-B002-010A59CC816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8382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248400" cy="990600"/>
          </a:xfrm>
        </p:spPr>
        <p:txBody>
          <a:bodyPr/>
          <a:lstStyle>
            <a:lvl1pPr marL="0" indent="0" algn="ctr">
              <a:buFontTx/>
              <a:buNone/>
              <a:defRPr sz="43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A5558DA7-982D-4610-8ACF-7B191B07FA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EBFC65-2E16-4BAE-B2B3-F382B89BF1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4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42C6C8-99EA-42B6-AAD6-15204DAAD8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78A965-C23D-48C7-AECB-584F42EB0A1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67399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70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093688-D01D-47FB-98A6-84993D0B82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1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1B667-B2A4-4B91-B5B4-834846838AB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4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641937-E3AF-4EB5-8FC8-FA780AA15B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4BC9B0-CBE1-4000-BF74-509F2321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AB424F-D387-4BB4-B88E-7932FA9155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2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3504CB-54C6-4531-B733-DC8748F0FD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2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765F52-0870-4E0F-B774-1D72CD2397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5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25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+mn-lt"/>
              </a:defRPr>
            </a:lvl1pPr>
          </a:lstStyle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246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+mn-lt"/>
              </a:defRPr>
            </a:lvl1pPr>
          </a:lstStyle>
          <a:p>
            <a:fld id="{E226D7D3-FFE9-4EE5-B625-5B9E72145F7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dirty="0"/>
              <a:t>Guide to Network Defense and Countermeasures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Third </a:t>
            </a:r>
            <a:r>
              <a:rPr lang="en-US" dirty="0"/>
              <a:t>Edition</a:t>
            </a:r>
            <a:r>
              <a:rPr lang="en-US" sz="3600" b="1" dirty="0"/>
              <a:t> 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b="0" i="1" dirty="0"/>
              <a:t>Chapter </a:t>
            </a:r>
            <a:r>
              <a:rPr lang="en-US" sz="3400" b="0" i="1" dirty="0" smtClean="0"/>
              <a:t>8</a:t>
            </a:r>
            <a:endParaRPr lang="en-US" sz="3400" b="0" i="1" dirty="0"/>
          </a:p>
          <a:p>
            <a:pPr>
              <a:lnSpc>
                <a:spcPct val="90000"/>
              </a:lnSpc>
            </a:pPr>
            <a:r>
              <a:rPr lang="en-US" sz="3400" b="0" i="1" dirty="0"/>
              <a:t>Intrusion Detection </a:t>
            </a:r>
            <a:r>
              <a:rPr lang="en-US" sz="3400" b="0" i="1" dirty="0" smtClean="0"/>
              <a:t>and Prevention  Systems</a:t>
            </a:r>
            <a:endParaRPr lang="en-US" sz="3400" b="0" i="1" dirty="0"/>
          </a:p>
        </p:txBody>
      </p:sp>
      <p:pic>
        <p:nvPicPr>
          <p:cNvPr id="92165" name="Picture 1029" descr="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Stateful Protocol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Stateful protocol analysis: information gathering about a connection</a:t>
            </a:r>
          </a:p>
          <a:p>
            <a:pPr lvl="1"/>
            <a:r>
              <a:rPr lang="en-US" dirty="0" smtClean="0"/>
              <a:t>When an IDPS receives a packet, connection information between the host and remote computer is compared to entries in a state table</a:t>
            </a:r>
          </a:p>
          <a:p>
            <a:pPr lvl="1"/>
            <a:r>
              <a:rPr lang="en-US" dirty="0" smtClean="0"/>
              <a:t>State table: maintains a record of connections between computers</a:t>
            </a:r>
          </a:p>
          <a:p>
            <a:pPr lvl="2"/>
            <a:r>
              <a:rPr lang="en-US" dirty="0" smtClean="0"/>
              <a:t>Includes: source and destination IP address and port, and protocol</a:t>
            </a:r>
          </a:p>
          <a:p>
            <a:r>
              <a:rPr lang="en-US" dirty="0" smtClean="0"/>
              <a:t>Event horizon: entire length of the attack</a:t>
            </a:r>
          </a:p>
          <a:p>
            <a:pPr lvl="1"/>
            <a:r>
              <a:rPr lang="en-US" dirty="0" smtClean="0"/>
              <a:t>IDPS needs to maintain state information during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Stateful Protocol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Stateful protocol analysis approaches:</a:t>
            </a:r>
          </a:p>
          <a:p>
            <a:pPr lvl="1"/>
            <a:r>
              <a:rPr lang="en-US" dirty="0" smtClean="0"/>
              <a:t>Traffic rate monitoring – If IDPS detects sudden increase in traffic it can stop and reset all TCP traffic</a:t>
            </a:r>
          </a:p>
          <a:p>
            <a:pPr lvl="1"/>
            <a:r>
              <a:rPr lang="en-US" dirty="0" smtClean="0"/>
              <a:t>Protocol state tracking – IDPS maintains a record of connection’s state and allows packets to pass through if it is an established connection</a:t>
            </a:r>
          </a:p>
          <a:p>
            <a:pPr lvl="1"/>
            <a:r>
              <a:rPr lang="en-US" dirty="0" smtClean="0"/>
              <a:t>Dynamic Application layer protocol analysis – Can identify applications not using standard ports</a:t>
            </a:r>
          </a:p>
          <a:p>
            <a:pPr lvl="1"/>
            <a:r>
              <a:rPr lang="en-US" dirty="0" smtClean="0"/>
              <a:t>IP packet reassembly – Can reassemble fragmented packets to prevent fragments from passing through to the internal network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4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1288E-D73A-4E3A-8E89-7FCB4CB7DBB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Examining </a:t>
            </a:r>
            <a:r>
              <a:rPr lang="en-US" dirty="0" smtClean="0"/>
              <a:t>IDPS Components</a:t>
            </a:r>
            <a:endParaRPr lang="en-US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Network sensors </a:t>
            </a:r>
            <a:r>
              <a:rPr lang="en-US" dirty="0" smtClean="0"/>
              <a:t>or host-based agents</a:t>
            </a:r>
            <a:endParaRPr lang="en-US" dirty="0"/>
          </a:p>
          <a:p>
            <a:pPr lvl="1"/>
            <a:r>
              <a:rPr lang="en-US" dirty="0" smtClean="0"/>
              <a:t>Detection and prevention capabilities</a:t>
            </a:r>
            <a:endParaRPr lang="en-US" dirty="0"/>
          </a:p>
          <a:p>
            <a:pPr lvl="1"/>
            <a:r>
              <a:rPr lang="en-US" dirty="0"/>
              <a:t>Command </a:t>
            </a:r>
            <a:r>
              <a:rPr lang="en-US" dirty="0" smtClean="0"/>
              <a:t>console</a:t>
            </a:r>
            <a:endParaRPr lang="en-US" dirty="0"/>
          </a:p>
          <a:p>
            <a:pPr lvl="1"/>
            <a:r>
              <a:rPr lang="en-US" dirty="0"/>
              <a:t>Database </a:t>
            </a:r>
            <a:r>
              <a:rPr lang="en-US" dirty="0" smtClean="0"/>
              <a:t>server that stores </a:t>
            </a:r>
            <a:r>
              <a:rPr lang="en-US" dirty="0"/>
              <a:t>attack signatures or behaviors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3E108-9790-469F-AEB5-FC37FBF597B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Sensors and Agents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Sensor or agent</a:t>
            </a:r>
            <a:endParaRPr lang="en-US" dirty="0"/>
          </a:p>
          <a:p>
            <a:pPr lvl="1"/>
            <a:r>
              <a:rPr lang="en-US" dirty="0" smtClean="0"/>
              <a:t>Functions as electronic </a:t>
            </a:r>
            <a:r>
              <a:rPr lang="en-US" dirty="0"/>
              <a:t>“eyes” of an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 smtClean="0"/>
              <a:t>Host-based IDPS – IDPS installed on a single host computer has its agent built into the IDPS software</a:t>
            </a:r>
            <a:endParaRPr lang="en-US" dirty="0"/>
          </a:p>
          <a:p>
            <a:pPr lvl="1"/>
            <a:r>
              <a:rPr lang="en-US" dirty="0"/>
              <a:t>Network-based </a:t>
            </a:r>
            <a:r>
              <a:rPr lang="en-US" dirty="0" smtClean="0"/>
              <a:t>IDPS – sensor is hardware or software that monitors network traffic in real time</a:t>
            </a:r>
          </a:p>
          <a:p>
            <a:pPr lvl="1"/>
            <a:r>
              <a:rPr lang="en-US" dirty="0" smtClean="0"/>
              <a:t>Attacks detected by an IDPS sensor</a:t>
            </a:r>
          </a:p>
          <a:p>
            <a:pPr lvl="2"/>
            <a:r>
              <a:rPr lang="en-US" dirty="0" smtClean="0"/>
              <a:t>Single-session attacks – isolated attempt</a:t>
            </a:r>
          </a:p>
          <a:p>
            <a:pPr lvl="2"/>
            <a:r>
              <a:rPr lang="en-US" dirty="0" smtClean="0"/>
              <a:t>Multiple-session attacks – take place over a period of time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1BFEA-86B4-4657-AB7E-CEB593BAED8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Sensors and Agents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dirty="0"/>
              <a:t>Sensors should be placed at common-entry points</a:t>
            </a:r>
          </a:p>
          <a:p>
            <a:pPr lvl="1"/>
            <a:r>
              <a:rPr lang="en-US" dirty="0"/>
              <a:t>Internet gateways</a:t>
            </a:r>
          </a:p>
          <a:p>
            <a:pPr lvl="1"/>
            <a:r>
              <a:rPr lang="en-US" dirty="0"/>
              <a:t>Connections between one </a:t>
            </a:r>
            <a:r>
              <a:rPr lang="en-US" dirty="0" smtClean="0"/>
              <a:t>network </a:t>
            </a:r>
            <a:r>
              <a:rPr lang="en-US" dirty="0"/>
              <a:t>and another</a:t>
            </a:r>
          </a:p>
          <a:p>
            <a:pPr lvl="1"/>
            <a:r>
              <a:rPr lang="en-US" dirty="0"/>
              <a:t>Remote access server that receives dial-up connections from remote users</a:t>
            </a:r>
          </a:p>
          <a:p>
            <a:pPr lvl="1"/>
            <a:r>
              <a:rPr lang="en-US" dirty="0"/>
              <a:t>Virtual private network (VPN) </a:t>
            </a:r>
            <a:r>
              <a:rPr lang="en-US" dirty="0" smtClean="0"/>
              <a:t>devices</a:t>
            </a:r>
            <a:endParaRPr lang="en-US" dirty="0"/>
          </a:p>
          <a:p>
            <a:r>
              <a:rPr lang="en-US" dirty="0"/>
              <a:t>Sensors could be positioned at either side of the firewall</a:t>
            </a:r>
          </a:p>
          <a:p>
            <a:pPr lvl="1"/>
            <a:r>
              <a:rPr lang="en-US" dirty="0"/>
              <a:t>Behind the firewall is a more secure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IDPS management server: central repository for sensor and agent data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09D73-CE84-4F3B-B4B4-BB999AC05456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608262" name="Picture 6" descr="C:\Users\Julie\Documents\Dropbox\instructormanuals\NetworkDefenseCounter\Figures\ch08\Fig 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9" y="990600"/>
            <a:ext cx="677375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3342" y="5350877"/>
            <a:ext cx="570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Positioning sensors at entry points to the network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9D44B-2093-4D1B-B6F7-B6A571AC9EED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609286" name="Picture 6" descr="C:\Users\Julie\Documents\Dropbox\instructormanuals\NetworkDefenseCounter\Figures\ch08\Fig 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048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6189" y="5334000"/>
            <a:ext cx="5838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8-3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Positioning sensors behind the firewall in the DMZ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34D0D-E2F3-40E7-BD45-73B3BDABEF0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Detection and Prevention Capabilities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selecting an IDPS, consider the following: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Threshold</a:t>
            </a:r>
            <a:r>
              <a:rPr lang="en-US" dirty="0" smtClean="0"/>
              <a:t> – Values that set the limit between normal and abnormal behavior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Blacklists</a:t>
            </a:r>
            <a:r>
              <a:rPr lang="en-US" dirty="0" smtClean="0"/>
              <a:t> – lists of entities that have been associated with malicious activity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Whitelists</a:t>
            </a:r>
            <a:r>
              <a:rPr lang="en-US" dirty="0" smtClean="0"/>
              <a:t> – lists of entities known to be harmless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Alert settings </a:t>
            </a:r>
            <a:r>
              <a:rPr lang="en-US" dirty="0" smtClean="0"/>
              <a:t>– specifying default priorities or severity levels, determining which prevention capabilities should be used for certain events, and specifying what information should be logged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34D0D-E2F3-40E7-BD45-73B3BDABEF0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Detection and Prevention Capabilities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Prevention Capabilities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IDPS can be configured to take preventative countermeasures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Example: resetting all network connections when an intrusion is detected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IDPSs allow administrators to specify which measure should be taken for each alert type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have a simulation mode in which all prevention capabilities are disabled but generate reports used to fine-tune prevention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5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B60BE-E87E-48A3-B213-7BC889483DE2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Command Console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Provides a graphical front-end interface to an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Enables administrators to receive and analyze alert messages and manage log files</a:t>
            </a:r>
          </a:p>
          <a:p>
            <a:r>
              <a:rPr lang="en-US" dirty="0" smtClean="0"/>
              <a:t>IDPS </a:t>
            </a:r>
            <a:r>
              <a:rPr lang="en-US" dirty="0"/>
              <a:t>can collect information from security devices throughout a network</a:t>
            </a:r>
          </a:p>
          <a:p>
            <a:r>
              <a:rPr lang="en-US" dirty="0"/>
              <a:t>Command console should run on a computer dedicated solely to the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To maximize the speed of response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A1856B-85D0-474D-BDD2-80146D60BDD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Goals of an IDPS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Network intrusion</a:t>
            </a:r>
          </a:p>
          <a:p>
            <a:pPr lvl="1"/>
            <a:r>
              <a:rPr lang="en-US" dirty="0"/>
              <a:t>Attempt to gain unauthorized access to network resources</a:t>
            </a:r>
          </a:p>
          <a:p>
            <a:r>
              <a:rPr lang="en-US" dirty="0"/>
              <a:t>Intrusion Detection </a:t>
            </a:r>
            <a:r>
              <a:rPr lang="en-US" dirty="0" smtClean="0"/>
              <a:t>and Prevention System </a:t>
            </a:r>
            <a:r>
              <a:rPr lang="en-US" dirty="0"/>
              <a:t>(</a:t>
            </a:r>
            <a:r>
              <a:rPr lang="en-US" dirty="0" smtClean="0"/>
              <a:t>IDPS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Consists of more than one application or hardware device </a:t>
            </a:r>
          </a:p>
          <a:p>
            <a:pPr lvl="1"/>
            <a:r>
              <a:rPr lang="en-US" dirty="0"/>
              <a:t>Incorporates more than just detection</a:t>
            </a:r>
          </a:p>
          <a:p>
            <a:r>
              <a:rPr lang="en-US" dirty="0"/>
              <a:t>Intrusion </a:t>
            </a:r>
            <a:r>
              <a:rPr lang="en-US" dirty="0" smtClean="0"/>
              <a:t>detection and prevention</a:t>
            </a:r>
            <a:endParaRPr lang="en-US" dirty="0"/>
          </a:p>
          <a:p>
            <a:pPr lvl="1"/>
            <a:r>
              <a:rPr lang="en-US" dirty="0"/>
              <a:t>Involves prevention, detection, and response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82F83-6AC8-4BDA-83FB-8D565841175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Database of Attack Signatures or Behaviors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IDPSs do not </a:t>
            </a:r>
            <a:r>
              <a:rPr lang="en-US" dirty="0"/>
              <a:t>have the capability to use judgment</a:t>
            </a:r>
          </a:p>
          <a:p>
            <a:pPr lvl="1"/>
            <a:r>
              <a:rPr lang="en-US" dirty="0"/>
              <a:t>Can make use of a source of information for comparing the traffic they monitor</a:t>
            </a:r>
          </a:p>
          <a:p>
            <a:r>
              <a:rPr lang="en-US" dirty="0" smtClean="0"/>
              <a:t>Signature-detection IDPS</a:t>
            </a:r>
          </a:p>
          <a:p>
            <a:pPr lvl="1"/>
            <a:r>
              <a:rPr lang="en-US" dirty="0" smtClean="0"/>
              <a:t>Reference </a:t>
            </a:r>
            <a:r>
              <a:rPr lang="en-US" dirty="0"/>
              <a:t>a database of known attack signatures</a:t>
            </a:r>
          </a:p>
          <a:p>
            <a:pPr lvl="1"/>
            <a:r>
              <a:rPr lang="en-US" dirty="0"/>
              <a:t>If traffic matches a signature, it sends an alert</a:t>
            </a:r>
          </a:p>
          <a:p>
            <a:r>
              <a:rPr lang="en-US" dirty="0"/>
              <a:t>Keep database </a:t>
            </a:r>
            <a:r>
              <a:rPr lang="en-US" dirty="0" smtClean="0"/>
              <a:t>updated</a:t>
            </a:r>
            <a:endParaRPr lang="en-US" dirty="0"/>
          </a:p>
          <a:p>
            <a:r>
              <a:rPr lang="en-US" dirty="0"/>
              <a:t>Anomaly-based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Store information about users in a database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287EB-9860-4C9F-A5BF-3DC65C81ACF3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651269" name="Picture 5" descr="C:\Users\Julie\Documents\Dropbox\instructormanuals\NetworkDefenseCounter\Figures\ch08\Fig 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410200" cy="45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698901"/>
            <a:ext cx="6618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8-4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SecurityFocus online database of known vulnerabilities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D384BC-A2A4-49A1-8880-83DBD66A679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Network-based </a:t>
            </a:r>
            <a:r>
              <a:rPr lang="en-US" dirty="0" smtClean="0"/>
              <a:t>IDPS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Host-based IDPS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Hybrid </a:t>
            </a:r>
            <a:r>
              <a:rPr lang="en-US" dirty="0" smtClean="0"/>
              <a:t>IDPS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116AE-A13A-4F5E-83F6-70E43EEE7C4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Network-based IDPS </a:t>
            </a:r>
            <a:r>
              <a:rPr lang="en-US" dirty="0"/>
              <a:t>(</a:t>
            </a:r>
            <a:r>
              <a:rPr lang="en-US" dirty="0" smtClean="0"/>
              <a:t>NIDPS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Monitors network </a:t>
            </a:r>
            <a:r>
              <a:rPr lang="en-US" dirty="0" smtClean="0"/>
              <a:t>traffic by using well-positioned sensors, management servers, a command console, and a signature database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be hardware devices equipped with NICs for capturing and analyzing packets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also be software-based sensors installed on a dedicated computer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Positioning an NIDPS on the Network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Behind the firewall and before the LAN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Between the firewall and the DMZ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Any network </a:t>
            </a:r>
            <a:r>
              <a:rPr lang="en-US" dirty="0" smtClean="0"/>
              <a:t>segment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116AE-A13A-4F5E-83F6-70E43EEE7C4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 NIDPS can use: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Inline sensors – positioned so that network traffic must pass through it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Used to stop attacks from blocking network traffic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Usually placed where firewalls are positioned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Passive sensors – monitor copies of traffic; no actual traffic passes through them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Can monitor traffic by: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Spanning port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Network tap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IDPS load balancer</a:t>
            </a:r>
          </a:p>
        </p:txBody>
      </p:sp>
    </p:spTree>
    <p:extLst>
      <p:ext uri="{BB962C8B-B14F-4D97-AF65-F5344CB8AC3E}">
        <p14:creationId xmlns:p14="http://schemas.microsoft.com/office/powerpoint/2010/main" val="2605229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C:\Users\Julie\Documents\DropBox\InstructorManuals\NetworkDefenseCounter\Figures\ch08\Fig 8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5841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2202" y="5675290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8-6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Positioning an inline sensor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556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 descr="C:\Users\Julie\Documents\DropBox\InstructorManuals\NetworkDefenseCounter\Figures\ch08\Fig 8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73082"/>
            <a:ext cx="345928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0048" y="5562600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8-7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Positioning a passive sensor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236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NIDPS Capabilities</a:t>
            </a:r>
          </a:p>
          <a:p>
            <a:pPr lvl="1"/>
            <a:r>
              <a:rPr lang="en-US" dirty="0" smtClean="0"/>
              <a:t>Vary depending on product</a:t>
            </a:r>
          </a:p>
          <a:p>
            <a:pPr lvl="1"/>
            <a:r>
              <a:rPr lang="en-US" dirty="0" smtClean="0"/>
              <a:t>Some can:</a:t>
            </a:r>
          </a:p>
          <a:p>
            <a:pPr lvl="2"/>
            <a:r>
              <a:rPr lang="en-US" dirty="0" smtClean="0"/>
              <a:t>Collect information about hosts, OSs, applications, and network activities and characteristics</a:t>
            </a:r>
          </a:p>
          <a:p>
            <a:pPr lvl="3"/>
            <a:r>
              <a:rPr lang="en-US" dirty="0" smtClean="0"/>
              <a:t>Used to help identify vulnerable hosts</a:t>
            </a:r>
          </a:p>
          <a:p>
            <a:pPr lvl="2"/>
            <a:r>
              <a:rPr lang="en-US" dirty="0" smtClean="0"/>
              <a:t>Analyze packet headers to identify unusual behavior</a:t>
            </a:r>
          </a:p>
          <a:p>
            <a:pPr lvl="1"/>
            <a:r>
              <a:rPr lang="en-US" dirty="0" smtClean="0"/>
              <a:t>Most have traffic logs to help identify and analyze potential attacks, locate vulnerabilities, and assess network use and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0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NIDPS prevention capabilities vary based on sensor types:</a:t>
            </a:r>
          </a:p>
          <a:p>
            <a:pPr lvl="1"/>
            <a:r>
              <a:rPr lang="en-US" dirty="0" smtClean="0"/>
              <a:t>Passive only – Ends the current TCP session</a:t>
            </a:r>
          </a:p>
          <a:p>
            <a:pPr lvl="1"/>
            <a:r>
              <a:rPr lang="en-US" dirty="0" smtClean="0"/>
              <a:t>Inline only – Uses inline firewalling and bandwidth throttling, and alters malicious content</a:t>
            </a:r>
          </a:p>
          <a:p>
            <a:pPr lvl="1"/>
            <a:r>
              <a:rPr lang="en-US" dirty="0" smtClean="0"/>
              <a:t>Passive and inline – Reconfigures other network security devices</a:t>
            </a:r>
          </a:p>
          <a:p>
            <a:r>
              <a:rPr lang="en-US" dirty="0" smtClean="0"/>
              <a:t>Administrators can configure specific actions for each type of alert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1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dirty="0" smtClean="0"/>
              <a:t>NIDPS Management</a:t>
            </a:r>
          </a:p>
          <a:p>
            <a:pPr lvl="1"/>
            <a:r>
              <a:rPr lang="en-US" dirty="0" smtClean="0"/>
              <a:t>Designing architecture includes:</a:t>
            </a:r>
          </a:p>
          <a:p>
            <a:pPr lvl="2"/>
            <a:r>
              <a:rPr lang="en-US" dirty="0" smtClean="0"/>
              <a:t>Determining where sensors are located</a:t>
            </a:r>
          </a:p>
          <a:p>
            <a:pPr lvl="2"/>
            <a:r>
              <a:rPr lang="en-US" dirty="0" smtClean="0"/>
              <a:t>How many are needed and how they should be connected</a:t>
            </a:r>
          </a:p>
          <a:p>
            <a:pPr lvl="1"/>
            <a:r>
              <a:rPr lang="en-US" dirty="0" smtClean="0"/>
              <a:t>Testing NIDPS components includes:</a:t>
            </a:r>
          </a:p>
          <a:p>
            <a:pPr lvl="2"/>
            <a:r>
              <a:rPr lang="en-US" dirty="0" smtClean="0"/>
              <a:t>Accounting for network downtime while deploying sensors</a:t>
            </a:r>
          </a:p>
          <a:p>
            <a:pPr lvl="1"/>
            <a:r>
              <a:rPr lang="en-US" dirty="0" smtClean="0"/>
              <a:t>Securing components involves:</a:t>
            </a:r>
          </a:p>
          <a:p>
            <a:pPr lvl="2"/>
            <a:r>
              <a:rPr lang="en-US" dirty="0" smtClean="0"/>
              <a:t>Making sure sensors do not have IP addresses</a:t>
            </a:r>
          </a:p>
          <a:p>
            <a:pPr lvl="2"/>
            <a:r>
              <a:rPr lang="en-US" dirty="0" smtClean="0"/>
              <a:t>Hardening management networks and configuring hosts for log files and backups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2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C07D6F-07A2-424E-A088-D155A5F3736E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672773" name="Picture 5" descr="C:\Users\Julie\Documents\Dropbox\instructormanuals\NetworkDefenseCounter\Figures\ch08\Fig 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1249251"/>
            <a:ext cx="697215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976" y="5254875"/>
            <a:ext cx="7126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role of intrusion detection and prevention in network defense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397FE3-DFF4-40CC-B24C-24294742247C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 </a:t>
            </a:r>
            <a:r>
              <a:rPr lang="en-US" dirty="0"/>
              <a:t>(</a:t>
            </a:r>
            <a:r>
              <a:rPr lang="en-US" dirty="0" smtClean="0"/>
              <a:t>HIDPS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Deployed on </a:t>
            </a:r>
            <a:r>
              <a:rPr lang="en-US" dirty="0" smtClean="0"/>
              <a:t>hosts </a:t>
            </a:r>
            <a:r>
              <a:rPr lang="en-US" dirty="0"/>
              <a:t>in the </a:t>
            </a:r>
            <a:r>
              <a:rPr lang="en-US" dirty="0" smtClean="0"/>
              <a:t>network perimeter</a:t>
            </a:r>
          </a:p>
          <a:p>
            <a:pPr lvl="1"/>
            <a:r>
              <a:rPr lang="en-US" dirty="0" smtClean="0"/>
              <a:t>Commonly use management servers, signature databases, and console</a:t>
            </a:r>
            <a:endParaRPr lang="en-US" dirty="0"/>
          </a:p>
          <a:p>
            <a:pPr lvl="1"/>
            <a:r>
              <a:rPr lang="en-US" dirty="0"/>
              <a:t>Evaluates traffic generated by the </a:t>
            </a:r>
            <a:r>
              <a:rPr lang="en-US" dirty="0" smtClean="0"/>
              <a:t>host</a:t>
            </a:r>
          </a:p>
          <a:p>
            <a:pPr lvl="2"/>
            <a:r>
              <a:rPr lang="en-US" sz="2100" dirty="0" smtClean="0"/>
              <a:t>Often used to protect a Web server or database server</a:t>
            </a:r>
            <a:endParaRPr lang="en-US" sz="2100" dirty="0"/>
          </a:p>
          <a:p>
            <a:pPr lvl="1"/>
            <a:r>
              <a:rPr lang="en-US" dirty="0"/>
              <a:t>Gathers system variables such as</a:t>
            </a:r>
          </a:p>
          <a:p>
            <a:pPr lvl="2"/>
            <a:r>
              <a:rPr lang="en-US" sz="2100" dirty="0"/>
              <a:t>System </a:t>
            </a:r>
            <a:r>
              <a:rPr lang="en-US" sz="2100" dirty="0" smtClean="0"/>
              <a:t>processes, CPU use, file accesses, system logs, and system and application configuration changes</a:t>
            </a:r>
            <a:endParaRPr lang="en-US" sz="2100" dirty="0"/>
          </a:p>
          <a:p>
            <a:pPr lvl="1"/>
            <a:r>
              <a:rPr lang="en-US" dirty="0"/>
              <a:t>Does not sniff packets as they enter the </a:t>
            </a:r>
            <a:r>
              <a:rPr lang="en-US" dirty="0" smtClean="0"/>
              <a:t>LAN</a:t>
            </a:r>
          </a:p>
          <a:p>
            <a:pPr lvl="2"/>
            <a:r>
              <a:rPr lang="en-US" sz="2100" dirty="0" smtClean="0"/>
              <a:t>Monitors log file entries and user activity</a:t>
            </a:r>
            <a:endParaRPr lang="en-US" sz="2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 descr="C:\Users\Julie\Documents\DropBox\InstructorManuals\NetworkDefenseCounter\Figures\ch08\Fig 8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68376"/>
            <a:ext cx="4133850" cy="45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9428" y="5791200"/>
            <a:ext cx="3844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8-8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 typical HIDPS deployment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664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ADB81-43FA-47F1-8A22-E7959C0B81C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Configuring an </a:t>
            </a:r>
            <a:r>
              <a:rPr lang="en-US" dirty="0" smtClean="0"/>
              <a:t>HIDPS</a:t>
            </a:r>
            <a:endParaRPr lang="en-US" dirty="0"/>
          </a:p>
          <a:p>
            <a:pPr lvl="1"/>
            <a:r>
              <a:rPr lang="en-US" dirty="0"/>
              <a:t>Centralized configuration</a:t>
            </a:r>
          </a:p>
          <a:p>
            <a:pPr lvl="2"/>
            <a:r>
              <a:rPr lang="en-US" dirty="0" smtClean="0"/>
              <a:t>HIDPS </a:t>
            </a:r>
            <a:r>
              <a:rPr lang="en-US" dirty="0"/>
              <a:t>sends all data to a central location</a:t>
            </a:r>
          </a:p>
          <a:p>
            <a:pPr lvl="2"/>
            <a:r>
              <a:rPr lang="en-US" dirty="0"/>
              <a:t>Host’s level of performance is unaffected by the </a:t>
            </a:r>
            <a:r>
              <a:rPr lang="en-US" dirty="0" smtClean="0"/>
              <a:t>IDPS</a:t>
            </a:r>
            <a:endParaRPr lang="en-US" dirty="0"/>
          </a:p>
          <a:p>
            <a:pPr lvl="2"/>
            <a:r>
              <a:rPr lang="en-US" dirty="0"/>
              <a:t>Alert messages that are generated do not occur in real time</a:t>
            </a:r>
          </a:p>
          <a:p>
            <a:pPr lvl="1"/>
            <a:r>
              <a:rPr lang="en-US" dirty="0"/>
              <a:t>Distributed configuration</a:t>
            </a:r>
          </a:p>
          <a:p>
            <a:pPr lvl="2"/>
            <a:r>
              <a:rPr lang="en-US" dirty="0"/>
              <a:t>Processing of events is distributed between host and console</a:t>
            </a:r>
          </a:p>
          <a:p>
            <a:pPr lvl="2"/>
            <a:r>
              <a:rPr lang="en-US" dirty="0"/>
              <a:t>Host generates and analyzes it in real time</a:t>
            </a:r>
          </a:p>
          <a:p>
            <a:pPr lvl="2"/>
            <a:r>
              <a:rPr lang="en-US" dirty="0"/>
              <a:t>Performance reduction in host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098" name="Picture 2" descr="C:\Users\Julie\Documents\DropBox\InstructorManuals\NetworkDefenseCounter\Figures\ch08\Fig 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90" y="1066800"/>
            <a:ext cx="2371725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7317" y="5410200"/>
            <a:ext cx="3137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8-9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 centralized HIDPS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000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122" name="Picture 2" descr="C:\Users\Julie\Documents\DropBox\InstructorManuals\NetworkDefenseCounter\Figures\ch08\Fig 8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719512" cy="37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8885" y="5562600"/>
            <a:ext cx="4815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8-10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Processing event data from an HIDPS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736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E584B-B956-4B18-8C39-072C67C76D4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the H</a:t>
            </a:r>
            <a:r>
              <a:rPr lang="en-US" dirty="0" smtClean="0"/>
              <a:t>ost</a:t>
            </a:r>
            <a:endParaRPr lang="en-US" dirty="0"/>
          </a:p>
          <a:p>
            <a:pPr lvl="1"/>
            <a:r>
              <a:rPr lang="en-US" dirty="0"/>
              <a:t>Centralized configuration</a:t>
            </a:r>
          </a:p>
          <a:p>
            <a:pPr lvl="2"/>
            <a:r>
              <a:rPr lang="en-US" dirty="0"/>
              <a:t>RAM, hard disk memory, and processor speed requirements are minimal</a:t>
            </a:r>
          </a:p>
          <a:p>
            <a:pPr lvl="1"/>
            <a:r>
              <a:rPr lang="en-US" dirty="0"/>
              <a:t>Distributed configuration</a:t>
            </a:r>
          </a:p>
          <a:p>
            <a:pPr lvl="2"/>
            <a:r>
              <a:rPr lang="en-US" dirty="0"/>
              <a:t>Host should be equipped with maximum memory and processor speed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an NIDPS and HIDPS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572000"/>
          </a:xfrm>
        </p:spPr>
        <p:txBody>
          <a:bodyPr/>
          <a:lstStyle/>
          <a:p>
            <a:r>
              <a:rPr lang="en-US" dirty="0" smtClean="0"/>
              <a:t>HIDPS </a:t>
            </a:r>
          </a:p>
          <a:p>
            <a:pPr lvl="1"/>
            <a:r>
              <a:rPr lang="en-US" dirty="0" smtClean="0"/>
              <a:t>Can tell whether an attack attempt was successful</a:t>
            </a:r>
          </a:p>
          <a:p>
            <a:pPr lvl="1"/>
            <a:r>
              <a:rPr lang="en-US" dirty="0" smtClean="0"/>
              <a:t>Can detect attacks that would get past NIDPS</a:t>
            </a:r>
          </a:p>
          <a:p>
            <a:pPr lvl="1"/>
            <a:r>
              <a:rPr lang="en-US" dirty="0" smtClean="0"/>
              <a:t>Provides only data pertaining to the host, not network as a whole</a:t>
            </a:r>
          </a:p>
          <a:p>
            <a:pPr lvl="1"/>
            <a:r>
              <a:rPr lang="en-US" dirty="0" smtClean="0"/>
              <a:t>Compares records stored in audit logs</a:t>
            </a:r>
          </a:p>
          <a:p>
            <a:r>
              <a:rPr lang="en-US" dirty="0" smtClean="0"/>
              <a:t>NIDPS </a:t>
            </a:r>
          </a:p>
          <a:p>
            <a:pPr lvl="1"/>
            <a:r>
              <a:rPr lang="en-US" dirty="0" smtClean="0"/>
              <a:t>Provides alerts on suspicious network activity</a:t>
            </a:r>
          </a:p>
          <a:p>
            <a:pPr lvl="2"/>
            <a:r>
              <a:rPr lang="en-US" dirty="0" smtClean="0"/>
              <a:t>Does not tell whether attack occurred</a:t>
            </a:r>
          </a:p>
          <a:p>
            <a:pPr lvl="1"/>
            <a:r>
              <a:rPr lang="en-US" dirty="0" smtClean="0"/>
              <a:t>Detects attacks on network </a:t>
            </a:r>
          </a:p>
          <a:p>
            <a:pPr lvl="2"/>
            <a:r>
              <a:rPr lang="en-US" dirty="0" smtClean="0"/>
              <a:t>Such as port scanning on a range of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9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C86A4-1EB0-484E-858E-318921D5EFD1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Combines the features of </a:t>
            </a:r>
            <a:r>
              <a:rPr lang="en-US" dirty="0" smtClean="0"/>
              <a:t>HIDPSs </a:t>
            </a:r>
            <a:r>
              <a:rPr lang="en-US" dirty="0"/>
              <a:t>and </a:t>
            </a:r>
            <a:r>
              <a:rPr lang="en-US" dirty="0" smtClean="0"/>
              <a:t>NIDPSs</a:t>
            </a:r>
            <a:endParaRPr lang="en-US" dirty="0"/>
          </a:p>
          <a:p>
            <a:pPr lvl="2"/>
            <a:r>
              <a:rPr lang="en-US" dirty="0"/>
              <a:t>Gains flexibility and increases security</a:t>
            </a:r>
          </a:p>
          <a:p>
            <a:r>
              <a:rPr lang="en-US" dirty="0"/>
              <a:t>Combining </a:t>
            </a:r>
            <a:r>
              <a:rPr lang="en-US" dirty="0" smtClean="0"/>
              <a:t>IDPS </a:t>
            </a:r>
            <a:r>
              <a:rPr lang="en-US" dirty="0"/>
              <a:t>S</a:t>
            </a:r>
            <a:r>
              <a:rPr lang="en-US" dirty="0" smtClean="0"/>
              <a:t>ensor Locations</a:t>
            </a:r>
            <a:endParaRPr lang="en-US" dirty="0"/>
          </a:p>
          <a:p>
            <a:pPr lvl="1"/>
            <a:r>
              <a:rPr lang="en-US" dirty="0"/>
              <a:t>Put sensors on network segments and network hosts</a:t>
            </a:r>
          </a:p>
          <a:p>
            <a:pPr lvl="1"/>
            <a:r>
              <a:rPr lang="en-US" dirty="0"/>
              <a:t>Can report attacks aimed at particular segments or the entire network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679CF-1254-422C-8F60-EC8F29E7EA2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IDPSs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 </a:t>
            </a:r>
            <a:r>
              <a:rPr lang="en-US" dirty="0" smtClean="0"/>
              <a:t>IDPS </a:t>
            </a:r>
            <a:r>
              <a:rPr lang="en-US" dirty="0"/>
              <a:t>D</a:t>
            </a:r>
            <a:r>
              <a:rPr lang="en-US" dirty="0" smtClean="0"/>
              <a:t>etection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  <a:p>
            <a:pPr lvl="1"/>
            <a:r>
              <a:rPr lang="en-US" dirty="0" smtClean="0"/>
              <a:t>IDPS </a:t>
            </a:r>
            <a:r>
              <a:rPr lang="en-US" dirty="0"/>
              <a:t>combines anomaly and </a:t>
            </a:r>
            <a:r>
              <a:rPr lang="en-US" dirty="0" smtClean="0"/>
              <a:t>signature </a:t>
            </a:r>
            <a:r>
              <a:rPr lang="en-US" dirty="0"/>
              <a:t>detection</a:t>
            </a:r>
          </a:p>
          <a:p>
            <a:pPr lvl="1"/>
            <a:r>
              <a:rPr lang="en-US" dirty="0"/>
              <a:t>Database </a:t>
            </a:r>
            <a:r>
              <a:rPr lang="en-US" dirty="0" smtClean="0"/>
              <a:t>of known attack signatures enables IDPS </a:t>
            </a:r>
            <a:r>
              <a:rPr lang="en-US" dirty="0"/>
              <a:t>to run immediately</a:t>
            </a:r>
          </a:p>
          <a:p>
            <a:pPr lvl="1"/>
            <a:r>
              <a:rPr lang="en-US" dirty="0"/>
              <a:t>Anomaly-based systems keep the alert system flexible</a:t>
            </a:r>
          </a:p>
          <a:p>
            <a:pPr lvl="1"/>
            <a:r>
              <a:rPr lang="en-US" dirty="0" smtClean="0"/>
              <a:t>A hybrid IDPS that combines anomaly and signature detection can respond to both </a:t>
            </a:r>
            <a:r>
              <a:rPr lang="en-US" dirty="0"/>
              <a:t>external and internal attacks</a:t>
            </a:r>
          </a:p>
          <a:p>
            <a:pPr lvl="1"/>
            <a:r>
              <a:rPr lang="en-US" dirty="0"/>
              <a:t>Administrators have more configuration and coordination work to do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04BC2-8B1D-42F5-A743-527080CAD8BC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IDPSs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Combine aspects of </a:t>
            </a:r>
            <a:r>
              <a:rPr lang="en-US" dirty="0" smtClean="0"/>
              <a:t>NIDPS </a:t>
            </a:r>
            <a:r>
              <a:rPr lang="en-US" dirty="0"/>
              <a:t>and </a:t>
            </a:r>
            <a:r>
              <a:rPr lang="en-US" dirty="0" smtClean="0"/>
              <a:t>HIDPS </a:t>
            </a:r>
            <a:r>
              <a:rPr lang="en-US" dirty="0"/>
              <a:t>configurations</a:t>
            </a:r>
          </a:p>
          <a:p>
            <a:pPr lvl="1"/>
            <a:r>
              <a:rPr lang="en-US" dirty="0"/>
              <a:t>Can monitor network as a whole</a:t>
            </a:r>
          </a:p>
          <a:p>
            <a:pPr lvl="1"/>
            <a:r>
              <a:rPr lang="en-US" dirty="0"/>
              <a:t>Can monitor attacks that reach individual hosts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Getting disparate </a:t>
            </a:r>
            <a:r>
              <a:rPr lang="en-US" dirty="0"/>
              <a:t>systems to work in coordinate fashion</a:t>
            </a:r>
          </a:p>
          <a:p>
            <a:pPr lvl="1"/>
            <a:r>
              <a:rPr lang="en-US" dirty="0"/>
              <a:t>Data gathered by multiple systems can be difficult </a:t>
            </a:r>
            <a:r>
              <a:rPr lang="en-US" dirty="0" smtClean="0"/>
              <a:t>to </a:t>
            </a:r>
            <a:r>
              <a:rPr lang="en-US" dirty="0"/>
              <a:t>analyze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IDPS should be able to:</a:t>
            </a:r>
          </a:p>
          <a:p>
            <a:pPr lvl="1"/>
            <a:r>
              <a:rPr lang="en-US" dirty="0" smtClean="0"/>
              <a:t>Assess large volumes of network traffic or system activity to find signs of unauthorized access</a:t>
            </a:r>
          </a:p>
          <a:p>
            <a:pPr lvl="1"/>
            <a:r>
              <a:rPr lang="en-US" dirty="0" smtClean="0"/>
              <a:t>Record its findings in a log so that administrators can examine past activity</a:t>
            </a:r>
          </a:p>
          <a:p>
            <a:pPr lvl="1"/>
            <a:r>
              <a:rPr lang="en-US" dirty="0" smtClean="0"/>
              <a:t>Detect and record unauthorized access without compromise to produce evidence admissible in court</a:t>
            </a:r>
          </a:p>
          <a:p>
            <a:pPr lvl="1"/>
            <a:r>
              <a:rPr lang="en-US" dirty="0" smtClean="0"/>
              <a:t>Respond almost immediately</a:t>
            </a:r>
          </a:p>
          <a:p>
            <a:pPr lvl="1"/>
            <a:r>
              <a:rPr lang="en-US" dirty="0" smtClean="0"/>
              <a:t>Make itself and systems it protects as inaccessible as possible to attackers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93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IDPS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sz="2400" dirty="0" smtClean="0"/>
              <a:t>IDPS must be able to handle the volume of traffic or activity it encounters</a:t>
            </a:r>
          </a:p>
          <a:p>
            <a:r>
              <a:rPr lang="en-US" sz="2400" dirty="0" smtClean="0"/>
              <a:t>IDPSs should be tested regularly</a:t>
            </a:r>
          </a:p>
          <a:p>
            <a:r>
              <a:rPr lang="en-US" sz="2400" dirty="0" smtClean="0"/>
              <a:t>Sensors should not be addressable</a:t>
            </a:r>
          </a:p>
          <a:p>
            <a:r>
              <a:rPr lang="en-US" sz="2400" dirty="0" smtClean="0"/>
              <a:t>Communication between IDPS components should be encrypted</a:t>
            </a:r>
          </a:p>
          <a:p>
            <a:r>
              <a:rPr lang="en-US" sz="2400" dirty="0" smtClean="0"/>
              <a:t>Authentication should be required for use and administration of the IDPS</a:t>
            </a:r>
          </a:p>
          <a:p>
            <a:r>
              <a:rPr lang="en-US" sz="2400" dirty="0" smtClean="0"/>
              <a:t>IDPSs should be able to work during DoS attacks</a:t>
            </a:r>
          </a:p>
          <a:p>
            <a:r>
              <a:rPr lang="en-US" sz="2400" dirty="0" smtClean="0"/>
              <a:t>Remote logging should be used in an HIDPS</a:t>
            </a:r>
          </a:p>
          <a:p>
            <a:r>
              <a:rPr lang="en-US" sz="2400" dirty="0" smtClean="0"/>
              <a:t>OSs of HIDPSs should be patched and hardened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28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IDPS Filter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IDPS filter rules you must know basics of Snort rule syntax</a:t>
            </a:r>
          </a:p>
          <a:p>
            <a:pPr lvl="1"/>
            <a:r>
              <a:rPr lang="en-US" dirty="0" smtClean="0"/>
              <a:t>Snort rule has two sections: header and options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Alert tcp any any -&gt; 192.16.21.0/24 111 (content: “00 01 86 a5” ; msg: “mounted access”;)</a:t>
            </a:r>
          </a:p>
          <a:p>
            <a:pPr lvl="1"/>
            <a:r>
              <a:rPr lang="en-US" dirty="0" smtClean="0"/>
              <a:t>Header is the opening portion</a:t>
            </a:r>
          </a:p>
          <a:p>
            <a:pPr lvl="1"/>
            <a:r>
              <a:rPr lang="en-US" dirty="0" smtClean="0"/>
              <a:t>Options are in parentheses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23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F8CF3-207C-4BF6-8A87-D279EC70F7AA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Examining Intrusion Detection Step by Step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Steps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Installing the </a:t>
            </a:r>
            <a:r>
              <a:rPr lang="en-US" dirty="0" smtClean="0"/>
              <a:t>IDPS </a:t>
            </a:r>
            <a:r>
              <a:rPr lang="en-US" dirty="0"/>
              <a:t>database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Gathering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Sending alert messages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IDPS </a:t>
            </a:r>
            <a:r>
              <a:rPr lang="en-US" dirty="0"/>
              <a:t>responds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administrator assesses damage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escalation procedures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Logging and </a:t>
            </a:r>
            <a:r>
              <a:rPr lang="en-US" dirty="0" smtClean="0"/>
              <a:t>reviewing events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8B198-0713-4A20-BD25-0D29E8E94BF9}" type="slidenum">
              <a:rPr lang="en-US"/>
              <a:pPr/>
              <a:t>43</a:t>
            </a:fld>
            <a:endParaRPr lang="en-US" dirty="0"/>
          </a:p>
        </p:txBody>
      </p:sp>
      <p:pic>
        <p:nvPicPr>
          <p:cNvPr id="6146" name="Picture 2" descr="C:\Users\Julie\Documents\DropBox\InstructorManuals\NetworkDefenseCounter\Figures\ch08\Fig 8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24" y="914400"/>
            <a:ext cx="5638800" cy="42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7826" y="5385515"/>
            <a:ext cx="3845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8-11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Steps in intrusion detection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460075-54F0-46F7-8933-A3C82615EFFC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Step 1: Installing the </a:t>
            </a:r>
            <a:r>
              <a:rPr lang="en-US" dirty="0" smtClean="0"/>
              <a:t>IDPS </a:t>
            </a:r>
            <a:r>
              <a:rPr lang="en-US" dirty="0"/>
              <a:t>Database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uses the database to compare traffic detected by sensors</a:t>
            </a:r>
          </a:p>
          <a:p>
            <a:pPr>
              <a:lnSpc>
                <a:spcPct val="90000"/>
              </a:lnSpc>
            </a:pPr>
            <a:r>
              <a:rPr lang="en-US" dirty="0"/>
              <a:t>Anomaly-based systems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compiling a network baseline by observing network traffic (over </a:t>
            </a:r>
            <a:r>
              <a:rPr lang="en-US" dirty="0"/>
              <a:t>a week)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Signature-based IDPS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</a:t>
            </a:r>
            <a:r>
              <a:rPr lang="en-US" dirty="0" smtClean="0"/>
              <a:t>use </a:t>
            </a:r>
            <a:r>
              <a:rPr lang="en-US" dirty="0"/>
              <a:t>database immediately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can </a:t>
            </a:r>
            <a:r>
              <a:rPr lang="en-US" dirty="0" smtClean="0"/>
              <a:t>add your own custom rule base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3F4B0-E64E-4C08-9019-40D08B06384B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Step 2: Gathering Data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Network sensors gather data by reading packets</a:t>
            </a:r>
          </a:p>
          <a:p>
            <a:pPr>
              <a:lnSpc>
                <a:spcPct val="90000"/>
              </a:lnSpc>
            </a:pPr>
            <a:r>
              <a:rPr lang="en-US" dirty="0"/>
              <a:t>Sensors need to be positioned where they can capture all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Sensors on individual hosts capture information that enters and leaves the 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Sensors on network segments read packets as they pass throughout the segment</a:t>
            </a:r>
          </a:p>
          <a:p>
            <a:pPr>
              <a:lnSpc>
                <a:spcPct val="90000"/>
              </a:lnSpc>
            </a:pPr>
            <a:r>
              <a:rPr lang="en-US" dirty="0"/>
              <a:t>Sensors on network segments cannot capture all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traffic levels become too heavy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52BDF-852B-47DC-A8CA-0ADF6461678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Step 3: Sending Alert Messages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detection software </a:t>
            </a:r>
            <a:r>
              <a:rPr lang="en-US" dirty="0"/>
              <a:t>compares captured packets with information in its database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sends alert messages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captured packets match an attack signature or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Deviates from normal network behavior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273746-B89D-4247-8B2B-65E0090270AE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Step 4: The </a:t>
            </a:r>
            <a:r>
              <a:rPr lang="en-US" dirty="0" smtClean="0"/>
              <a:t>IDPS </a:t>
            </a:r>
            <a:r>
              <a:rPr lang="en-US" dirty="0"/>
              <a:t>Responds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Command console receives alert messages</a:t>
            </a:r>
          </a:p>
          <a:p>
            <a:pPr lvl="1"/>
            <a:r>
              <a:rPr lang="en-US" dirty="0"/>
              <a:t>Notifies the administrator</a:t>
            </a:r>
          </a:p>
          <a:p>
            <a:r>
              <a:rPr lang="en-US" dirty="0" smtClean="0"/>
              <a:t>IDPS response actions:</a:t>
            </a:r>
            <a:endParaRPr lang="en-US" dirty="0"/>
          </a:p>
          <a:p>
            <a:pPr lvl="1"/>
            <a:r>
              <a:rPr lang="en-US" sz="2300" dirty="0" smtClean="0"/>
              <a:t>Alarm - Send </a:t>
            </a:r>
            <a:r>
              <a:rPr lang="en-US" sz="2300" dirty="0"/>
              <a:t>an alarm message</a:t>
            </a:r>
          </a:p>
          <a:p>
            <a:pPr lvl="1"/>
            <a:r>
              <a:rPr lang="en-US" sz="2300" dirty="0" smtClean="0"/>
              <a:t>Drop – Packet is dropped</a:t>
            </a:r>
            <a:endParaRPr lang="en-US" sz="2300" dirty="0"/>
          </a:p>
          <a:p>
            <a:pPr lvl="1"/>
            <a:r>
              <a:rPr lang="en-US" sz="2300" dirty="0" smtClean="0"/>
              <a:t>Reset – IDPS stops and restarts network traffic</a:t>
            </a:r>
          </a:p>
          <a:p>
            <a:pPr lvl="1"/>
            <a:r>
              <a:rPr lang="en-US" sz="2300" dirty="0" smtClean="0"/>
              <a:t>Code analysis – Prevents malicious code from running</a:t>
            </a:r>
          </a:p>
          <a:p>
            <a:pPr lvl="1"/>
            <a:r>
              <a:rPr lang="en-US" sz="2300" dirty="0" smtClean="0"/>
              <a:t>File system monitoring – Prevent files from being modified</a:t>
            </a:r>
          </a:p>
          <a:p>
            <a:pPr lvl="1"/>
            <a:r>
              <a:rPr lang="en-US" sz="2300" dirty="0" smtClean="0"/>
              <a:t>Network traffic filtering – act as firewall</a:t>
            </a:r>
          </a:p>
          <a:p>
            <a:pPr lvl="1"/>
            <a:r>
              <a:rPr lang="en-US" sz="2300" dirty="0" smtClean="0"/>
              <a:t>Network traffic analysis – stop incoming traffic</a:t>
            </a:r>
            <a:endParaRPr lang="en-US" sz="23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811D07-91E5-49A7-BC54-83142584A730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95400"/>
          </a:xfrm>
        </p:spPr>
        <p:txBody>
          <a:bodyPr/>
          <a:lstStyle/>
          <a:p>
            <a:r>
              <a:rPr lang="en-US" dirty="0"/>
              <a:t>Step 5: The Administrator Assesses Damage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/>
              <a:t>Administrator monitors alerts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etermines </a:t>
            </a:r>
            <a:r>
              <a:rPr lang="en-US" dirty="0"/>
              <a:t>whether countermeasures are needed</a:t>
            </a:r>
          </a:p>
          <a:p>
            <a:r>
              <a:rPr lang="en-US" dirty="0"/>
              <a:t>Administrator need to fine-tune the database</a:t>
            </a:r>
          </a:p>
          <a:p>
            <a:pPr lvl="1"/>
            <a:r>
              <a:rPr lang="en-US" dirty="0"/>
              <a:t>The goal is avoiding false negatives</a:t>
            </a:r>
          </a:p>
          <a:p>
            <a:r>
              <a:rPr lang="en-US" dirty="0"/>
              <a:t>Line between acceptable and unacceptable network use is not always clear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DBA1B3-FA80-4DA6-A393-CC459F5F0882}" type="slidenum">
              <a:rPr lang="en-US"/>
              <a:pPr/>
              <a:t>49</a:t>
            </a:fld>
            <a:endParaRPr lang="en-US" dirty="0"/>
          </a:p>
        </p:txBody>
      </p:sp>
      <p:pic>
        <p:nvPicPr>
          <p:cNvPr id="7170" name="Picture 2" descr="C:\Users\Julie\Documents\DropBox\InstructorManuals\NetworkDefenseCounter\Figures\ch08\Fig 8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51704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310389"/>
            <a:ext cx="6496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Figure 8-12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Differentiating acceptable and unacceptable network use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 detection system: makes use of profiles that describe services and resources each authorized user normally accesses</a:t>
            </a:r>
          </a:p>
          <a:p>
            <a:pPr lvl="1"/>
            <a:r>
              <a:rPr lang="en-US" dirty="0" smtClean="0"/>
              <a:t>Network baselines are associated with profiles</a:t>
            </a:r>
          </a:p>
          <a:p>
            <a:pPr lvl="1"/>
            <a:r>
              <a:rPr lang="en-US" dirty="0" smtClean="0"/>
              <a:t>System can monitor profiles for suspicious activity that does not fit the profiles</a:t>
            </a:r>
          </a:p>
          <a:p>
            <a:r>
              <a:rPr lang="en-US" dirty="0" smtClean="0"/>
              <a:t>IDPS can create baselines by monitoring network traffic to observe what is considered normal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80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F796F-192C-44F2-AD06-513E0F9C0CC1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Following Escalation Procedures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Escalation procedures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of actions to be followed if </a:t>
            </a:r>
            <a:r>
              <a:rPr lang="en-US"/>
              <a:t>the </a:t>
            </a:r>
            <a:r>
              <a:rPr lang="en-US" smtClean="0"/>
              <a:t>IDPS </a:t>
            </a:r>
            <a:r>
              <a:rPr lang="en-US" dirty="0"/>
              <a:t>detects a true positive</a:t>
            </a:r>
          </a:p>
          <a:p>
            <a:r>
              <a:rPr lang="en-US" dirty="0"/>
              <a:t>Should be spelled out in company’s security policy</a:t>
            </a:r>
          </a:p>
          <a:p>
            <a:pPr>
              <a:lnSpc>
                <a:spcPct val="90000"/>
              </a:lnSpc>
            </a:pPr>
            <a:r>
              <a:rPr lang="en-US" dirty="0"/>
              <a:t>Incident levels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One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Might be managed quickly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Two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Represents a more serious threat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Three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Represents the highest degree of threat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8FCFF-D55E-41E3-A872-4FDF45B3EAC6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Logging and Reviewing the Event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events are stored in log files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 also be sent to a database file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Administrator should review logs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determine patterns of misuse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Administrator can spot a gradual attack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should also provide </a:t>
            </a:r>
            <a:r>
              <a:rPr lang="en-US" b="1" dirty="0"/>
              <a:t>accountability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track an attempted attack or intrusion back to the responsible party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 systems have built-in tracing features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D3D17-EBCC-4377-BBC6-0EE23E87ABBA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smtClean="0"/>
              <a:t>IDPS Products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Evaluate the </a:t>
            </a:r>
            <a:r>
              <a:rPr lang="en-US" sz="2400" dirty="0"/>
              <a:t>various options and match them to your needs</a:t>
            </a:r>
          </a:p>
          <a:p>
            <a:r>
              <a:rPr lang="en-US" sz="2400" dirty="0" smtClean="0"/>
              <a:t>Consider the following basic factors:</a:t>
            </a:r>
          </a:p>
          <a:p>
            <a:pPr lvl="1"/>
            <a:r>
              <a:rPr lang="en-US" sz="2200" dirty="0" smtClean="0"/>
              <a:t>Determine whether an IDPS is necessary</a:t>
            </a:r>
          </a:p>
          <a:p>
            <a:pPr lvl="1"/>
            <a:r>
              <a:rPr lang="en-US" sz="2200" dirty="0" smtClean="0"/>
              <a:t>Conduct a risk assessment </a:t>
            </a:r>
          </a:p>
          <a:p>
            <a:pPr lvl="1"/>
            <a:r>
              <a:rPr lang="en-US" sz="2200" dirty="0" smtClean="0"/>
              <a:t>Define general requirements and goals an IDPS should meet</a:t>
            </a:r>
          </a:p>
          <a:p>
            <a:pPr lvl="1"/>
            <a:r>
              <a:rPr lang="en-US" sz="2200" dirty="0" smtClean="0"/>
              <a:t>Determine whether to use proprietary or open-source products</a:t>
            </a:r>
          </a:p>
          <a:p>
            <a:pPr lvl="1"/>
            <a:r>
              <a:rPr lang="en-US" sz="2200" dirty="0" smtClean="0"/>
              <a:t>Consider the frequency and accuracy of signature updates</a:t>
            </a:r>
          </a:p>
          <a:p>
            <a:pPr lvl="1"/>
            <a:r>
              <a:rPr lang="en-US" sz="2200" dirty="0" smtClean="0"/>
              <a:t>Assess availability of support</a:t>
            </a:r>
            <a:endParaRPr lang="en-US" sz="22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8D3D17-EBCC-4377-BBC6-0EE23E87ABBA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smtClean="0"/>
              <a:t>IDPS Products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Consider the following basic factors (cont’d):</a:t>
            </a:r>
          </a:p>
          <a:p>
            <a:pPr lvl="1"/>
            <a:r>
              <a:rPr lang="en-US" sz="2200" dirty="0" smtClean="0"/>
              <a:t>Evaluate technical specifications</a:t>
            </a:r>
          </a:p>
          <a:p>
            <a:pPr lvl="1"/>
            <a:r>
              <a:rPr lang="en-US" sz="2200" dirty="0" smtClean="0"/>
              <a:t>Determine external security requirements</a:t>
            </a:r>
          </a:p>
          <a:p>
            <a:pPr lvl="1"/>
            <a:r>
              <a:rPr lang="en-US" sz="2200" dirty="0" smtClean="0"/>
              <a:t>Evaluate need for security capabilities and logging</a:t>
            </a:r>
          </a:p>
          <a:p>
            <a:pPr lvl="1"/>
            <a:r>
              <a:rPr lang="en-US" sz="2200" dirty="0" smtClean="0"/>
              <a:t>Review detection and prevention capabilities</a:t>
            </a:r>
          </a:p>
          <a:p>
            <a:pPr lvl="1"/>
            <a:r>
              <a:rPr lang="en-US" sz="2200" dirty="0" smtClean="0"/>
              <a:t>Identify performance and management requirements</a:t>
            </a:r>
          </a:p>
          <a:p>
            <a:pPr lvl="1"/>
            <a:r>
              <a:rPr lang="en-US" sz="2200" dirty="0" smtClean="0"/>
              <a:t>Define the interoperability and scalability</a:t>
            </a:r>
          </a:p>
          <a:p>
            <a:pPr lvl="1"/>
            <a:r>
              <a:rPr lang="en-US" sz="2200" dirty="0" smtClean="0"/>
              <a:t>Determine a reasonable cost estimate that includes acquisition, testing, installation, and maintenance</a:t>
            </a:r>
          </a:p>
          <a:p>
            <a:pPr lvl="1"/>
            <a:r>
              <a:rPr lang="en-US" sz="2200" dirty="0" smtClean="0"/>
              <a:t>Identify resource limitations</a:t>
            </a:r>
          </a:p>
          <a:p>
            <a:pPr lvl="1"/>
            <a:r>
              <a:rPr lang="en-US" sz="2200" dirty="0" smtClean="0"/>
              <a:t>Identify any training, documentation, and support needed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150515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FCD25-C335-4EA5-8AFC-F4B43CA9B5BE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72000"/>
          </a:xfrm>
        </p:spPr>
        <p:txBody>
          <a:bodyPr/>
          <a:lstStyle/>
          <a:p>
            <a:r>
              <a:rPr lang="en-US" dirty="0"/>
              <a:t>Intrusion </a:t>
            </a:r>
            <a:r>
              <a:rPr lang="en-US" dirty="0" smtClean="0"/>
              <a:t>detection and prevention systems (IDPSs) add another line </a:t>
            </a:r>
            <a:r>
              <a:rPr lang="en-US" dirty="0"/>
              <a:t>of defense behind firewalls and antivirus software</a:t>
            </a:r>
          </a:p>
          <a:p>
            <a:r>
              <a:rPr lang="en-US" dirty="0" smtClean="0"/>
              <a:t>IDPS components include sensors, management servers, command consoles, and databases </a:t>
            </a:r>
            <a:r>
              <a:rPr lang="en-US" dirty="0"/>
              <a:t>of </a:t>
            </a:r>
            <a:r>
              <a:rPr lang="en-US" dirty="0" smtClean="0"/>
              <a:t>signatures</a:t>
            </a:r>
          </a:p>
          <a:p>
            <a:r>
              <a:rPr lang="en-US" dirty="0" smtClean="0"/>
              <a:t>A network-based IDPS (NIDPS) uses sensors positioned at key points on the network</a:t>
            </a:r>
          </a:p>
          <a:p>
            <a:r>
              <a:rPr lang="en-US" dirty="0" smtClean="0"/>
              <a:t>A host-based IDPS (HIDPS) deploys agents on selected hosts in the network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6F37B1-43EB-45F7-ADC4-3D5F3E5145F1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72000"/>
          </a:xfrm>
        </p:spPr>
        <p:txBody>
          <a:bodyPr/>
          <a:lstStyle/>
          <a:p>
            <a:r>
              <a:rPr lang="en-US" dirty="0" smtClean="0"/>
              <a:t>A hybrid IDPS combines aspects of NIDPS and HIDPS configurations</a:t>
            </a:r>
          </a:p>
          <a:p>
            <a:r>
              <a:rPr lang="en-US" dirty="0" smtClean="0"/>
              <a:t>Selecting an IDPS requires evaluating the organization’s needs and security goals and the product’s features</a:t>
            </a:r>
          </a:p>
          <a:p>
            <a:r>
              <a:rPr lang="en-US" dirty="0" smtClean="0"/>
              <a:t>Steps of intrusion detection include: installing the IDPS and signature database, gathering data, sending an alert, responding to the alert, assessing damage, following escalation procedures, and logging and reviewing events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profiles are incomplete or inaccurate:</a:t>
            </a:r>
          </a:p>
          <a:p>
            <a:pPr lvl="1"/>
            <a:r>
              <a:rPr lang="en-US" dirty="0" smtClean="0"/>
              <a:t>IDPS sends alarms that </a:t>
            </a:r>
            <a:r>
              <a:rPr lang="en-US" b="1" dirty="0" smtClean="0"/>
              <a:t>false positives </a:t>
            </a:r>
            <a:r>
              <a:rPr lang="en-US" dirty="0" smtClean="0"/>
              <a:t>(legitimate traffic rather than actual attacks)</a:t>
            </a:r>
          </a:p>
          <a:p>
            <a:pPr lvl="1"/>
            <a:r>
              <a:rPr lang="en-US" b="1" dirty="0"/>
              <a:t>F</a:t>
            </a:r>
            <a:r>
              <a:rPr lang="en-US" b="1" dirty="0" smtClean="0"/>
              <a:t>alse negatives </a:t>
            </a:r>
            <a:r>
              <a:rPr lang="en-US" dirty="0" smtClean="0"/>
              <a:t>(genuine attacks that an IDPS does not detect) could occur</a:t>
            </a:r>
          </a:p>
          <a:p>
            <a:r>
              <a:rPr lang="en-US" b="1" dirty="0" smtClean="0"/>
              <a:t>True negatives</a:t>
            </a:r>
            <a:r>
              <a:rPr lang="en-US" dirty="0" smtClean="0"/>
              <a:t>: legitimate communications that do not set off an alarm</a:t>
            </a:r>
          </a:p>
          <a:p>
            <a:r>
              <a:rPr lang="en-US" b="1" dirty="0" smtClean="0"/>
              <a:t>True positive</a:t>
            </a:r>
            <a:r>
              <a:rPr lang="en-US" dirty="0" smtClean="0"/>
              <a:t>: used to describe a genuine attack that an IDPS detects successfully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1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detection: triggers alarms based on characteristic signatures of known external attacks</a:t>
            </a:r>
          </a:p>
          <a:p>
            <a:r>
              <a:rPr lang="en-US" dirty="0" smtClean="0"/>
              <a:t>Signature-based IDPS best for companies that want a basic IDPS and mostly concerned with known attacks</a:t>
            </a:r>
          </a:p>
          <a:p>
            <a:pPr lvl="1"/>
            <a:r>
              <a:rPr lang="en-US" dirty="0" smtClean="0"/>
              <a:t>Network engineers research well-known attacks and record rules associated with each signature</a:t>
            </a:r>
          </a:p>
          <a:p>
            <a:pPr lvl="1"/>
            <a:r>
              <a:rPr lang="en-US" dirty="0" smtClean="0"/>
              <a:t>Signatures should be updated regularly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0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33186" name="Picture 2" descr="C:\Users\Julie\Documents\Dropbox\instructormanuals\NetworkDefenseCounter\Figures\ch08\Table 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78606"/>
            <a:ext cx="741178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9607" y="5192627"/>
            <a:ext cx="592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8-1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Advantages and disadvantages of detection systems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8200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6343" y="4421746"/>
            <a:ext cx="7047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Table 8-1 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Advantages and disadvantages of detection systems (continued)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34210" name="Picture 2" descr="C:\Users\Julie\Documents\Dropbox\instructormanuals\NetworkDefenseCounter\Figures\ch08\Table 8-1 (continu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4" y="1981200"/>
            <a:ext cx="74787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926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2987</Words>
  <Application>Microsoft Office PowerPoint</Application>
  <PresentationFormat>On-screen Show (4:3)</PresentationFormat>
  <Paragraphs>470</Paragraphs>
  <Slides>55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Guide to Network Defense and Countermeasures  Third Edition </vt:lpstr>
      <vt:lpstr>Goals of an IDPS</vt:lpstr>
      <vt:lpstr>PowerPoint Presentation</vt:lpstr>
      <vt:lpstr>Goals of an IDPS</vt:lpstr>
      <vt:lpstr>Anomaly and Signature Detection Systems</vt:lpstr>
      <vt:lpstr>Anomaly and Signature Detection Systems</vt:lpstr>
      <vt:lpstr>Anomaly and Signature Detection Systems</vt:lpstr>
      <vt:lpstr>PowerPoint Presentation</vt:lpstr>
      <vt:lpstr>PowerPoint Presentation</vt:lpstr>
      <vt:lpstr>Stateful Protocol Analysis</vt:lpstr>
      <vt:lpstr>Stateful Protocol Analysis</vt:lpstr>
      <vt:lpstr>Examining IDPS Components</vt:lpstr>
      <vt:lpstr>Sensors and Agents</vt:lpstr>
      <vt:lpstr>Sensors and Agents</vt:lpstr>
      <vt:lpstr>PowerPoint Presentation</vt:lpstr>
      <vt:lpstr>PowerPoint Presentation</vt:lpstr>
      <vt:lpstr>Detection and Prevention Capabilities</vt:lpstr>
      <vt:lpstr>Detection and Prevention Capabilities</vt:lpstr>
      <vt:lpstr>Command Console</vt:lpstr>
      <vt:lpstr>Database of Attack Signatures or Behaviors</vt:lpstr>
      <vt:lpstr>PowerPoint Presentation</vt:lpstr>
      <vt:lpstr>Options for IDPSs</vt:lpstr>
      <vt:lpstr>Network-Based IDPSs</vt:lpstr>
      <vt:lpstr>Network-Based IDPSs</vt:lpstr>
      <vt:lpstr>PowerPoint Presentation</vt:lpstr>
      <vt:lpstr>PowerPoint Presentation</vt:lpstr>
      <vt:lpstr>Network-Based IDPSs</vt:lpstr>
      <vt:lpstr>Network-Based IDPSs</vt:lpstr>
      <vt:lpstr>Network-Based IDPSs</vt:lpstr>
      <vt:lpstr>Host-Based IDPSs</vt:lpstr>
      <vt:lpstr>PowerPoint Presentation</vt:lpstr>
      <vt:lpstr>Host-Based IDPSs</vt:lpstr>
      <vt:lpstr>PowerPoint Presentation</vt:lpstr>
      <vt:lpstr>PowerPoint Presentation</vt:lpstr>
      <vt:lpstr>Host-Based IDPSs</vt:lpstr>
      <vt:lpstr>Comparing an NIDPS and HIDPS</vt:lpstr>
      <vt:lpstr>Hybrid IDPSs</vt:lpstr>
      <vt:lpstr>Hybrid IDPSs</vt:lpstr>
      <vt:lpstr>Hybrid IDPSs</vt:lpstr>
      <vt:lpstr>Securing IDPS Components</vt:lpstr>
      <vt:lpstr>Developing IDPS Filter Rules</vt:lpstr>
      <vt:lpstr>Examining Intrusion Detection Step by Step</vt:lpstr>
      <vt:lpstr>PowerPoint Presentation</vt:lpstr>
      <vt:lpstr>Step 1: Installing the IDPS Database</vt:lpstr>
      <vt:lpstr>Step 2: Gathering Data</vt:lpstr>
      <vt:lpstr>Step 3: Sending Alert Messages</vt:lpstr>
      <vt:lpstr>Step 4: The IDPS Responds</vt:lpstr>
      <vt:lpstr>Step 5: The Administrator Assesses Damage</vt:lpstr>
      <vt:lpstr>PowerPoint Presentation</vt:lpstr>
      <vt:lpstr>Step 6: Following Escalation Procedures</vt:lpstr>
      <vt:lpstr>Step 7: Logging and Reviewing the Event</vt:lpstr>
      <vt:lpstr>Evaluating IDPS Products</vt:lpstr>
      <vt:lpstr>Evaluating IDPS Products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Network Defense and Countermeasures</dc:title>
  <dc:subject>Chapter Seven</dc:subject>
  <dc:creator/>
  <cp:lastModifiedBy/>
  <cp:revision>581</cp:revision>
  <dcterms:created xsi:type="dcterms:W3CDTF">2002-09-27T23:29:22Z</dcterms:created>
  <dcterms:modified xsi:type="dcterms:W3CDTF">2013-10-25T21:54:15Z</dcterms:modified>
</cp:coreProperties>
</file>